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5"/>
  </p:sldMasterIdLst>
  <p:notesMasterIdLst>
    <p:notesMasterId r:id="rId57"/>
  </p:notesMasterIdLst>
  <p:handoutMasterIdLst>
    <p:handoutMasterId r:id="rId58"/>
  </p:handoutMasterIdLst>
  <p:sldIdLst>
    <p:sldId id="2995" r:id="rId6"/>
    <p:sldId id="257" r:id="rId7"/>
    <p:sldId id="3126" r:id="rId8"/>
    <p:sldId id="3122" r:id="rId9"/>
    <p:sldId id="2784" r:id="rId10"/>
    <p:sldId id="304" r:id="rId11"/>
    <p:sldId id="347" r:id="rId12"/>
    <p:sldId id="272" r:id="rId13"/>
    <p:sldId id="2780" r:id="rId14"/>
    <p:sldId id="3170" r:id="rId15"/>
    <p:sldId id="3159" r:id="rId16"/>
    <p:sldId id="359" r:id="rId17"/>
    <p:sldId id="3160" r:id="rId18"/>
    <p:sldId id="3176" r:id="rId19"/>
    <p:sldId id="2774" r:id="rId20"/>
    <p:sldId id="3180" r:id="rId21"/>
    <p:sldId id="3171" r:id="rId22"/>
    <p:sldId id="3163" r:id="rId23"/>
    <p:sldId id="3177" r:id="rId24"/>
    <p:sldId id="309" r:id="rId25"/>
    <p:sldId id="310" r:id="rId26"/>
    <p:sldId id="311" r:id="rId27"/>
    <p:sldId id="3175" r:id="rId28"/>
    <p:sldId id="313" r:id="rId29"/>
    <p:sldId id="3157" r:id="rId30"/>
    <p:sldId id="3142" r:id="rId31"/>
    <p:sldId id="319" r:id="rId32"/>
    <p:sldId id="321" r:id="rId33"/>
    <p:sldId id="325" r:id="rId34"/>
    <p:sldId id="3169" r:id="rId35"/>
    <p:sldId id="3135" r:id="rId36"/>
    <p:sldId id="3136" r:id="rId37"/>
    <p:sldId id="327" r:id="rId38"/>
    <p:sldId id="3172" r:id="rId39"/>
    <p:sldId id="3150" r:id="rId40"/>
    <p:sldId id="3154" r:id="rId41"/>
    <p:sldId id="3155" r:id="rId42"/>
    <p:sldId id="3156" r:id="rId43"/>
    <p:sldId id="3000" r:id="rId44"/>
    <p:sldId id="3002" r:id="rId45"/>
    <p:sldId id="3173" r:id="rId46"/>
    <p:sldId id="358" r:id="rId47"/>
    <p:sldId id="3179" r:id="rId48"/>
    <p:sldId id="345" r:id="rId49"/>
    <p:sldId id="330" r:id="rId50"/>
    <p:sldId id="3144" r:id="rId51"/>
    <p:sldId id="331" r:id="rId52"/>
    <p:sldId id="3143" r:id="rId53"/>
    <p:sldId id="333" r:id="rId54"/>
    <p:sldId id="334" r:id="rId55"/>
    <p:sldId id="3174" r:id="rId56"/>
  </p:sldIdLst>
  <p:sldSz cx="12192000" cy="6858000"/>
  <p:notesSz cx="9296400" cy="701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0FCB33-4B5A-69BB-BCEC-6875CA765190}" name="SSEKIWANDA, Bonny" initials="SB" userId="S::bonny.ssekiwanda@enabel.be::8f9a5783-b5fa-4544-bf1e-04a3295fa195" providerId="AD"/>
  <p188:author id="{A2D02459-4843-1A0B-87DD-6D800AC30772}" name="WABWIRE, Godfrey bazira" initials="Wb" userId="S::godfrey.wabwire@enabel.be::e731bc93-dc5d-4420-95a7-802187f98009" providerId="AD"/>
  <p188:author id="{55F4546C-D633-B3E5-3FFB-33AE4FCCD8C1}" name="TAMINAU, Laura" initials="TL" userId="S::laura.taminau@enabel.be::f80d331c-3b8d-45c6-928e-1a525d06c601" providerId="AD"/>
  <p188:author id="{FDABDC91-4006-97BD-5F98-8C76EBDC7FC3}" name="KATO, Rose" initials="KR" userId="S::rose.kato@enabel.be::7b753106-4f93-4d89-8250-e69963eb67ba" providerId="AD"/>
  <p188:author id="{527266A2-BEC0-D1D8-0319-1D7B8846C3ED}" name="MUGENI, Edward" initials="ME" userId="S::edward.mugeni@enabel.be::47b6ab0f-631d-4576-b01e-5987ee44ed9c" providerId="AD"/>
  <p188:author id="{125599C0-A827-5734-7780-48339A8C2CA8}" name="PAMUK, Umut" initials="PU" userId="S::umut.pamuk@enabel.be::4a602441-8fff-4d48-afe0-1baef1fcda73" providerId="AD"/>
  <p188:author id="{F9664BC2-DA44-C6A5-3D43-4A365D439866}" name="VANNESTE, Tom" initials="VT" userId="S::tom.vanneste@enabel.be::8a8c8108-cea6-4306-bbcc-f8a14b000aa9" providerId="AD"/>
  <p188:author id="{A9D227D1-9856-8327-6C07-99968A0F933B}" name="ASINGWIRE, Sandra" initials="AS" userId="S::sandra.asingwire@enabel.be::50d7deea-d4a3-4b41-9d06-7aa8b4df3686" providerId="AD"/>
  <p188:author id="{C6AC58D3-9AE4-22B3-4640-3B6C5131C03F}" name="HENDRICKX, Jan" initials="JH" userId="S::jan.hendrickx@enabel.be::3fc28212-da7d-4f2a-a320-3fbd2c295a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REMANS, Bart" initials="HB" lastIdx="2" clrIdx="0">
    <p:extLst>
      <p:ext uri="{19B8F6BF-5375-455C-9EA6-DF929625EA0E}">
        <p15:presenceInfo xmlns:p15="http://schemas.microsoft.com/office/powerpoint/2012/main" userId="S::bart.horemans@enabel.be::c36d433b-dc62-4ee6-bbcb-374594f9899b" providerId="AD"/>
      </p:ext>
    </p:extLst>
  </p:cmAuthor>
  <p:cmAuthor id="2" name="TAMINAU, Laura" initials="TL" lastIdx="47" clrIdx="1">
    <p:extLst>
      <p:ext uri="{19B8F6BF-5375-455C-9EA6-DF929625EA0E}">
        <p15:presenceInfo xmlns:p15="http://schemas.microsoft.com/office/powerpoint/2012/main" userId="TAMINAU, Laura" providerId="None"/>
      </p:ext>
    </p:extLst>
  </p:cmAuthor>
  <p:cmAuthor id="3" name="WABWIRE, Godfrey bazira" initials="WGb" lastIdx="2" clrIdx="2">
    <p:extLst>
      <p:ext uri="{19B8F6BF-5375-455C-9EA6-DF929625EA0E}">
        <p15:presenceInfo xmlns:p15="http://schemas.microsoft.com/office/powerpoint/2012/main" userId="WABWIRE, Godfrey bazira" providerId="None"/>
      </p:ext>
    </p:extLst>
  </p:cmAuthor>
  <p:cmAuthor id="4" name="Laura TAMINAU" initials="LT" lastIdx="1" clrIdx="3">
    <p:extLst>
      <p:ext uri="{19B8F6BF-5375-455C-9EA6-DF929625EA0E}">
        <p15:presenceInfo xmlns:p15="http://schemas.microsoft.com/office/powerpoint/2012/main" userId="S::laura.taminau@enabel.be::72fba18c-49c2-4fc9-b3c4-b9345c88a4c3" providerId="AD"/>
      </p:ext>
    </p:extLst>
  </p:cmAuthor>
  <p:cmAuthor id="5" name="RUTARO, Gershom" initials="RG" lastIdx="2" clrIdx="4">
    <p:extLst>
      <p:ext uri="{19B8F6BF-5375-455C-9EA6-DF929625EA0E}">
        <p15:presenceInfo xmlns:p15="http://schemas.microsoft.com/office/powerpoint/2012/main" userId="S::gershom.rutaro@enabel.be::998f66a8-82e9-4600-aa89-732ea2471d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756"/>
    <a:srgbClr val="7B7B7A"/>
    <a:srgbClr val="F38D6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62CEE2-0C34-C593-767C-008207868CFA}" v="174" dt="2025-07-28T05:37:15.663"/>
    <p1510:client id="{3782B732-DA60-A3B8-6B33-712468385FF0}" v="2" dt="2025-07-28T06:03:59.613"/>
    <p1510:client id="{6B539DB3-1917-5466-240F-3B43992A4A74}" v="139" dt="2025-07-27T19:21:59.226"/>
    <p1510:client id="{97048D86-B38A-EDED-DF7F-8866F10A6A24}" v="8" dt="2025-07-28T05:46:14.678"/>
    <p1510:client id="{B9B1DFCE-8A2C-692B-08EC-B25A13B191CF}" v="184" dt="2025-07-27T18:26:16.883"/>
    <p1510:client id="{CD7BF394-40C8-8D36-DC79-43B5740CC134}" v="32" dt="2025-07-26T21:02:39.246"/>
    <p1510:client id="{D018A823-15AB-3445-333F-1DB3BF355276}" v="31" dt="2025-07-28T06:33:47.179"/>
    <p1510:client id="{E7482433-701D-E319-31B1-8EEE7FD614CF}" v="13" dt="2025-07-28T05:14:56.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1.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8CCA4B9-F536-4663-8119-2215FEC07998}"/>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94C9CC46-D0EA-4183-86C7-1FD55820C99A}"/>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79357A31-665B-48E5-8CA3-226337B57428}" type="datetimeFigureOut">
              <a:rPr lang="fr-BE" smtClean="0"/>
              <a:t>28-07-25</a:t>
            </a:fld>
            <a:endParaRPr lang="fr-BE"/>
          </a:p>
        </p:txBody>
      </p:sp>
      <p:sp>
        <p:nvSpPr>
          <p:cNvPr id="6" name="Espace réservé du pied de page 5">
            <a:extLst>
              <a:ext uri="{FF2B5EF4-FFF2-40B4-BE49-F238E27FC236}">
                <a16:creationId xmlns:a16="http://schemas.microsoft.com/office/drawing/2014/main" id="{6AB5B229-A579-4669-A8F0-3FD5B27EA492}"/>
              </a:ext>
            </a:extLst>
          </p:cNvPr>
          <p:cNvSpPr>
            <a:spLocks noGrp="1"/>
          </p:cNvSpPr>
          <p:nvPr>
            <p:ph type="ftr" sz="quarter" idx="2"/>
          </p:nvPr>
        </p:nvSpPr>
        <p:spPr>
          <a:xfrm>
            <a:off x="1404790" y="6453026"/>
            <a:ext cx="6842150" cy="351736"/>
          </a:xfrm>
          <a:prstGeom prst="rect">
            <a:avLst/>
          </a:prstGeom>
          <a:blipFill>
            <a:blip r:embed="rId2"/>
            <a:stretch>
              <a:fillRect/>
            </a:stretch>
          </a:blipFill>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a:extLst>
              <a:ext uri="{FF2B5EF4-FFF2-40B4-BE49-F238E27FC236}">
                <a16:creationId xmlns:a16="http://schemas.microsoft.com/office/drawing/2014/main" id="{2FEAEB51-0758-45ED-8C25-BF5E222B8A83}"/>
              </a:ext>
            </a:extLst>
          </p:cNvPr>
          <p:cNvSpPr>
            <a:spLocks noGrp="1"/>
          </p:cNvSpPr>
          <p:nvPr>
            <p:ph type="sldNum" sz="quarter" idx="3"/>
          </p:nvPr>
        </p:nvSpPr>
        <p:spPr>
          <a:xfrm>
            <a:off x="8395682" y="6443678"/>
            <a:ext cx="650663" cy="345846"/>
          </a:xfrm>
          <a:prstGeom prst="rect">
            <a:avLst/>
          </a:prstGeom>
          <a:blipFill>
            <a:blip r:embed="rId2"/>
            <a:stretch>
              <a:fillRect/>
            </a:stretch>
          </a:blipFill>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194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4CAF85CD-E54C-4546-BEBC-781C2DB58300}" type="datetimeFigureOut">
              <a:rPr lang="fr-BE" smtClean="0"/>
              <a:t>28-07-25</a:t>
            </a:fld>
            <a:endParaRPr lang="fr-BE"/>
          </a:p>
        </p:txBody>
      </p:sp>
      <p:sp>
        <p:nvSpPr>
          <p:cNvPr id="4" name="Espace réservé de l'image des diapositives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fr-BE"/>
          </a:p>
        </p:txBody>
      </p:sp>
      <p:sp>
        <p:nvSpPr>
          <p:cNvPr id="5" name="Espace réservé des notes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404790" y="6658664"/>
            <a:ext cx="6842150" cy="351736"/>
          </a:xfrm>
          <a:prstGeom prst="rect">
            <a:avLst/>
          </a:prstGeom>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p:cNvSpPr>
            <a:spLocks noGrp="1"/>
          </p:cNvSpPr>
          <p:nvPr>
            <p:ph type="sldNum" sz="quarter" idx="5"/>
          </p:nvPr>
        </p:nvSpPr>
        <p:spPr>
          <a:xfrm>
            <a:off x="8643585" y="6533693"/>
            <a:ext cx="650663" cy="345846"/>
          </a:xfrm>
          <a:prstGeom prst="rect">
            <a:avLst/>
          </a:prstGeom>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455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William M or BB</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1</a:t>
            </a:fld>
            <a:endParaRPr lang="fr-BE"/>
          </a:p>
        </p:txBody>
      </p:sp>
    </p:spTree>
    <p:extLst>
      <p:ext uri="{BB962C8B-B14F-4D97-AF65-F5344CB8AC3E}">
        <p14:creationId xmlns:p14="http://schemas.microsoft.com/office/powerpoint/2010/main" val="2508881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BB</a:t>
            </a:r>
            <a:endParaRPr lang="fr-FR"/>
          </a:p>
        </p:txBody>
      </p:sp>
      <p:sp>
        <p:nvSpPr>
          <p:cNvPr id="4" name="Slide Number Placeholder 3"/>
          <p:cNvSpPr>
            <a:spLocks noGrp="1"/>
          </p:cNvSpPr>
          <p:nvPr>
            <p:ph type="sldNum" sz="quarter" idx="5"/>
          </p:nvPr>
        </p:nvSpPr>
        <p:spPr/>
        <p:txBody>
          <a:bodyPr/>
          <a:lstStyle/>
          <a:p>
            <a:fld id="{F24C261D-1966-411E-9C31-72BA4F47BB72}" type="slidenum">
              <a:rPr lang="fr-BE" smtClean="0"/>
              <a:t>12</a:t>
            </a:fld>
            <a:endParaRPr lang="fr-BE"/>
          </a:p>
        </p:txBody>
      </p:sp>
    </p:spTree>
    <p:extLst>
      <p:ext uri="{BB962C8B-B14F-4D97-AF65-F5344CB8AC3E}">
        <p14:creationId xmlns:p14="http://schemas.microsoft.com/office/powerpoint/2010/main" val="337021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Joseph</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13</a:t>
            </a:fld>
            <a:endParaRPr lang="fr-BE"/>
          </a:p>
        </p:txBody>
      </p:sp>
    </p:spTree>
    <p:extLst>
      <p:ext uri="{BB962C8B-B14F-4D97-AF65-F5344CB8AC3E}">
        <p14:creationId xmlns:p14="http://schemas.microsoft.com/office/powerpoint/2010/main" val="2711955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1F5E0-088A-9772-100E-5CB160B3C93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81F71EA-5292-8E28-86BC-D8A5D1AD936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96AA73C-A30A-F71B-79A8-FABB89E703D9}"/>
              </a:ext>
            </a:extLst>
          </p:cNvPr>
          <p:cNvSpPr>
            <a:spLocks noGrp="1"/>
          </p:cNvSpPr>
          <p:nvPr>
            <p:ph type="body" idx="1"/>
          </p:nvPr>
        </p:nvSpPr>
        <p:spPr/>
        <p:txBody>
          <a:bodyPr/>
          <a:lstStyle/>
          <a:p>
            <a:r>
              <a:rPr lang="en-US">
                <a:ea typeface="Calibri"/>
                <a:cs typeface="Calibri"/>
              </a:rPr>
              <a:t>Joseph</a:t>
            </a:r>
          </a:p>
        </p:txBody>
      </p:sp>
      <p:sp>
        <p:nvSpPr>
          <p:cNvPr id="4" name="Espace réservé du numéro de diapositive 3">
            <a:extLst>
              <a:ext uri="{FF2B5EF4-FFF2-40B4-BE49-F238E27FC236}">
                <a16:creationId xmlns:a16="http://schemas.microsoft.com/office/drawing/2014/main" id="{9771CCDC-734F-3B28-840D-9772D3F9F853}"/>
              </a:ext>
            </a:extLst>
          </p:cNvPr>
          <p:cNvSpPr>
            <a:spLocks noGrp="1"/>
          </p:cNvSpPr>
          <p:nvPr>
            <p:ph type="sldNum" sz="quarter" idx="5"/>
          </p:nvPr>
        </p:nvSpPr>
        <p:spPr/>
        <p:txBody>
          <a:bodyPr/>
          <a:lstStyle/>
          <a:p>
            <a:fld id="{F24C261D-1966-411E-9C31-72BA4F47BB72}" type="slidenum">
              <a:rPr lang="fr-BE" smtClean="0"/>
              <a:t>14</a:t>
            </a:fld>
            <a:endParaRPr lang="fr-BE"/>
          </a:p>
        </p:txBody>
      </p:sp>
    </p:spTree>
    <p:extLst>
      <p:ext uri="{BB962C8B-B14F-4D97-AF65-F5344CB8AC3E}">
        <p14:creationId xmlns:p14="http://schemas.microsoft.com/office/powerpoint/2010/main" val="306602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BB</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15</a:t>
            </a:fld>
            <a:endParaRPr lang="fr-BE"/>
          </a:p>
        </p:txBody>
      </p:sp>
    </p:spTree>
    <p:extLst>
      <p:ext uri="{BB962C8B-B14F-4D97-AF65-F5344CB8AC3E}">
        <p14:creationId xmlns:p14="http://schemas.microsoft.com/office/powerpoint/2010/main" val="2084925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45F4C-DC08-D3A2-BEE6-52212F85887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7165138-CA66-A82C-A70A-8D61134DA57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BBD6F92-5061-5D9E-F5A7-530A3B2F4EF7}"/>
              </a:ext>
            </a:extLst>
          </p:cNvPr>
          <p:cNvSpPr>
            <a:spLocks noGrp="1"/>
          </p:cNvSpPr>
          <p:nvPr>
            <p:ph type="body" idx="1"/>
          </p:nvPr>
        </p:nvSpPr>
        <p:spPr/>
        <p:txBody>
          <a:bodyPr/>
          <a:lstStyle/>
          <a:p>
            <a:r>
              <a:rPr lang="en-US">
                <a:ea typeface="Calibri"/>
                <a:cs typeface="Calibri"/>
              </a:rPr>
              <a:t>Joseph</a:t>
            </a:r>
          </a:p>
        </p:txBody>
      </p:sp>
      <p:sp>
        <p:nvSpPr>
          <p:cNvPr id="4" name="Espace réservé du numéro de diapositive 3">
            <a:extLst>
              <a:ext uri="{FF2B5EF4-FFF2-40B4-BE49-F238E27FC236}">
                <a16:creationId xmlns:a16="http://schemas.microsoft.com/office/drawing/2014/main" id="{6EF53C22-0466-F69E-599A-0765FDE29BF9}"/>
              </a:ext>
            </a:extLst>
          </p:cNvPr>
          <p:cNvSpPr>
            <a:spLocks noGrp="1"/>
          </p:cNvSpPr>
          <p:nvPr>
            <p:ph type="sldNum" sz="quarter" idx="5"/>
          </p:nvPr>
        </p:nvSpPr>
        <p:spPr/>
        <p:txBody>
          <a:bodyPr/>
          <a:lstStyle/>
          <a:p>
            <a:fld id="{F24C261D-1966-411E-9C31-72BA4F47BB72}" type="slidenum">
              <a:rPr lang="fr-BE" smtClean="0"/>
              <a:t>16</a:t>
            </a:fld>
            <a:endParaRPr lang="fr-BE"/>
          </a:p>
        </p:txBody>
      </p:sp>
    </p:spTree>
    <p:extLst>
      <p:ext uri="{BB962C8B-B14F-4D97-AF65-F5344CB8AC3E}">
        <p14:creationId xmlns:p14="http://schemas.microsoft.com/office/powerpoint/2010/main" val="1644673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Joseph</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17</a:t>
            </a:fld>
            <a:endParaRPr lang="fr-BE"/>
          </a:p>
        </p:txBody>
      </p:sp>
    </p:spTree>
    <p:extLst>
      <p:ext uri="{BB962C8B-B14F-4D97-AF65-F5344CB8AC3E}">
        <p14:creationId xmlns:p14="http://schemas.microsoft.com/office/powerpoint/2010/main" val="1723395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Joseph</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18</a:t>
            </a:fld>
            <a:endParaRPr lang="fr-BE"/>
          </a:p>
        </p:txBody>
      </p:sp>
    </p:spTree>
    <p:extLst>
      <p:ext uri="{BB962C8B-B14F-4D97-AF65-F5344CB8AC3E}">
        <p14:creationId xmlns:p14="http://schemas.microsoft.com/office/powerpoint/2010/main" val="539777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32AFB-87FB-5E77-0450-686E8DE92A9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E740E82-2EFF-CBBB-A4BD-F6DDAA034BD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38E2614-34D6-63F1-6525-5B71752CCF5F}"/>
              </a:ext>
            </a:extLst>
          </p:cNvPr>
          <p:cNvSpPr>
            <a:spLocks noGrp="1"/>
          </p:cNvSpPr>
          <p:nvPr>
            <p:ph type="body" idx="1"/>
          </p:nvPr>
        </p:nvSpPr>
        <p:spPr/>
        <p:txBody>
          <a:bodyPr/>
          <a:lstStyle/>
          <a:p>
            <a:r>
              <a:rPr lang="en-US"/>
              <a:t>Joseph</a:t>
            </a:r>
            <a:endParaRPr lang="fr-FR"/>
          </a:p>
        </p:txBody>
      </p:sp>
      <p:sp>
        <p:nvSpPr>
          <p:cNvPr id="4" name="Espace réservé du numéro de diapositive 3">
            <a:extLst>
              <a:ext uri="{FF2B5EF4-FFF2-40B4-BE49-F238E27FC236}">
                <a16:creationId xmlns:a16="http://schemas.microsoft.com/office/drawing/2014/main" id="{489BB547-E2E4-80A7-9DD8-621DB08B498D}"/>
              </a:ext>
            </a:extLst>
          </p:cNvPr>
          <p:cNvSpPr>
            <a:spLocks noGrp="1"/>
          </p:cNvSpPr>
          <p:nvPr>
            <p:ph type="sldNum" sz="quarter" idx="5"/>
          </p:nvPr>
        </p:nvSpPr>
        <p:spPr/>
        <p:txBody>
          <a:bodyPr/>
          <a:lstStyle/>
          <a:p>
            <a:fld id="{F24C261D-1966-411E-9C31-72BA4F47BB72}" type="slidenum">
              <a:rPr lang="fr-BE" smtClean="0"/>
              <a:t>19</a:t>
            </a:fld>
            <a:endParaRPr lang="fr-BE"/>
          </a:p>
        </p:txBody>
      </p:sp>
    </p:spTree>
    <p:extLst>
      <p:ext uri="{BB962C8B-B14F-4D97-AF65-F5344CB8AC3E}">
        <p14:creationId xmlns:p14="http://schemas.microsoft.com/office/powerpoint/2010/main" val="3208300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Joseph</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20</a:t>
            </a:fld>
            <a:endParaRPr lang="fr-BE"/>
          </a:p>
        </p:txBody>
      </p:sp>
    </p:spTree>
    <p:extLst>
      <p:ext uri="{BB962C8B-B14F-4D97-AF65-F5344CB8AC3E}">
        <p14:creationId xmlns:p14="http://schemas.microsoft.com/office/powerpoint/2010/main" val="4280282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Benedicte</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21</a:t>
            </a:fld>
            <a:endParaRPr lang="fr-BE"/>
          </a:p>
        </p:txBody>
      </p:sp>
    </p:spTree>
    <p:extLst>
      <p:ext uri="{BB962C8B-B14F-4D97-AF65-F5344CB8AC3E}">
        <p14:creationId xmlns:p14="http://schemas.microsoft.com/office/powerpoint/2010/main" val="80247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William M or BB</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2</a:t>
            </a:fld>
            <a:endParaRPr lang="fr-BE"/>
          </a:p>
        </p:txBody>
      </p:sp>
    </p:spTree>
    <p:extLst>
      <p:ext uri="{BB962C8B-B14F-4D97-AF65-F5344CB8AC3E}">
        <p14:creationId xmlns:p14="http://schemas.microsoft.com/office/powerpoint/2010/main" val="1965760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Benedicte</a:t>
            </a:r>
            <a:endParaRPr lang="fr-FR">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22</a:t>
            </a:fld>
            <a:endParaRPr lang="fr-BE"/>
          </a:p>
        </p:txBody>
      </p:sp>
    </p:spTree>
    <p:extLst>
      <p:ext uri="{BB962C8B-B14F-4D97-AF65-F5344CB8AC3E}">
        <p14:creationId xmlns:p14="http://schemas.microsoft.com/office/powerpoint/2010/main" val="1026724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D5EB8-6984-F74A-6CE2-460BC844C1E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7CAE91B-49B5-BC1A-71ED-5DE0ECC3E56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F841334-E759-C3DE-C822-F3BB8EAD34FB}"/>
              </a:ext>
            </a:extLst>
          </p:cNvPr>
          <p:cNvSpPr>
            <a:spLocks noGrp="1"/>
          </p:cNvSpPr>
          <p:nvPr>
            <p:ph type="body" idx="1"/>
          </p:nvPr>
        </p:nvSpPr>
        <p:spPr/>
        <p:txBody>
          <a:bodyPr/>
          <a:lstStyle/>
          <a:p>
            <a:r>
              <a:rPr lang="en-US"/>
              <a:t>Benedicte</a:t>
            </a:r>
            <a:endParaRPr lang="fr-FR">
              <a:ea typeface="Calibri"/>
              <a:cs typeface="Calibri"/>
            </a:endParaRPr>
          </a:p>
        </p:txBody>
      </p:sp>
      <p:sp>
        <p:nvSpPr>
          <p:cNvPr id="4" name="Espace réservé du numéro de diapositive 3">
            <a:extLst>
              <a:ext uri="{FF2B5EF4-FFF2-40B4-BE49-F238E27FC236}">
                <a16:creationId xmlns:a16="http://schemas.microsoft.com/office/drawing/2014/main" id="{9C4F5386-C6B3-59B6-DF4A-01D41BC8EE6F}"/>
              </a:ext>
            </a:extLst>
          </p:cNvPr>
          <p:cNvSpPr>
            <a:spLocks noGrp="1"/>
          </p:cNvSpPr>
          <p:nvPr>
            <p:ph type="sldNum" sz="quarter" idx="5"/>
          </p:nvPr>
        </p:nvSpPr>
        <p:spPr/>
        <p:txBody>
          <a:bodyPr/>
          <a:lstStyle/>
          <a:p>
            <a:fld id="{F24C261D-1966-411E-9C31-72BA4F47BB72}" type="slidenum">
              <a:rPr lang="fr-BE" smtClean="0"/>
              <a:t>23</a:t>
            </a:fld>
            <a:endParaRPr lang="fr-BE"/>
          </a:p>
        </p:txBody>
      </p:sp>
    </p:spTree>
    <p:extLst>
      <p:ext uri="{BB962C8B-B14F-4D97-AF65-F5344CB8AC3E}">
        <p14:creationId xmlns:p14="http://schemas.microsoft.com/office/powerpoint/2010/main" val="1479256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Benedicte</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24</a:t>
            </a:fld>
            <a:endParaRPr lang="fr-BE"/>
          </a:p>
        </p:txBody>
      </p:sp>
    </p:spTree>
    <p:extLst>
      <p:ext uri="{BB962C8B-B14F-4D97-AF65-F5344CB8AC3E}">
        <p14:creationId xmlns:p14="http://schemas.microsoft.com/office/powerpoint/2010/main" val="2160573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Benedicte</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25</a:t>
            </a:fld>
            <a:endParaRPr lang="fr-BE"/>
          </a:p>
        </p:txBody>
      </p:sp>
    </p:spTree>
    <p:extLst>
      <p:ext uri="{BB962C8B-B14F-4D97-AF65-F5344CB8AC3E}">
        <p14:creationId xmlns:p14="http://schemas.microsoft.com/office/powerpoint/2010/main" val="3641625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Liz or Robert to facilitate and capture the questions</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26</a:t>
            </a:fld>
            <a:endParaRPr lang="fr-BE"/>
          </a:p>
        </p:txBody>
      </p:sp>
    </p:spTree>
    <p:extLst>
      <p:ext uri="{BB962C8B-B14F-4D97-AF65-F5344CB8AC3E}">
        <p14:creationId xmlns:p14="http://schemas.microsoft.com/office/powerpoint/2010/main" val="3679255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Joseph</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27</a:t>
            </a:fld>
            <a:endParaRPr lang="fr-BE"/>
          </a:p>
        </p:txBody>
      </p:sp>
    </p:spTree>
    <p:extLst>
      <p:ext uri="{BB962C8B-B14F-4D97-AF65-F5344CB8AC3E}">
        <p14:creationId xmlns:p14="http://schemas.microsoft.com/office/powerpoint/2010/main" val="1387523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Joseph</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28</a:t>
            </a:fld>
            <a:endParaRPr lang="fr-BE"/>
          </a:p>
        </p:txBody>
      </p:sp>
    </p:spTree>
    <p:extLst>
      <p:ext uri="{BB962C8B-B14F-4D97-AF65-F5344CB8AC3E}">
        <p14:creationId xmlns:p14="http://schemas.microsoft.com/office/powerpoint/2010/main" val="2644686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Joseph</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29</a:t>
            </a:fld>
            <a:endParaRPr lang="fr-BE"/>
          </a:p>
        </p:txBody>
      </p:sp>
    </p:spTree>
    <p:extLst>
      <p:ext uri="{BB962C8B-B14F-4D97-AF65-F5344CB8AC3E}">
        <p14:creationId xmlns:p14="http://schemas.microsoft.com/office/powerpoint/2010/main" val="3086789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Joseph</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30</a:t>
            </a:fld>
            <a:endParaRPr lang="fr-BE"/>
          </a:p>
        </p:txBody>
      </p:sp>
    </p:spTree>
    <p:extLst>
      <p:ext uri="{BB962C8B-B14F-4D97-AF65-F5344CB8AC3E}">
        <p14:creationId xmlns:p14="http://schemas.microsoft.com/office/powerpoint/2010/main" val="458967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Joseph</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31</a:t>
            </a:fld>
            <a:endParaRPr lang="fr-BE"/>
          </a:p>
        </p:txBody>
      </p:sp>
    </p:spTree>
    <p:extLst>
      <p:ext uri="{BB962C8B-B14F-4D97-AF65-F5344CB8AC3E}">
        <p14:creationId xmlns:p14="http://schemas.microsoft.com/office/powerpoint/2010/main" val="1789155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William M or BB</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3</a:t>
            </a:fld>
            <a:endParaRPr lang="fr-BE"/>
          </a:p>
        </p:txBody>
      </p:sp>
    </p:spTree>
    <p:extLst>
      <p:ext uri="{BB962C8B-B14F-4D97-AF65-F5344CB8AC3E}">
        <p14:creationId xmlns:p14="http://schemas.microsoft.com/office/powerpoint/2010/main" val="4020924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Joseph</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32</a:t>
            </a:fld>
            <a:endParaRPr lang="fr-BE"/>
          </a:p>
        </p:txBody>
      </p:sp>
    </p:spTree>
    <p:extLst>
      <p:ext uri="{BB962C8B-B14F-4D97-AF65-F5344CB8AC3E}">
        <p14:creationId xmlns:p14="http://schemas.microsoft.com/office/powerpoint/2010/main" val="3517999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Joseph</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33</a:t>
            </a:fld>
            <a:endParaRPr lang="fr-BE"/>
          </a:p>
        </p:txBody>
      </p:sp>
    </p:spTree>
    <p:extLst>
      <p:ext uri="{BB962C8B-B14F-4D97-AF65-F5344CB8AC3E}">
        <p14:creationId xmlns:p14="http://schemas.microsoft.com/office/powerpoint/2010/main" val="41823442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Robert taking notes of questions and Liz facilitating</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34</a:t>
            </a:fld>
            <a:endParaRPr lang="fr-BE"/>
          </a:p>
        </p:txBody>
      </p:sp>
    </p:spTree>
    <p:extLst>
      <p:ext uri="{BB962C8B-B14F-4D97-AF65-F5344CB8AC3E}">
        <p14:creationId xmlns:p14="http://schemas.microsoft.com/office/powerpoint/2010/main" val="3793322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Lydia</a:t>
            </a:r>
            <a:endParaRPr lang="en-UG"/>
          </a:p>
        </p:txBody>
      </p:sp>
      <p:sp>
        <p:nvSpPr>
          <p:cNvPr id="4" name="Slide Number Placeholder 3"/>
          <p:cNvSpPr>
            <a:spLocks noGrp="1"/>
          </p:cNvSpPr>
          <p:nvPr>
            <p:ph type="sldNum" sz="quarter" idx="5"/>
          </p:nvPr>
        </p:nvSpPr>
        <p:spPr/>
        <p:txBody>
          <a:bodyPr/>
          <a:lstStyle/>
          <a:p>
            <a:fld id="{F24C261D-1966-411E-9C31-72BA4F47BB72}" type="slidenum">
              <a:rPr lang="fr-BE" smtClean="0"/>
              <a:t>35</a:t>
            </a:fld>
            <a:endParaRPr lang="fr-BE"/>
          </a:p>
        </p:txBody>
      </p:sp>
    </p:spTree>
    <p:extLst>
      <p:ext uri="{BB962C8B-B14F-4D97-AF65-F5344CB8AC3E}">
        <p14:creationId xmlns:p14="http://schemas.microsoft.com/office/powerpoint/2010/main" val="624988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Lydia</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36</a:t>
            </a:fld>
            <a:endParaRPr lang="fr-BE"/>
          </a:p>
        </p:txBody>
      </p:sp>
    </p:spTree>
    <p:extLst>
      <p:ext uri="{BB962C8B-B14F-4D97-AF65-F5344CB8AC3E}">
        <p14:creationId xmlns:p14="http://schemas.microsoft.com/office/powerpoint/2010/main" val="1570648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Lydia</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37</a:t>
            </a:fld>
            <a:endParaRPr lang="fr-BE"/>
          </a:p>
        </p:txBody>
      </p:sp>
    </p:spTree>
    <p:extLst>
      <p:ext uri="{BB962C8B-B14F-4D97-AF65-F5344CB8AC3E}">
        <p14:creationId xmlns:p14="http://schemas.microsoft.com/office/powerpoint/2010/main" val="38171940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Lydia</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38</a:t>
            </a:fld>
            <a:endParaRPr lang="fr-BE"/>
          </a:p>
        </p:txBody>
      </p:sp>
    </p:spTree>
    <p:extLst>
      <p:ext uri="{BB962C8B-B14F-4D97-AF65-F5344CB8AC3E}">
        <p14:creationId xmlns:p14="http://schemas.microsoft.com/office/powerpoint/2010/main" val="461911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Lydia</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39</a:t>
            </a:fld>
            <a:endParaRPr lang="fr-BE"/>
          </a:p>
        </p:txBody>
      </p:sp>
    </p:spTree>
    <p:extLst>
      <p:ext uri="{BB962C8B-B14F-4D97-AF65-F5344CB8AC3E}">
        <p14:creationId xmlns:p14="http://schemas.microsoft.com/office/powerpoint/2010/main" val="11957466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Lydia</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40</a:t>
            </a:fld>
            <a:endParaRPr lang="fr-BE"/>
          </a:p>
        </p:txBody>
      </p:sp>
    </p:spTree>
    <p:extLst>
      <p:ext uri="{BB962C8B-B14F-4D97-AF65-F5344CB8AC3E}">
        <p14:creationId xmlns:p14="http://schemas.microsoft.com/office/powerpoint/2010/main" val="329647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Lydia</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41</a:t>
            </a:fld>
            <a:endParaRPr lang="fr-BE"/>
          </a:p>
        </p:txBody>
      </p:sp>
    </p:spTree>
    <p:extLst>
      <p:ext uri="{BB962C8B-B14F-4D97-AF65-F5344CB8AC3E}">
        <p14:creationId xmlns:p14="http://schemas.microsoft.com/office/powerpoint/2010/main" val="2656166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William M or BB</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4</a:t>
            </a:fld>
            <a:endParaRPr lang="fr-BE"/>
          </a:p>
        </p:txBody>
      </p:sp>
    </p:spTree>
    <p:extLst>
      <p:ext uri="{BB962C8B-B14F-4D97-AF65-F5344CB8AC3E}">
        <p14:creationId xmlns:p14="http://schemas.microsoft.com/office/powerpoint/2010/main" val="83557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Emmanuel</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42</a:t>
            </a:fld>
            <a:endParaRPr lang="fr-BE"/>
          </a:p>
        </p:txBody>
      </p:sp>
    </p:spTree>
    <p:extLst>
      <p:ext uri="{BB962C8B-B14F-4D97-AF65-F5344CB8AC3E}">
        <p14:creationId xmlns:p14="http://schemas.microsoft.com/office/powerpoint/2010/main" val="482547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DC339-4FB8-E0B6-0D1E-D7BBC45E9BD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394BBB-BD27-EF86-27B8-0C0D0E54CC2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ACD04EE-498D-0301-0A43-508507E1B8C2}"/>
              </a:ext>
            </a:extLst>
          </p:cNvPr>
          <p:cNvSpPr>
            <a:spLocks noGrp="1"/>
          </p:cNvSpPr>
          <p:nvPr>
            <p:ph type="body" idx="1"/>
          </p:nvPr>
        </p:nvSpPr>
        <p:spPr/>
        <p:txBody>
          <a:bodyPr/>
          <a:lstStyle/>
          <a:p>
            <a:r>
              <a:rPr lang="en-US">
                <a:ea typeface="Calibri"/>
                <a:cs typeface="Calibri"/>
              </a:rPr>
              <a:t>Emmanuel</a:t>
            </a:r>
          </a:p>
        </p:txBody>
      </p:sp>
      <p:sp>
        <p:nvSpPr>
          <p:cNvPr id="4" name="Espace réservé du numéro de diapositive 3">
            <a:extLst>
              <a:ext uri="{FF2B5EF4-FFF2-40B4-BE49-F238E27FC236}">
                <a16:creationId xmlns:a16="http://schemas.microsoft.com/office/drawing/2014/main" id="{E4281937-55F7-E9E5-7B2F-29D22CEA7BC6}"/>
              </a:ext>
            </a:extLst>
          </p:cNvPr>
          <p:cNvSpPr>
            <a:spLocks noGrp="1"/>
          </p:cNvSpPr>
          <p:nvPr>
            <p:ph type="sldNum" sz="quarter" idx="5"/>
          </p:nvPr>
        </p:nvSpPr>
        <p:spPr/>
        <p:txBody>
          <a:bodyPr/>
          <a:lstStyle/>
          <a:p>
            <a:fld id="{F24C261D-1966-411E-9C31-72BA4F47BB72}" type="slidenum">
              <a:rPr lang="fr-BE" smtClean="0"/>
              <a:t>43</a:t>
            </a:fld>
            <a:endParaRPr lang="fr-BE"/>
          </a:p>
        </p:txBody>
      </p:sp>
    </p:spTree>
    <p:extLst>
      <p:ext uri="{BB962C8B-B14F-4D97-AF65-F5344CB8AC3E}">
        <p14:creationId xmlns:p14="http://schemas.microsoft.com/office/powerpoint/2010/main" val="6630278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Emmanuel</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44</a:t>
            </a:fld>
            <a:endParaRPr lang="fr-BE"/>
          </a:p>
        </p:txBody>
      </p:sp>
    </p:spTree>
    <p:extLst>
      <p:ext uri="{BB962C8B-B14F-4D97-AF65-F5344CB8AC3E}">
        <p14:creationId xmlns:p14="http://schemas.microsoft.com/office/powerpoint/2010/main" val="32378150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Emmanuel</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45</a:t>
            </a:fld>
            <a:endParaRPr lang="fr-BE"/>
          </a:p>
        </p:txBody>
      </p:sp>
    </p:spTree>
    <p:extLst>
      <p:ext uri="{BB962C8B-B14F-4D97-AF65-F5344CB8AC3E}">
        <p14:creationId xmlns:p14="http://schemas.microsoft.com/office/powerpoint/2010/main" val="9226556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Emmanuel</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46</a:t>
            </a:fld>
            <a:endParaRPr lang="fr-BE"/>
          </a:p>
        </p:txBody>
      </p:sp>
    </p:spTree>
    <p:extLst>
      <p:ext uri="{BB962C8B-B14F-4D97-AF65-F5344CB8AC3E}">
        <p14:creationId xmlns:p14="http://schemas.microsoft.com/office/powerpoint/2010/main" val="17725441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Emmanuel</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47</a:t>
            </a:fld>
            <a:endParaRPr lang="fr-BE"/>
          </a:p>
        </p:txBody>
      </p:sp>
    </p:spTree>
    <p:extLst>
      <p:ext uri="{BB962C8B-B14F-4D97-AF65-F5344CB8AC3E}">
        <p14:creationId xmlns:p14="http://schemas.microsoft.com/office/powerpoint/2010/main" val="4786023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Emmanuel</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48</a:t>
            </a:fld>
            <a:endParaRPr lang="fr-BE"/>
          </a:p>
        </p:txBody>
      </p:sp>
    </p:spTree>
    <p:extLst>
      <p:ext uri="{BB962C8B-B14F-4D97-AF65-F5344CB8AC3E}">
        <p14:creationId xmlns:p14="http://schemas.microsoft.com/office/powerpoint/2010/main" val="25824219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Emmanuel</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49</a:t>
            </a:fld>
            <a:endParaRPr lang="fr-BE"/>
          </a:p>
        </p:txBody>
      </p:sp>
    </p:spTree>
    <p:extLst>
      <p:ext uri="{BB962C8B-B14F-4D97-AF65-F5344CB8AC3E}">
        <p14:creationId xmlns:p14="http://schemas.microsoft.com/office/powerpoint/2010/main" val="41464437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Emmanuel</a:t>
            </a:r>
          </a:p>
          <a:p>
            <a:endParaRPr lang="en-UG">
              <a:ea typeface="Calibri"/>
              <a:cs typeface="Calibri"/>
            </a:endParaRPr>
          </a:p>
        </p:txBody>
      </p:sp>
      <p:sp>
        <p:nvSpPr>
          <p:cNvPr id="4" name="Slide Number Placeholder 3"/>
          <p:cNvSpPr>
            <a:spLocks noGrp="1"/>
          </p:cNvSpPr>
          <p:nvPr>
            <p:ph type="sldNum" sz="quarter" idx="5"/>
          </p:nvPr>
        </p:nvSpPr>
        <p:spPr/>
        <p:txBody>
          <a:bodyPr/>
          <a:lstStyle/>
          <a:p>
            <a:fld id="{F24C261D-1966-411E-9C31-72BA4F47BB72}" type="slidenum">
              <a:rPr lang="fr-BE" smtClean="0"/>
              <a:t>50</a:t>
            </a:fld>
            <a:endParaRPr lang="fr-BE"/>
          </a:p>
        </p:txBody>
      </p:sp>
    </p:spTree>
    <p:extLst>
      <p:ext uri="{BB962C8B-B14F-4D97-AF65-F5344CB8AC3E}">
        <p14:creationId xmlns:p14="http://schemas.microsoft.com/office/powerpoint/2010/main" val="18709827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Facilitation by WeLearn or WeCare</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51</a:t>
            </a:fld>
            <a:endParaRPr lang="fr-BE"/>
          </a:p>
        </p:txBody>
      </p:sp>
    </p:spTree>
    <p:extLst>
      <p:ext uri="{BB962C8B-B14F-4D97-AF65-F5344CB8AC3E}">
        <p14:creationId xmlns:p14="http://schemas.microsoft.com/office/powerpoint/2010/main" val="1940905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G" err="1">
                <a:ea typeface="Calibri"/>
                <a:cs typeface="Calibri"/>
              </a:rPr>
              <a:t>Enabel</a:t>
            </a:r>
            <a:r>
              <a:rPr lang="en-UG">
                <a:ea typeface="Calibri"/>
                <a:cs typeface="Calibri"/>
              </a:rPr>
              <a:t> country portfolio objectives</a:t>
            </a:r>
            <a:r>
              <a:rPr lang="en-US"/>
              <a:t> William M or BB</a:t>
            </a:r>
            <a:endParaRPr lang="en-UG"/>
          </a:p>
        </p:txBody>
      </p:sp>
      <p:sp>
        <p:nvSpPr>
          <p:cNvPr id="4" name="Slide Number Placeholder 3"/>
          <p:cNvSpPr>
            <a:spLocks noGrp="1"/>
          </p:cNvSpPr>
          <p:nvPr>
            <p:ph type="sldNum" sz="quarter" idx="5"/>
          </p:nvPr>
        </p:nvSpPr>
        <p:spPr/>
        <p:txBody>
          <a:bodyPr/>
          <a:lstStyle/>
          <a:p>
            <a:fld id="{F73550F1-3633-470F-B488-90A8CCCAA48B}" type="slidenum">
              <a:rPr lang="en-UG" smtClean="0"/>
              <a:t>5</a:t>
            </a:fld>
            <a:endParaRPr lang="en-UG"/>
          </a:p>
        </p:txBody>
      </p:sp>
    </p:spTree>
    <p:extLst>
      <p:ext uri="{BB962C8B-B14F-4D97-AF65-F5344CB8AC3E}">
        <p14:creationId xmlns:p14="http://schemas.microsoft.com/office/powerpoint/2010/main" val="331462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William M or BB</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6</a:t>
            </a:fld>
            <a:endParaRPr lang="fr-BE"/>
          </a:p>
        </p:txBody>
      </p:sp>
    </p:spTree>
    <p:extLst>
      <p:ext uri="{BB962C8B-B14F-4D97-AF65-F5344CB8AC3E}">
        <p14:creationId xmlns:p14="http://schemas.microsoft.com/office/powerpoint/2010/main" val="2959809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William M or BB</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9</a:t>
            </a:fld>
            <a:endParaRPr lang="fr-BE"/>
          </a:p>
        </p:txBody>
      </p:sp>
    </p:spTree>
    <p:extLst>
      <p:ext uri="{BB962C8B-B14F-4D97-AF65-F5344CB8AC3E}">
        <p14:creationId xmlns:p14="http://schemas.microsoft.com/office/powerpoint/2010/main" val="1453114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Bene</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10</a:t>
            </a:fld>
            <a:endParaRPr lang="fr-BE"/>
          </a:p>
        </p:txBody>
      </p:sp>
    </p:spTree>
    <p:extLst>
      <p:ext uri="{BB962C8B-B14F-4D97-AF65-F5344CB8AC3E}">
        <p14:creationId xmlns:p14="http://schemas.microsoft.com/office/powerpoint/2010/main" val="3239765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Liz</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11</a:t>
            </a:fld>
            <a:endParaRPr lang="fr-BE"/>
          </a:p>
        </p:txBody>
      </p:sp>
    </p:spTree>
    <p:extLst>
      <p:ext uri="{BB962C8B-B14F-4D97-AF65-F5344CB8AC3E}">
        <p14:creationId xmlns:p14="http://schemas.microsoft.com/office/powerpoint/2010/main" val="2532479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couvertur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95565" y="1887794"/>
            <a:ext cx="6616513" cy="1651666"/>
          </a:xfrm>
        </p:spPr>
        <p:txBody>
          <a:bodyPr anchor="b">
            <a:normAutofit/>
          </a:bodyPr>
          <a:lstStyle>
            <a:lvl1pPr marL="92075" indent="0" algn="l">
              <a:defRPr sz="4400">
                <a:solidFill>
                  <a:srgbClr val="D81A1A"/>
                </a:solidFill>
              </a:defRPr>
            </a:lvl1pPr>
          </a:lstStyle>
          <a:p>
            <a:r>
              <a:rPr lang="fr-FR"/>
              <a:t>Click to edit the title</a:t>
            </a:r>
            <a:endParaRPr lang="fr-BE"/>
          </a:p>
        </p:txBody>
      </p:sp>
      <p:sp>
        <p:nvSpPr>
          <p:cNvPr id="3" name="Sous-titre 2"/>
          <p:cNvSpPr>
            <a:spLocks noGrp="1"/>
          </p:cNvSpPr>
          <p:nvPr>
            <p:ph type="subTitle" idx="1" hasCustomPrompt="1"/>
          </p:nvPr>
        </p:nvSpPr>
        <p:spPr>
          <a:xfrm>
            <a:off x="295565" y="3670864"/>
            <a:ext cx="6616513" cy="1166607"/>
          </a:xfrm>
        </p:spPr>
        <p:txBody>
          <a:bodyPr>
            <a:normAutofit/>
          </a:bodyPr>
          <a:lstStyle>
            <a:lvl1pPr marL="92075" indent="0" algn="l">
              <a:buNone/>
              <a:defRPr sz="2400">
                <a:solidFill>
                  <a:srgbClr val="5857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edit the subtitle</a:t>
            </a:r>
            <a:endParaRPr lang="fr-BE"/>
          </a:p>
        </p:txBody>
      </p:sp>
    </p:spTree>
    <p:extLst>
      <p:ext uri="{BB962C8B-B14F-4D97-AF65-F5344CB8AC3E}">
        <p14:creationId xmlns:p14="http://schemas.microsoft.com/office/powerpoint/2010/main" val="158380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pu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9302" y="345461"/>
            <a:ext cx="8637789" cy="1325563"/>
          </a:xfrm>
        </p:spPr>
        <p:txBody>
          <a:bodyPr/>
          <a:lstStyle/>
          <a:p>
            <a:r>
              <a:rPr lang="fr-FR"/>
              <a:t>Change title style</a:t>
            </a:r>
            <a:endParaRPr lang="fr-BE"/>
          </a:p>
        </p:txBody>
      </p:sp>
      <p:sp>
        <p:nvSpPr>
          <p:cNvPr id="3" name="Espace réservé du contenu 2"/>
          <p:cNvSpPr>
            <a:spLocks noGrp="1"/>
          </p:cNvSpPr>
          <p:nvPr>
            <p:ph idx="1" hasCustomPrompt="1"/>
          </p:nvPr>
        </p:nvSpPr>
        <p:spPr>
          <a:xfrm>
            <a:off x="1799302" y="1825625"/>
            <a:ext cx="8637789" cy="4351338"/>
          </a:xfrm>
        </p:spPr>
        <p:txBody>
          <a:bodyPr/>
          <a:lstStyle>
            <a:lvl1pPr marL="268288" indent="-268288">
              <a:tabLst/>
              <a:defRPr/>
            </a:lvl1pPr>
            <a:lvl2pPr marL="628650" indent="-171450">
              <a:tabLst>
                <a:tab pos="360363" algn="l"/>
              </a:tabLst>
              <a:defRPr/>
            </a:lvl2pPr>
            <a:lvl3pPr marL="1081088" indent="-166688">
              <a:tabLst>
                <a:tab pos="360363" algn="l"/>
              </a:tabLst>
              <a:defRPr/>
            </a:lvl3pPr>
            <a:lvl4pPr marL="1524000" indent="-152400">
              <a:tabLst>
                <a:tab pos="360363" algn="l"/>
              </a:tabLst>
              <a:defRPr/>
            </a:lvl4pPr>
            <a:lvl5pPr marL="1976438" indent="-147638">
              <a:tabLst>
                <a:tab pos="360363" algn="l"/>
              </a:tabLst>
              <a:defRPr/>
            </a:lvl5pPr>
          </a:lstStyle>
          <a:p>
            <a:pPr lvl="0"/>
            <a:r>
              <a:rPr lang="fr-FR"/>
              <a:t>Change master text style</a:t>
            </a:r>
          </a:p>
          <a:p>
            <a:pPr lvl="1"/>
            <a:r>
              <a:rPr lang="fr-FR"/>
              <a:t>Second level</a:t>
            </a:r>
          </a:p>
          <a:p>
            <a:pPr lvl="2"/>
            <a:r>
              <a:rPr lang="fr-FR"/>
              <a:t>Third level</a:t>
            </a:r>
            <a:endParaRPr lang="fr-BE"/>
          </a:p>
        </p:txBody>
      </p:sp>
    </p:spTree>
    <p:extLst>
      <p:ext uri="{BB962C8B-B14F-4D97-AF65-F5344CB8AC3E}">
        <p14:creationId xmlns:p14="http://schemas.microsoft.com/office/powerpoint/2010/main" val="215546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799302" y="1825625"/>
            <a:ext cx="4220498"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431925" indent="-60325">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4" name="Espace réservé du contenu 3"/>
          <p:cNvSpPr>
            <a:spLocks noGrp="1"/>
          </p:cNvSpPr>
          <p:nvPr>
            <p:ph sz="half" idx="2" hasCustomPrompt="1"/>
          </p:nvPr>
        </p:nvSpPr>
        <p:spPr>
          <a:xfrm>
            <a:off x="6172200" y="1825625"/>
            <a:ext cx="4264891"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524000" indent="-152400">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5" name="Titre 1">
            <a:extLst>
              <a:ext uri="{FF2B5EF4-FFF2-40B4-BE49-F238E27FC236}">
                <a16:creationId xmlns:a16="http://schemas.microsoft.com/office/drawing/2014/main" id="{35C545CE-72B3-4E12-8B98-DFF48004107A}"/>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156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5CF8457-64FC-4063-9862-B0916BDE079C}"/>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55991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lide 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82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1764144" y="2057400"/>
            <a:ext cx="4331853"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Click on the icon to insert an image</a:t>
            </a:r>
            <a:endParaRPr lang="fr-BE"/>
          </a:p>
        </p:txBody>
      </p:sp>
      <p:sp>
        <p:nvSpPr>
          <p:cNvPr id="4" name="Espace réservé du texte 3"/>
          <p:cNvSpPr>
            <a:spLocks noGrp="1"/>
          </p:cNvSpPr>
          <p:nvPr>
            <p:ph type="body" sz="half" idx="2" hasCustomPrompt="1"/>
          </p:nvPr>
        </p:nvSpPr>
        <p:spPr>
          <a:xfrm>
            <a:off x="6095998" y="2057400"/>
            <a:ext cx="433185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Change master text style</a:t>
            </a:r>
          </a:p>
        </p:txBody>
      </p:sp>
      <p:sp>
        <p:nvSpPr>
          <p:cNvPr id="5" name="Titre 1">
            <a:extLst>
              <a:ext uri="{FF2B5EF4-FFF2-40B4-BE49-F238E27FC236}">
                <a16:creationId xmlns:a16="http://schemas.microsoft.com/office/drawing/2014/main" id="{7D5FE63B-9C10-455C-A818-4D3606BBCED1}"/>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22919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title style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Change master text style</a:t>
            </a:r>
          </a:p>
          <a:p>
            <a:pPr lvl="1"/>
            <a:r>
              <a:rPr lang="fr-FR"/>
              <a:t>Second level</a:t>
            </a:r>
          </a:p>
          <a:p>
            <a:pPr lvl="2"/>
            <a:r>
              <a:rPr lang="fr-FR"/>
              <a:t>Third level</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C5389CC9-17CE-4DF9-8474-521CFDDE49E8}" type="datetimeFigureOut">
              <a:rPr lang="fr-BE" smtClean="0"/>
              <a:pPr/>
              <a:t>28-07-25</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8C414BF-7573-4B63-9595-FD7681D99699}" type="slidenum">
              <a:rPr lang="fr-BE" smtClean="0"/>
              <a:pPr/>
              <a:t>‹#›</a:t>
            </a:fld>
            <a:endParaRPr lang="fr-BE"/>
          </a:p>
        </p:txBody>
      </p:sp>
    </p:spTree>
    <p:extLst>
      <p:ext uri="{BB962C8B-B14F-4D97-AF65-F5344CB8AC3E}">
        <p14:creationId xmlns:p14="http://schemas.microsoft.com/office/powerpoint/2010/main" val="2875143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p:titleStyle>
    <p:body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streets.mn/2017/01/27/world-bicycle-relief-bicycles-are-an-outsized-benefit/" TargetMode="External"/><Relationship Id="rId5" Type="http://schemas.openxmlformats.org/officeDocument/2006/relationships/image" Target="../media/image23.jpeg"/><Relationship Id="rId4" Type="http://schemas.openxmlformats.org/officeDocument/2006/relationships/hyperlink" Target="https://pxhere.com/zh/photo/91463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publicdomainpictures.net/en/view-image.php?image=297962&amp;picture=dart-in-dartboard-bullsey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nabel.be/gran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nabelbe.sharepoint.com/:x:/r/sites/UGA/Public/UGA22008_WeLearn/44_Procurement_Grants_preparations/CfP_Bicycles/CN/Annex-B_Budget-template_UGA22008-10144.xlsx?d=w44e1be8b8f504d5ba4e99e1bb7b696ae&amp;csf=1&amp;web=1&amp;e=R7M9pJ"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enabel.be/grant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hyperlink" Target="mailto:uga_csc_grants@enabel.b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www.enabel.be/grant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submit.link/3Zz"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submit.link/3Zz"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4483-6737-CCDD-6CA1-0615D4CC296B}"/>
              </a:ext>
            </a:extLst>
          </p:cNvPr>
          <p:cNvSpPr>
            <a:spLocks noGrp="1"/>
          </p:cNvSpPr>
          <p:nvPr>
            <p:ph type="ctrTitle"/>
          </p:nvPr>
        </p:nvSpPr>
        <p:spPr>
          <a:xfrm>
            <a:off x="347638" y="1581912"/>
            <a:ext cx="7088460" cy="3218687"/>
          </a:xfrm>
        </p:spPr>
        <p:txBody>
          <a:bodyPr>
            <a:noAutofit/>
          </a:bodyPr>
          <a:lstStyle/>
          <a:p>
            <a:r>
              <a:rPr lang="en-US"/>
              <a:t> </a:t>
            </a:r>
            <a:br>
              <a:rPr lang="en-US" sz="2400">
                <a:latin typeface="Times New Roman"/>
              </a:rPr>
            </a:br>
            <a:r>
              <a:rPr lang="en-GB" sz="2400" b="1">
                <a:latin typeface="Times New Roman"/>
                <a:cs typeface="Times New Roman"/>
              </a:rPr>
              <a:t> </a:t>
            </a:r>
            <a:r>
              <a:rPr lang="en-GB" sz="2400" b="1" err="1">
                <a:latin typeface="Times New Roman"/>
                <a:cs typeface="Times New Roman"/>
              </a:rPr>
              <a:t>CfP</a:t>
            </a:r>
            <a:r>
              <a:rPr lang="en-GB" sz="2400" b="1">
                <a:latin typeface="Times New Roman"/>
                <a:cs typeface="Times New Roman"/>
              </a:rPr>
              <a:t>: Enhance access to sustainable transport for education and health care services</a:t>
            </a:r>
            <a:br>
              <a:rPr lang="en-GB" sz="2400" b="1">
                <a:latin typeface="Times New Roman" panose="02020603050405020304" pitchFamily="18" charset="0"/>
                <a:cs typeface="Times New Roman" panose="02020603050405020304" pitchFamily="18" charset="0"/>
              </a:rPr>
            </a:br>
            <a:br>
              <a:rPr lang="en-GB" sz="2400" b="1">
                <a:latin typeface="Times New Roman" panose="02020603050405020304" pitchFamily="18" charset="0"/>
                <a:cs typeface="Times New Roman" panose="02020603050405020304" pitchFamily="18" charset="0"/>
              </a:rPr>
            </a:br>
            <a:r>
              <a:rPr lang="en-GB" sz="2400" b="1">
                <a:latin typeface="Times New Roman"/>
                <a:cs typeface="Times New Roman"/>
              </a:rPr>
              <a:t>UGA22008 and UGA22002</a:t>
            </a:r>
            <a:br>
              <a:rPr lang="en-UG" b="1"/>
            </a:br>
            <a:br>
              <a:rPr lang="en-UG" b="1"/>
            </a:br>
            <a:br>
              <a:rPr lang="en-US" sz="2400" b="1">
                <a:latin typeface="Times New Roman"/>
                <a:ea typeface="Calibri"/>
                <a:cs typeface="Calibri"/>
              </a:rPr>
            </a:br>
            <a:endParaRPr lang="en-US" sz="2400" b="1">
              <a:solidFill>
                <a:srgbClr val="C00000"/>
              </a:solidFill>
              <a:latin typeface="Times New Roman"/>
              <a:ea typeface="Calibri"/>
              <a:cs typeface="Calibri"/>
            </a:endParaRPr>
          </a:p>
        </p:txBody>
      </p:sp>
      <p:sp>
        <p:nvSpPr>
          <p:cNvPr id="3" name="Subtitle 2">
            <a:extLst>
              <a:ext uri="{FF2B5EF4-FFF2-40B4-BE49-F238E27FC236}">
                <a16:creationId xmlns:a16="http://schemas.microsoft.com/office/drawing/2014/main" id="{347B1179-C751-F2B8-F5C3-C07A95C099BA}"/>
              </a:ext>
            </a:extLst>
          </p:cNvPr>
          <p:cNvSpPr>
            <a:spLocks noGrp="1"/>
          </p:cNvSpPr>
          <p:nvPr>
            <p:ph type="subTitle" idx="1"/>
          </p:nvPr>
        </p:nvSpPr>
        <p:spPr>
          <a:xfrm>
            <a:off x="197243" y="5047380"/>
            <a:ext cx="6616513" cy="1166607"/>
          </a:xfrm>
        </p:spPr>
        <p:txBody>
          <a:bodyPr vert="horz" lIns="91440" tIns="45720" rIns="91440" bIns="45720" rtlCol="0" anchor="t">
            <a:normAutofit/>
          </a:bodyPr>
          <a:lstStyle/>
          <a:p>
            <a:r>
              <a:rPr lang="en-US" sz="2800">
                <a:latin typeface="Times New Roman"/>
                <a:cs typeface="Times New Roman"/>
              </a:rPr>
              <a:t>Information session  28</a:t>
            </a:r>
            <a:r>
              <a:rPr lang="en-US" sz="2800" baseline="30000">
                <a:latin typeface="Times New Roman"/>
                <a:cs typeface="Times New Roman"/>
              </a:rPr>
              <a:t>th</a:t>
            </a:r>
            <a:r>
              <a:rPr lang="en-US" sz="2800">
                <a:latin typeface="Times New Roman"/>
                <a:cs typeface="Times New Roman"/>
              </a:rPr>
              <a:t> .07.2025</a:t>
            </a:r>
          </a:p>
        </p:txBody>
      </p:sp>
    </p:spTree>
    <p:extLst>
      <p:ext uri="{BB962C8B-B14F-4D97-AF65-F5344CB8AC3E}">
        <p14:creationId xmlns:p14="http://schemas.microsoft.com/office/powerpoint/2010/main" val="56740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78D4E-1957-885E-5074-B560394634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B14CC6-FE84-B963-B129-154826CF7770}"/>
              </a:ext>
            </a:extLst>
          </p:cNvPr>
          <p:cNvSpPr>
            <a:spLocks noGrp="1"/>
          </p:cNvSpPr>
          <p:nvPr>
            <p:ph type="title"/>
          </p:nvPr>
        </p:nvSpPr>
        <p:spPr>
          <a:xfrm>
            <a:off x="1568646" y="143155"/>
            <a:ext cx="10623353" cy="990701"/>
          </a:xfrm>
        </p:spPr>
        <p:txBody>
          <a:bodyPr>
            <a:normAutofit/>
          </a:bodyPr>
          <a:lstStyle/>
          <a:p>
            <a:r>
              <a:rPr lang="en-US" sz="3600" b="1">
                <a:latin typeface="Times New Roman"/>
                <a:ea typeface="Calibri"/>
                <a:cs typeface="Calibri"/>
              </a:rPr>
              <a:t>(a) Caring for mother's lives-We Care</a:t>
            </a:r>
          </a:p>
        </p:txBody>
      </p:sp>
      <p:pic>
        <p:nvPicPr>
          <p:cNvPr id="4" name="Image 3" descr="Clinic care logo creative modern people health care mom and baby design concept medical">
            <a:extLst>
              <a:ext uri="{FF2B5EF4-FFF2-40B4-BE49-F238E27FC236}">
                <a16:creationId xmlns:a16="http://schemas.microsoft.com/office/drawing/2014/main" id="{DCDD6641-39DF-C86F-494C-F11778878310}"/>
              </a:ext>
            </a:extLst>
          </p:cNvPr>
          <p:cNvPicPr>
            <a:picLocks noChangeAspect="1"/>
          </p:cNvPicPr>
          <p:nvPr/>
        </p:nvPicPr>
        <p:blipFill>
          <a:blip r:embed="rId3"/>
          <a:stretch>
            <a:fillRect/>
          </a:stretch>
        </p:blipFill>
        <p:spPr>
          <a:xfrm>
            <a:off x="-4482" y="1553135"/>
            <a:ext cx="793377" cy="793377"/>
          </a:xfrm>
          <a:prstGeom prst="rect">
            <a:avLst/>
          </a:prstGeom>
        </p:spPr>
      </p:pic>
      <p:sp>
        <p:nvSpPr>
          <p:cNvPr id="3" name="Content Placeholder 2">
            <a:extLst>
              <a:ext uri="{FF2B5EF4-FFF2-40B4-BE49-F238E27FC236}">
                <a16:creationId xmlns:a16="http://schemas.microsoft.com/office/drawing/2014/main" id="{DDB82EB9-CF7A-BB4C-B413-7910980A8F7F}"/>
              </a:ext>
            </a:extLst>
          </p:cNvPr>
          <p:cNvSpPr>
            <a:spLocks noGrp="1"/>
          </p:cNvSpPr>
          <p:nvPr>
            <p:ph idx="1"/>
          </p:nvPr>
        </p:nvSpPr>
        <p:spPr>
          <a:xfrm>
            <a:off x="713232" y="1443408"/>
            <a:ext cx="11478768" cy="5097702"/>
          </a:xfrm>
        </p:spPr>
        <p:txBody>
          <a:bodyPr vert="horz" lIns="91440" tIns="45720" rIns="91440" bIns="45720" rtlCol="0" anchor="t">
            <a:normAutofit lnSpcReduction="10000"/>
          </a:bodyPr>
          <a:lstStyle/>
          <a:p>
            <a:pPr marL="0" indent="0">
              <a:buNone/>
            </a:pPr>
            <a:r>
              <a:rPr lang="en-US" b="1">
                <a:latin typeface="Times New Roman" panose="02020603050405020304" pitchFamily="18" charset="0"/>
                <a:ea typeface="+mn-lt"/>
                <a:cs typeface="Times New Roman" panose="02020603050405020304" pitchFamily="18" charset="0"/>
              </a:rPr>
              <a:t>Every day, </a:t>
            </a:r>
            <a:r>
              <a:rPr lang="en-US" b="1">
                <a:solidFill>
                  <a:srgbClr val="FF0000"/>
                </a:solidFill>
                <a:latin typeface="Times New Roman" panose="02020603050405020304" pitchFamily="18" charset="0"/>
                <a:ea typeface="+mn-lt"/>
                <a:cs typeface="Times New Roman" panose="02020603050405020304" pitchFamily="18" charset="0"/>
              </a:rPr>
              <a:t>16 </a:t>
            </a:r>
            <a:r>
              <a:rPr lang="en-US" b="1">
                <a:latin typeface="Times New Roman" panose="02020603050405020304" pitchFamily="18" charset="0"/>
                <a:ea typeface="+mn-lt"/>
                <a:cs typeface="Times New Roman" panose="02020603050405020304" pitchFamily="18" charset="0"/>
              </a:rPr>
              <a:t>mothers in Uganda</a:t>
            </a:r>
            <a:r>
              <a:rPr lang="en-US">
                <a:latin typeface="Times New Roman" panose="02020603050405020304" pitchFamily="18" charset="0"/>
                <a:ea typeface="+mn-lt"/>
                <a:cs typeface="Times New Roman" panose="02020603050405020304" pitchFamily="18" charset="0"/>
              </a:rPr>
              <a:t> die from childbirth-related complications.</a:t>
            </a:r>
            <a:endParaRPr lang="fr-FR">
              <a:latin typeface="Times New Roman" panose="02020603050405020304" pitchFamily="18" charset="0"/>
              <a:ea typeface="+mn-lt"/>
              <a:cs typeface="Times New Roman" panose="02020603050405020304" pitchFamily="18" charset="0"/>
            </a:endParaRPr>
          </a:p>
          <a:p>
            <a:pPr marL="267970" indent="-267970">
              <a:lnSpc>
                <a:spcPct val="80000"/>
              </a:lnSpc>
            </a:pPr>
            <a:r>
              <a:rPr lang="en-US" b="1">
                <a:latin typeface="Times New Roman" panose="02020603050405020304" pitchFamily="18" charset="0"/>
                <a:ea typeface="+mn-lt"/>
                <a:cs typeface="Times New Roman" panose="02020603050405020304" pitchFamily="18" charset="0"/>
              </a:rPr>
              <a:t>Our Focus: </a:t>
            </a:r>
            <a:r>
              <a:rPr lang="en-US">
                <a:latin typeface="Times New Roman" panose="02020603050405020304" pitchFamily="18" charset="0"/>
                <a:ea typeface="+mn-lt"/>
                <a:cs typeface="Times New Roman" panose="02020603050405020304" pitchFamily="18" charset="0"/>
              </a:rPr>
              <a:t>Saving lives through a stronger health system</a:t>
            </a:r>
          </a:p>
          <a:p>
            <a:pPr marL="267970" indent="-267970">
              <a:buNone/>
            </a:pPr>
            <a:r>
              <a:rPr lang="en-US" b="1">
                <a:latin typeface="Times New Roman" panose="02020603050405020304" pitchFamily="18" charset="0"/>
                <a:cs typeface="Times New Roman" panose="02020603050405020304" pitchFamily="18" charset="0"/>
              </a:rPr>
              <a:t>🧭 Our Approach</a:t>
            </a:r>
            <a:endParaRPr lang="en-US" b="1">
              <a:latin typeface="Times New Roman" panose="02020603050405020304" pitchFamily="18" charset="0"/>
              <a:ea typeface="Calibri" panose="020F0502020204030204"/>
              <a:cs typeface="Times New Roman" panose="02020603050405020304" pitchFamily="18" charset="0"/>
            </a:endParaRPr>
          </a:p>
          <a:p>
            <a:pPr marL="267970" indent="-267970">
              <a:buNone/>
            </a:pPr>
            <a:r>
              <a:rPr lang="en-US">
                <a:latin typeface="Times New Roman" panose="02020603050405020304" pitchFamily="18" charset="0"/>
                <a:ea typeface="+mn-lt"/>
                <a:cs typeface="Times New Roman" panose="02020603050405020304" pitchFamily="18" charset="0"/>
              </a:rPr>
              <a:t>💬 </a:t>
            </a:r>
            <a:r>
              <a:rPr lang="en-US" b="1">
                <a:latin typeface="Times New Roman" panose="02020603050405020304" pitchFamily="18" charset="0"/>
                <a:ea typeface="+mn-lt"/>
                <a:cs typeface="Times New Roman" panose="02020603050405020304" pitchFamily="18" charset="0"/>
              </a:rPr>
              <a:t>Empower </a:t>
            </a:r>
            <a:r>
              <a:rPr lang="en-US">
                <a:latin typeface="Times New Roman" panose="02020603050405020304" pitchFamily="18" charset="0"/>
                <a:ea typeface="+mn-lt"/>
                <a:cs typeface="Times New Roman" panose="02020603050405020304" pitchFamily="18" charset="0"/>
              </a:rPr>
              <a:t>communities</a:t>
            </a:r>
            <a:br>
              <a:rPr lang="en-US" b="1">
                <a:latin typeface="Times New Roman" panose="02020603050405020304" pitchFamily="18" charset="0"/>
                <a:ea typeface="+mn-lt"/>
                <a:cs typeface="Times New Roman" panose="02020603050405020304" pitchFamily="18" charset="0"/>
              </a:rPr>
            </a:br>
            <a:r>
              <a:rPr lang="en-US" b="1">
                <a:latin typeface="Times New Roman" panose="02020603050405020304" pitchFamily="18" charset="0"/>
                <a:ea typeface="+mn-lt"/>
                <a:cs typeface="Times New Roman" panose="02020603050405020304" pitchFamily="18" charset="0"/>
              </a:rPr>
              <a:t>  </a:t>
            </a:r>
            <a:r>
              <a:rPr lang="en-US">
                <a:latin typeface="Times New Roman" panose="02020603050405020304" pitchFamily="18" charset="0"/>
                <a:ea typeface="+mn-lt"/>
                <a:cs typeface="Times New Roman" panose="02020603050405020304" pitchFamily="18" charset="0"/>
              </a:rPr>
              <a:t>Encourage informed health-seeking behaviors through local dialogue and awareness.</a:t>
            </a:r>
            <a:endParaRPr lang="en-US">
              <a:latin typeface="Times New Roman" panose="02020603050405020304" pitchFamily="18" charset="0"/>
              <a:ea typeface="Calibri" panose="020F0502020204030204"/>
              <a:cs typeface="Times New Roman" panose="02020603050405020304" pitchFamily="18" charset="0"/>
            </a:endParaRPr>
          </a:p>
          <a:p>
            <a:pPr marL="267970" indent="-267970">
              <a:buNone/>
            </a:pPr>
            <a:r>
              <a:rPr lang="en-US" b="1">
                <a:latin typeface="Times New Roman" panose="02020603050405020304" pitchFamily="18" charset="0"/>
                <a:ea typeface="+mn-lt"/>
                <a:cs typeface="Times New Roman" panose="02020603050405020304" pitchFamily="18" charset="0"/>
              </a:rPr>
              <a:t>🚑 Strengthen </a:t>
            </a:r>
            <a:r>
              <a:rPr lang="en-US">
                <a:latin typeface="Times New Roman" panose="02020603050405020304" pitchFamily="18" charset="0"/>
                <a:ea typeface="+mn-lt"/>
                <a:cs typeface="Times New Roman" panose="02020603050405020304" pitchFamily="18" charset="0"/>
              </a:rPr>
              <a:t>emergency response</a:t>
            </a:r>
            <a:br>
              <a:rPr lang="en-US" b="1">
                <a:latin typeface="Times New Roman" panose="02020603050405020304" pitchFamily="18" charset="0"/>
                <a:ea typeface="+mn-lt"/>
                <a:cs typeface="Times New Roman" panose="02020603050405020304" pitchFamily="18" charset="0"/>
              </a:rPr>
            </a:br>
            <a:r>
              <a:rPr lang="en-US" b="1">
                <a:latin typeface="Times New Roman" panose="02020603050405020304" pitchFamily="18" charset="0"/>
                <a:ea typeface="+mn-lt"/>
                <a:cs typeface="Times New Roman" panose="02020603050405020304" pitchFamily="18" charset="0"/>
              </a:rPr>
              <a:t>  </a:t>
            </a:r>
            <a:r>
              <a:rPr lang="en-US">
                <a:latin typeface="Times New Roman" panose="02020603050405020304" pitchFamily="18" charset="0"/>
                <a:ea typeface="+mn-lt"/>
                <a:cs typeface="Times New Roman" panose="02020603050405020304" pitchFamily="18" charset="0"/>
              </a:rPr>
              <a:t>Improve ambulance systems, referral pathways, and response times.</a:t>
            </a:r>
            <a:endParaRPr lang="en-US">
              <a:latin typeface="Times New Roman" panose="02020603050405020304" pitchFamily="18" charset="0"/>
              <a:ea typeface="Calibri" panose="020F0502020204030204"/>
              <a:cs typeface="Times New Roman" panose="02020603050405020304" pitchFamily="18" charset="0"/>
            </a:endParaRPr>
          </a:p>
          <a:p>
            <a:pPr marL="267970" indent="-267970">
              <a:buNone/>
            </a:pPr>
            <a:r>
              <a:rPr lang="en-US" b="1">
                <a:latin typeface="Times New Roman" panose="02020603050405020304" pitchFamily="18" charset="0"/>
                <a:ea typeface="+mn-lt"/>
                <a:cs typeface="Times New Roman" panose="02020603050405020304" pitchFamily="18" charset="0"/>
              </a:rPr>
              <a:t> ⚕️ Upgrade </a:t>
            </a:r>
            <a:r>
              <a:rPr lang="en-US">
                <a:latin typeface="Times New Roman" panose="02020603050405020304" pitchFamily="18" charset="0"/>
                <a:ea typeface="+mn-lt"/>
                <a:cs typeface="Times New Roman" panose="02020603050405020304" pitchFamily="18" charset="0"/>
              </a:rPr>
              <a:t>care quality</a:t>
            </a:r>
            <a:br>
              <a:rPr lang="en-US" b="1">
                <a:latin typeface="Times New Roman" panose="02020603050405020304" pitchFamily="18" charset="0"/>
                <a:ea typeface="+mn-lt"/>
                <a:cs typeface="Times New Roman" panose="02020603050405020304" pitchFamily="18" charset="0"/>
              </a:rPr>
            </a:br>
            <a:r>
              <a:rPr lang="en-US">
                <a:latin typeface="Times New Roman" panose="02020603050405020304" pitchFamily="18" charset="0"/>
                <a:ea typeface="+mn-lt"/>
                <a:cs typeface="Times New Roman" panose="02020603050405020304" pitchFamily="18" charset="0"/>
              </a:rPr>
              <a:t>  Focus on high-impact improvements in HCIVs and General Hospitals.</a:t>
            </a:r>
            <a:endParaRPr lang="en-US">
              <a:latin typeface="Times New Roman" panose="02020603050405020304" pitchFamily="18" charset="0"/>
              <a:ea typeface="Calibri" panose="020F0502020204030204"/>
              <a:cs typeface="Times New Roman" panose="02020603050405020304" pitchFamily="18" charset="0"/>
            </a:endParaRPr>
          </a:p>
          <a:p>
            <a:pPr marL="267970" indent="-267970">
              <a:buNone/>
            </a:pPr>
            <a:r>
              <a:rPr lang="en-US" b="1">
                <a:latin typeface="Times New Roman" panose="02020603050405020304" pitchFamily="18" charset="0"/>
                <a:ea typeface="+mn-lt"/>
                <a:cs typeface="Times New Roman" panose="02020603050405020304" pitchFamily="18" charset="0"/>
              </a:rPr>
              <a:t> 🤝</a:t>
            </a:r>
            <a:r>
              <a:rPr lang="en-US">
                <a:latin typeface="Times New Roman" panose="02020603050405020304" pitchFamily="18" charset="0"/>
                <a:ea typeface="+mn-lt"/>
                <a:cs typeface="Times New Roman" panose="02020603050405020304" pitchFamily="18" charset="0"/>
              </a:rPr>
              <a:t> </a:t>
            </a:r>
            <a:r>
              <a:rPr lang="en-US" b="1">
                <a:latin typeface="Times New Roman" panose="02020603050405020304" pitchFamily="18" charset="0"/>
                <a:ea typeface="+mn-lt"/>
                <a:cs typeface="Times New Roman" panose="02020603050405020304" pitchFamily="18" charset="0"/>
              </a:rPr>
              <a:t>Enhance </a:t>
            </a:r>
            <a:r>
              <a:rPr lang="en-US">
                <a:latin typeface="Times New Roman" panose="02020603050405020304" pitchFamily="18" charset="0"/>
                <a:ea typeface="+mn-lt"/>
                <a:cs typeface="Times New Roman" panose="02020603050405020304" pitchFamily="18" charset="0"/>
              </a:rPr>
              <a:t>health governance</a:t>
            </a:r>
            <a:br>
              <a:rPr lang="en-US" b="1">
                <a:latin typeface="Times New Roman" panose="02020603050405020304" pitchFamily="18" charset="0"/>
                <a:ea typeface="+mn-lt"/>
                <a:cs typeface="Times New Roman" panose="02020603050405020304" pitchFamily="18" charset="0"/>
              </a:rPr>
            </a:br>
            <a:r>
              <a:rPr lang="en-US" b="1">
                <a:latin typeface="Times New Roman" panose="02020603050405020304" pitchFamily="18" charset="0"/>
                <a:ea typeface="+mn-lt"/>
                <a:cs typeface="Times New Roman" panose="02020603050405020304" pitchFamily="18" charset="0"/>
              </a:rPr>
              <a:t>  </a:t>
            </a:r>
            <a:r>
              <a:rPr lang="en-US">
                <a:latin typeface="Times New Roman" panose="02020603050405020304" pitchFamily="18" charset="0"/>
                <a:ea typeface="+mn-lt"/>
                <a:cs typeface="Times New Roman" panose="02020603050405020304" pitchFamily="18" charset="0"/>
              </a:rPr>
              <a:t>Promote accountability and inclusive planning with local health actors</a:t>
            </a:r>
            <a:r>
              <a:rPr lang="en-US">
                <a:ea typeface="+mn-lt"/>
                <a:cs typeface="+mn-lt"/>
              </a:rPr>
              <a:t>.</a:t>
            </a:r>
            <a:endParaRPr lang="en-US">
              <a:ea typeface="Calibri" panose="020F0502020204030204"/>
              <a:cs typeface="Calibri" panose="020F0502020204030204"/>
            </a:endParaRPr>
          </a:p>
        </p:txBody>
      </p:sp>
    </p:spTree>
    <p:extLst>
      <p:ext uri="{BB962C8B-B14F-4D97-AF65-F5344CB8AC3E}">
        <p14:creationId xmlns:p14="http://schemas.microsoft.com/office/powerpoint/2010/main" val="1339951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0AF3-6946-BB8A-C7B5-B5A58F332B21}"/>
              </a:ext>
            </a:extLst>
          </p:cNvPr>
          <p:cNvSpPr>
            <a:spLocks noGrp="1"/>
          </p:cNvSpPr>
          <p:nvPr>
            <p:ph type="title"/>
          </p:nvPr>
        </p:nvSpPr>
        <p:spPr>
          <a:xfrm>
            <a:off x="1542361" y="0"/>
            <a:ext cx="10564295" cy="824971"/>
          </a:xfrm>
        </p:spPr>
        <p:txBody>
          <a:bodyPr>
            <a:normAutofit/>
          </a:bodyPr>
          <a:lstStyle/>
          <a:p>
            <a:r>
              <a:rPr lang="en-US" b="1">
                <a:latin typeface="Times New Roman"/>
                <a:ea typeface="Calibri"/>
                <a:cs typeface="Calibri"/>
              </a:rPr>
              <a:t>(</a:t>
            </a:r>
            <a:r>
              <a:rPr lang="en-US" sz="3600" b="1">
                <a:latin typeface="Times New Roman"/>
                <a:ea typeface="Calibri"/>
                <a:cs typeface="Calibri"/>
              </a:rPr>
              <a:t>b) Boosting equal learning opportunities -We Learn</a:t>
            </a:r>
          </a:p>
        </p:txBody>
      </p:sp>
      <p:sp>
        <p:nvSpPr>
          <p:cNvPr id="3" name="Content Placeholder 2">
            <a:extLst>
              <a:ext uri="{FF2B5EF4-FFF2-40B4-BE49-F238E27FC236}">
                <a16:creationId xmlns:a16="http://schemas.microsoft.com/office/drawing/2014/main" id="{114CF94A-1B73-3BB8-D07B-034BBCD3480E}"/>
              </a:ext>
            </a:extLst>
          </p:cNvPr>
          <p:cNvSpPr>
            <a:spLocks noGrp="1"/>
          </p:cNvSpPr>
          <p:nvPr>
            <p:ph idx="1"/>
          </p:nvPr>
        </p:nvSpPr>
        <p:spPr>
          <a:xfrm>
            <a:off x="338328" y="1197864"/>
            <a:ext cx="11768328" cy="5458968"/>
          </a:xfrm>
        </p:spPr>
        <p:txBody>
          <a:bodyPr vert="horz" lIns="91440" tIns="45720" rIns="91440" bIns="45720" rtlCol="0" anchor="t">
            <a:normAutofit fontScale="85000" lnSpcReduction="20000"/>
          </a:bodyPr>
          <a:lstStyle/>
          <a:p>
            <a:pPr marL="0" marR="0" lvl="0" indent="0" algn="l" defTabSz="914400" rtl="0" eaLnBrk="0" fontAlgn="base" latinLnBrk="0" hangingPunct="0">
              <a:lnSpc>
                <a:spcPct val="100000"/>
              </a:lnSpc>
              <a:spcBef>
                <a:spcPct val="0"/>
              </a:spcBef>
              <a:spcAft>
                <a:spcPct val="0"/>
              </a:spcAft>
              <a:buClrTx/>
              <a:buSzTx/>
              <a:buNone/>
              <a:tabLst/>
            </a:pPr>
            <a:r>
              <a:rPr lang="en-US"/>
              <a:t>            </a:t>
            </a:r>
            <a:r>
              <a:rPr lang="en-US" b="1"/>
              <a:t>Uganda faces one of the highest student dropout rates</a:t>
            </a:r>
            <a:r>
              <a:rPr lang="en-US"/>
              <a:t> within the first 4 years of secondary school</a:t>
            </a:r>
            <a:endParaRPr kumimoji="0" lang="en-US" altLang="en-UG"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G" sz="28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G" altLang="en-UG" sz="2800" b="1" i="0" u="none" strike="noStrike" cap="none" normalizeH="0" baseline="0">
                <a:ln>
                  <a:noFill/>
                </a:ln>
                <a:solidFill>
                  <a:schemeClr val="tx1"/>
                </a:solidFill>
                <a:effectLst/>
              </a:rPr>
              <a:t>💸</a:t>
            </a:r>
            <a:r>
              <a:rPr kumimoji="0" lang="en-US" altLang="en-UG" sz="2800" b="1" i="0" u="none" strike="noStrike" cap="none" normalizeH="0" baseline="0">
                <a:ln>
                  <a:noFill/>
                </a:ln>
                <a:solidFill>
                  <a:schemeClr val="tx1"/>
                </a:solidFill>
                <a:effectLst/>
              </a:rPr>
              <a:t>    </a:t>
            </a:r>
            <a:r>
              <a:rPr kumimoji="0" lang="en-UG" altLang="en-UG" sz="2800" b="1" i="0" u="none" strike="noStrike" cap="none" normalizeH="0" baseline="0">
                <a:ln>
                  <a:noFill/>
                </a:ln>
                <a:solidFill>
                  <a:schemeClr val="tx1"/>
                </a:solidFill>
                <a:effectLst/>
              </a:rPr>
              <a:t>Make Education Affordable</a:t>
            </a:r>
            <a:br>
              <a:rPr kumimoji="0" lang="en-UG" altLang="en-UG" sz="2800" i="0" u="none" strike="noStrike" cap="none" normalizeH="0" baseline="0">
                <a:ln>
                  <a:noFill/>
                </a:ln>
                <a:solidFill>
                  <a:schemeClr val="tx1"/>
                </a:solidFill>
                <a:effectLst/>
              </a:rPr>
            </a:br>
            <a:r>
              <a:rPr kumimoji="0" lang="en-UG" altLang="en-UG" sz="2800" i="0" u="none" strike="noStrike" cap="none" normalizeH="0" baseline="0">
                <a:ln>
                  <a:noFill/>
                </a:ln>
                <a:solidFill>
                  <a:schemeClr val="tx1"/>
                </a:solidFill>
                <a:effectLst/>
              </a:rPr>
              <a:t>Reduce the financial burden on families to keep children in school.</a:t>
            </a:r>
            <a:endParaRPr lang="en-US" altLang="en-UG">
              <a:solidFill>
                <a:schemeClr val="tx1"/>
              </a:solidFill>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G" altLang="en-UG" sz="2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G" sz="2800" b="1" i="0" u="none" strike="noStrike" cap="none" normalizeH="0" baseline="0">
                <a:ln>
                  <a:noFill/>
                </a:ln>
                <a:solidFill>
                  <a:schemeClr val="tx1"/>
                </a:solidFill>
                <a:effectLst/>
              </a:rPr>
              <a:t>             </a:t>
            </a:r>
            <a:r>
              <a:rPr kumimoji="0" lang="en-UG" altLang="en-UG" sz="2800" b="1" i="0" u="none" strike="noStrike" cap="none" normalizeH="0" baseline="0">
                <a:ln>
                  <a:noFill/>
                </a:ln>
                <a:solidFill>
                  <a:schemeClr val="tx1"/>
                </a:solidFill>
                <a:effectLst/>
              </a:rPr>
              <a:t>Safe and Inclusive Learning Environments</a:t>
            </a:r>
            <a:br>
              <a:rPr kumimoji="0" lang="en-UG" altLang="en-UG" sz="2800" b="0" i="0" u="none" strike="noStrike" cap="none" normalizeH="0" baseline="0">
                <a:ln>
                  <a:noFill/>
                </a:ln>
                <a:solidFill>
                  <a:schemeClr val="tx1"/>
                </a:solidFill>
                <a:effectLst/>
              </a:rPr>
            </a:br>
            <a:r>
              <a:rPr kumimoji="0" lang="en-UG" altLang="en-UG" sz="2800" b="0" i="0" u="none" strike="noStrike" cap="none" normalizeH="0" baseline="0">
                <a:ln>
                  <a:noFill/>
                </a:ln>
                <a:solidFill>
                  <a:schemeClr val="tx1"/>
                </a:solidFill>
                <a:effectLst/>
              </a:rPr>
              <a:t>Improve school infrastructure, sanitation, and reduce violence.</a:t>
            </a:r>
            <a:endParaRPr lang="en-US" altLang="en-UG">
              <a:solidFill>
                <a:schemeClr val="tx1"/>
              </a:solidFill>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G" altLang="en-UG" sz="2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G" altLang="en-UG" sz="2800" b="0" i="0" u="none" strike="noStrike" cap="none" normalizeH="0" baseline="0">
                <a:ln>
                  <a:noFill/>
                </a:ln>
                <a:solidFill>
                  <a:schemeClr val="tx1"/>
                </a:solidFill>
                <a:effectLst/>
              </a:rPr>
              <a:t> </a:t>
            </a:r>
            <a:r>
              <a:rPr kumimoji="0" lang="en-US" altLang="en-UG" sz="2800" b="0" i="0" u="none" strike="noStrike" cap="none" normalizeH="0" baseline="0">
                <a:ln>
                  <a:noFill/>
                </a:ln>
                <a:solidFill>
                  <a:schemeClr val="tx1"/>
                </a:solidFill>
                <a:effectLst/>
              </a:rPr>
              <a:t>           </a:t>
            </a:r>
            <a:r>
              <a:rPr kumimoji="0" lang="en-UG" altLang="en-UG" sz="2800" b="1" i="0" u="none" strike="noStrike" cap="none" normalizeH="0" baseline="0">
                <a:ln>
                  <a:noFill/>
                </a:ln>
                <a:solidFill>
                  <a:schemeClr val="tx1"/>
                </a:solidFill>
                <a:effectLst/>
              </a:rPr>
              <a:t>Strengthen Local Government Capacity</a:t>
            </a:r>
            <a:br>
              <a:rPr kumimoji="0" lang="en-UG" altLang="en-UG" sz="2800" b="0" i="0" u="none" strike="noStrike" cap="none" normalizeH="0" baseline="0">
                <a:ln>
                  <a:noFill/>
                </a:ln>
                <a:solidFill>
                  <a:schemeClr val="tx1"/>
                </a:solidFill>
                <a:effectLst/>
              </a:rPr>
            </a:br>
            <a:r>
              <a:rPr kumimoji="0" lang="en-UG" altLang="en-UG" sz="2800" b="0" i="0" u="none" strike="noStrike" cap="none" normalizeH="0" baseline="0">
                <a:ln>
                  <a:noFill/>
                </a:ln>
                <a:solidFill>
                  <a:schemeClr val="tx1"/>
                </a:solidFill>
                <a:effectLst/>
              </a:rPr>
              <a:t>Promote accountability and transparency in school financing.</a:t>
            </a:r>
            <a:br>
              <a:rPr kumimoji="0" lang="en-UG" altLang="en-UG" sz="2800" b="0" i="0" u="none" strike="noStrike" cap="none" normalizeH="0" baseline="0">
                <a:ln>
                  <a:noFill/>
                </a:ln>
                <a:solidFill>
                  <a:schemeClr val="tx1"/>
                </a:solidFill>
                <a:effectLst/>
              </a:rPr>
            </a:br>
            <a:endParaRPr kumimoji="0" lang="en-UG" altLang="en-UG" sz="2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G" altLang="en-UG" sz="2800" b="0" i="0" u="none" strike="noStrike" cap="none" normalizeH="0" baseline="0">
                <a:ln>
                  <a:noFill/>
                </a:ln>
                <a:solidFill>
                  <a:schemeClr val="tx1"/>
                </a:solidFill>
                <a:effectLst/>
              </a:rPr>
              <a:t>👩🏽‍🏫 </a:t>
            </a:r>
            <a:r>
              <a:rPr kumimoji="0" lang="en-US" altLang="en-UG" sz="2800" b="0" i="0" u="none" strike="noStrike" cap="none" normalizeH="0" baseline="0">
                <a:ln>
                  <a:noFill/>
                </a:ln>
                <a:solidFill>
                  <a:schemeClr val="tx1"/>
                </a:solidFill>
                <a:effectLst/>
              </a:rPr>
              <a:t>  </a:t>
            </a:r>
            <a:r>
              <a:rPr kumimoji="0" lang="en-UG" altLang="en-UG" sz="2800" b="1" i="0" u="none" strike="noStrike" cap="none" normalizeH="0" baseline="0">
                <a:ln>
                  <a:noFill/>
                </a:ln>
                <a:solidFill>
                  <a:schemeClr val="tx1"/>
                </a:solidFill>
                <a:effectLst/>
              </a:rPr>
              <a:t>Mentor School Leaders &amp; Boards</a:t>
            </a:r>
            <a:br>
              <a:rPr kumimoji="0" lang="en-UG" altLang="en-UG" sz="2800" b="0" i="0" u="none" strike="noStrike" cap="none" normalizeH="0" baseline="0">
                <a:ln>
                  <a:noFill/>
                </a:ln>
                <a:solidFill>
                  <a:schemeClr val="tx1"/>
                </a:solidFill>
                <a:effectLst/>
              </a:rPr>
            </a:br>
            <a:r>
              <a:rPr kumimoji="0" lang="en-UG" altLang="en-UG" sz="2800" b="0" i="0" u="none" strike="noStrike" cap="none" normalizeH="0" baseline="0">
                <a:ln>
                  <a:noFill/>
                </a:ln>
                <a:solidFill>
                  <a:schemeClr val="tx1"/>
                </a:solidFill>
                <a:effectLst/>
              </a:rPr>
              <a:t>Enhance management and leadership for better school performance.</a:t>
            </a:r>
            <a:br>
              <a:rPr kumimoji="0" lang="en-UG" altLang="en-UG" sz="2800" b="0" i="0" u="none" strike="noStrike" cap="none" normalizeH="0" baseline="0">
                <a:ln>
                  <a:noFill/>
                </a:ln>
                <a:solidFill>
                  <a:schemeClr val="tx1"/>
                </a:solidFill>
                <a:effectLst/>
              </a:rPr>
            </a:br>
            <a:endParaRPr kumimoji="0" lang="en-UG" altLang="en-UG" sz="2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G" altLang="en-UG" sz="2800" b="0" i="0" u="none" strike="noStrike" cap="none" normalizeH="0" baseline="0">
                <a:ln>
                  <a:noFill/>
                </a:ln>
                <a:solidFill>
                  <a:schemeClr val="tx1"/>
                </a:solidFill>
                <a:effectLst/>
              </a:rPr>
              <a:t> </a:t>
            </a:r>
            <a:r>
              <a:rPr kumimoji="0" lang="en-US" altLang="en-UG" sz="2800" b="0" i="0" u="none" strike="noStrike" cap="none" normalizeH="0" baseline="0">
                <a:ln>
                  <a:noFill/>
                </a:ln>
                <a:solidFill>
                  <a:schemeClr val="tx1"/>
                </a:solidFill>
                <a:effectLst/>
              </a:rPr>
              <a:t>           </a:t>
            </a:r>
            <a:r>
              <a:rPr kumimoji="0" lang="en-UG" altLang="en-UG" sz="2800" b="1" i="0" u="none" strike="noStrike" cap="none" normalizeH="0" baseline="0">
                <a:ln>
                  <a:noFill/>
                </a:ln>
                <a:solidFill>
                  <a:schemeClr val="tx1"/>
                </a:solidFill>
                <a:effectLst/>
              </a:rPr>
              <a:t>Engage Families and Communities</a:t>
            </a:r>
            <a:br>
              <a:rPr kumimoji="0" lang="en-UG" altLang="en-UG" sz="2800" b="0" i="0" u="none" strike="noStrike" cap="none" normalizeH="0" baseline="0">
                <a:ln>
                  <a:noFill/>
                </a:ln>
                <a:solidFill>
                  <a:schemeClr val="tx1"/>
                </a:solidFill>
                <a:effectLst/>
              </a:rPr>
            </a:br>
            <a:r>
              <a:rPr kumimoji="0" lang="en-UG" altLang="en-UG" sz="2800" b="0" i="0" u="none" strike="noStrike" cap="none" normalizeH="0" baseline="0">
                <a:ln>
                  <a:noFill/>
                </a:ln>
                <a:solidFill>
                  <a:schemeClr val="tx1"/>
                </a:solidFill>
                <a:effectLst/>
              </a:rPr>
              <a:t>Address socio-cultural barriers and harmful gender norms together.</a:t>
            </a:r>
            <a:endParaRPr lang="en-US"/>
          </a:p>
        </p:txBody>
      </p:sp>
      <p:pic>
        <p:nvPicPr>
          <p:cNvPr id="2051" name="Picture 3" descr="Elementary Students on School Building Background">
            <a:extLst>
              <a:ext uri="{FF2B5EF4-FFF2-40B4-BE49-F238E27FC236}">
                <a16:creationId xmlns:a16="http://schemas.microsoft.com/office/drawing/2014/main" id="{3CFE1920-58A8-EBE8-AC25-4DA869182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069" y="2675763"/>
            <a:ext cx="720318" cy="5460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hecklist concept illustration">
            <a:extLst>
              <a:ext uri="{FF2B5EF4-FFF2-40B4-BE49-F238E27FC236}">
                <a16:creationId xmlns:a16="http://schemas.microsoft.com/office/drawing/2014/main" id="{B32CC4DD-F566-D292-B96B-664C7AA4EF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069" y="3570891"/>
            <a:ext cx="648356" cy="6483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Gender equality concept">
            <a:extLst>
              <a:ext uri="{FF2B5EF4-FFF2-40B4-BE49-F238E27FC236}">
                <a16:creationId xmlns:a16="http://schemas.microsoft.com/office/drawing/2014/main" id="{DEAF36EF-DC0F-E8B3-030B-7491B4EA74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112" y="5444163"/>
            <a:ext cx="648357" cy="43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479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riding a bicycle&#10;&#10;AI-generated content may be incorrect.">
            <a:extLst>
              <a:ext uri="{FF2B5EF4-FFF2-40B4-BE49-F238E27FC236}">
                <a16:creationId xmlns:a16="http://schemas.microsoft.com/office/drawing/2014/main" id="{C2FEED8C-CF0D-FEB1-9A6E-D4C259762121}"/>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814" r="11814"/>
          <a:stretch>
            <a:fillRect/>
          </a:stretch>
        </p:blipFill>
        <p:spPr>
          <a:xfrm>
            <a:off x="8068817" y="2084832"/>
            <a:ext cx="3548521" cy="3566160"/>
          </a:xfrm>
        </p:spPr>
      </p:pic>
      <p:sp>
        <p:nvSpPr>
          <p:cNvPr id="2" name="Title 1"/>
          <p:cNvSpPr>
            <a:spLocks noGrp="1"/>
          </p:cNvSpPr>
          <p:nvPr>
            <p:ph type="title"/>
          </p:nvPr>
        </p:nvSpPr>
        <p:spPr>
          <a:xfrm>
            <a:off x="1799302" y="345461"/>
            <a:ext cx="8637789" cy="1325563"/>
          </a:xfrm>
        </p:spPr>
        <p:txBody>
          <a:bodyPr anchor="ctr">
            <a:normAutofit/>
          </a:bodyPr>
          <a:lstStyle/>
          <a:p>
            <a:r>
              <a:rPr lang="fr-BE"/>
              <a:t>2. Call procedure</a:t>
            </a:r>
            <a:endParaRPr lang="en-US"/>
          </a:p>
        </p:txBody>
      </p:sp>
      <p:sp>
        <p:nvSpPr>
          <p:cNvPr id="7" name="TextBox 6">
            <a:extLst>
              <a:ext uri="{FF2B5EF4-FFF2-40B4-BE49-F238E27FC236}">
                <a16:creationId xmlns:a16="http://schemas.microsoft.com/office/drawing/2014/main" id="{F97065C2-1215-3CCF-DD02-483E0F18BE8F}"/>
              </a:ext>
            </a:extLst>
          </p:cNvPr>
          <p:cNvSpPr txBox="1"/>
          <p:nvPr/>
        </p:nvSpPr>
        <p:spPr>
          <a:xfrm>
            <a:off x="1764143" y="3244334"/>
            <a:ext cx="3923425" cy="830997"/>
          </a:xfrm>
          <a:prstGeom prst="rect">
            <a:avLst/>
          </a:prstGeom>
          <a:noFill/>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Call for Proposal 1 Phase without concept note </a:t>
            </a:r>
          </a:p>
        </p:txBody>
      </p:sp>
      <p:pic>
        <p:nvPicPr>
          <p:cNvPr id="11" name="Picture 10" descr="A couple of students riding bicycles&#10;&#10;AI-generated content may be incorrect.">
            <a:extLst>
              <a:ext uri="{FF2B5EF4-FFF2-40B4-BE49-F238E27FC236}">
                <a16:creationId xmlns:a16="http://schemas.microsoft.com/office/drawing/2014/main" id="{82541406-F5A0-70BF-2CA4-8A771B044D8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12664" y="2084832"/>
            <a:ext cx="2756154" cy="3566160"/>
          </a:xfrm>
          <a:prstGeom prst="rect">
            <a:avLst/>
          </a:prstGeom>
        </p:spPr>
      </p:pic>
    </p:spTree>
    <p:extLst>
      <p:ext uri="{BB962C8B-B14F-4D97-AF65-F5344CB8AC3E}">
        <p14:creationId xmlns:p14="http://schemas.microsoft.com/office/powerpoint/2010/main" val="1218088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15A5A8-29DD-B788-A077-8C8F42D11C31}"/>
              </a:ext>
            </a:extLst>
          </p:cNvPr>
          <p:cNvSpPr>
            <a:spLocks noGrp="1"/>
          </p:cNvSpPr>
          <p:nvPr>
            <p:ph sz="half" idx="1"/>
          </p:nvPr>
        </p:nvSpPr>
        <p:spPr>
          <a:xfrm>
            <a:off x="548639" y="1929385"/>
            <a:ext cx="6304449" cy="4078224"/>
          </a:xfrm>
        </p:spPr>
        <p:txBody>
          <a:bodyPr vert="horz" lIns="91440" tIns="45720" rIns="91440" bIns="45720" rtlCol="0">
            <a:normAutofit/>
          </a:bodyPr>
          <a:lstStyle/>
          <a:p>
            <a:pPr marL="0" indent="0">
              <a:buNone/>
            </a:pPr>
            <a:r>
              <a:rPr lang="en-US">
                <a:latin typeface="Times New Roman" panose="02020603050405020304" pitchFamily="18" charset="0"/>
                <a:cs typeface="Times New Roman" panose="02020603050405020304" pitchFamily="18" charset="0"/>
              </a:rPr>
              <a:t>The </a:t>
            </a:r>
            <a:r>
              <a:rPr lang="en-US" b="1">
                <a:latin typeface="Times New Roman" panose="02020603050405020304" pitchFamily="18" charset="0"/>
                <a:cs typeface="Times New Roman" panose="02020603050405020304" pitchFamily="18" charset="0"/>
              </a:rPr>
              <a:t>general objective</a:t>
            </a:r>
            <a:r>
              <a:rPr lang="en-US">
                <a:latin typeface="Times New Roman" panose="02020603050405020304" pitchFamily="18" charset="0"/>
                <a:cs typeface="Times New Roman" panose="02020603050405020304" pitchFamily="18" charset="0"/>
              </a:rPr>
              <a:t> of this Call for Proposals is: </a:t>
            </a:r>
            <a:r>
              <a:rPr lang="en-GB">
                <a:latin typeface="Times New Roman" panose="02020603050405020304" pitchFamily="18" charset="0"/>
                <a:cs typeface="Times New Roman" panose="02020603050405020304" pitchFamily="18" charset="0"/>
              </a:rPr>
              <a:t>To enhance access to sustainable transport for education and health care services</a:t>
            </a:r>
            <a:r>
              <a:rPr lang="en-US" sz="2400">
                <a:latin typeface="Times New Roman" panose="02020603050405020304" pitchFamily="18" charset="0"/>
                <a:cs typeface="Times New Roman" panose="02020603050405020304" pitchFamily="18" charset="0"/>
              </a:rPr>
              <a:t>.</a:t>
            </a:r>
          </a:p>
        </p:txBody>
      </p:sp>
      <p:sp>
        <p:nvSpPr>
          <p:cNvPr id="2" name="Title 1">
            <a:extLst>
              <a:ext uri="{FF2B5EF4-FFF2-40B4-BE49-F238E27FC236}">
                <a16:creationId xmlns:a16="http://schemas.microsoft.com/office/drawing/2014/main" id="{5271A7B3-1DC8-8EE5-01E6-0C26893B14A7}"/>
              </a:ext>
            </a:extLst>
          </p:cNvPr>
          <p:cNvSpPr>
            <a:spLocks noGrp="1"/>
          </p:cNvSpPr>
          <p:nvPr>
            <p:ph type="title"/>
          </p:nvPr>
        </p:nvSpPr>
        <p:spPr>
          <a:xfrm>
            <a:off x="2147219" y="0"/>
            <a:ext cx="8637789" cy="965653"/>
          </a:xfrm>
        </p:spPr>
        <p:txBody>
          <a:bodyPr anchor="ctr">
            <a:normAutofit/>
          </a:bodyPr>
          <a:lstStyle/>
          <a:p>
            <a:r>
              <a:rPr lang="fr-BE" b="1"/>
              <a:t>2. General Objective </a:t>
            </a:r>
            <a:endParaRPr lang="en-US"/>
          </a:p>
        </p:txBody>
      </p:sp>
      <p:pic>
        <p:nvPicPr>
          <p:cNvPr id="8" name="Picture 7" descr="Objective of the Call">
            <a:extLst>
              <a:ext uri="{FF2B5EF4-FFF2-40B4-BE49-F238E27FC236}">
                <a16:creationId xmlns:a16="http://schemas.microsoft.com/office/drawing/2014/main" id="{0318508F-6E02-FAEB-AE3D-2C79D257052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3088" y="2022348"/>
            <a:ext cx="4187952" cy="2970276"/>
          </a:xfrm>
          <a:prstGeom prst="rect">
            <a:avLst/>
          </a:prstGeom>
        </p:spPr>
      </p:pic>
    </p:spTree>
    <p:extLst>
      <p:ext uri="{BB962C8B-B14F-4D97-AF65-F5344CB8AC3E}">
        <p14:creationId xmlns:p14="http://schemas.microsoft.com/office/powerpoint/2010/main" val="1307573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B8088-00A8-0CEB-6CF3-561B89EEF576}"/>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CA548EC-0F17-93F0-D4B5-AEED8BE8EE61}"/>
              </a:ext>
            </a:extLst>
          </p:cNvPr>
          <p:cNvGraphicFramePr>
            <a:graphicFrameLocks noGrp="1"/>
          </p:cNvGraphicFramePr>
          <p:nvPr>
            <p:extLst>
              <p:ext uri="{D42A27DB-BD31-4B8C-83A1-F6EECF244321}">
                <p14:modId xmlns:p14="http://schemas.microsoft.com/office/powerpoint/2010/main" val="3716622195"/>
              </p:ext>
            </p:extLst>
          </p:nvPr>
        </p:nvGraphicFramePr>
        <p:xfrm>
          <a:off x="0" y="1416852"/>
          <a:ext cx="12082272" cy="5095687"/>
        </p:xfrm>
        <a:graphic>
          <a:graphicData uri="http://schemas.openxmlformats.org/drawingml/2006/table">
            <a:tbl>
              <a:tblPr firstRow="1" firstCol="1" bandRow="1">
                <a:tableStyleId>{5C22544A-7EE6-4342-B048-85BDC9FD1C3A}</a:tableStyleId>
              </a:tblPr>
              <a:tblGrid>
                <a:gridCol w="3794760">
                  <a:extLst>
                    <a:ext uri="{9D8B030D-6E8A-4147-A177-3AD203B41FA5}">
                      <a16:colId xmlns:a16="http://schemas.microsoft.com/office/drawing/2014/main" val="4068994974"/>
                    </a:ext>
                  </a:extLst>
                </a:gridCol>
                <a:gridCol w="8287512">
                  <a:extLst>
                    <a:ext uri="{9D8B030D-6E8A-4147-A177-3AD203B41FA5}">
                      <a16:colId xmlns:a16="http://schemas.microsoft.com/office/drawing/2014/main" val="3892790726"/>
                    </a:ext>
                  </a:extLst>
                </a:gridCol>
              </a:tblGrid>
              <a:tr h="849281">
                <a:tc rowSpan="3">
                  <a:txBody>
                    <a:bodyPr/>
                    <a:lstStyle/>
                    <a:p>
                      <a:pPr algn="just">
                        <a:spcAft>
                          <a:spcPts val="600"/>
                        </a:spcAft>
                        <a:buNone/>
                      </a:pPr>
                      <a:r>
                        <a:rPr lang="en-US" sz="2000" kern="50">
                          <a:effectLst/>
                          <a:latin typeface="Times New Roman"/>
                          <a:cs typeface="Times New Roman"/>
                        </a:rPr>
                        <a:t>Results area 1- Education</a:t>
                      </a:r>
                      <a:endParaRPr lang="en-UG" sz="2000" kern="50">
                        <a:effectLst/>
                        <a:latin typeface="Times New Roman" panose="02020603050405020304" pitchFamily="18" charset="0"/>
                        <a:ea typeface="Arial Unicode MS"/>
                        <a:cs typeface="Times New Roman" panose="02020603050405020304" pitchFamily="18" charset="0"/>
                      </a:endParaRPr>
                    </a:p>
                  </a:txBody>
                  <a:tcPr marL="61383" marR="61383" marT="0" marB="0"/>
                </a:tc>
                <a:tc>
                  <a:txBody>
                    <a:bodyPr/>
                    <a:lstStyle/>
                    <a:p>
                      <a:pPr marL="342900" lvl="0" indent="-342900" algn="just">
                        <a:spcAft>
                          <a:spcPts val="600"/>
                        </a:spcAft>
                        <a:buFont typeface="Wingdings" panose="05000000000000000000" pitchFamily="2" charset="2"/>
                        <a:buChar char="v"/>
                      </a:pPr>
                      <a:r>
                        <a:rPr lang="en-US" sz="2000" b="0">
                          <a:solidFill>
                            <a:schemeClr val="tx1"/>
                          </a:solidFill>
                          <a:effectLst/>
                          <a:latin typeface="Times New Roman" panose="02020603050405020304" pitchFamily="18" charset="0"/>
                          <a:cs typeface="Times New Roman" panose="02020603050405020304" pitchFamily="18" charset="0"/>
                        </a:rPr>
                        <a:t>To set up a holistic management system in schools to provide and maintain bicycles for students.</a:t>
                      </a:r>
                      <a:endParaRPr lang="en-UG" sz="2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83" marR="61383" marT="0" marB="0"/>
                </a:tc>
                <a:extLst>
                  <a:ext uri="{0D108BD9-81ED-4DB2-BD59-A6C34878D82A}">
                    <a16:rowId xmlns:a16="http://schemas.microsoft.com/office/drawing/2014/main" val="2725368120"/>
                  </a:ext>
                </a:extLst>
              </a:tr>
              <a:tr h="1019137">
                <a:tc vMerge="1">
                  <a:txBody>
                    <a:bodyPr/>
                    <a:lstStyle/>
                    <a:p>
                      <a:endParaRPr lang="en-UG"/>
                    </a:p>
                  </a:txBody>
                  <a:tcPr/>
                </a:tc>
                <a:tc>
                  <a:txBody>
                    <a:bodyPr/>
                    <a:lstStyle/>
                    <a:p>
                      <a:pPr marL="342900" lvl="0" indent="-342900" algn="just">
                        <a:spcAft>
                          <a:spcPts val="600"/>
                        </a:spcAft>
                        <a:buFont typeface="Wingdings" panose="05000000000000000000" pitchFamily="2" charset="2"/>
                        <a:buChar char="v"/>
                      </a:pPr>
                      <a:r>
                        <a:rPr lang="en-US" sz="2000">
                          <a:effectLst/>
                          <a:latin typeface="Times New Roman" panose="02020603050405020304" pitchFamily="18" charset="0"/>
                          <a:cs typeface="Times New Roman" panose="02020603050405020304" pitchFamily="18" charset="0"/>
                        </a:rPr>
                        <a:t>To improve school attendance rates, especially among female students, by addressing safety and mobility concerns.</a:t>
                      </a:r>
                      <a:endParaRPr lang="en-UG"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83" marR="61383" marT="0" marB="0"/>
                </a:tc>
                <a:extLst>
                  <a:ext uri="{0D108BD9-81ED-4DB2-BD59-A6C34878D82A}">
                    <a16:rowId xmlns:a16="http://schemas.microsoft.com/office/drawing/2014/main" val="2498953088"/>
                  </a:ext>
                </a:extLst>
              </a:tr>
              <a:tr h="509569">
                <a:tc vMerge="1">
                  <a:txBody>
                    <a:bodyPr/>
                    <a:lstStyle/>
                    <a:p>
                      <a:endParaRPr lang="en-UG"/>
                    </a:p>
                  </a:txBody>
                  <a:tcPr/>
                </a:tc>
                <a:tc>
                  <a:txBody>
                    <a:bodyPr/>
                    <a:lstStyle/>
                    <a:p>
                      <a:pPr marL="342900" lvl="0" indent="-342900" algn="just">
                        <a:spcAft>
                          <a:spcPts val="600"/>
                        </a:spcAft>
                        <a:buFont typeface="Wingdings" panose="05000000000000000000" pitchFamily="2" charset="2"/>
                        <a:buChar char="v"/>
                      </a:pPr>
                      <a:r>
                        <a:rPr lang="en-US" sz="2000">
                          <a:effectLst/>
                          <a:latin typeface="Times New Roman" panose="02020603050405020304" pitchFamily="18" charset="0"/>
                          <a:cs typeface="Times New Roman" panose="02020603050405020304" pitchFamily="18" charset="0"/>
                        </a:rPr>
                        <a:t>To enhance the safety and security for girls commuting to school</a:t>
                      </a:r>
                      <a:endParaRPr lang="en-UG"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83" marR="61383" marT="0" marB="0"/>
                </a:tc>
                <a:extLst>
                  <a:ext uri="{0D108BD9-81ED-4DB2-BD59-A6C34878D82A}">
                    <a16:rowId xmlns:a16="http://schemas.microsoft.com/office/drawing/2014/main" val="2543146413"/>
                  </a:ext>
                </a:extLst>
              </a:tr>
              <a:tr h="1358850">
                <a:tc>
                  <a:txBody>
                    <a:bodyPr/>
                    <a:lstStyle/>
                    <a:p>
                      <a:pPr algn="just">
                        <a:spcAft>
                          <a:spcPts val="600"/>
                        </a:spcAft>
                        <a:buNone/>
                      </a:pPr>
                      <a:r>
                        <a:rPr lang="en-US" sz="2000" kern="50">
                          <a:effectLst/>
                          <a:latin typeface="Times New Roman"/>
                          <a:cs typeface="Times New Roman"/>
                        </a:rPr>
                        <a:t>Result area 2- Health</a:t>
                      </a:r>
                      <a:endParaRPr lang="en-UG" sz="2000" kern="50">
                        <a:effectLst/>
                        <a:latin typeface="Times New Roman" panose="02020603050405020304" pitchFamily="18" charset="0"/>
                        <a:ea typeface="Arial Unicode MS"/>
                        <a:cs typeface="Times New Roman" panose="02020603050405020304" pitchFamily="18" charset="0"/>
                      </a:endParaRPr>
                    </a:p>
                  </a:txBody>
                  <a:tcPr marL="61383" marR="61383" marT="0" marB="0"/>
                </a:tc>
                <a:tc>
                  <a:txBody>
                    <a:bodyPr/>
                    <a:lstStyle/>
                    <a:p>
                      <a:pPr marL="342900" lvl="0" indent="-342900" algn="just">
                        <a:spcAft>
                          <a:spcPts val="600"/>
                        </a:spcAft>
                        <a:buFont typeface="Wingdings" panose="05000000000000000000" pitchFamily="2" charset="2"/>
                        <a:buChar char="v"/>
                      </a:pPr>
                      <a:r>
                        <a:rPr lang="en-US" sz="2000">
                          <a:effectLst/>
                          <a:latin typeface="Times New Roman" panose="02020603050405020304" pitchFamily="18" charset="0"/>
                          <a:cs typeface="Times New Roman" panose="02020603050405020304" pitchFamily="18" charset="0"/>
                        </a:rPr>
                        <a:t>To increase the reach and effectiveness of Community Health Workers (CHWs) by providing them with bicycles to facilitate access to remote households.</a:t>
                      </a:r>
                      <a:endParaRPr lang="en-UG"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83" marR="61383" marT="0" marB="0"/>
                </a:tc>
                <a:extLst>
                  <a:ext uri="{0D108BD9-81ED-4DB2-BD59-A6C34878D82A}">
                    <a16:rowId xmlns:a16="http://schemas.microsoft.com/office/drawing/2014/main" val="1540976684"/>
                  </a:ext>
                </a:extLst>
              </a:tr>
              <a:tr h="1358850">
                <a:tc>
                  <a:txBody>
                    <a:bodyPr/>
                    <a:lstStyle/>
                    <a:p>
                      <a:pPr algn="just">
                        <a:spcAft>
                          <a:spcPts val="600"/>
                        </a:spcAft>
                        <a:buNone/>
                      </a:pPr>
                      <a:r>
                        <a:rPr lang="en-US" sz="2000" kern="50">
                          <a:effectLst/>
                          <a:latin typeface="Times New Roman"/>
                          <a:cs typeface="Times New Roman"/>
                        </a:rPr>
                        <a:t>Result area 3- Research</a:t>
                      </a:r>
                      <a:endParaRPr lang="en-UG" sz="2000" kern="50">
                        <a:effectLst/>
                        <a:latin typeface="Times New Roman" panose="02020603050405020304" pitchFamily="18" charset="0"/>
                        <a:ea typeface="Arial Unicode MS"/>
                        <a:cs typeface="Times New Roman" panose="02020603050405020304" pitchFamily="18" charset="0"/>
                      </a:endParaRPr>
                    </a:p>
                  </a:txBody>
                  <a:tcPr marL="61383" marR="61383" marT="0" marB="0"/>
                </a:tc>
                <a:tc>
                  <a:txBody>
                    <a:bodyPr/>
                    <a:lstStyle/>
                    <a:p>
                      <a:pPr marL="342900" lvl="0" indent="-342900" algn="just">
                        <a:spcAft>
                          <a:spcPts val="600"/>
                        </a:spcAft>
                        <a:buFont typeface="Wingdings" panose="05000000000000000000" pitchFamily="2" charset="2"/>
                        <a:buChar char="v"/>
                      </a:pPr>
                      <a:r>
                        <a:rPr lang="en-US" sz="2000">
                          <a:effectLst/>
                          <a:latin typeface="Times New Roman" panose="02020603050405020304" pitchFamily="18" charset="0"/>
                          <a:cs typeface="Times New Roman" panose="02020603050405020304" pitchFamily="18" charset="0"/>
                        </a:rPr>
                        <a:t>To evaluate the impact of the intervention on student performance and retention, and reach and effectiveness of Community Health Workers over the project period.</a:t>
                      </a:r>
                      <a:endParaRPr lang="en-UG"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83" marR="61383" marT="0" marB="0"/>
                </a:tc>
                <a:extLst>
                  <a:ext uri="{0D108BD9-81ED-4DB2-BD59-A6C34878D82A}">
                    <a16:rowId xmlns:a16="http://schemas.microsoft.com/office/drawing/2014/main" val="167815976"/>
                  </a:ext>
                </a:extLst>
              </a:tr>
            </a:tbl>
          </a:graphicData>
        </a:graphic>
      </p:graphicFrame>
      <p:sp>
        <p:nvSpPr>
          <p:cNvPr id="10" name="Title 9">
            <a:extLst>
              <a:ext uri="{FF2B5EF4-FFF2-40B4-BE49-F238E27FC236}">
                <a16:creationId xmlns:a16="http://schemas.microsoft.com/office/drawing/2014/main" id="{54177C3E-BDDA-CA8C-FB5D-8F5AED54D865}"/>
              </a:ext>
            </a:extLst>
          </p:cNvPr>
          <p:cNvSpPr>
            <a:spLocks noGrp="1"/>
          </p:cNvSpPr>
          <p:nvPr>
            <p:ph type="title"/>
          </p:nvPr>
        </p:nvSpPr>
        <p:spPr/>
        <p:txBody>
          <a:bodyPr/>
          <a:lstStyle/>
          <a:p>
            <a:r>
              <a:rPr lang="en-US"/>
              <a:t>Specific objective(s) of the call are;</a:t>
            </a:r>
            <a:endParaRPr lang="en-UG"/>
          </a:p>
        </p:txBody>
      </p:sp>
    </p:spTree>
    <p:extLst>
      <p:ext uri="{BB962C8B-B14F-4D97-AF65-F5344CB8AC3E}">
        <p14:creationId xmlns:p14="http://schemas.microsoft.com/office/powerpoint/2010/main" val="2352074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08760" y="246889"/>
            <a:ext cx="8928331" cy="1161287"/>
          </a:xfrm>
        </p:spPr>
        <p:txBody>
          <a:bodyPr>
            <a:normAutofit/>
          </a:bodyPr>
          <a:lstStyle/>
          <a:p>
            <a:r>
              <a:rPr lang="en-US" sz="3600"/>
              <a:t>Focus Geographic areas of Implementation</a:t>
            </a:r>
          </a:p>
        </p:txBody>
      </p:sp>
      <p:sp>
        <p:nvSpPr>
          <p:cNvPr id="2" name="Rectangle: Rounded Corners 1">
            <a:extLst>
              <a:ext uri="{FF2B5EF4-FFF2-40B4-BE49-F238E27FC236}">
                <a16:creationId xmlns:a16="http://schemas.microsoft.com/office/drawing/2014/main" id="{7B9A5FCE-DCC7-DFE4-7205-5BBFF82A4D08}"/>
              </a:ext>
            </a:extLst>
          </p:cNvPr>
          <p:cNvSpPr/>
          <p:nvPr/>
        </p:nvSpPr>
        <p:spPr>
          <a:xfrm>
            <a:off x="4315968" y="2807208"/>
            <a:ext cx="859536" cy="41148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G"/>
          </a:p>
        </p:txBody>
      </p:sp>
      <p:sp>
        <p:nvSpPr>
          <p:cNvPr id="3" name="Rectangle 2">
            <a:extLst>
              <a:ext uri="{FF2B5EF4-FFF2-40B4-BE49-F238E27FC236}">
                <a16:creationId xmlns:a16="http://schemas.microsoft.com/office/drawing/2014/main" id="{B687937E-D507-64A2-64CD-0CDA130513FC}"/>
              </a:ext>
            </a:extLst>
          </p:cNvPr>
          <p:cNvSpPr/>
          <p:nvPr/>
        </p:nvSpPr>
        <p:spPr>
          <a:xfrm>
            <a:off x="3520440" y="3044952"/>
            <a:ext cx="859536" cy="1737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G"/>
          </a:p>
        </p:txBody>
      </p:sp>
      <p:sp>
        <p:nvSpPr>
          <p:cNvPr id="4" name="Rectangle 3">
            <a:extLst>
              <a:ext uri="{FF2B5EF4-FFF2-40B4-BE49-F238E27FC236}">
                <a16:creationId xmlns:a16="http://schemas.microsoft.com/office/drawing/2014/main" id="{7AF31E9C-242B-9E97-2B19-C47D614212A0}"/>
              </a:ext>
            </a:extLst>
          </p:cNvPr>
          <p:cNvSpPr/>
          <p:nvPr/>
        </p:nvSpPr>
        <p:spPr>
          <a:xfrm>
            <a:off x="8096227" y="4572000"/>
            <a:ext cx="2231136" cy="13255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G"/>
          </a:p>
        </p:txBody>
      </p:sp>
      <p:graphicFrame>
        <p:nvGraphicFramePr>
          <p:cNvPr id="12" name="Table 11">
            <a:extLst>
              <a:ext uri="{FF2B5EF4-FFF2-40B4-BE49-F238E27FC236}">
                <a16:creationId xmlns:a16="http://schemas.microsoft.com/office/drawing/2014/main" id="{380FB2F8-D772-61C2-7EBC-8AA596080C55}"/>
              </a:ext>
            </a:extLst>
          </p:cNvPr>
          <p:cNvGraphicFramePr>
            <a:graphicFrameLocks noGrp="1"/>
          </p:cNvGraphicFramePr>
          <p:nvPr>
            <p:extLst>
              <p:ext uri="{D42A27DB-BD31-4B8C-83A1-F6EECF244321}">
                <p14:modId xmlns:p14="http://schemas.microsoft.com/office/powerpoint/2010/main" val="4279527236"/>
              </p:ext>
            </p:extLst>
          </p:nvPr>
        </p:nvGraphicFramePr>
        <p:xfrm>
          <a:off x="118872" y="1408176"/>
          <a:ext cx="12073129" cy="5202936"/>
        </p:xfrm>
        <a:graphic>
          <a:graphicData uri="http://schemas.openxmlformats.org/drawingml/2006/table">
            <a:tbl>
              <a:tblPr firstRow="1" firstCol="1" bandRow="1">
                <a:tableStyleId>{5C22544A-7EE6-4342-B048-85BDC9FD1C3A}</a:tableStyleId>
              </a:tblPr>
              <a:tblGrid>
                <a:gridCol w="3959987">
                  <a:extLst>
                    <a:ext uri="{9D8B030D-6E8A-4147-A177-3AD203B41FA5}">
                      <a16:colId xmlns:a16="http://schemas.microsoft.com/office/drawing/2014/main" val="4099192312"/>
                    </a:ext>
                  </a:extLst>
                </a:gridCol>
                <a:gridCol w="3399793">
                  <a:extLst>
                    <a:ext uri="{9D8B030D-6E8A-4147-A177-3AD203B41FA5}">
                      <a16:colId xmlns:a16="http://schemas.microsoft.com/office/drawing/2014/main" val="3597257666"/>
                    </a:ext>
                  </a:extLst>
                </a:gridCol>
                <a:gridCol w="2644015">
                  <a:extLst>
                    <a:ext uri="{9D8B030D-6E8A-4147-A177-3AD203B41FA5}">
                      <a16:colId xmlns:a16="http://schemas.microsoft.com/office/drawing/2014/main" val="1793273439"/>
                    </a:ext>
                  </a:extLst>
                </a:gridCol>
                <a:gridCol w="2069334">
                  <a:extLst>
                    <a:ext uri="{9D8B030D-6E8A-4147-A177-3AD203B41FA5}">
                      <a16:colId xmlns:a16="http://schemas.microsoft.com/office/drawing/2014/main" val="1349109373"/>
                    </a:ext>
                  </a:extLst>
                </a:gridCol>
              </a:tblGrid>
              <a:tr h="1300734">
                <a:tc>
                  <a:txBody>
                    <a:bodyPr/>
                    <a:lstStyle/>
                    <a:p>
                      <a:pPr algn="ctr">
                        <a:spcAft>
                          <a:spcPts val="600"/>
                        </a:spcAft>
                        <a:buNone/>
                      </a:pPr>
                      <a:r>
                        <a:rPr lang="en-GB" sz="2400" kern="50">
                          <a:effectLst/>
                          <a:latin typeface="Times New Roman"/>
                          <a:cs typeface="Times New Roman"/>
                        </a:rPr>
                        <a:t>Geographical area</a:t>
                      </a:r>
                      <a:endParaRPr lang="en-UG" sz="2400" kern="50">
                        <a:effectLst/>
                        <a:latin typeface="Times New Roman"/>
                        <a:ea typeface="Arial Unicode MS"/>
                        <a:cs typeface="Times New Roman"/>
                      </a:endParaRPr>
                    </a:p>
                  </a:txBody>
                  <a:tcPr marL="68580" marR="68580" marT="0" marB="0"/>
                </a:tc>
                <a:tc gridSpan="3">
                  <a:txBody>
                    <a:bodyPr/>
                    <a:lstStyle/>
                    <a:p>
                      <a:pPr algn="ctr">
                        <a:spcAft>
                          <a:spcPts val="600"/>
                        </a:spcAft>
                        <a:buNone/>
                      </a:pPr>
                      <a:r>
                        <a:rPr lang="en-GB">
                          <a:solidFill>
                            <a:schemeClr val="tx1"/>
                          </a:solidFill>
                        </a:rPr>
                        <a:t>Thematic priority (results areas)</a:t>
                      </a:r>
                      <a:endParaRPr lang="en-UG">
                        <a:solidFill>
                          <a:schemeClr val="tx1"/>
                        </a:solidFill>
                      </a:endParaRPr>
                    </a:p>
                  </a:txBody>
                  <a:tcPr marL="68580" marR="68580" marT="0" marB="0"/>
                </a:tc>
                <a:tc hMerge="1">
                  <a:txBody>
                    <a:bodyPr/>
                    <a:lstStyle/>
                    <a:p>
                      <a:endParaRPr lang="en-UG"/>
                    </a:p>
                  </a:txBody>
                  <a:tcPr/>
                </a:tc>
                <a:tc hMerge="1">
                  <a:txBody>
                    <a:bodyPr/>
                    <a:lstStyle/>
                    <a:p>
                      <a:endParaRPr lang="en-UG"/>
                    </a:p>
                  </a:txBody>
                  <a:tcPr/>
                </a:tc>
                <a:extLst>
                  <a:ext uri="{0D108BD9-81ED-4DB2-BD59-A6C34878D82A}">
                    <a16:rowId xmlns:a16="http://schemas.microsoft.com/office/drawing/2014/main" val="2981331567"/>
                  </a:ext>
                </a:extLst>
              </a:tr>
              <a:tr h="1300734">
                <a:tc>
                  <a:txBody>
                    <a:bodyPr/>
                    <a:lstStyle/>
                    <a:p>
                      <a:pPr algn="just">
                        <a:spcAft>
                          <a:spcPts val="600"/>
                        </a:spcAft>
                        <a:buNone/>
                      </a:pPr>
                      <a:r>
                        <a:rPr lang="en-GB" sz="2400" kern="50">
                          <a:effectLst/>
                          <a:latin typeface="Times New Roman"/>
                          <a:cs typeface="Times New Roman"/>
                        </a:rPr>
                        <a:t>Kamuli district </a:t>
                      </a:r>
                      <a:endParaRPr lang="en-UG" sz="2400" kern="50">
                        <a:effectLst/>
                        <a:latin typeface="Times New Roman"/>
                        <a:ea typeface="Arial Unicode MS"/>
                        <a:cs typeface="Times New Roman"/>
                      </a:endParaRPr>
                    </a:p>
                  </a:txBody>
                  <a:tcPr marL="68580" marR="68580" marT="0" marB="0"/>
                </a:tc>
                <a:tc>
                  <a:txBody>
                    <a:bodyPr/>
                    <a:lstStyle/>
                    <a:p>
                      <a:pPr algn="just">
                        <a:spcAft>
                          <a:spcPts val="600"/>
                        </a:spcAft>
                        <a:buNone/>
                      </a:pPr>
                      <a:r>
                        <a:rPr lang="en-GB">
                          <a:solidFill>
                            <a:schemeClr val="tx1"/>
                          </a:solidFill>
                        </a:rPr>
                        <a:t>Education</a:t>
                      </a:r>
                      <a:endParaRPr lang="en-UG">
                        <a:solidFill>
                          <a:schemeClr val="tx1"/>
                        </a:solidFill>
                      </a:endParaRPr>
                    </a:p>
                  </a:txBody>
                  <a:tcPr marL="68580" marR="68580" marT="0" marB="0"/>
                </a:tc>
                <a:tc>
                  <a:txBody>
                    <a:bodyPr/>
                    <a:lstStyle/>
                    <a:p>
                      <a:pPr algn="just">
                        <a:spcAft>
                          <a:spcPts val="600"/>
                        </a:spcAft>
                        <a:buNone/>
                      </a:pPr>
                      <a:r>
                        <a:rPr lang="en-GB">
                          <a:solidFill>
                            <a:schemeClr val="tx1"/>
                          </a:solidFill>
                        </a:rPr>
                        <a:t>Health</a:t>
                      </a:r>
                      <a:endParaRPr lang="en-UG">
                        <a:solidFill>
                          <a:schemeClr val="tx1"/>
                        </a:solidFill>
                      </a:endParaRPr>
                    </a:p>
                  </a:txBody>
                  <a:tcPr marL="68580" marR="68580" marT="0" marB="0"/>
                </a:tc>
                <a:tc rowSpan="3">
                  <a:txBody>
                    <a:bodyPr/>
                    <a:lstStyle/>
                    <a:p>
                      <a:pPr algn="just">
                        <a:spcAft>
                          <a:spcPts val="600"/>
                        </a:spcAft>
                        <a:buNone/>
                      </a:pPr>
                      <a:r>
                        <a:rPr lang="en-GB">
                          <a:solidFill>
                            <a:schemeClr val="tx1"/>
                          </a:solidFill>
                        </a:rPr>
                        <a:t>Research</a:t>
                      </a:r>
                      <a:endParaRPr lang="en-UG">
                        <a:solidFill>
                          <a:schemeClr val="tx1"/>
                        </a:solidFill>
                      </a:endParaRPr>
                    </a:p>
                  </a:txBody>
                  <a:tcPr marL="68580" marR="68580" marT="0" marB="0"/>
                </a:tc>
                <a:extLst>
                  <a:ext uri="{0D108BD9-81ED-4DB2-BD59-A6C34878D82A}">
                    <a16:rowId xmlns:a16="http://schemas.microsoft.com/office/drawing/2014/main" val="3895814248"/>
                  </a:ext>
                </a:extLst>
              </a:tr>
              <a:tr h="1300734">
                <a:tc>
                  <a:txBody>
                    <a:bodyPr/>
                    <a:lstStyle/>
                    <a:p>
                      <a:pPr algn="just">
                        <a:spcAft>
                          <a:spcPts val="600"/>
                        </a:spcAft>
                        <a:buNone/>
                      </a:pPr>
                      <a:r>
                        <a:rPr lang="en-GB" sz="2400" kern="50">
                          <a:effectLst/>
                          <a:latin typeface="Times New Roman"/>
                          <a:cs typeface="Times New Roman"/>
                        </a:rPr>
                        <a:t>Kyegegwa district</a:t>
                      </a:r>
                      <a:endParaRPr lang="en-UG" sz="2400" kern="50">
                        <a:effectLst/>
                        <a:latin typeface="Times New Roman"/>
                        <a:ea typeface="Arial Unicode MS"/>
                        <a:cs typeface="Times New Roman"/>
                      </a:endParaRPr>
                    </a:p>
                  </a:txBody>
                  <a:tcPr marL="68580" marR="68580" marT="0" marB="0"/>
                </a:tc>
                <a:tc>
                  <a:txBody>
                    <a:bodyPr/>
                    <a:lstStyle/>
                    <a:p>
                      <a:pPr algn="just">
                        <a:spcAft>
                          <a:spcPts val="600"/>
                        </a:spcAft>
                        <a:buNone/>
                      </a:pPr>
                      <a:r>
                        <a:rPr lang="en-GB">
                          <a:solidFill>
                            <a:schemeClr val="tx1"/>
                          </a:solidFill>
                        </a:rPr>
                        <a:t>Education</a:t>
                      </a:r>
                      <a:endParaRPr lang="en-UG">
                        <a:solidFill>
                          <a:schemeClr val="tx1"/>
                        </a:solidFill>
                      </a:endParaRPr>
                    </a:p>
                  </a:txBody>
                  <a:tcPr marL="68580" marR="68580" marT="0" marB="0"/>
                </a:tc>
                <a:tc>
                  <a:txBody>
                    <a:bodyPr/>
                    <a:lstStyle/>
                    <a:p>
                      <a:pPr algn="just">
                        <a:spcAft>
                          <a:spcPts val="600"/>
                        </a:spcAft>
                        <a:buNone/>
                      </a:pPr>
                      <a:r>
                        <a:rPr lang="en-GB">
                          <a:solidFill>
                            <a:schemeClr val="tx1"/>
                          </a:solidFill>
                        </a:rPr>
                        <a:t>n/a</a:t>
                      </a:r>
                    </a:p>
                  </a:txBody>
                  <a:tcPr marL="68580" marR="68580" marT="0" marB="0"/>
                </a:tc>
                <a:tc vMerge="1">
                  <a:txBody>
                    <a:bodyPr/>
                    <a:lstStyle/>
                    <a:p>
                      <a:endParaRPr lang="en-UG"/>
                    </a:p>
                  </a:txBody>
                  <a:tcPr/>
                </a:tc>
                <a:extLst>
                  <a:ext uri="{0D108BD9-81ED-4DB2-BD59-A6C34878D82A}">
                    <a16:rowId xmlns:a16="http://schemas.microsoft.com/office/drawing/2014/main" val="2197664732"/>
                  </a:ext>
                </a:extLst>
              </a:tr>
              <a:tr h="1300734">
                <a:tc>
                  <a:txBody>
                    <a:bodyPr/>
                    <a:lstStyle/>
                    <a:p>
                      <a:pPr algn="just">
                        <a:spcAft>
                          <a:spcPts val="600"/>
                        </a:spcAft>
                        <a:buNone/>
                      </a:pPr>
                      <a:r>
                        <a:rPr lang="en-GB" sz="2400" kern="50" err="1">
                          <a:effectLst/>
                          <a:latin typeface="Times New Roman"/>
                          <a:cs typeface="Times New Roman"/>
                        </a:rPr>
                        <a:t>Adjumani</a:t>
                      </a:r>
                      <a:r>
                        <a:rPr lang="en-GB" sz="2400" kern="50">
                          <a:effectLst/>
                          <a:latin typeface="Times New Roman"/>
                          <a:cs typeface="Times New Roman"/>
                        </a:rPr>
                        <a:t> district</a:t>
                      </a:r>
                      <a:endParaRPr lang="en-UG" sz="2400" kern="50">
                        <a:effectLst/>
                        <a:latin typeface="Times New Roman"/>
                        <a:ea typeface="Arial Unicode MS"/>
                        <a:cs typeface="Times New Roman"/>
                      </a:endParaRPr>
                    </a:p>
                  </a:txBody>
                  <a:tcPr marL="68580" marR="68580" marT="0" marB="0"/>
                </a:tc>
                <a:tc>
                  <a:txBody>
                    <a:bodyPr/>
                    <a:lstStyle/>
                    <a:p>
                      <a:pPr algn="just">
                        <a:spcAft>
                          <a:spcPts val="600"/>
                        </a:spcAft>
                        <a:buNone/>
                      </a:pPr>
                      <a:r>
                        <a:rPr lang="en-GB" sz="2400" kern="50">
                          <a:solidFill>
                            <a:schemeClr val="tx1"/>
                          </a:solidFill>
                          <a:effectLst/>
                          <a:latin typeface="Times New Roman"/>
                          <a:cs typeface="Times New Roman"/>
                        </a:rPr>
                        <a:t>Education </a:t>
                      </a:r>
                      <a:endParaRPr lang="en-UG" sz="2400" kern="50">
                        <a:solidFill>
                          <a:schemeClr val="tx1"/>
                        </a:solidFill>
                        <a:effectLst/>
                        <a:latin typeface="Times New Roman"/>
                        <a:ea typeface="Arial Unicode MS"/>
                        <a:cs typeface="Times New Roman"/>
                      </a:endParaRPr>
                    </a:p>
                  </a:txBody>
                  <a:tcPr marL="68580" marR="68580" marT="0" marB="0"/>
                </a:tc>
                <a:tc>
                  <a:txBody>
                    <a:bodyPr/>
                    <a:lstStyle/>
                    <a:p>
                      <a:pPr algn="just">
                        <a:spcAft>
                          <a:spcPts val="600"/>
                        </a:spcAft>
                        <a:buNone/>
                      </a:pPr>
                      <a:r>
                        <a:rPr lang="en-GB" sz="2400" kern="50">
                          <a:solidFill>
                            <a:schemeClr val="tx1"/>
                          </a:solidFill>
                          <a:effectLst/>
                          <a:latin typeface="Times New Roman" panose="02020603050405020304" pitchFamily="18" charset="0"/>
                          <a:cs typeface="Times New Roman" panose="02020603050405020304" pitchFamily="18" charset="0"/>
                        </a:rPr>
                        <a:t>n/a</a:t>
                      </a:r>
                      <a:endParaRPr lang="en-UG" sz="2400" kern="50">
                        <a:solidFill>
                          <a:schemeClr val="tx1"/>
                        </a:solidFill>
                        <a:effectLst/>
                        <a:latin typeface="Times New Roman" panose="02020603050405020304" pitchFamily="18" charset="0"/>
                        <a:ea typeface="Arial Unicode MS"/>
                        <a:cs typeface="Times New Roman" panose="02020603050405020304" pitchFamily="18" charset="0"/>
                      </a:endParaRPr>
                    </a:p>
                  </a:txBody>
                  <a:tcPr marL="68580" marR="68580" marT="0" marB="0"/>
                </a:tc>
                <a:tc vMerge="1">
                  <a:txBody>
                    <a:bodyPr/>
                    <a:lstStyle/>
                    <a:p>
                      <a:endParaRPr lang="en-UG"/>
                    </a:p>
                  </a:txBody>
                  <a:tcPr/>
                </a:tc>
                <a:extLst>
                  <a:ext uri="{0D108BD9-81ED-4DB2-BD59-A6C34878D82A}">
                    <a16:rowId xmlns:a16="http://schemas.microsoft.com/office/drawing/2014/main" val="2356567477"/>
                  </a:ext>
                </a:extLst>
              </a:tr>
            </a:tbl>
          </a:graphicData>
        </a:graphic>
      </p:graphicFrame>
      <p:sp>
        <p:nvSpPr>
          <p:cNvPr id="13" name="Rectangle 2">
            <a:extLst>
              <a:ext uri="{FF2B5EF4-FFF2-40B4-BE49-F238E27FC236}">
                <a16:creationId xmlns:a16="http://schemas.microsoft.com/office/drawing/2014/main" id="{D9343DF3-6D0C-5828-EE1B-22803A10A952}"/>
              </a:ext>
            </a:extLst>
          </p:cNvPr>
          <p:cNvSpPr>
            <a:spLocks noChangeArrowheads="1"/>
          </p:cNvSpPr>
          <p:nvPr/>
        </p:nvSpPr>
        <p:spPr bwMode="auto">
          <a:xfrm>
            <a:off x="838199" y="3665538"/>
            <a:ext cx="12980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G"/>
          </a:p>
        </p:txBody>
      </p:sp>
    </p:spTree>
    <p:extLst>
      <p:ext uri="{BB962C8B-B14F-4D97-AF65-F5344CB8AC3E}">
        <p14:creationId xmlns:p14="http://schemas.microsoft.com/office/powerpoint/2010/main" val="2704190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9ADC9-3D49-6189-2D14-2AC7AE52208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DB5A77-41EF-C1C2-E240-8CD76E4A7443}"/>
              </a:ext>
            </a:extLst>
          </p:cNvPr>
          <p:cNvSpPr>
            <a:spLocks noGrp="1"/>
          </p:cNvSpPr>
          <p:nvPr>
            <p:ph type="body" sz="half" idx="2"/>
          </p:nvPr>
        </p:nvSpPr>
        <p:spPr>
          <a:xfrm>
            <a:off x="2285533" y="813816"/>
            <a:ext cx="9721410" cy="5859127"/>
          </a:xfrm>
        </p:spPr>
        <p:txBody>
          <a:bodyPr vert="horz" lIns="91440" tIns="45720" rIns="91440" bIns="45720" rtlCol="0" anchor="t">
            <a:normAutofit/>
          </a:bodyPr>
          <a:lstStyle/>
          <a:p>
            <a:pPr marL="0" indent="0">
              <a:buNone/>
            </a:pPr>
            <a:endParaRPr lang="en-US" sz="1000"/>
          </a:p>
          <a:p>
            <a:pPr marL="267970" indent="-267970"/>
            <a:endParaRPr lang="en-US" sz="1000">
              <a:ea typeface="Calibri" panose="020F0502020204030204"/>
              <a:cs typeface="Calibri" panose="020F0502020204030204"/>
            </a:endParaRPr>
          </a:p>
        </p:txBody>
      </p:sp>
      <p:sp>
        <p:nvSpPr>
          <p:cNvPr id="2" name="Title 1">
            <a:extLst>
              <a:ext uri="{FF2B5EF4-FFF2-40B4-BE49-F238E27FC236}">
                <a16:creationId xmlns:a16="http://schemas.microsoft.com/office/drawing/2014/main" id="{D0BD694E-42D2-704A-D797-490932ED19AC}"/>
              </a:ext>
            </a:extLst>
          </p:cNvPr>
          <p:cNvSpPr>
            <a:spLocks noGrp="1"/>
          </p:cNvSpPr>
          <p:nvPr>
            <p:ph type="title"/>
          </p:nvPr>
        </p:nvSpPr>
        <p:spPr>
          <a:xfrm>
            <a:off x="2439818" y="185057"/>
            <a:ext cx="8637789" cy="461117"/>
          </a:xfrm>
        </p:spPr>
        <p:txBody>
          <a:bodyPr anchor="ctr">
            <a:noAutofit/>
          </a:bodyPr>
          <a:lstStyle/>
          <a:p>
            <a:r>
              <a:rPr lang="en-US" b="1">
                <a:ea typeface="Calibri"/>
                <a:cs typeface="Calibri"/>
              </a:rPr>
              <a:t>Themes</a:t>
            </a:r>
          </a:p>
        </p:txBody>
      </p:sp>
      <p:graphicFrame>
        <p:nvGraphicFramePr>
          <p:cNvPr id="7" name="Table 6">
            <a:extLst>
              <a:ext uri="{FF2B5EF4-FFF2-40B4-BE49-F238E27FC236}">
                <a16:creationId xmlns:a16="http://schemas.microsoft.com/office/drawing/2014/main" id="{16A1895F-1FB7-2356-1954-56D0B22702A1}"/>
              </a:ext>
            </a:extLst>
          </p:cNvPr>
          <p:cNvGraphicFramePr>
            <a:graphicFrameLocks noGrp="1"/>
          </p:cNvGraphicFramePr>
          <p:nvPr>
            <p:extLst>
              <p:ext uri="{D42A27DB-BD31-4B8C-83A1-F6EECF244321}">
                <p14:modId xmlns:p14="http://schemas.microsoft.com/office/powerpoint/2010/main" val="650365137"/>
              </p:ext>
            </p:extLst>
          </p:nvPr>
        </p:nvGraphicFramePr>
        <p:xfrm>
          <a:off x="-30480" y="1320800"/>
          <a:ext cx="12151683" cy="4220955"/>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1355334082"/>
                    </a:ext>
                  </a:extLst>
                </a:gridCol>
                <a:gridCol w="10170483">
                  <a:extLst>
                    <a:ext uri="{9D8B030D-6E8A-4147-A177-3AD203B41FA5}">
                      <a16:colId xmlns:a16="http://schemas.microsoft.com/office/drawing/2014/main" val="1129215410"/>
                    </a:ext>
                  </a:extLst>
                </a:gridCol>
              </a:tblGrid>
              <a:tr h="2295174">
                <a:tc>
                  <a:txBody>
                    <a:bodyPr/>
                    <a:lstStyle/>
                    <a:p>
                      <a:r>
                        <a:rPr lang="en-US" sz="2400"/>
                        <a:t>Education </a:t>
                      </a:r>
                    </a:p>
                  </a:txBody>
                  <a:tcPr/>
                </a:tc>
                <a:tc>
                  <a:txBody>
                    <a:bodyPr/>
                    <a:lstStyle/>
                    <a:p>
                      <a:pPr lvl="0">
                        <a:buNone/>
                      </a:pPr>
                      <a:r>
                        <a:rPr lang="en-US" sz="2400" b="0" i="0" u="none" strike="noStrike" noProof="0">
                          <a:solidFill>
                            <a:srgbClr val="404040"/>
                          </a:solidFill>
                          <a:latin typeface="Calibri Light"/>
                        </a:rPr>
                        <a:t>Promoting the use of bicycles at the household and school level as a cheap, safe, healthy and environmentally friendly mode of transport to travel to school</a:t>
                      </a:r>
                      <a:endParaRPr lang="en-US" sz="2400"/>
                    </a:p>
                  </a:txBody>
                  <a:tcPr/>
                </a:tc>
                <a:extLst>
                  <a:ext uri="{0D108BD9-81ED-4DB2-BD59-A6C34878D82A}">
                    <a16:rowId xmlns:a16="http://schemas.microsoft.com/office/drawing/2014/main" val="3870969504"/>
                  </a:ext>
                </a:extLst>
              </a:tr>
              <a:tr h="1925781">
                <a:tc>
                  <a:txBody>
                    <a:bodyPr/>
                    <a:lstStyle/>
                    <a:p>
                      <a:r>
                        <a:rPr lang="en-US" sz="2400"/>
                        <a:t>Health</a:t>
                      </a:r>
                    </a:p>
                  </a:txBody>
                  <a:tcPr/>
                </a:tc>
                <a:tc>
                  <a:txBody>
                    <a:bodyPr/>
                    <a:lstStyle/>
                    <a:p>
                      <a:pPr lvl="0">
                        <a:buNone/>
                      </a:pPr>
                      <a:r>
                        <a:rPr lang="en-US" sz="2400" b="0" i="0" u="none" strike="noStrike" noProof="0">
                          <a:solidFill>
                            <a:srgbClr val="404040"/>
                          </a:solidFill>
                          <a:latin typeface="Calibri Light"/>
                        </a:rPr>
                        <a:t>Promoting the use of bicycles with Community Health Workers as a cheap, safe, healthy and environmentally friendly mode of transport to reach a wider area, and reach communities more frequently</a:t>
                      </a:r>
                      <a:endParaRPr lang="en-US" sz="2400"/>
                    </a:p>
                  </a:txBody>
                  <a:tcPr/>
                </a:tc>
                <a:extLst>
                  <a:ext uri="{0D108BD9-81ED-4DB2-BD59-A6C34878D82A}">
                    <a16:rowId xmlns:a16="http://schemas.microsoft.com/office/drawing/2014/main" val="386502791"/>
                  </a:ext>
                </a:extLst>
              </a:tr>
            </a:tbl>
          </a:graphicData>
        </a:graphic>
      </p:graphicFrame>
    </p:spTree>
    <p:extLst>
      <p:ext uri="{BB962C8B-B14F-4D97-AF65-F5344CB8AC3E}">
        <p14:creationId xmlns:p14="http://schemas.microsoft.com/office/powerpoint/2010/main" val="670071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D1EEE-994F-A549-4C64-7B8EF565CFCC}"/>
            </a:ext>
          </a:extLst>
        </p:cNvPr>
        <p:cNvGrpSpPr/>
        <p:nvPr/>
      </p:nvGrpSpPr>
      <p:grpSpPr>
        <a:xfrm>
          <a:off x="0" y="0"/>
          <a:ext cx="0" cy="0"/>
          <a:chOff x="0" y="0"/>
          <a:chExt cx="0" cy="0"/>
        </a:xfrm>
      </p:grpSpPr>
      <p:pic>
        <p:nvPicPr>
          <p:cNvPr id="5122" name="Picture 2" descr="Growth icon">
            <a:extLst>
              <a:ext uri="{FF2B5EF4-FFF2-40B4-BE49-F238E27FC236}">
                <a16:creationId xmlns:a16="http://schemas.microsoft.com/office/drawing/2014/main" id="{974206E7-21AE-DD76-9E02-1A4C6015782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0276" y="2560637"/>
            <a:ext cx="1785257" cy="1785257"/>
          </a:xfrm>
          <a:prstGeom prst="rect">
            <a:avLst/>
          </a:prstGeom>
          <a:solidFill>
            <a:srgbClr val="FFFFFF"/>
          </a:solidFill>
        </p:spPr>
      </p:pic>
      <p:sp>
        <p:nvSpPr>
          <p:cNvPr id="3" name="Content Placeholder 2">
            <a:extLst>
              <a:ext uri="{FF2B5EF4-FFF2-40B4-BE49-F238E27FC236}">
                <a16:creationId xmlns:a16="http://schemas.microsoft.com/office/drawing/2014/main" id="{103A5CAA-8B7B-D608-ED71-F8CCF9364F8D}"/>
              </a:ext>
            </a:extLst>
          </p:cNvPr>
          <p:cNvSpPr>
            <a:spLocks noGrp="1"/>
          </p:cNvSpPr>
          <p:nvPr>
            <p:ph type="body" sz="half" idx="2"/>
          </p:nvPr>
        </p:nvSpPr>
        <p:spPr>
          <a:xfrm>
            <a:off x="2285533" y="813816"/>
            <a:ext cx="9721410" cy="5859127"/>
          </a:xfrm>
        </p:spPr>
        <p:txBody>
          <a:bodyPr vert="horz" lIns="91440" tIns="45720" rIns="91440" bIns="45720" rtlCol="0">
            <a:normAutofit/>
          </a:bodyPr>
          <a:lstStyle/>
          <a:p>
            <a:pPr marL="0" indent="0">
              <a:buNone/>
            </a:pPr>
            <a:endParaRPr lang="en-US" sz="1000"/>
          </a:p>
          <a:p>
            <a:r>
              <a:rPr lang="en-US" sz="2400" b="1">
                <a:solidFill>
                  <a:srgbClr val="FF0000"/>
                </a:solidFill>
                <a:latin typeface="Times New Roman" panose="02020603050405020304" pitchFamily="18" charset="0"/>
                <a:cs typeface="Times New Roman" panose="02020603050405020304" pitchFamily="18" charset="0"/>
              </a:rPr>
              <a:t>Expected results under Education (Result area 1) </a:t>
            </a:r>
            <a:endParaRPr lang="en-UG" sz="2400">
              <a:solidFill>
                <a:srgbClr val="FF0000"/>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Schools are able to manage and maintain the bicycles offered to beneficiary vulnerable students </a:t>
            </a:r>
            <a:endParaRPr lang="en-UG" sz="240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Increased school attendance and reduced absenteeism among beneficiary vulnerable students.</a:t>
            </a:r>
            <a:endParaRPr lang="en-UG" sz="240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Enhanced safety and security for girls commuting to school.</a:t>
            </a:r>
            <a:endParaRPr lang="en-UG" sz="2400">
              <a:latin typeface="Times New Roman" panose="02020603050405020304" pitchFamily="18" charset="0"/>
              <a:cs typeface="Times New Roman" panose="02020603050405020304" pitchFamily="18" charset="0"/>
            </a:endParaRPr>
          </a:p>
          <a:p>
            <a:r>
              <a:rPr lang="en-US" sz="2400" b="1">
                <a:solidFill>
                  <a:srgbClr val="FF0000"/>
                </a:solidFill>
                <a:latin typeface="Times New Roman" panose="02020603050405020304" pitchFamily="18" charset="0"/>
                <a:cs typeface="Times New Roman" panose="02020603050405020304" pitchFamily="18" charset="0"/>
              </a:rPr>
              <a:t>Expected results under Health (Result area 2) </a:t>
            </a:r>
            <a:endParaRPr lang="en-UG" sz="2400">
              <a:solidFill>
                <a:srgbClr val="FF0000"/>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CHWs equipped with bicycles can cover wider catchment areas and increase the number of household visits.</a:t>
            </a:r>
            <a:endParaRPr lang="en-UG" sz="2400">
              <a:latin typeface="Times New Roman" panose="02020603050405020304" pitchFamily="18" charset="0"/>
              <a:cs typeface="Times New Roman" panose="02020603050405020304" pitchFamily="18" charset="0"/>
            </a:endParaRPr>
          </a:p>
          <a:p>
            <a:r>
              <a:rPr lang="en-US" sz="2400" b="1">
                <a:solidFill>
                  <a:srgbClr val="FF0000"/>
                </a:solidFill>
                <a:latin typeface="Times New Roman" panose="02020603050405020304" pitchFamily="18" charset="0"/>
                <a:cs typeface="Times New Roman" panose="02020603050405020304" pitchFamily="18" charset="0"/>
              </a:rPr>
              <a:t>Expected results – cross-cutting (Result area 3) </a:t>
            </a:r>
            <a:endParaRPr lang="en-UG" sz="2400">
              <a:solidFill>
                <a:srgbClr val="FF0000"/>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Action research evaluating the impact of the intervention on student performance and retention and improved health service delivery and CHW motivation.</a:t>
            </a:r>
            <a:endParaRPr lang="en-UG" sz="2400">
              <a:latin typeface="Times New Roman" panose="02020603050405020304" pitchFamily="18" charset="0"/>
              <a:cs typeface="Times New Roman" panose="02020603050405020304" pitchFamily="18" charset="0"/>
            </a:endParaRPr>
          </a:p>
          <a:p>
            <a:pPr marL="267970" indent="-267970"/>
            <a:endParaRPr lang="en-US" sz="1000"/>
          </a:p>
        </p:txBody>
      </p:sp>
      <p:sp>
        <p:nvSpPr>
          <p:cNvPr id="2" name="Title 1">
            <a:extLst>
              <a:ext uri="{FF2B5EF4-FFF2-40B4-BE49-F238E27FC236}">
                <a16:creationId xmlns:a16="http://schemas.microsoft.com/office/drawing/2014/main" id="{EA6776F8-6522-FF48-943B-D60E7F55B63A}"/>
              </a:ext>
            </a:extLst>
          </p:cNvPr>
          <p:cNvSpPr>
            <a:spLocks noGrp="1"/>
          </p:cNvSpPr>
          <p:nvPr>
            <p:ph type="title"/>
          </p:nvPr>
        </p:nvSpPr>
        <p:spPr>
          <a:xfrm>
            <a:off x="2439818" y="185057"/>
            <a:ext cx="8637789" cy="461117"/>
          </a:xfrm>
        </p:spPr>
        <p:txBody>
          <a:bodyPr anchor="ctr">
            <a:noAutofit/>
          </a:bodyPr>
          <a:lstStyle/>
          <a:p>
            <a:r>
              <a:rPr lang="en-US" b="1"/>
              <a:t>Expected results</a:t>
            </a:r>
          </a:p>
        </p:txBody>
      </p:sp>
    </p:spTree>
    <p:extLst>
      <p:ext uri="{BB962C8B-B14F-4D97-AF65-F5344CB8AC3E}">
        <p14:creationId xmlns:p14="http://schemas.microsoft.com/office/powerpoint/2010/main" val="1711555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69F3E-9FA1-A6E9-6E41-83925905ABB9}"/>
              </a:ext>
            </a:extLst>
          </p:cNvPr>
          <p:cNvSpPr>
            <a:spLocks noGrp="1"/>
          </p:cNvSpPr>
          <p:nvPr>
            <p:ph type="title"/>
          </p:nvPr>
        </p:nvSpPr>
        <p:spPr>
          <a:xfrm>
            <a:off x="3323301" y="127636"/>
            <a:ext cx="3873027" cy="678749"/>
          </a:xfrm>
        </p:spPr>
        <p:txBody>
          <a:bodyPr>
            <a:normAutofit fontScale="90000"/>
          </a:bodyPr>
          <a:lstStyle/>
          <a:p>
            <a:r>
              <a:rPr lang="en-US" b="1">
                <a:latin typeface="Times New Roman"/>
                <a:ea typeface="Calibri"/>
                <a:cs typeface="Calibri"/>
              </a:rPr>
              <a:t>Target groups</a:t>
            </a:r>
          </a:p>
        </p:txBody>
      </p:sp>
      <p:sp>
        <p:nvSpPr>
          <p:cNvPr id="3" name="Content Placeholder 2">
            <a:extLst>
              <a:ext uri="{FF2B5EF4-FFF2-40B4-BE49-F238E27FC236}">
                <a16:creationId xmlns:a16="http://schemas.microsoft.com/office/drawing/2014/main" id="{866960A4-3CA5-F3E9-F004-4B7C4B634C34}"/>
              </a:ext>
            </a:extLst>
          </p:cNvPr>
          <p:cNvSpPr>
            <a:spLocks noGrp="1"/>
          </p:cNvSpPr>
          <p:nvPr>
            <p:ph idx="1"/>
          </p:nvPr>
        </p:nvSpPr>
        <p:spPr>
          <a:xfrm>
            <a:off x="391028" y="1226800"/>
            <a:ext cx="11800972" cy="5069035"/>
          </a:xfrm>
        </p:spPr>
        <p:txBody>
          <a:bodyPr vert="horz" lIns="91440" tIns="45720" rIns="91440" bIns="45720" rtlCol="0" anchor="t">
            <a:noAutofit/>
          </a:bodyPr>
          <a:lstStyle/>
          <a:p>
            <a:pPr marL="0" indent="0" algn="just">
              <a:buNone/>
            </a:pPr>
            <a:r>
              <a:rPr lang="en-GB" sz="2000">
                <a:latin typeface="Georgia"/>
              </a:rPr>
              <a:t>                  </a:t>
            </a:r>
            <a:endParaRPr lang="en-US" sz="2000" b="1">
              <a:latin typeface="Calibri" panose="020F0502020204030204"/>
              <a:ea typeface="Calibri"/>
              <a:cs typeface="Calibri"/>
            </a:endParaRPr>
          </a:p>
          <a:p>
            <a:pPr marL="0" indent="0" algn="just">
              <a:buNone/>
            </a:pPr>
            <a:endParaRPr lang="en-US" sz="2000">
              <a:ea typeface="Calibri"/>
              <a:cs typeface="Calibri"/>
            </a:endParaRPr>
          </a:p>
        </p:txBody>
      </p:sp>
      <p:graphicFrame>
        <p:nvGraphicFramePr>
          <p:cNvPr id="4" name="Table 3">
            <a:extLst>
              <a:ext uri="{FF2B5EF4-FFF2-40B4-BE49-F238E27FC236}">
                <a16:creationId xmlns:a16="http://schemas.microsoft.com/office/drawing/2014/main" id="{826F0941-D261-E7D2-C5E5-2DC0040C6C13}"/>
              </a:ext>
            </a:extLst>
          </p:cNvPr>
          <p:cNvGraphicFramePr>
            <a:graphicFrameLocks noGrp="1"/>
          </p:cNvGraphicFramePr>
          <p:nvPr>
            <p:extLst>
              <p:ext uri="{D42A27DB-BD31-4B8C-83A1-F6EECF244321}">
                <p14:modId xmlns:p14="http://schemas.microsoft.com/office/powerpoint/2010/main" val="397558456"/>
              </p:ext>
            </p:extLst>
          </p:nvPr>
        </p:nvGraphicFramePr>
        <p:xfrm>
          <a:off x="1" y="1488521"/>
          <a:ext cx="12106655" cy="5069036"/>
        </p:xfrm>
        <a:graphic>
          <a:graphicData uri="http://schemas.openxmlformats.org/drawingml/2006/table">
            <a:tbl>
              <a:tblPr firstRow="1" firstCol="1" bandRow="1">
                <a:tableStyleId>{5C22544A-7EE6-4342-B048-85BDC9FD1C3A}</a:tableStyleId>
              </a:tblPr>
              <a:tblGrid>
                <a:gridCol w="1803891">
                  <a:extLst>
                    <a:ext uri="{9D8B030D-6E8A-4147-A177-3AD203B41FA5}">
                      <a16:colId xmlns:a16="http://schemas.microsoft.com/office/drawing/2014/main" val="2461843706"/>
                    </a:ext>
                  </a:extLst>
                </a:gridCol>
                <a:gridCol w="3605362">
                  <a:extLst>
                    <a:ext uri="{9D8B030D-6E8A-4147-A177-3AD203B41FA5}">
                      <a16:colId xmlns:a16="http://schemas.microsoft.com/office/drawing/2014/main" val="1186729355"/>
                    </a:ext>
                  </a:extLst>
                </a:gridCol>
                <a:gridCol w="6697402">
                  <a:extLst>
                    <a:ext uri="{9D8B030D-6E8A-4147-A177-3AD203B41FA5}">
                      <a16:colId xmlns:a16="http://schemas.microsoft.com/office/drawing/2014/main" val="1041896117"/>
                    </a:ext>
                  </a:extLst>
                </a:gridCol>
              </a:tblGrid>
              <a:tr h="711636">
                <a:tc>
                  <a:txBody>
                    <a:bodyPr/>
                    <a:lstStyle/>
                    <a:p>
                      <a:pPr>
                        <a:buNone/>
                      </a:pPr>
                      <a:r>
                        <a:rPr lang="en-US" sz="2400">
                          <a:effectLst/>
                          <a:latin typeface="Times New Roman"/>
                          <a:cs typeface="Times New Roman"/>
                        </a:rPr>
                        <a:t> Lot</a:t>
                      </a:r>
                      <a:endParaRPr lang="en-UG"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buNone/>
                      </a:pPr>
                      <a:r>
                        <a:rPr lang="en-GB" sz="2400">
                          <a:solidFill>
                            <a:schemeClr val="tx1"/>
                          </a:solidFill>
                          <a:effectLst/>
                          <a:latin typeface="Times New Roman"/>
                          <a:cs typeface="Times New Roman"/>
                        </a:rPr>
                        <a:t>Estimated number of direct beneficiaries</a:t>
                      </a:r>
                      <a:endParaRPr lang="en-UG" sz="2400">
                        <a:solidFill>
                          <a:schemeClr val="tx1"/>
                        </a:solidFill>
                        <a:effectLst/>
                        <a:latin typeface="Times New Roman"/>
                        <a:ea typeface="Times New Roman" panose="02020603050405020304" pitchFamily="18" charset="0"/>
                        <a:cs typeface="Times New Roman"/>
                      </a:endParaRPr>
                    </a:p>
                  </a:txBody>
                  <a:tcPr marL="68580" marR="68580" marT="0" marB="0"/>
                </a:tc>
                <a:tc hMerge="1">
                  <a:txBody>
                    <a:bodyPr/>
                    <a:lstStyle/>
                    <a:p>
                      <a:endParaRPr lang="en-UG"/>
                    </a:p>
                  </a:txBody>
                  <a:tcPr/>
                </a:tc>
                <a:extLst>
                  <a:ext uri="{0D108BD9-81ED-4DB2-BD59-A6C34878D82A}">
                    <a16:rowId xmlns:a16="http://schemas.microsoft.com/office/drawing/2014/main" val="849718075"/>
                  </a:ext>
                </a:extLst>
              </a:tr>
              <a:tr h="744481">
                <a:tc>
                  <a:txBody>
                    <a:bodyPr/>
                    <a:lstStyle/>
                    <a:p>
                      <a:pPr>
                        <a:buNone/>
                      </a:pPr>
                      <a:endParaRPr lang="en-UG" sz="2400">
                        <a:effectLst/>
                        <a:latin typeface="Times New Roman"/>
                        <a:ea typeface="Times New Roman" panose="02020603050405020304" pitchFamily="18" charset="0"/>
                        <a:cs typeface="Times New Roman"/>
                      </a:endParaRPr>
                    </a:p>
                  </a:txBody>
                  <a:tcPr marL="68580" marR="68580" marT="0" marB="0"/>
                </a:tc>
                <a:tc>
                  <a:txBody>
                    <a:bodyPr/>
                    <a:lstStyle/>
                    <a:p>
                      <a:pPr algn="ctr">
                        <a:buNone/>
                      </a:pPr>
                      <a:r>
                        <a:rPr lang="nl-NL" sz="2400" err="1">
                          <a:effectLst/>
                          <a:latin typeface="Times New Roman"/>
                          <a:cs typeface="Times New Roman"/>
                        </a:rPr>
                        <a:t>Education</a:t>
                      </a:r>
                      <a:endParaRPr lang="en-UG" sz="2400" err="1">
                        <a:effectLst/>
                        <a:latin typeface="Times New Roman"/>
                        <a:ea typeface="Times New Roman" panose="02020603050405020304" pitchFamily="18" charset="0"/>
                        <a:cs typeface="Times New Roman"/>
                      </a:endParaRPr>
                    </a:p>
                  </a:txBody>
                  <a:tcPr marL="68580" marR="68580" marT="0" marB="0"/>
                </a:tc>
                <a:tc>
                  <a:txBody>
                    <a:bodyPr/>
                    <a:lstStyle/>
                    <a:p>
                      <a:pPr algn="ctr">
                        <a:buNone/>
                      </a:pPr>
                      <a:r>
                        <a:rPr lang="en-US" sz="2400">
                          <a:effectLst/>
                          <a:latin typeface="Times New Roman"/>
                          <a:cs typeface="Times New Roman"/>
                        </a:rPr>
                        <a:t>Health</a:t>
                      </a:r>
                      <a:endParaRPr lang="en-UG" sz="2400">
                        <a:effectLst/>
                        <a:latin typeface="Times New Roman"/>
                        <a:ea typeface="Times New Roman" panose="02020603050405020304" pitchFamily="18" charset="0"/>
                        <a:cs typeface="Times New Roman"/>
                      </a:endParaRPr>
                    </a:p>
                  </a:txBody>
                  <a:tcPr marL="68580" marR="68580" marT="0" marB="0"/>
                </a:tc>
                <a:extLst>
                  <a:ext uri="{0D108BD9-81ED-4DB2-BD59-A6C34878D82A}">
                    <a16:rowId xmlns:a16="http://schemas.microsoft.com/office/drawing/2014/main" val="1466571247"/>
                  </a:ext>
                </a:extLst>
              </a:tr>
              <a:tr h="1423271">
                <a:tc>
                  <a:txBody>
                    <a:bodyPr/>
                    <a:lstStyle/>
                    <a:p>
                      <a:pPr>
                        <a:buNone/>
                      </a:pPr>
                      <a:r>
                        <a:rPr lang="en-US" sz="2400">
                          <a:effectLst/>
                          <a:latin typeface="Times New Roman"/>
                          <a:cs typeface="Times New Roman"/>
                        </a:rPr>
                        <a:t> Kamuli District </a:t>
                      </a:r>
                      <a:endParaRPr lang="en-UG" sz="2400">
                        <a:effectLst/>
                        <a:latin typeface="Times New Roman"/>
                        <a:ea typeface="Times New Roman" panose="02020603050405020304" pitchFamily="18" charset="0"/>
                        <a:cs typeface="Times New Roman"/>
                      </a:endParaRPr>
                    </a:p>
                  </a:txBody>
                  <a:tcPr marL="68580" marR="68580" marT="0" marB="0"/>
                </a:tc>
                <a:tc>
                  <a:txBody>
                    <a:bodyPr/>
                    <a:lstStyle/>
                    <a:p>
                      <a:pPr>
                        <a:buNone/>
                      </a:pPr>
                      <a:r>
                        <a:rPr lang="en-US" sz="2400">
                          <a:effectLst/>
                          <a:latin typeface="Times New Roman"/>
                          <a:cs typeface="Times New Roman"/>
                        </a:rPr>
                        <a:t>5 schools</a:t>
                      </a:r>
                      <a:endParaRPr lang="en-UG" sz="2400">
                        <a:effectLst/>
                        <a:latin typeface="Times New Roman"/>
                        <a:cs typeface="Times New Roman"/>
                      </a:endParaRPr>
                    </a:p>
                    <a:p>
                      <a:pPr>
                        <a:buNone/>
                      </a:pPr>
                      <a:r>
                        <a:rPr lang="nl-NL" sz="2400">
                          <a:effectLst/>
                          <a:latin typeface="Times New Roman"/>
                          <a:cs typeface="Times New Roman"/>
                        </a:rPr>
                        <a:t>250 </a:t>
                      </a:r>
                      <a:r>
                        <a:rPr lang="nl-NL" sz="2400" err="1">
                          <a:effectLst/>
                          <a:latin typeface="Times New Roman"/>
                          <a:cs typeface="Times New Roman"/>
                        </a:rPr>
                        <a:t>students</a:t>
                      </a:r>
                      <a:r>
                        <a:rPr lang="nl-NL" sz="2400">
                          <a:effectLst/>
                          <a:latin typeface="Times New Roman"/>
                          <a:cs typeface="Times New Roman"/>
                        </a:rPr>
                        <a:t> </a:t>
                      </a:r>
                      <a:endParaRPr lang="en-UG" sz="2400">
                        <a:effectLst/>
                        <a:latin typeface="Times New Roman"/>
                        <a:ea typeface="Times New Roman" panose="02020603050405020304" pitchFamily="18" charset="0"/>
                        <a:cs typeface="Times New Roman"/>
                      </a:endParaRPr>
                    </a:p>
                  </a:txBody>
                  <a:tcPr marL="68580" marR="68580" marT="0" marB="0"/>
                </a:tc>
                <a:tc>
                  <a:txBody>
                    <a:bodyPr/>
                    <a:lstStyle/>
                    <a:p>
                      <a:pPr>
                        <a:buNone/>
                      </a:pPr>
                      <a:r>
                        <a:rPr lang="en-US" sz="2400">
                          <a:effectLst/>
                          <a:latin typeface="Times New Roman"/>
                          <a:cs typeface="Times New Roman"/>
                        </a:rPr>
                        <a:t>50 CHW</a:t>
                      </a:r>
                      <a:endParaRPr lang="en-UG" sz="2400">
                        <a:effectLst/>
                        <a:latin typeface="Times New Roman"/>
                        <a:ea typeface="Times New Roman" panose="02020603050405020304" pitchFamily="18" charset="0"/>
                        <a:cs typeface="Times New Roman"/>
                      </a:endParaRPr>
                    </a:p>
                  </a:txBody>
                  <a:tcPr marL="68580" marR="68580" marT="0" marB="0"/>
                </a:tc>
                <a:extLst>
                  <a:ext uri="{0D108BD9-81ED-4DB2-BD59-A6C34878D82A}">
                    <a16:rowId xmlns:a16="http://schemas.microsoft.com/office/drawing/2014/main" val="2442204044"/>
                  </a:ext>
                </a:extLst>
              </a:tr>
              <a:tr h="1423271">
                <a:tc>
                  <a:txBody>
                    <a:bodyPr/>
                    <a:lstStyle/>
                    <a:p>
                      <a:pPr>
                        <a:buNone/>
                      </a:pPr>
                      <a:r>
                        <a:rPr lang="en-US" sz="2400">
                          <a:effectLst/>
                          <a:latin typeface="Times New Roman"/>
                          <a:cs typeface="Times New Roman"/>
                        </a:rPr>
                        <a:t>Kyegegwa district</a:t>
                      </a:r>
                      <a:endParaRPr lang="en-UG" sz="2400">
                        <a:effectLst/>
                        <a:latin typeface="Times New Roman"/>
                        <a:ea typeface="Times New Roman" panose="02020603050405020304" pitchFamily="18" charset="0"/>
                        <a:cs typeface="Times New Roman"/>
                      </a:endParaRPr>
                    </a:p>
                  </a:txBody>
                  <a:tcPr marL="68580" marR="68580" marT="0" marB="0"/>
                </a:tc>
                <a:tc>
                  <a:txBody>
                    <a:bodyPr/>
                    <a:lstStyle/>
                    <a:p>
                      <a:pPr>
                        <a:buNone/>
                      </a:pPr>
                      <a:r>
                        <a:rPr lang="en-US" sz="2400">
                          <a:effectLst/>
                          <a:latin typeface="Times New Roman"/>
                          <a:cs typeface="Times New Roman"/>
                        </a:rPr>
                        <a:t>4 schools </a:t>
                      </a:r>
                      <a:endParaRPr lang="en-UG" sz="2400">
                        <a:effectLst/>
                        <a:latin typeface="Times New Roman"/>
                        <a:cs typeface="Times New Roman"/>
                      </a:endParaRPr>
                    </a:p>
                    <a:p>
                      <a:pPr>
                        <a:buNone/>
                      </a:pPr>
                      <a:r>
                        <a:rPr lang="en-US" sz="2400">
                          <a:effectLst/>
                          <a:latin typeface="Times New Roman"/>
                          <a:cs typeface="Times New Roman"/>
                        </a:rPr>
                        <a:t>200 students </a:t>
                      </a:r>
                      <a:endParaRPr lang="en-UG" sz="2400">
                        <a:effectLst/>
                        <a:latin typeface="Times New Roman"/>
                        <a:ea typeface="Times New Roman" panose="02020603050405020304" pitchFamily="18" charset="0"/>
                        <a:cs typeface="Times New Roman"/>
                      </a:endParaRPr>
                    </a:p>
                  </a:txBody>
                  <a:tcPr marL="68580" marR="68580" marT="0" marB="0"/>
                </a:tc>
                <a:tc>
                  <a:txBody>
                    <a:bodyPr/>
                    <a:lstStyle/>
                    <a:p>
                      <a:pPr>
                        <a:buNone/>
                      </a:pPr>
                      <a:r>
                        <a:rPr lang="en-US" sz="3200">
                          <a:effectLst/>
                        </a:rPr>
                        <a:t> </a:t>
                      </a:r>
                      <a:r>
                        <a:rPr lang="en-US" sz="2400">
                          <a:effectLst/>
                        </a:rPr>
                        <a:t>n/a</a:t>
                      </a:r>
                      <a:endParaRPr lang="en-UG"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1311328"/>
                  </a:ext>
                </a:extLst>
              </a:tr>
              <a:tr h="766377">
                <a:tc>
                  <a:txBody>
                    <a:bodyPr/>
                    <a:lstStyle/>
                    <a:p>
                      <a:pPr>
                        <a:buNone/>
                      </a:pPr>
                      <a:r>
                        <a:rPr lang="en-US" sz="2400" err="1">
                          <a:effectLst/>
                          <a:latin typeface="Times New Roman"/>
                          <a:cs typeface="Times New Roman"/>
                        </a:rPr>
                        <a:t>Adjumani</a:t>
                      </a:r>
                      <a:r>
                        <a:rPr lang="en-US" sz="2400">
                          <a:effectLst/>
                          <a:latin typeface="Times New Roman"/>
                          <a:cs typeface="Times New Roman"/>
                        </a:rPr>
                        <a:t> district</a:t>
                      </a:r>
                      <a:endParaRPr lang="en-UG" sz="2400">
                        <a:effectLst/>
                        <a:latin typeface="Times New Roman"/>
                        <a:ea typeface="Times New Roman" panose="02020603050405020304" pitchFamily="18" charset="0"/>
                        <a:cs typeface="Times New Roman"/>
                      </a:endParaRPr>
                    </a:p>
                  </a:txBody>
                  <a:tcPr marL="68580" marR="68580" marT="0" marB="0"/>
                </a:tc>
                <a:tc>
                  <a:txBody>
                    <a:bodyPr/>
                    <a:lstStyle/>
                    <a:p>
                      <a:pPr>
                        <a:buNone/>
                      </a:pPr>
                      <a:r>
                        <a:rPr lang="en-US" sz="2400">
                          <a:effectLst/>
                          <a:latin typeface="Times New Roman"/>
                          <a:cs typeface="Times New Roman"/>
                        </a:rPr>
                        <a:t>5 schools </a:t>
                      </a:r>
                      <a:r>
                        <a:rPr lang="nl-NL" sz="2400">
                          <a:effectLst/>
                          <a:latin typeface="Times New Roman"/>
                          <a:cs typeface="Times New Roman"/>
                        </a:rPr>
                        <a:t>250  </a:t>
                      </a:r>
                      <a:r>
                        <a:rPr lang="nl-NL" sz="2400" err="1">
                          <a:effectLst/>
                          <a:latin typeface="Times New Roman"/>
                          <a:cs typeface="Times New Roman"/>
                        </a:rPr>
                        <a:t>students</a:t>
                      </a:r>
                      <a:r>
                        <a:rPr lang="nl-NL" sz="2400">
                          <a:effectLst/>
                          <a:latin typeface="Times New Roman"/>
                          <a:cs typeface="Times New Roman"/>
                        </a:rPr>
                        <a:t> </a:t>
                      </a:r>
                      <a:endParaRPr lang="en-UG" sz="2400">
                        <a:effectLst/>
                        <a:latin typeface="Times New Roman"/>
                        <a:ea typeface="Times New Roman" panose="02020603050405020304" pitchFamily="18" charset="0"/>
                        <a:cs typeface="Times New Roman"/>
                      </a:endParaRPr>
                    </a:p>
                  </a:txBody>
                  <a:tcPr marL="68580" marR="68580" marT="0" marB="0"/>
                </a:tc>
                <a:tc>
                  <a:txBody>
                    <a:bodyPr/>
                    <a:lstStyle/>
                    <a:p>
                      <a:pPr>
                        <a:buNone/>
                      </a:pPr>
                      <a:r>
                        <a:rPr lang="en-US" sz="2400">
                          <a:effectLst/>
                        </a:rPr>
                        <a:t> n/a</a:t>
                      </a:r>
                      <a:endParaRPr lang="en-UG"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89711897"/>
                  </a:ext>
                </a:extLst>
              </a:tr>
            </a:tbl>
          </a:graphicData>
        </a:graphic>
      </p:graphicFrame>
      <p:sp>
        <p:nvSpPr>
          <p:cNvPr id="5" name="Rectangle 1">
            <a:extLst>
              <a:ext uri="{FF2B5EF4-FFF2-40B4-BE49-F238E27FC236}">
                <a16:creationId xmlns:a16="http://schemas.microsoft.com/office/drawing/2014/main" id="{B5A88984-D7F4-B01E-AD06-AC931AD462E9}"/>
              </a:ext>
            </a:extLst>
          </p:cNvPr>
          <p:cNvSpPr>
            <a:spLocks noChangeArrowheads="1"/>
          </p:cNvSpPr>
          <p:nvPr/>
        </p:nvSpPr>
        <p:spPr bwMode="auto">
          <a:xfrm>
            <a:off x="319740" y="3414713"/>
            <a:ext cx="12607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G"/>
          </a:p>
        </p:txBody>
      </p:sp>
    </p:spTree>
    <p:extLst>
      <p:ext uri="{BB962C8B-B14F-4D97-AF65-F5344CB8AC3E}">
        <p14:creationId xmlns:p14="http://schemas.microsoft.com/office/powerpoint/2010/main" val="3745860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2CB7F-788E-2477-C8B9-F09DADCAE0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EB9146-D0C7-28BD-6D46-73B51F5E62A0}"/>
              </a:ext>
            </a:extLst>
          </p:cNvPr>
          <p:cNvSpPr>
            <a:spLocks noGrp="1"/>
          </p:cNvSpPr>
          <p:nvPr>
            <p:ph type="title"/>
          </p:nvPr>
        </p:nvSpPr>
        <p:spPr>
          <a:xfrm>
            <a:off x="2423161" y="562164"/>
            <a:ext cx="9025128" cy="827724"/>
          </a:xfrm>
        </p:spPr>
        <p:txBody>
          <a:bodyPr>
            <a:normAutofit fontScale="90000"/>
          </a:bodyPr>
          <a:lstStyle/>
          <a:p>
            <a:r>
              <a:rPr lang="en-GB" sz="3100"/>
              <a:t>The institutions in which the activities should take place are</a:t>
            </a:r>
            <a:r>
              <a:rPr lang="en-GB"/>
              <a:t>;</a:t>
            </a:r>
            <a:endParaRPr lang="en-US" b="1">
              <a:latin typeface="Times New Roman"/>
              <a:ea typeface="Calibri"/>
              <a:cs typeface="Calibri"/>
            </a:endParaRPr>
          </a:p>
        </p:txBody>
      </p:sp>
      <p:sp>
        <p:nvSpPr>
          <p:cNvPr id="3" name="Content Placeholder 2">
            <a:extLst>
              <a:ext uri="{FF2B5EF4-FFF2-40B4-BE49-F238E27FC236}">
                <a16:creationId xmlns:a16="http://schemas.microsoft.com/office/drawing/2014/main" id="{76C1AACD-B0C8-8C1A-14B9-D3DFB22FEA3A}"/>
              </a:ext>
            </a:extLst>
          </p:cNvPr>
          <p:cNvSpPr>
            <a:spLocks noGrp="1"/>
          </p:cNvSpPr>
          <p:nvPr>
            <p:ph idx="1"/>
          </p:nvPr>
        </p:nvSpPr>
        <p:spPr>
          <a:xfrm>
            <a:off x="391028" y="1226800"/>
            <a:ext cx="11800972" cy="5069035"/>
          </a:xfrm>
        </p:spPr>
        <p:txBody>
          <a:bodyPr vert="horz" lIns="91440" tIns="45720" rIns="91440" bIns="45720" rtlCol="0" anchor="t">
            <a:noAutofit/>
          </a:bodyPr>
          <a:lstStyle/>
          <a:p>
            <a:pPr marL="0" indent="0" algn="just">
              <a:buNone/>
            </a:pPr>
            <a:r>
              <a:rPr lang="en-GB" sz="2000">
                <a:latin typeface="Georgia"/>
              </a:rPr>
              <a:t>                  </a:t>
            </a:r>
            <a:endParaRPr lang="en-US" sz="2000" b="1">
              <a:latin typeface="Calibri" panose="020F0502020204030204"/>
              <a:ea typeface="Calibri"/>
              <a:cs typeface="Calibri"/>
            </a:endParaRPr>
          </a:p>
          <a:p>
            <a:pPr marL="0" indent="0" algn="just">
              <a:buNone/>
            </a:pPr>
            <a:endParaRPr lang="en-US" sz="2000">
              <a:ea typeface="Calibri"/>
              <a:cs typeface="Calibri"/>
            </a:endParaRPr>
          </a:p>
        </p:txBody>
      </p:sp>
      <p:sp>
        <p:nvSpPr>
          <p:cNvPr id="5" name="Rectangle 1">
            <a:extLst>
              <a:ext uri="{FF2B5EF4-FFF2-40B4-BE49-F238E27FC236}">
                <a16:creationId xmlns:a16="http://schemas.microsoft.com/office/drawing/2014/main" id="{A4F8AEA2-3AFC-5B64-7799-0BFEA85DE12C}"/>
              </a:ext>
            </a:extLst>
          </p:cNvPr>
          <p:cNvSpPr>
            <a:spLocks noChangeArrowheads="1"/>
          </p:cNvSpPr>
          <p:nvPr/>
        </p:nvSpPr>
        <p:spPr bwMode="auto">
          <a:xfrm>
            <a:off x="319740" y="3414713"/>
            <a:ext cx="12607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G"/>
          </a:p>
        </p:txBody>
      </p:sp>
      <p:graphicFrame>
        <p:nvGraphicFramePr>
          <p:cNvPr id="6" name="Table 5">
            <a:extLst>
              <a:ext uri="{FF2B5EF4-FFF2-40B4-BE49-F238E27FC236}">
                <a16:creationId xmlns:a16="http://schemas.microsoft.com/office/drawing/2014/main" id="{807D4B21-0C71-5C1B-D2FC-6C672498F9E3}"/>
              </a:ext>
            </a:extLst>
          </p:cNvPr>
          <p:cNvGraphicFramePr>
            <a:graphicFrameLocks noGrp="1"/>
          </p:cNvGraphicFramePr>
          <p:nvPr>
            <p:extLst>
              <p:ext uri="{D42A27DB-BD31-4B8C-83A1-F6EECF244321}">
                <p14:modId xmlns:p14="http://schemas.microsoft.com/office/powerpoint/2010/main" val="3376059816"/>
              </p:ext>
            </p:extLst>
          </p:nvPr>
        </p:nvGraphicFramePr>
        <p:xfrm>
          <a:off x="0" y="1600200"/>
          <a:ext cx="12088368" cy="5194670"/>
        </p:xfrm>
        <a:graphic>
          <a:graphicData uri="http://schemas.openxmlformats.org/drawingml/2006/table">
            <a:tbl>
              <a:tblPr firstRow="1" firstCol="1" bandRow="1">
                <a:tableStyleId>{5C22544A-7EE6-4342-B048-85BDC9FD1C3A}</a:tableStyleId>
              </a:tblPr>
              <a:tblGrid>
                <a:gridCol w="1605336">
                  <a:extLst>
                    <a:ext uri="{9D8B030D-6E8A-4147-A177-3AD203B41FA5}">
                      <a16:colId xmlns:a16="http://schemas.microsoft.com/office/drawing/2014/main" val="3398980543"/>
                    </a:ext>
                  </a:extLst>
                </a:gridCol>
                <a:gridCol w="5113380">
                  <a:extLst>
                    <a:ext uri="{9D8B030D-6E8A-4147-A177-3AD203B41FA5}">
                      <a16:colId xmlns:a16="http://schemas.microsoft.com/office/drawing/2014/main" val="1230999105"/>
                    </a:ext>
                  </a:extLst>
                </a:gridCol>
                <a:gridCol w="5369652">
                  <a:extLst>
                    <a:ext uri="{9D8B030D-6E8A-4147-A177-3AD203B41FA5}">
                      <a16:colId xmlns:a16="http://schemas.microsoft.com/office/drawing/2014/main" val="1289191930"/>
                    </a:ext>
                  </a:extLst>
                </a:gridCol>
              </a:tblGrid>
              <a:tr h="231854">
                <a:tc>
                  <a:txBody>
                    <a:bodyPr/>
                    <a:lstStyle/>
                    <a:p>
                      <a:pPr algn="just">
                        <a:spcAft>
                          <a:spcPts val="600"/>
                        </a:spcAft>
                        <a:buNone/>
                      </a:pPr>
                      <a:r>
                        <a:rPr lang="fr-FR" sz="1800" kern="50">
                          <a:effectLst/>
                          <a:latin typeface="Times New Roman"/>
                          <a:cs typeface="Times New Roman"/>
                        </a:rPr>
                        <a:t>Lot</a:t>
                      </a:r>
                      <a:endParaRPr lang="en-UG" sz="1800" kern="50">
                        <a:effectLst/>
                        <a:latin typeface="Times New Roman"/>
                        <a:ea typeface="Arial Unicode MS"/>
                        <a:cs typeface="Times New Roman"/>
                      </a:endParaRPr>
                    </a:p>
                  </a:txBody>
                  <a:tcPr marL="68580" marR="68580" marT="0" marB="0"/>
                </a:tc>
                <a:tc>
                  <a:txBody>
                    <a:bodyPr/>
                    <a:lstStyle/>
                    <a:p>
                      <a:pPr algn="just">
                        <a:spcAft>
                          <a:spcPts val="600"/>
                        </a:spcAft>
                        <a:buNone/>
                      </a:pPr>
                      <a:r>
                        <a:rPr lang="fr-FR" sz="1800" kern="50">
                          <a:solidFill>
                            <a:schemeClr val="tx1"/>
                          </a:solidFill>
                          <a:effectLst/>
                          <a:latin typeface="Times New Roman" panose="02020603050405020304" pitchFamily="18" charset="0"/>
                          <a:cs typeface="Times New Roman" panose="02020603050405020304" pitchFamily="18" charset="0"/>
                        </a:rPr>
                        <a:t>Education </a:t>
                      </a:r>
                      <a:endParaRPr lang="en-UG" sz="1800" kern="50">
                        <a:solidFill>
                          <a:schemeClr val="tx1"/>
                        </a:solidFill>
                        <a:effectLst/>
                        <a:latin typeface="Times New Roman" panose="02020603050405020304" pitchFamily="18" charset="0"/>
                        <a:ea typeface="Arial Unicode MS"/>
                        <a:cs typeface="Times New Roman" panose="02020603050405020304" pitchFamily="18" charset="0"/>
                      </a:endParaRPr>
                    </a:p>
                  </a:txBody>
                  <a:tcPr marL="68580" marR="68580" marT="0" marB="0"/>
                </a:tc>
                <a:tc>
                  <a:txBody>
                    <a:bodyPr/>
                    <a:lstStyle/>
                    <a:p>
                      <a:pPr algn="just">
                        <a:spcAft>
                          <a:spcPts val="600"/>
                        </a:spcAft>
                        <a:buNone/>
                      </a:pPr>
                      <a:r>
                        <a:rPr lang="fr-FR" sz="1800" kern="50" err="1">
                          <a:solidFill>
                            <a:schemeClr val="tx1"/>
                          </a:solidFill>
                          <a:effectLst/>
                          <a:latin typeface="Times New Roman"/>
                          <a:cs typeface="Times New Roman"/>
                        </a:rPr>
                        <a:t>Health</a:t>
                      </a:r>
                      <a:endParaRPr lang="en-UG" sz="1800" kern="50" err="1">
                        <a:solidFill>
                          <a:schemeClr val="tx1"/>
                        </a:solidFill>
                        <a:effectLst/>
                        <a:latin typeface="Times New Roman"/>
                        <a:ea typeface="Arial Unicode MS"/>
                        <a:cs typeface="Times New Roman"/>
                      </a:endParaRPr>
                    </a:p>
                  </a:txBody>
                  <a:tcPr marL="68580" marR="68580" marT="0" marB="0"/>
                </a:tc>
                <a:extLst>
                  <a:ext uri="{0D108BD9-81ED-4DB2-BD59-A6C34878D82A}">
                    <a16:rowId xmlns:a16="http://schemas.microsoft.com/office/drawing/2014/main" val="579370864"/>
                  </a:ext>
                </a:extLst>
              </a:tr>
              <a:tr h="1918070">
                <a:tc>
                  <a:txBody>
                    <a:bodyPr/>
                    <a:lstStyle/>
                    <a:p>
                      <a:pPr algn="just">
                        <a:spcAft>
                          <a:spcPts val="600"/>
                        </a:spcAft>
                        <a:buNone/>
                      </a:pPr>
                      <a:r>
                        <a:rPr lang="fr-FR" sz="1800" kern="50" err="1">
                          <a:effectLst/>
                          <a:latin typeface="Times New Roman"/>
                          <a:cs typeface="Times New Roman"/>
                        </a:rPr>
                        <a:t>Kamuli</a:t>
                      </a:r>
                      <a:r>
                        <a:rPr lang="fr-FR" sz="1800" kern="50">
                          <a:effectLst/>
                          <a:latin typeface="Times New Roman"/>
                          <a:cs typeface="Times New Roman"/>
                        </a:rPr>
                        <a:t> District</a:t>
                      </a:r>
                      <a:endParaRPr lang="en-UG" sz="1800" kern="50">
                        <a:effectLst/>
                        <a:latin typeface="Times New Roman"/>
                        <a:ea typeface="Arial Unicode MS"/>
                        <a:cs typeface="Times New Roman"/>
                      </a:endParaRPr>
                    </a:p>
                  </a:txBody>
                  <a:tcPr marL="68580" marR="68580" marT="0" marB="0"/>
                </a:tc>
                <a:tc>
                  <a:txBody>
                    <a:bodyPr/>
                    <a:lstStyle/>
                    <a:p>
                      <a:pPr marL="342900" lvl="0" indent="-342900" algn="just">
                        <a:spcAft>
                          <a:spcPts val="600"/>
                        </a:spcAft>
                        <a:buFont typeface="+mj-lt"/>
                        <a:buAutoNum type="arabicPeriod"/>
                      </a:pPr>
                      <a:r>
                        <a:rPr lang="en-US" sz="1800" err="1">
                          <a:solidFill>
                            <a:schemeClr val="tx1"/>
                          </a:solidFill>
                          <a:effectLst/>
                          <a:latin typeface="Times New Roman" panose="02020603050405020304" pitchFamily="18" charset="0"/>
                          <a:cs typeface="Times New Roman" panose="02020603050405020304" pitchFamily="18" charset="0"/>
                        </a:rPr>
                        <a:t>Bulopa</a:t>
                      </a:r>
                      <a:r>
                        <a:rPr lang="en-US" sz="1800">
                          <a:solidFill>
                            <a:schemeClr val="tx1"/>
                          </a:solidFill>
                          <a:effectLst/>
                          <a:latin typeface="Times New Roman" panose="02020603050405020304" pitchFamily="18" charset="0"/>
                          <a:cs typeface="Times New Roman" panose="02020603050405020304" pitchFamily="18" charset="0"/>
                        </a:rPr>
                        <a:t> secondary school</a:t>
                      </a:r>
                      <a:endParaRPr lang="en-UG" sz="1800">
                        <a:solidFill>
                          <a:schemeClr val="tx1"/>
                        </a:solidFill>
                        <a:effectLst/>
                        <a:latin typeface="Times New Roman" panose="02020603050405020304" pitchFamily="18" charset="0"/>
                        <a:cs typeface="Times New Roman" panose="02020603050405020304" pitchFamily="18" charset="0"/>
                      </a:endParaRPr>
                    </a:p>
                    <a:p>
                      <a:pPr marL="342900" lvl="0" indent="-342900" algn="just">
                        <a:spcAft>
                          <a:spcPts val="600"/>
                        </a:spcAft>
                        <a:buFont typeface="+mj-lt"/>
                        <a:buAutoNum type="arabicPeriod"/>
                      </a:pPr>
                      <a:r>
                        <a:rPr lang="en-GB" sz="1800">
                          <a:solidFill>
                            <a:schemeClr val="tx1"/>
                          </a:solidFill>
                          <a:effectLst/>
                          <a:latin typeface="Times New Roman" panose="02020603050405020304" pitchFamily="18" charset="0"/>
                          <a:cs typeface="Times New Roman" panose="02020603050405020304" pitchFamily="18" charset="0"/>
                        </a:rPr>
                        <a:t>St John Bosco senior secondary school</a:t>
                      </a:r>
                      <a:endParaRPr lang="en-UG" sz="1800">
                        <a:solidFill>
                          <a:schemeClr val="tx1"/>
                        </a:solidFill>
                        <a:effectLst/>
                        <a:latin typeface="Times New Roman" panose="02020603050405020304" pitchFamily="18" charset="0"/>
                        <a:cs typeface="Times New Roman" panose="02020603050405020304" pitchFamily="18" charset="0"/>
                      </a:endParaRPr>
                    </a:p>
                    <a:p>
                      <a:pPr marL="342900" lvl="0" indent="-342900" algn="just">
                        <a:spcAft>
                          <a:spcPts val="600"/>
                        </a:spcAft>
                        <a:buFont typeface="+mj-lt"/>
                        <a:buAutoNum type="arabicPeriod"/>
                      </a:pPr>
                      <a:r>
                        <a:rPr lang="en-US" sz="1800">
                          <a:solidFill>
                            <a:schemeClr val="tx1"/>
                          </a:solidFill>
                          <a:effectLst/>
                          <a:latin typeface="Times New Roman" panose="02020603050405020304" pitchFamily="18" charset="0"/>
                          <a:cs typeface="Times New Roman" panose="02020603050405020304" pitchFamily="18" charset="0"/>
                        </a:rPr>
                        <a:t>St Paul </a:t>
                      </a:r>
                      <a:r>
                        <a:rPr lang="en-US" sz="1800" err="1">
                          <a:solidFill>
                            <a:schemeClr val="tx1"/>
                          </a:solidFill>
                          <a:effectLst/>
                          <a:latin typeface="Times New Roman" panose="02020603050405020304" pitchFamily="18" charset="0"/>
                          <a:cs typeface="Times New Roman" panose="02020603050405020304" pitchFamily="18" charset="0"/>
                        </a:rPr>
                        <a:t>Mbulamuti</a:t>
                      </a:r>
                      <a:r>
                        <a:rPr lang="en-US" sz="1800">
                          <a:solidFill>
                            <a:schemeClr val="tx1"/>
                          </a:solidFill>
                          <a:effectLst/>
                          <a:latin typeface="Times New Roman" panose="02020603050405020304" pitchFamily="18" charset="0"/>
                          <a:cs typeface="Times New Roman" panose="02020603050405020304" pitchFamily="18" charset="0"/>
                        </a:rPr>
                        <a:t> SS</a:t>
                      </a:r>
                      <a:endParaRPr lang="en-UG" sz="1800">
                        <a:solidFill>
                          <a:schemeClr val="tx1"/>
                        </a:solidFill>
                        <a:effectLst/>
                        <a:latin typeface="Times New Roman" panose="02020603050405020304" pitchFamily="18" charset="0"/>
                        <a:cs typeface="Times New Roman" panose="02020603050405020304" pitchFamily="18" charset="0"/>
                      </a:endParaRPr>
                    </a:p>
                    <a:p>
                      <a:pPr marL="342900" lvl="0" indent="-342900" algn="just">
                        <a:spcAft>
                          <a:spcPts val="600"/>
                        </a:spcAft>
                        <a:buFont typeface="+mj-lt"/>
                        <a:buAutoNum type="arabicPeriod"/>
                      </a:pPr>
                      <a:r>
                        <a:rPr lang="en-US" sz="1800" err="1">
                          <a:solidFill>
                            <a:schemeClr val="tx1"/>
                          </a:solidFill>
                          <a:effectLst/>
                          <a:latin typeface="Times New Roman" panose="02020603050405020304" pitchFamily="18" charset="0"/>
                          <a:cs typeface="Times New Roman" panose="02020603050405020304" pitchFamily="18" charset="0"/>
                        </a:rPr>
                        <a:t>Namasagali</a:t>
                      </a:r>
                      <a:r>
                        <a:rPr lang="en-US" sz="1800">
                          <a:solidFill>
                            <a:schemeClr val="tx1"/>
                          </a:solidFill>
                          <a:effectLst/>
                          <a:latin typeface="Times New Roman" panose="02020603050405020304" pitchFamily="18" charset="0"/>
                          <a:cs typeface="Times New Roman" panose="02020603050405020304" pitchFamily="18" charset="0"/>
                        </a:rPr>
                        <a:t> College</a:t>
                      </a:r>
                      <a:endParaRPr lang="en-UG" sz="1800">
                        <a:solidFill>
                          <a:schemeClr val="tx1"/>
                        </a:solidFill>
                        <a:effectLst/>
                        <a:latin typeface="Times New Roman" panose="02020603050405020304" pitchFamily="18" charset="0"/>
                        <a:cs typeface="Times New Roman" panose="02020603050405020304" pitchFamily="18" charset="0"/>
                      </a:endParaRPr>
                    </a:p>
                    <a:p>
                      <a:pPr marL="342900" lvl="0" indent="-342900" algn="just">
                        <a:spcAft>
                          <a:spcPts val="600"/>
                        </a:spcAft>
                        <a:buFont typeface="+mj-lt"/>
                        <a:buAutoNum type="arabicPeriod"/>
                      </a:pPr>
                      <a:r>
                        <a:rPr lang="en-US" sz="1800">
                          <a:solidFill>
                            <a:schemeClr val="tx1"/>
                          </a:solidFill>
                          <a:effectLst/>
                          <a:latin typeface="Times New Roman" panose="02020603050405020304" pitchFamily="18" charset="0"/>
                          <a:cs typeface="Times New Roman" panose="02020603050405020304" pitchFamily="18" charset="0"/>
                        </a:rPr>
                        <a:t>Luzinga SS  </a:t>
                      </a:r>
                      <a:endParaRPr lang="en-UG"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600"/>
                        </a:spcAft>
                        <a:buFont typeface="+mj-lt"/>
                        <a:buAutoNum type="arabicPeriod"/>
                      </a:pPr>
                      <a:r>
                        <a:rPr lang="fr-FR" sz="1800" err="1">
                          <a:solidFill>
                            <a:schemeClr val="tx1"/>
                          </a:solidFill>
                          <a:effectLst/>
                          <a:latin typeface="Times New Roman" panose="02020603050405020304" pitchFamily="18" charset="0"/>
                          <a:cs typeface="Times New Roman" panose="02020603050405020304" pitchFamily="18" charset="0"/>
                        </a:rPr>
                        <a:t>Kamuli</a:t>
                      </a:r>
                      <a:r>
                        <a:rPr lang="fr-FR" sz="1800">
                          <a:solidFill>
                            <a:schemeClr val="tx1"/>
                          </a:solidFill>
                          <a:effectLst/>
                          <a:latin typeface="Times New Roman" panose="02020603050405020304" pitchFamily="18" charset="0"/>
                          <a:cs typeface="Times New Roman" panose="02020603050405020304" pitchFamily="18" charset="0"/>
                        </a:rPr>
                        <a:t> General Hospital</a:t>
                      </a:r>
                      <a:endParaRPr lang="en-UG" sz="1800">
                        <a:solidFill>
                          <a:schemeClr val="tx1"/>
                        </a:solidFill>
                        <a:effectLst/>
                        <a:latin typeface="Times New Roman" panose="02020603050405020304" pitchFamily="18" charset="0"/>
                        <a:cs typeface="Times New Roman" panose="02020603050405020304" pitchFamily="18" charset="0"/>
                      </a:endParaRPr>
                    </a:p>
                    <a:p>
                      <a:pPr marL="342900" lvl="0" indent="-342900" algn="just">
                        <a:spcAft>
                          <a:spcPts val="600"/>
                        </a:spcAft>
                        <a:buFont typeface="+mj-lt"/>
                        <a:buAutoNum type="arabicPeriod"/>
                      </a:pPr>
                      <a:r>
                        <a:rPr lang="en-US" sz="1800" err="1">
                          <a:solidFill>
                            <a:schemeClr val="tx1"/>
                          </a:solidFill>
                          <a:effectLst/>
                          <a:latin typeface="Times New Roman" panose="02020603050405020304" pitchFamily="18" charset="0"/>
                          <a:cs typeface="Times New Roman" panose="02020603050405020304" pitchFamily="18" charset="0"/>
                        </a:rPr>
                        <a:t>Namwendwa</a:t>
                      </a:r>
                      <a:r>
                        <a:rPr lang="en-US" sz="1800">
                          <a:solidFill>
                            <a:schemeClr val="tx1"/>
                          </a:solidFill>
                          <a:effectLst/>
                          <a:latin typeface="Times New Roman" panose="02020603050405020304" pitchFamily="18" charset="0"/>
                          <a:cs typeface="Times New Roman" panose="02020603050405020304" pitchFamily="18" charset="0"/>
                        </a:rPr>
                        <a:t> HCIV</a:t>
                      </a:r>
                      <a:endParaRPr lang="en-UG" sz="1800">
                        <a:solidFill>
                          <a:schemeClr val="tx1"/>
                        </a:solidFill>
                        <a:effectLst/>
                        <a:latin typeface="Times New Roman" panose="02020603050405020304" pitchFamily="18" charset="0"/>
                        <a:cs typeface="Times New Roman" panose="02020603050405020304" pitchFamily="18" charset="0"/>
                      </a:endParaRPr>
                    </a:p>
                    <a:p>
                      <a:pPr marL="342900" lvl="0" indent="-342900" algn="just">
                        <a:spcAft>
                          <a:spcPts val="600"/>
                        </a:spcAft>
                        <a:buFont typeface="+mj-lt"/>
                        <a:buAutoNum type="arabicPeriod"/>
                      </a:pPr>
                      <a:r>
                        <a:rPr lang="en-US" sz="1800" err="1">
                          <a:solidFill>
                            <a:schemeClr val="tx1"/>
                          </a:solidFill>
                          <a:effectLst/>
                          <a:latin typeface="Times New Roman" panose="02020603050405020304" pitchFamily="18" charset="0"/>
                          <a:cs typeface="Times New Roman" panose="02020603050405020304" pitchFamily="18" charset="0"/>
                        </a:rPr>
                        <a:t>Nankandulo</a:t>
                      </a:r>
                      <a:r>
                        <a:rPr lang="en-US" sz="1800">
                          <a:solidFill>
                            <a:schemeClr val="tx1"/>
                          </a:solidFill>
                          <a:effectLst/>
                          <a:latin typeface="Times New Roman" panose="02020603050405020304" pitchFamily="18" charset="0"/>
                          <a:cs typeface="Times New Roman" panose="02020603050405020304" pitchFamily="18" charset="0"/>
                        </a:rPr>
                        <a:t> HCIV</a:t>
                      </a:r>
                      <a:endParaRPr lang="en-UG" sz="1800">
                        <a:solidFill>
                          <a:schemeClr val="tx1"/>
                        </a:solidFill>
                        <a:effectLst/>
                        <a:latin typeface="Times New Roman" panose="02020603050405020304" pitchFamily="18" charset="0"/>
                        <a:cs typeface="Times New Roman" panose="02020603050405020304" pitchFamily="18" charset="0"/>
                      </a:endParaRPr>
                    </a:p>
                    <a:p>
                      <a:pPr marL="342900" lvl="0" indent="-342900" algn="just">
                        <a:spcAft>
                          <a:spcPts val="600"/>
                        </a:spcAft>
                        <a:buFont typeface="+mj-lt"/>
                        <a:buAutoNum type="arabicPeriod"/>
                      </a:pPr>
                      <a:endParaRPr lang="en-US" sz="1800">
                        <a:solidFill>
                          <a:schemeClr val="tx1"/>
                        </a:solidFill>
                        <a:effectLst/>
                        <a:latin typeface="Times New Roman"/>
                        <a:cs typeface="Times New Roman"/>
                      </a:endParaRPr>
                    </a:p>
                  </a:txBody>
                  <a:tcPr marL="68580" marR="68580" marT="0" marB="0"/>
                </a:tc>
                <a:extLst>
                  <a:ext uri="{0D108BD9-81ED-4DB2-BD59-A6C34878D82A}">
                    <a16:rowId xmlns:a16="http://schemas.microsoft.com/office/drawing/2014/main" val="2315458246"/>
                  </a:ext>
                </a:extLst>
              </a:tr>
              <a:tr h="1243584">
                <a:tc>
                  <a:txBody>
                    <a:bodyPr/>
                    <a:lstStyle/>
                    <a:p>
                      <a:pPr algn="just">
                        <a:spcAft>
                          <a:spcPts val="600"/>
                        </a:spcAft>
                        <a:buNone/>
                      </a:pPr>
                      <a:r>
                        <a:rPr lang="fr-FR" sz="1800" kern="50" err="1">
                          <a:effectLst/>
                          <a:latin typeface="Times New Roman"/>
                          <a:cs typeface="Times New Roman"/>
                        </a:rPr>
                        <a:t>Kyegegwa</a:t>
                      </a:r>
                      <a:r>
                        <a:rPr lang="fr-FR" sz="1800" kern="50">
                          <a:effectLst/>
                          <a:latin typeface="Times New Roman"/>
                          <a:cs typeface="Times New Roman"/>
                        </a:rPr>
                        <a:t> district</a:t>
                      </a:r>
                      <a:endParaRPr lang="en-UG" sz="1800" kern="50">
                        <a:effectLst/>
                        <a:latin typeface="Times New Roman"/>
                        <a:ea typeface="Arial Unicode MS"/>
                        <a:cs typeface="Times New Roman"/>
                      </a:endParaRPr>
                    </a:p>
                  </a:txBody>
                  <a:tcPr marL="68580" marR="68580" marT="0" marB="0"/>
                </a:tc>
                <a:tc>
                  <a:txBody>
                    <a:bodyPr/>
                    <a:lstStyle/>
                    <a:p>
                      <a:pPr marL="342900" lvl="0" indent="-342900" algn="just">
                        <a:spcAft>
                          <a:spcPts val="600"/>
                        </a:spcAft>
                        <a:buFont typeface="+mj-lt"/>
                        <a:buAutoNum type="arabicPeriod"/>
                      </a:pPr>
                      <a:r>
                        <a:rPr lang="en-US" sz="1800" err="1">
                          <a:effectLst/>
                          <a:latin typeface="Times New Roman" panose="02020603050405020304" pitchFamily="18" charset="0"/>
                          <a:cs typeface="Times New Roman" panose="02020603050405020304" pitchFamily="18" charset="0"/>
                        </a:rPr>
                        <a:t>Kakabara</a:t>
                      </a:r>
                      <a:r>
                        <a:rPr lang="en-US" sz="1800">
                          <a:effectLst/>
                          <a:latin typeface="Times New Roman" panose="02020603050405020304" pitchFamily="18" charset="0"/>
                          <a:cs typeface="Times New Roman" panose="02020603050405020304" pitchFamily="18" charset="0"/>
                        </a:rPr>
                        <a:t> SS</a:t>
                      </a:r>
                      <a:endParaRPr lang="en-UG" sz="1800">
                        <a:effectLst/>
                        <a:latin typeface="Times New Roman" panose="02020603050405020304" pitchFamily="18" charset="0"/>
                        <a:cs typeface="Times New Roman" panose="02020603050405020304" pitchFamily="18" charset="0"/>
                      </a:endParaRPr>
                    </a:p>
                    <a:p>
                      <a:pPr marL="342900" lvl="0" indent="-342900" algn="just">
                        <a:spcAft>
                          <a:spcPts val="600"/>
                        </a:spcAft>
                        <a:buFont typeface="+mj-lt"/>
                        <a:buAutoNum type="arabicPeriod"/>
                      </a:pPr>
                      <a:r>
                        <a:rPr lang="en-US" sz="1800" err="1">
                          <a:effectLst/>
                          <a:latin typeface="Times New Roman" panose="02020603050405020304" pitchFamily="18" charset="0"/>
                          <a:cs typeface="Times New Roman" panose="02020603050405020304" pitchFamily="18" charset="0"/>
                        </a:rPr>
                        <a:t>Rwentuha</a:t>
                      </a:r>
                      <a:r>
                        <a:rPr lang="en-US" sz="1800">
                          <a:effectLst/>
                          <a:latin typeface="Times New Roman" panose="02020603050405020304" pitchFamily="18" charset="0"/>
                          <a:cs typeface="Times New Roman" panose="02020603050405020304" pitchFamily="18" charset="0"/>
                        </a:rPr>
                        <a:t> Seed </a:t>
                      </a:r>
                      <a:endParaRPr lang="en-UG" sz="1800">
                        <a:effectLst/>
                        <a:latin typeface="Times New Roman" panose="02020603050405020304" pitchFamily="18" charset="0"/>
                        <a:cs typeface="Times New Roman" panose="02020603050405020304" pitchFamily="18" charset="0"/>
                      </a:endParaRPr>
                    </a:p>
                    <a:p>
                      <a:pPr marL="342900" lvl="0" indent="-342900" algn="just">
                        <a:spcAft>
                          <a:spcPts val="600"/>
                        </a:spcAft>
                        <a:buFont typeface="+mj-lt"/>
                        <a:buAutoNum type="arabicPeriod"/>
                      </a:pPr>
                      <a:r>
                        <a:rPr lang="en-US" sz="1800" u="sng">
                          <a:effectLst/>
                          <a:latin typeface="Times New Roman" panose="02020603050405020304" pitchFamily="18" charset="0"/>
                          <a:cs typeface="Times New Roman" panose="02020603050405020304" pitchFamily="18" charset="0"/>
                        </a:rPr>
                        <a:t>Kibuye  SS</a:t>
                      </a:r>
                      <a:endParaRPr lang="en-UG" sz="1800">
                        <a:effectLst/>
                        <a:latin typeface="Times New Roman" panose="02020603050405020304" pitchFamily="18" charset="0"/>
                        <a:cs typeface="Times New Roman" panose="02020603050405020304" pitchFamily="18" charset="0"/>
                      </a:endParaRPr>
                    </a:p>
                    <a:p>
                      <a:pPr marL="342900" lvl="0" indent="-342900" algn="just">
                        <a:spcAft>
                          <a:spcPts val="600"/>
                        </a:spcAft>
                        <a:buFont typeface="+mj-lt"/>
                        <a:buAutoNum type="arabicPeriod"/>
                      </a:pPr>
                      <a:r>
                        <a:rPr lang="en-US" sz="1800" err="1">
                          <a:effectLst/>
                          <a:latin typeface="Times New Roman" panose="02020603050405020304" pitchFamily="18" charset="0"/>
                          <a:cs typeface="Times New Roman" panose="02020603050405020304" pitchFamily="18" charset="0"/>
                        </a:rPr>
                        <a:t>Mpara</a:t>
                      </a:r>
                      <a:r>
                        <a:rPr lang="en-US" sz="1800">
                          <a:effectLst/>
                          <a:latin typeface="Times New Roman" panose="02020603050405020304" pitchFamily="18" charset="0"/>
                          <a:cs typeface="Times New Roman" panose="02020603050405020304" pitchFamily="18" charset="0"/>
                        </a:rPr>
                        <a:t> SS</a:t>
                      </a:r>
                      <a:endParaRPr lang="en-UG"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gn="just">
                        <a:spcAft>
                          <a:spcPts val="600"/>
                        </a:spcAft>
                        <a:buClr>
                          <a:srgbClr val="000000"/>
                        </a:buClr>
                        <a:buNone/>
                      </a:pPr>
                      <a:r>
                        <a:rPr lang="fr-FR" sz="1800" b="0" i="0" u="none" strike="noStrike" kern="50" noProof="0">
                          <a:solidFill>
                            <a:schemeClr val="tx1"/>
                          </a:solidFill>
                          <a:effectLst/>
                          <a:latin typeface="Times New Roman"/>
                        </a:rPr>
                        <a:t>n/a</a:t>
                      </a:r>
                    </a:p>
                  </a:txBody>
                  <a:tcPr marL="68580" marR="68580" marT="0" marB="0"/>
                </a:tc>
                <a:extLst>
                  <a:ext uri="{0D108BD9-81ED-4DB2-BD59-A6C34878D82A}">
                    <a16:rowId xmlns:a16="http://schemas.microsoft.com/office/drawing/2014/main" val="1402457565"/>
                  </a:ext>
                </a:extLst>
              </a:tr>
              <a:tr h="1580827">
                <a:tc>
                  <a:txBody>
                    <a:bodyPr/>
                    <a:lstStyle/>
                    <a:p>
                      <a:pPr algn="just">
                        <a:spcAft>
                          <a:spcPts val="600"/>
                        </a:spcAft>
                        <a:buNone/>
                      </a:pPr>
                      <a:r>
                        <a:rPr lang="en-GB" sz="1800" kern="50">
                          <a:effectLst/>
                          <a:latin typeface="Times New Roman"/>
                          <a:cs typeface="Times New Roman"/>
                        </a:rPr>
                        <a:t> </a:t>
                      </a:r>
                      <a:r>
                        <a:rPr lang="fr-FR" sz="1800" kern="50" err="1">
                          <a:effectLst/>
                          <a:latin typeface="Times New Roman"/>
                          <a:cs typeface="Times New Roman"/>
                        </a:rPr>
                        <a:t>Adjumani</a:t>
                      </a:r>
                      <a:r>
                        <a:rPr lang="fr-FR" sz="1800" kern="50">
                          <a:effectLst/>
                          <a:latin typeface="Times New Roman"/>
                          <a:cs typeface="Times New Roman"/>
                        </a:rPr>
                        <a:t> district</a:t>
                      </a:r>
                      <a:endParaRPr lang="en-UG" sz="1800" kern="50">
                        <a:effectLst/>
                        <a:latin typeface="Times New Roman"/>
                        <a:ea typeface="Arial Unicode MS"/>
                        <a:cs typeface="Times New Roman"/>
                      </a:endParaRPr>
                    </a:p>
                  </a:txBody>
                  <a:tcPr marL="68580" marR="68580" marT="0" marB="0"/>
                </a:tc>
                <a:tc>
                  <a:txBody>
                    <a:bodyPr/>
                    <a:lstStyle/>
                    <a:p>
                      <a:pPr marL="342900" lvl="0" indent="-342900" algn="just">
                        <a:spcAft>
                          <a:spcPts val="600"/>
                        </a:spcAft>
                        <a:buFont typeface="+mj-lt"/>
                        <a:buAutoNum type="arabicPeriod"/>
                      </a:pPr>
                      <a:r>
                        <a:rPr lang="en-US" sz="1800" err="1">
                          <a:effectLst/>
                          <a:latin typeface="Times New Roman" panose="02020603050405020304" pitchFamily="18" charset="0"/>
                          <a:cs typeface="Times New Roman" panose="02020603050405020304" pitchFamily="18" charset="0"/>
                        </a:rPr>
                        <a:t>Pagirinya</a:t>
                      </a:r>
                      <a:endParaRPr lang="en-UG" sz="1800">
                        <a:effectLst/>
                        <a:latin typeface="Times New Roman" panose="02020603050405020304" pitchFamily="18" charset="0"/>
                        <a:cs typeface="Times New Roman" panose="02020603050405020304" pitchFamily="18" charset="0"/>
                      </a:endParaRPr>
                    </a:p>
                    <a:p>
                      <a:pPr marL="342900" lvl="0" indent="-342900" algn="just">
                        <a:spcAft>
                          <a:spcPts val="600"/>
                        </a:spcAft>
                        <a:buFont typeface="+mj-lt"/>
                        <a:buAutoNum type="arabicPeriod"/>
                      </a:pPr>
                      <a:r>
                        <a:rPr lang="en-US" sz="1800">
                          <a:effectLst/>
                          <a:latin typeface="Times New Roman" panose="02020603050405020304" pitchFamily="18" charset="0"/>
                          <a:cs typeface="Times New Roman" panose="02020603050405020304" pitchFamily="18" charset="0"/>
                        </a:rPr>
                        <a:t> Lewa</a:t>
                      </a:r>
                      <a:endParaRPr lang="en-UG" sz="1800">
                        <a:effectLst/>
                        <a:latin typeface="Times New Roman" panose="02020603050405020304" pitchFamily="18" charset="0"/>
                        <a:cs typeface="Times New Roman" panose="02020603050405020304" pitchFamily="18" charset="0"/>
                      </a:endParaRPr>
                    </a:p>
                    <a:p>
                      <a:pPr marL="342900" lvl="0" indent="-342900" algn="just">
                        <a:spcAft>
                          <a:spcPts val="600"/>
                        </a:spcAft>
                        <a:buFont typeface="+mj-lt"/>
                        <a:buAutoNum type="arabicPeriod"/>
                      </a:pPr>
                      <a:r>
                        <a:rPr lang="en-US" sz="1800" err="1">
                          <a:effectLst/>
                          <a:latin typeface="Times New Roman" panose="02020603050405020304" pitchFamily="18" charset="0"/>
                          <a:cs typeface="Times New Roman" panose="02020603050405020304" pitchFamily="18" charset="0"/>
                        </a:rPr>
                        <a:t>Adjumani</a:t>
                      </a:r>
                      <a:r>
                        <a:rPr lang="en-US" sz="1800">
                          <a:effectLst/>
                          <a:latin typeface="Times New Roman" panose="02020603050405020304" pitchFamily="18" charset="0"/>
                          <a:cs typeface="Times New Roman" panose="02020603050405020304" pitchFamily="18" charset="0"/>
                        </a:rPr>
                        <a:t> </a:t>
                      </a:r>
                      <a:r>
                        <a:rPr lang="en-US" sz="1800" err="1">
                          <a:effectLst/>
                          <a:latin typeface="Times New Roman" panose="02020603050405020304" pitchFamily="18" charset="0"/>
                          <a:cs typeface="Times New Roman" panose="02020603050405020304" pitchFamily="18" charset="0"/>
                        </a:rPr>
                        <a:t>s.s</a:t>
                      </a:r>
                      <a:endParaRPr lang="en-UG" sz="1800">
                        <a:effectLst/>
                        <a:latin typeface="Times New Roman" panose="02020603050405020304" pitchFamily="18" charset="0"/>
                        <a:cs typeface="Times New Roman" panose="02020603050405020304" pitchFamily="18" charset="0"/>
                      </a:endParaRPr>
                    </a:p>
                    <a:p>
                      <a:pPr marL="342900" lvl="0" indent="-342900" algn="just">
                        <a:spcAft>
                          <a:spcPts val="600"/>
                        </a:spcAft>
                        <a:buFont typeface="+mj-lt"/>
                        <a:buAutoNum type="arabicPeriod"/>
                      </a:pPr>
                      <a:r>
                        <a:rPr lang="en-US" sz="1800" err="1">
                          <a:effectLst/>
                          <a:latin typeface="Times New Roman" panose="02020603050405020304" pitchFamily="18" charset="0"/>
                          <a:cs typeface="Times New Roman" panose="02020603050405020304" pitchFamily="18" charset="0"/>
                        </a:rPr>
                        <a:t>Dzaipi</a:t>
                      </a:r>
                      <a:r>
                        <a:rPr lang="en-US" sz="1800">
                          <a:effectLst/>
                          <a:latin typeface="Times New Roman" panose="02020603050405020304" pitchFamily="18" charset="0"/>
                          <a:cs typeface="Times New Roman" panose="02020603050405020304" pitchFamily="18" charset="0"/>
                        </a:rPr>
                        <a:t> SS</a:t>
                      </a:r>
                      <a:endParaRPr lang="en-UG" sz="1800">
                        <a:effectLst/>
                        <a:latin typeface="Times New Roman" panose="02020603050405020304" pitchFamily="18" charset="0"/>
                        <a:cs typeface="Times New Roman" panose="02020603050405020304" pitchFamily="18" charset="0"/>
                      </a:endParaRPr>
                    </a:p>
                    <a:p>
                      <a:pPr marL="342900" lvl="0" indent="-342900" algn="just">
                        <a:spcAft>
                          <a:spcPts val="600"/>
                        </a:spcAft>
                        <a:buFont typeface="+mj-lt"/>
                        <a:buAutoNum type="arabicPeriod"/>
                      </a:pPr>
                      <a:r>
                        <a:rPr lang="en-US" sz="1800" err="1">
                          <a:effectLst/>
                          <a:latin typeface="Times New Roman" panose="02020603050405020304" pitchFamily="18" charset="0"/>
                          <a:cs typeface="Times New Roman" panose="02020603050405020304" pitchFamily="18" charset="0"/>
                        </a:rPr>
                        <a:t>Ofua</a:t>
                      </a:r>
                      <a:r>
                        <a:rPr lang="en-US" sz="1800">
                          <a:effectLst/>
                          <a:latin typeface="Times New Roman" panose="02020603050405020304" pitchFamily="18" charset="0"/>
                          <a:cs typeface="Times New Roman" panose="02020603050405020304" pitchFamily="18" charset="0"/>
                        </a:rPr>
                        <a:t> Seed</a:t>
                      </a:r>
                      <a:endParaRPr lang="en-UG"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buNone/>
                      </a:pPr>
                      <a:r>
                        <a:rPr lang="en-GB" sz="1800" kern="50">
                          <a:effectLst/>
                          <a:latin typeface="Times New Roman"/>
                          <a:cs typeface="Times New Roman"/>
                        </a:rPr>
                        <a:t> n/a</a:t>
                      </a:r>
                      <a:endParaRPr lang="en-UG" sz="1800" kern="50">
                        <a:effectLst/>
                        <a:latin typeface="Times New Roman" panose="02020603050405020304" pitchFamily="18" charset="0"/>
                        <a:ea typeface="Arial Unicode MS"/>
                        <a:cs typeface="Times New Roman" panose="02020603050405020304" pitchFamily="18" charset="0"/>
                      </a:endParaRPr>
                    </a:p>
                  </a:txBody>
                  <a:tcPr marL="68580" marR="68580" marT="0" marB="0"/>
                </a:tc>
                <a:extLst>
                  <a:ext uri="{0D108BD9-81ED-4DB2-BD59-A6C34878D82A}">
                    <a16:rowId xmlns:a16="http://schemas.microsoft.com/office/drawing/2014/main" val="2927766740"/>
                  </a:ext>
                </a:extLst>
              </a:tr>
            </a:tbl>
          </a:graphicData>
        </a:graphic>
      </p:graphicFrame>
      <p:sp>
        <p:nvSpPr>
          <p:cNvPr id="7" name="Rectangle 1">
            <a:extLst>
              <a:ext uri="{FF2B5EF4-FFF2-40B4-BE49-F238E27FC236}">
                <a16:creationId xmlns:a16="http://schemas.microsoft.com/office/drawing/2014/main" id="{8013E53D-AD37-DB18-BB52-F96A49FDA89A}"/>
              </a:ext>
            </a:extLst>
          </p:cNvPr>
          <p:cNvSpPr>
            <a:spLocks noChangeArrowheads="1"/>
          </p:cNvSpPr>
          <p:nvPr/>
        </p:nvSpPr>
        <p:spPr bwMode="auto">
          <a:xfrm>
            <a:off x="838200" y="2203450"/>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G"/>
          </a:p>
        </p:txBody>
      </p:sp>
    </p:spTree>
    <p:extLst>
      <p:ext uri="{BB962C8B-B14F-4D97-AF65-F5344CB8AC3E}">
        <p14:creationId xmlns:p14="http://schemas.microsoft.com/office/powerpoint/2010/main" val="1698310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err="1">
                <a:solidFill>
                  <a:srgbClr val="C00000"/>
                </a:solidFill>
                <a:latin typeface="Times New Roman"/>
                <a:cs typeface="Times New Roman"/>
              </a:rPr>
              <a:t>Presentation</a:t>
            </a:r>
            <a:r>
              <a:rPr lang="fr-BE" b="1">
                <a:solidFill>
                  <a:srgbClr val="C00000"/>
                </a:solidFill>
                <a:latin typeface="Times New Roman"/>
                <a:cs typeface="Times New Roman"/>
              </a:rPr>
              <a:t> </a:t>
            </a:r>
            <a:r>
              <a:rPr lang="fr-BE" b="1" err="1">
                <a:solidFill>
                  <a:srgbClr val="C00000"/>
                </a:solidFill>
                <a:latin typeface="Times New Roman"/>
                <a:cs typeface="Times New Roman"/>
              </a:rPr>
              <a:t>outline</a:t>
            </a:r>
            <a:endParaRPr lang="en-US" b="1">
              <a:solidFill>
                <a:srgbClr val="C00000"/>
              </a:solidFill>
              <a:latin typeface="Times New Roman"/>
              <a:cs typeface="Times New Roman"/>
            </a:endParaRPr>
          </a:p>
        </p:txBody>
      </p:sp>
      <p:sp>
        <p:nvSpPr>
          <p:cNvPr id="3" name="Content Placeholder 2"/>
          <p:cNvSpPr>
            <a:spLocks noGrp="1"/>
          </p:cNvSpPr>
          <p:nvPr>
            <p:ph idx="1"/>
          </p:nvPr>
        </p:nvSpPr>
        <p:spPr/>
        <p:txBody>
          <a:bodyPr vert="horz" lIns="91440" tIns="45720" rIns="91440" bIns="45720" rtlCol="0" anchor="t">
            <a:normAutofit/>
          </a:bodyPr>
          <a:lstStyle/>
          <a:p>
            <a:pPr marL="514350" indent="-514350">
              <a:buClr>
                <a:srgbClr val="C00000"/>
              </a:buClr>
              <a:buFont typeface="+mj-lt"/>
              <a:buAutoNum type="arabicPeriod"/>
            </a:pPr>
            <a:r>
              <a:rPr lang="en-US">
                <a:latin typeface="Times New Roman"/>
                <a:cs typeface="Times New Roman"/>
              </a:rPr>
              <a:t>Introduction to WeLearn, Wecare and the Call for Proposals</a:t>
            </a:r>
          </a:p>
          <a:p>
            <a:pPr marL="514350" indent="-514350">
              <a:buFont typeface="+mj-lt"/>
              <a:buAutoNum type="arabicPeriod"/>
            </a:pPr>
            <a:r>
              <a:rPr lang="en-US">
                <a:latin typeface="Times New Roman"/>
                <a:cs typeface="Times New Roman"/>
              </a:rPr>
              <a:t>Objectives of the call</a:t>
            </a:r>
          </a:p>
          <a:p>
            <a:pPr marL="514350" indent="-514350">
              <a:buFont typeface="+mj-lt"/>
              <a:buAutoNum type="arabicPeriod"/>
            </a:pPr>
            <a:r>
              <a:rPr lang="en-US">
                <a:latin typeface="Times New Roman"/>
                <a:cs typeface="Times New Roman"/>
              </a:rPr>
              <a:t>Admissibility criteria</a:t>
            </a:r>
            <a:endParaRPr lang="en-US">
              <a:latin typeface="Times New Roman"/>
              <a:ea typeface="Calibri"/>
              <a:cs typeface="Times New Roman"/>
            </a:endParaRPr>
          </a:p>
          <a:p>
            <a:pPr marL="874395" lvl="1" indent="-514350">
              <a:buFont typeface="+mj-lt"/>
              <a:buAutoNum type="alphaLcPeriod"/>
            </a:pPr>
            <a:r>
              <a:rPr lang="en-US">
                <a:latin typeface="Times New Roman"/>
                <a:cs typeface="Times New Roman"/>
              </a:rPr>
              <a:t>Actors</a:t>
            </a:r>
            <a:endParaRPr lang="en-US">
              <a:latin typeface="Times New Roman"/>
              <a:ea typeface="Calibri" panose="020F0502020204030204"/>
              <a:cs typeface="Times New Roman"/>
            </a:endParaRPr>
          </a:p>
          <a:p>
            <a:pPr marL="874395" lvl="1" indent="-514350">
              <a:buFont typeface="+mj-lt"/>
              <a:buAutoNum type="alphaLcPeriod"/>
            </a:pPr>
            <a:r>
              <a:rPr lang="en-US">
                <a:latin typeface="Times New Roman"/>
                <a:cs typeface="Times New Roman"/>
              </a:rPr>
              <a:t>Actions</a:t>
            </a:r>
            <a:endParaRPr lang="en-US">
              <a:latin typeface="Times New Roman"/>
              <a:ea typeface="Calibri" panose="020F0502020204030204"/>
              <a:cs typeface="Times New Roman"/>
            </a:endParaRPr>
          </a:p>
          <a:p>
            <a:pPr marL="874395" lvl="1" indent="-514350">
              <a:buFont typeface="+mj-lt"/>
              <a:buAutoNum type="alphaLcPeriod"/>
            </a:pPr>
            <a:r>
              <a:rPr lang="en-US">
                <a:latin typeface="Times New Roman"/>
                <a:cs typeface="Times New Roman"/>
              </a:rPr>
              <a:t>Costs </a:t>
            </a:r>
            <a:endParaRPr lang="en-US">
              <a:latin typeface="Times New Roman" panose="02020603050405020304" pitchFamily="18" charset="0"/>
              <a:ea typeface="Calibri" panose="020F0502020204030204"/>
              <a:cs typeface="Times New Roman" panose="02020603050405020304" pitchFamily="18" charset="0"/>
            </a:endParaRPr>
          </a:p>
          <a:p>
            <a:pPr marL="514350" indent="-514350">
              <a:buAutoNum type="arabicPeriod"/>
            </a:pPr>
            <a:r>
              <a:rPr lang="en-US">
                <a:latin typeface="Times New Roman"/>
                <a:ea typeface="+mn-lt"/>
                <a:cs typeface="Times New Roman"/>
              </a:rPr>
              <a:t>Application</a:t>
            </a:r>
            <a:r>
              <a:rPr lang="en-US">
                <a:latin typeface="Times New Roman"/>
                <a:cs typeface="Times New Roman"/>
              </a:rPr>
              <a:t> and selection procedure </a:t>
            </a:r>
          </a:p>
          <a:p>
            <a:pPr marL="514350" indent="-514350">
              <a:buFont typeface="+mj-lt"/>
              <a:buAutoNum type="arabicPeriod"/>
            </a:pPr>
            <a:endParaRPr lang="en-US"/>
          </a:p>
          <a:p>
            <a:pPr marL="514350" indent="-514350">
              <a:buFont typeface="+mj-lt"/>
              <a:buAutoNum type="arabicPeriod"/>
            </a:pPr>
            <a:endParaRPr lang="en-US">
              <a:cs typeface="Calibri"/>
            </a:endParaRPr>
          </a:p>
          <a:p>
            <a:pPr marL="0" indent="0">
              <a:buNone/>
            </a:pPr>
            <a:endParaRPr lang="en-US"/>
          </a:p>
        </p:txBody>
      </p:sp>
    </p:spTree>
    <p:extLst>
      <p:ext uri="{BB962C8B-B14F-4D97-AF65-F5344CB8AC3E}">
        <p14:creationId xmlns:p14="http://schemas.microsoft.com/office/powerpoint/2010/main" val="71654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008" y="1825625"/>
            <a:ext cx="7397496" cy="4351338"/>
          </a:xfrm>
        </p:spPr>
        <p:txBody>
          <a:bodyPr vert="horz" lIns="91440" tIns="45720" rIns="91440" bIns="45720" rtlCol="0" anchor="t">
            <a:normAutofit lnSpcReduction="10000"/>
          </a:bodyPr>
          <a:lstStyle/>
          <a:p>
            <a:pPr marL="0" indent="0">
              <a:buNone/>
            </a:pPr>
            <a:r>
              <a:rPr lang="en-US" sz="2400">
                <a:latin typeface="Times New Roman"/>
                <a:cs typeface="Times New Roman"/>
              </a:rPr>
              <a:t>Total call volume is </a:t>
            </a:r>
            <a:r>
              <a:rPr lang="en-US" sz="2400" b="1">
                <a:latin typeface="Times New Roman"/>
                <a:cs typeface="Times New Roman"/>
              </a:rPr>
              <a:t>350,000 EUR </a:t>
            </a:r>
            <a:r>
              <a:rPr lang="en-US" sz="2400" b="0" i="0">
                <a:effectLst/>
                <a:latin typeface="Times New Roman"/>
                <a:cs typeface="Times New Roman"/>
              </a:rPr>
              <a:t> </a:t>
            </a:r>
          </a:p>
          <a:p>
            <a:pPr marL="0" indent="0">
              <a:buNone/>
            </a:pPr>
            <a:endParaRPr lang="en-US" sz="2400" b="1">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rPr>
              <a:t>Under the health component, 50,000 EUR </a:t>
            </a:r>
          </a:p>
          <a:p>
            <a:pPr marL="267970" indent="-267970">
              <a:buNone/>
            </a:pPr>
            <a:r>
              <a:rPr lang="en-US" sz="2400">
                <a:latin typeface="Times New Roman" panose="02020603050405020304" pitchFamily="18" charset="0"/>
                <a:cs typeface="Times New Roman" panose="02020603050405020304" pitchFamily="18" charset="0"/>
              </a:rPr>
              <a:t>Under education component, 300,000 EUR</a:t>
            </a:r>
            <a:endParaRPr lang="en-US">
              <a:ea typeface="Calibri" panose="020F0502020204030204"/>
              <a:cs typeface="Calibri" panose="020F0502020204030204"/>
            </a:endParaRPr>
          </a:p>
          <a:p>
            <a:pPr marL="0" indent="0">
              <a:buNone/>
            </a:pPr>
            <a:endParaRPr lang="en-US" sz="2400">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rPr>
              <a:t>For education component, the amount should be distributed among the districts as follows:</a:t>
            </a:r>
            <a:endParaRPr lang="en-UG" sz="2400">
              <a:latin typeface="Times New Roman" panose="02020603050405020304" pitchFamily="18" charset="0"/>
              <a:cs typeface="Times New Roman" panose="02020603050405020304" pitchFamily="18" charset="0"/>
            </a:endParaRPr>
          </a:p>
          <a:p>
            <a:pPr marL="267970" indent="-267970"/>
            <a:r>
              <a:rPr lang="en-US" sz="2400">
                <a:latin typeface="Times New Roman"/>
                <a:cs typeface="Times New Roman"/>
              </a:rPr>
              <a:t>Kamuli district: 30 %</a:t>
            </a:r>
            <a:endParaRPr lang="en-UG" sz="2400">
              <a:latin typeface="Times New Roman"/>
              <a:cs typeface="Times New Roman"/>
            </a:endParaRPr>
          </a:p>
          <a:p>
            <a:pPr marL="267970" lvl="0" indent="-267970"/>
            <a:r>
              <a:rPr lang="en-US" sz="2400">
                <a:latin typeface="Times New Roman" panose="02020603050405020304" pitchFamily="18" charset="0"/>
                <a:cs typeface="Times New Roman" panose="02020603050405020304" pitchFamily="18" charset="0"/>
              </a:rPr>
              <a:t>Kyegegwa district: 30%</a:t>
            </a:r>
            <a:endParaRPr lang="en-UG" sz="2400">
              <a:latin typeface="Times New Roman" panose="02020603050405020304" pitchFamily="18" charset="0"/>
              <a:cs typeface="Times New Roman" panose="02020603050405020304" pitchFamily="18" charset="0"/>
            </a:endParaRPr>
          </a:p>
          <a:p>
            <a:pPr marL="267970" lvl="0" indent="-267970"/>
            <a:r>
              <a:rPr lang="en-US" sz="2400" err="1">
                <a:latin typeface="Times New Roman" panose="02020603050405020304" pitchFamily="18" charset="0"/>
                <a:cs typeface="Times New Roman" panose="02020603050405020304" pitchFamily="18" charset="0"/>
              </a:rPr>
              <a:t>Adjumani</a:t>
            </a:r>
            <a:r>
              <a:rPr lang="en-US" sz="2400">
                <a:latin typeface="Times New Roman" panose="02020603050405020304" pitchFamily="18" charset="0"/>
                <a:cs typeface="Times New Roman" panose="02020603050405020304" pitchFamily="18" charset="0"/>
              </a:rPr>
              <a:t> district: 40%</a:t>
            </a:r>
            <a:endParaRPr lang="en-UG" sz="2400">
              <a:latin typeface="Times New Roman" panose="02020603050405020304" pitchFamily="18" charset="0"/>
              <a:cs typeface="Times New Roman" panose="02020603050405020304" pitchFamily="18" charset="0"/>
            </a:endParaRPr>
          </a:p>
          <a:p>
            <a:pPr marL="0" indent="0">
              <a:buNone/>
            </a:pPr>
            <a:endParaRPr lang="en-US" sz="2600"/>
          </a:p>
          <a:p>
            <a:pPr marL="0" indent="0">
              <a:buNone/>
            </a:pPr>
            <a:endParaRPr lang="en-US" sz="2600"/>
          </a:p>
          <a:p>
            <a:pPr marL="0" indent="0">
              <a:buNone/>
            </a:pPr>
            <a:endParaRPr lang="en-US" sz="2600"/>
          </a:p>
        </p:txBody>
      </p:sp>
      <p:pic>
        <p:nvPicPr>
          <p:cNvPr id="11266" name="Picture 2" descr="Charity icon">
            <a:extLst>
              <a:ext uri="{FF2B5EF4-FFF2-40B4-BE49-F238E27FC236}">
                <a16:creationId xmlns:a16="http://schemas.microsoft.com/office/drawing/2014/main" id="{3EA24521-9924-EAD1-DEA5-980A38ED38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39744" y="1945049"/>
            <a:ext cx="3875314" cy="3875314"/>
          </a:xfrm>
          <a:prstGeom prst="rect">
            <a:avLst/>
          </a:prstGeom>
          <a:solidFill>
            <a:srgbClr val="FFFFFF"/>
          </a:solidFill>
        </p:spPr>
      </p:pic>
      <p:sp>
        <p:nvSpPr>
          <p:cNvPr id="2" name="Title 1"/>
          <p:cNvSpPr>
            <a:spLocks noGrp="1"/>
          </p:cNvSpPr>
          <p:nvPr>
            <p:ph type="title"/>
          </p:nvPr>
        </p:nvSpPr>
        <p:spPr>
          <a:xfrm>
            <a:off x="2093216" y="138633"/>
            <a:ext cx="8637789" cy="1325563"/>
          </a:xfrm>
        </p:spPr>
        <p:txBody>
          <a:bodyPr anchor="ctr">
            <a:normAutofit/>
          </a:bodyPr>
          <a:lstStyle/>
          <a:p>
            <a:r>
              <a:rPr lang="fr-BE" b="1"/>
              <a:t>Call volume and </a:t>
            </a:r>
            <a:r>
              <a:rPr lang="fr-BE" b="1" err="1"/>
              <a:t>grant</a:t>
            </a:r>
            <a:r>
              <a:rPr lang="fr-BE" b="1"/>
              <a:t> </a:t>
            </a:r>
            <a:r>
              <a:rPr lang="fr-BE" b="1" err="1"/>
              <a:t>amounts</a:t>
            </a:r>
            <a:endParaRPr lang="en-US" b="1"/>
          </a:p>
        </p:txBody>
      </p:sp>
    </p:spTree>
    <p:extLst>
      <p:ext uri="{BB962C8B-B14F-4D97-AF65-F5344CB8AC3E}">
        <p14:creationId xmlns:p14="http://schemas.microsoft.com/office/powerpoint/2010/main" val="2297238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9189" y="1714247"/>
            <a:ext cx="4220498" cy="4351338"/>
          </a:xfrm>
        </p:spPr>
        <p:txBody>
          <a:bodyPr vert="horz" lIns="91440" tIns="45720" rIns="91440" bIns="45720" rtlCol="0">
            <a:normAutofit/>
          </a:bodyPr>
          <a:lstStyle/>
          <a:p>
            <a:pPr marL="0" indent="0">
              <a:buNone/>
            </a:pPr>
            <a:endParaRPr lang="en-US" sz="2600"/>
          </a:p>
          <a:p>
            <a:pPr marL="514350" indent="-514350">
              <a:buFont typeface="Arial"/>
              <a:buAutoNum type="alphaUcParenR"/>
            </a:pPr>
            <a:r>
              <a:rPr lang="en-US" sz="2600" b="1" u="sng"/>
              <a:t>The actors: </a:t>
            </a:r>
            <a:r>
              <a:rPr lang="en-US" sz="2600"/>
              <a:t>Admissible applicants</a:t>
            </a:r>
          </a:p>
          <a:p>
            <a:pPr marL="514350" indent="-514350">
              <a:buFont typeface="Arial"/>
              <a:buAutoNum type="alphaUcParenR"/>
            </a:pPr>
            <a:endParaRPr lang="en-US" sz="2600"/>
          </a:p>
          <a:p>
            <a:pPr marL="514350" indent="-514350">
              <a:buFont typeface="Arial"/>
              <a:buAutoNum type="alphaUcParenR"/>
            </a:pPr>
            <a:r>
              <a:rPr lang="en-US" sz="2600" b="1" u="sng"/>
              <a:t>The actions: </a:t>
            </a:r>
            <a:r>
              <a:rPr lang="en-US" sz="2600"/>
              <a:t>Admissible actions for grants</a:t>
            </a:r>
          </a:p>
          <a:p>
            <a:pPr marL="514350" indent="-514350">
              <a:buFont typeface="Arial"/>
              <a:buAutoNum type="alphaUcParenR"/>
            </a:pPr>
            <a:endParaRPr lang="en-US" sz="2600"/>
          </a:p>
          <a:p>
            <a:pPr marL="514350" indent="-514350">
              <a:buFont typeface="Arial"/>
              <a:buAutoNum type="alphaUcParenR"/>
            </a:pPr>
            <a:r>
              <a:rPr lang="en-US" sz="2600" b="1" u="sng"/>
              <a:t>The costs: </a:t>
            </a:r>
            <a:r>
              <a:rPr lang="en-US" sz="2600"/>
              <a:t>Admissible types of costs that may be included in grants</a:t>
            </a:r>
          </a:p>
          <a:p>
            <a:pPr marL="0" indent="0">
              <a:buNone/>
            </a:pPr>
            <a:endParaRPr lang="en-US" sz="2600"/>
          </a:p>
        </p:txBody>
      </p:sp>
      <p:pic>
        <p:nvPicPr>
          <p:cNvPr id="13314" name="Picture 2" descr="Wish list icon">
            <a:extLst>
              <a:ext uri="{FF2B5EF4-FFF2-40B4-BE49-F238E27FC236}">
                <a16:creationId xmlns:a16="http://schemas.microsoft.com/office/drawing/2014/main" id="{13A3B2AC-AA22-6B98-A608-8A08206D55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42314" y="1714247"/>
            <a:ext cx="4264891" cy="4264891"/>
          </a:xfrm>
          <a:prstGeom prst="rect">
            <a:avLst/>
          </a:prstGeom>
          <a:solidFill>
            <a:srgbClr val="FFFFFF"/>
          </a:solidFill>
        </p:spPr>
      </p:pic>
      <p:sp>
        <p:nvSpPr>
          <p:cNvPr id="2" name="Title 1"/>
          <p:cNvSpPr>
            <a:spLocks noGrp="1"/>
          </p:cNvSpPr>
          <p:nvPr>
            <p:ph type="title"/>
          </p:nvPr>
        </p:nvSpPr>
        <p:spPr>
          <a:xfrm>
            <a:off x="1799302" y="345461"/>
            <a:ext cx="8637789" cy="1325563"/>
          </a:xfrm>
        </p:spPr>
        <p:txBody>
          <a:bodyPr anchor="ctr">
            <a:normAutofit/>
          </a:bodyPr>
          <a:lstStyle/>
          <a:p>
            <a:r>
              <a:rPr lang="fr-BE" b="1"/>
              <a:t>3. </a:t>
            </a:r>
            <a:r>
              <a:rPr lang="fr-BE" b="1" err="1"/>
              <a:t>Admissibility</a:t>
            </a:r>
            <a:r>
              <a:rPr lang="fr-BE" b="1"/>
              <a:t> </a:t>
            </a:r>
            <a:r>
              <a:rPr lang="fr-BE" b="1" err="1"/>
              <a:t>criteria</a:t>
            </a:r>
            <a:r>
              <a:rPr lang="fr-BE" b="1"/>
              <a:t> – 3 </a:t>
            </a:r>
            <a:r>
              <a:rPr lang="fr-BE" b="1" err="1"/>
              <a:t>levels</a:t>
            </a:r>
            <a:r>
              <a:rPr lang="fr-BE" b="1"/>
              <a:t> </a:t>
            </a:r>
            <a:endParaRPr lang="en-US" b="1"/>
          </a:p>
        </p:txBody>
      </p:sp>
    </p:spTree>
    <p:extLst>
      <p:ext uri="{BB962C8B-B14F-4D97-AF65-F5344CB8AC3E}">
        <p14:creationId xmlns:p14="http://schemas.microsoft.com/office/powerpoint/2010/main" val="3742196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fontScale="90000"/>
          </a:bodyPr>
          <a:lstStyle/>
          <a:p>
            <a:r>
              <a:rPr lang="fr-BE" b="1">
                <a:solidFill>
                  <a:srgbClr val="C00000"/>
                </a:solidFill>
                <a:latin typeface="Times New Roman"/>
                <a:cs typeface="Times New Roman"/>
              </a:rPr>
              <a:t>3a. The </a:t>
            </a:r>
            <a:r>
              <a:rPr lang="fr-BE" b="1" err="1">
                <a:solidFill>
                  <a:srgbClr val="C00000"/>
                </a:solidFill>
                <a:latin typeface="Times New Roman"/>
                <a:cs typeface="Times New Roman"/>
              </a:rPr>
              <a:t>actors</a:t>
            </a:r>
            <a:r>
              <a:rPr lang="fr-BE" b="1">
                <a:solidFill>
                  <a:srgbClr val="C00000"/>
                </a:solidFill>
                <a:latin typeface="Times New Roman"/>
                <a:cs typeface="Times New Roman"/>
              </a:rPr>
              <a:t>: (lead) </a:t>
            </a:r>
            <a:r>
              <a:rPr lang="fr-BE" b="1" err="1">
                <a:solidFill>
                  <a:srgbClr val="C00000"/>
                </a:solidFill>
                <a:latin typeface="Times New Roman"/>
                <a:cs typeface="Times New Roman"/>
              </a:rPr>
              <a:t>applicant</a:t>
            </a:r>
            <a:r>
              <a:rPr lang="fr-BE" b="1">
                <a:solidFill>
                  <a:srgbClr val="C00000"/>
                </a:solidFill>
              </a:rPr>
              <a:t> </a:t>
            </a:r>
            <a:endParaRPr lang="en-US" b="1">
              <a:solidFill>
                <a:srgbClr val="C00000"/>
              </a:solidFill>
            </a:endParaRPr>
          </a:p>
        </p:txBody>
      </p:sp>
      <p:sp>
        <p:nvSpPr>
          <p:cNvPr id="3" name="Content Placeholder 2"/>
          <p:cNvSpPr>
            <a:spLocks noGrp="1"/>
          </p:cNvSpPr>
          <p:nvPr>
            <p:ph idx="1"/>
          </p:nvPr>
        </p:nvSpPr>
        <p:spPr>
          <a:xfrm>
            <a:off x="1017723" y="1417638"/>
            <a:ext cx="10144458" cy="5540946"/>
          </a:xfrm>
        </p:spPr>
        <p:txBody>
          <a:bodyPr vert="horz" lIns="91440" tIns="45720" rIns="91440" bIns="45720" rtlCol="0" anchor="t">
            <a:noAutofit/>
          </a:bodyPr>
          <a:lstStyle/>
          <a:p>
            <a:pPr marL="0" indent="0" algn="just">
              <a:buNone/>
            </a:pPr>
            <a:r>
              <a:rPr lang="en-GB" sz="2400">
                <a:solidFill>
                  <a:srgbClr val="404040"/>
                </a:solidFill>
                <a:latin typeface="Georgia"/>
              </a:rPr>
              <a:t>To be </a:t>
            </a:r>
            <a:r>
              <a:rPr lang="en-GB" sz="2400">
                <a:solidFill>
                  <a:srgbClr val="FF0000"/>
                </a:solidFill>
                <a:latin typeface="Georgia"/>
              </a:rPr>
              <a:t>admissible for the grants</a:t>
            </a:r>
            <a:r>
              <a:rPr lang="en-GB" sz="2400">
                <a:solidFill>
                  <a:srgbClr val="404040"/>
                </a:solidFill>
                <a:latin typeface="Georgia"/>
              </a:rPr>
              <a:t>, the applicant must satisfy the following conditions:</a:t>
            </a:r>
            <a:endParaRPr lang="en-US" sz="2400">
              <a:solidFill>
                <a:srgbClr val="404040"/>
              </a:solidFill>
              <a:latin typeface="Georgia"/>
            </a:endParaRPr>
          </a:p>
          <a:p>
            <a:pPr marL="267970" indent="-267970" algn="just"/>
            <a:r>
              <a:rPr lang="en-US" sz="2400">
                <a:solidFill>
                  <a:srgbClr val="404040"/>
                </a:solidFill>
                <a:latin typeface="Georgia"/>
              </a:rPr>
              <a:t>A. be </a:t>
            </a:r>
            <a:r>
              <a:rPr lang="en-US" sz="2400" b="0" i="0" u="none" strike="noStrike" baseline="0">
                <a:solidFill>
                  <a:srgbClr val="404040"/>
                </a:solidFill>
                <a:latin typeface="Georgia"/>
              </a:rPr>
              <a:t>a </a:t>
            </a:r>
            <a:r>
              <a:rPr lang="en-US" sz="2400" b="0" i="0" u="none" strike="noStrike" baseline="0">
                <a:solidFill>
                  <a:srgbClr val="FF0000"/>
                </a:solidFill>
                <a:latin typeface="Georgia"/>
              </a:rPr>
              <a:t>legal</a:t>
            </a:r>
            <a:r>
              <a:rPr lang="en-US" sz="2400" b="0" i="0" u="none" strike="noStrike" baseline="0">
                <a:solidFill>
                  <a:srgbClr val="404040"/>
                </a:solidFill>
                <a:latin typeface="Georgia"/>
              </a:rPr>
              <a:t> </a:t>
            </a:r>
            <a:r>
              <a:rPr lang="en-US" sz="2400">
                <a:solidFill>
                  <a:srgbClr val="404040"/>
                </a:solidFill>
                <a:latin typeface="Georgia"/>
              </a:rPr>
              <a:t>person</a:t>
            </a:r>
            <a:r>
              <a:rPr lang="en-US" sz="2400" b="0" i="0" u="none" strike="noStrike" baseline="0">
                <a:solidFill>
                  <a:srgbClr val="404040"/>
                </a:solidFill>
                <a:latin typeface="Georgia"/>
              </a:rPr>
              <a:t>;</a:t>
            </a:r>
            <a:r>
              <a:rPr lang="en-US" sz="2400">
                <a:solidFill>
                  <a:srgbClr val="404040"/>
                </a:solidFill>
                <a:latin typeface="Georgia"/>
              </a:rPr>
              <a:t> </a:t>
            </a:r>
          </a:p>
          <a:p>
            <a:pPr marL="0" indent="0" algn="just">
              <a:buNone/>
            </a:pPr>
            <a:r>
              <a:rPr lang="en-US" sz="2400" b="1">
                <a:solidFill>
                  <a:srgbClr val="404040"/>
                </a:solidFill>
                <a:latin typeface="Georgia"/>
              </a:rPr>
              <a:t> </a:t>
            </a:r>
            <a:r>
              <a:rPr lang="en-US" sz="2400" b="1" u="sng">
                <a:solidFill>
                  <a:srgbClr val="404040"/>
                </a:solidFill>
                <a:latin typeface="Georgia"/>
              </a:rPr>
              <a:t>and</a:t>
            </a:r>
            <a:r>
              <a:rPr lang="en-US" sz="2400" b="1">
                <a:solidFill>
                  <a:srgbClr val="404040"/>
                </a:solidFill>
                <a:latin typeface="Georgia"/>
              </a:rPr>
              <a:t> </a:t>
            </a:r>
            <a:endParaRPr lang="en-US" sz="2400" b="0" i="0" u="none" strike="noStrike" baseline="0">
              <a:solidFill>
                <a:srgbClr val="404040"/>
              </a:solidFill>
              <a:latin typeface="Georgia"/>
            </a:endParaRPr>
          </a:p>
          <a:p>
            <a:pPr marL="267970" indent="-267970" algn="just"/>
            <a:r>
              <a:rPr lang="en-US" sz="2400">
                <a:solidFill>
                  <a:srgbClr val="404040"/>
                </a:solidFill>
                <a:latin typeface="Georgia"/>
              </a:rPr>
              <a:t>B. be </a:t>
            </a:r>
            <a:r>
              <a:rPr lang="en-US" sz="2400" i="0" u="none" strike="noStrike" baseline="0">
                <a:solidFill>
                  <a:srgbClr val="404040"/>
                </a:solidFill>
                <a:latin typeface="Georgia"/>
              </a:rPr>
              <a:t>a </a:t>
            </a:r>
            <a:r>
              <a:rPr lang="en-US" sz="2400">
                <a:solidFill>
                  <a:srgbClr val="FF0000"/>
                </a:solidFill>
                <a:latin typeface="Georgia"/>
              </a:rPr>
              <a:t>non-profit </a:t>
            </a:r>
            <a:r>
              <a:rPr lang="en-US" sz="2400" i="0" u="none" strike="noStrike" baseline="0">
                <a:solidFill>
                  <a:srgbClr val="FF0000"/>
                </a:solidFill>
                <a:latin typeface="Georgia"/>
              </a:rPr>
              <a:t>private entity</a:t>
            </a:r>
            <a:r>
              <a:rPr lang="en-US" sz="2400" i="0" u="none" strike="noStrike" baseline="0">
                <a:solidFill>
                  <a:srgbClr val="404040"/>
                </a:solidFill>
                <a:latin typeface="Georgia"/>
              </a:rPr>
              <a:t> or </a:t>
            </a:r>
            <a:r>
              <a:rPr lang="en-US" sz="2400">
                <a:solidFill>
                  <a:srgbClr val="404040"/>
                </a:solidFill>
                <a:latin typeface="Georgia"/>
              </a:rPr>
              <a:t>a </a:t>
            </a:r>
            <a:r>
              <a:rPr lang="en-US" sz="2400" i="0" u="none" strike="noStrike" baseline="0">
                <a:solidFill>
                  <a:srgbClr val="404040"/>
                </a:solidFill>
                <a:latin typeface="Georgia"/>
              </a:rPr>
              <a:t>foundation; </a:t>
            </a:r>
            <a:r>
              <a:rPr lang="en-GB" sz="2400" b="1">
                <a:solidFill>
                  <a:srgbClr val="000000"/>
                </a:solidFill>
                <a:latin typeface="Georgia"/>
              </a:rPr>
              <a:t> or</a:t>
            </a:r>
            <a:endParaRPr lang="en-GB"/>
          </a:p>
          <a:p>
            <a:pPr marL="267970" indent="-267970" algn="just"/>
            <a:r>
              <a:rPr lang="en-GB" sz="2400">
                <a:solidFill>
                  <a:srgbClr val="404040"/>
                </a:solidFill>
                <a:latin typeface="Georgia"/>
              </a:rPr>
              <a:t>be a legal entity of private law for which profit maximization is not the priority objective</a:t>
            </a:r>
            <a:endParaRPr lang="en-GB" sz="2400" b="1">
              <a:solidFill>
                <a:srgbClr val="000000"/>
              </a:solidFill>
              <a:latin typeface="Georgia"/>
            </a:endParaRPr>
          </a:p>
          <a:p>
            <a:pPr marL="267970" indent="-267970" algn="just"/>
            <a:r>
              <a:rPr lang="en-GB" sz="2400">
                <a:solidFill>
                  <a:srgbClr val="000000"/>
                </a:solidFill>
                <a:latin typeface="Georgia"/>
              </a:rPr>
              <a:t>C.</a:t>
            </a:r>
            <a:r>
              <a:rPr lang="en-GB" sz="2400" b="1">
                <a:solidFill>
                  <a:srgbClr val="000000"/>
                </a:solidFill>
                <a:latin typeface="Georgia"/>
              </a:rPr>
              <a:t> </a:t>
            </a:r>
            <a:r>
              <a:rPr lang="en-GB" sz="2400">
                <a:solidFill>
                  <a:srgbClr val="404040"/>
                </a:solidFill>
                <a:latin typeface="Georgia"/>
              </a:rPr>
              <a:t>be a (</a:t>
            </a:r>
            <a:r>
              <a:rPr lang="en-GB" sz="2400">
                <a:solidFill>
                  <a:srgbClr val="FF0000"/>
                </a:solidFill>
                <a:latin typeface="Georgia"/>
              </a:rPr>
              <a:t>local/national</a:t>
            </a:r>
            <a:r>
              <a:rPr lang="en-GB" sz="2400">
                <a:solidFill>
                  <a:srgbClr val="404040"/>
                </a:solidFill>
                <a:latin typeface="Georgia"/>
              </a:rPr>
              <a:t>) non-governmental organization, </a:t>
            </a:r>
          </a:p>
          <a:p>
            <a:pPr marL="267970" indent="-267970" algn="just"/>
            <a:r>
              <a:rPr lang="en-US" sz="2400">
                <a:solidFill>
                  <a:srgbClr val="404040"/>
                </a:solidFill>
                <a:latin typeface="Georgia"/>
              </a:rPr>
              <a:t>D. be established or represented</a:t>
            </a:r>
            <a:r>
              <a:rPr lang="en-US" sz="2400" b="0" i="0" u="none" strike="noStrike" baseline="0">
                <a:solidFill>
                  <a:srgbClr val="404040"/>
                </a:solidFill>
                <a:latin typeface="Georgia"/>
              </a:rPr>
              <a:t> in </a:t>
            </a:r>
            <a:r>
              <a:rPr lang="en-US" sz="2400" b="0" i="0" u="none" strike="noStrike" baseline="0">
                <a:solidFill>
                  <a:srgbClr val="FF0000"/>
                </a:solidFill>
                <a:latin typeface="Georgia"/>
              </a:rPr>
              <a:t>Uganda</a:t>
            </a:r>
            <a:r>
              <a:rPr lang="en-US" sz="2400" b="0" i="0" u="none" strike="noStrike" baseline="0">
                <a:solidFill>
                  <a:srgbClr val="404040"/>
                </a:solidFill>
                <a:latin typeface="Georgia"/>
              </a:rPr>
              <a:t>;</a:t>
            </a:r>
            <a:r>
              <a:rPr lang="en-US" sz="2400">
                <a:solidFill>
                  <a:srgbClr val="404040"/>
                </a:solidFill>
                <a:latin typeface="Georgia"/>
              </a:rPr>
              <a:t> </a:t>
            </a:r>
          </a:p>
          <a:p>
            <a:pPr marL="0" indent="0" algn="just">
              <a:buNone/>
            </a:pPr>
            <a:r>
              <a:rPr lang="en-US" sz="2400" b="1">
                <a:solidFill>
                  <a:srgbClr val="404040"/>
                </a:solidFill>
                <a:latin typeface="Georgia"/>
              </a:rPr>
              <a:t> </a:t>
            </a:r>
            <a:r>
              <a:rPr lang="en-US" sz="2400" b="1" u="sng">
                <a:solidFill>
                  <a:srgbClr val="404040"/>
                </a:solidFill>
                <a:latin typeface="Georgia"/>
              </a:rPr>
              <a:t>and</a:t>
            </a:r>
            <a:endParaRPr lang="en-US" sz="2400" b="0" i="0" u="sng" strike="noStrike" baseline="0">
              <a:solidFill>
                <a:srgbClr val="404040"/>
              </a:solidFill>
              <a:latin typeface="Georgia"/>
            </a:endParaRPr>
          </a:p>
          <a:p>
            <a:pPr marL="0" indent="0" algn="just">
              <a:buNone/>
            </a:pPr>
            <a:r>
              <a:rPr lang="en-US" sz="2400">
                <a:solidFill>
                  <a:srgbClr val="404040"/>
                </a:solidFill>
                <a:latin typeface="Georgia"/>
              </a:rPr>
              <a:t> E. be </a:t>
            </a:r>
            <a:r>
              <a:rPr lang="en-US" sz="2400" b="0" i="0" u="none" strike="noStrike" baseline="0">
                <a:solidFill>
                  <a:srgbClr val="404040"/>
                </a:solidFill>
                <a:latin typeface="Georgia"/>
              </a:rPr>
              <a:t>directly responsible for the </a:t>
            </a:r>
            <a:r>
              <a:rPr lang="en-US" sz="2400" b="0" i="0" u="none" strike="noStrike" baseline="0">
                <a:solidFill>
                  <a:srgbClr val="FF0000"/>
                </a:solidFill>
                <a:latin typeface="Georgia"/>
              </a:rPr>
              <a:t>preparation and management</a:t>
            </a:r>
            <a:r>
              <a:rPr lang="en-US" sz="2400" b="0" i="0" u="none" strike="noStrike" baseline="0">
                <a:solidFill>
                  <a:srgbClr val="404040"/>
                </a:solidFill>
                <a:latin typeface="Georgia"/>
              </a:rPr>
              <a:t> of the action with the co-applicant</a:t>
            </a:r>
            <a:r>
              <a:rPr lang="en-US" sz="2400" i="0" u="none" strike="noStrike" baseline="0">
                <a:solidFill>
                  <a:srgbClr val="404040"/>
                </a:solidFill>
                <a:latin typeface="Georgia"/>
              </a:rPr>
              <a:t>(</a:t>
            </a:r>
            <a:r>
              <a:rPr lang="en-US" sz="2400">
                <a:solidFill>
                  <a:srgbClr val="404040"/>
                </a:solidFill>
                <a:latin typeface="Georgia"/>
              </a:rPr>
              <a:t>s</a:t>
            </a:r>
            <a:r>
              <a:rPr lang="en-US" sz="2400" i="0" u="none" strike="noStrike" baseline="0">
                <a:solidFill>
                  <a:srgbClr val="404040"/>
                </a:solidFill>
                <a:latin typeface="Georgia"/>
              </a:rPr>
              <a:t>) </a:t>
            </a:r>
            <a:r>
              <a:rPr lang="en-US" sz="2400" b="0" i="0" u="none" strike="noStrike" baseline="0">
                <a:solidFill>
                  <a:srgbClr val="404040"/>
                </a:solidFill>
                <a:latin typeface="Georgia"/>
              </a:rPr>
              <a:t>and </a:t>
            </a:r>
            <a:r>
              <a:rPr lang="en-US" sz="2400" b="0" i="0" u="none" strike="noStrike" baseline="0">
                <a:solidFill>
                  <a:srgbClr val="FF0000"/>
                </a:solidFill>
                <a:latin typeface="Georgia"/>
              </a:rPr>
              <a:t>not be acting as an intermediary</a:t>
            </a:r>
            <a:r>
              <a:rPr lang="en-US" sz="2400">
                <a:solidFill>
                  <a:srgbClr val="404040"/>
                </a:solidFill>
                <a:latin typeface="Georgia"/>
              </a:rPr>
              <a:t> </a:t>
            </a:r>
          </a:p>
          <a:p>
            <a:pPr marL="0" indent="0" algn="just">
              <a:buNone/>
            </a:pPr>
            <a:endParaRPr lang="en-US" sz="2400" b="0" i="0" u="sng" strike="noStrike" baseline="0">
              <a:solidFill>
                <a:srgbClr val="000000"/>
              </a:solidFill>
              <a:latin typeface="Georgia"/>
            </a:endParaRPr>
          </a:p>
          <a:p>
            <a:pPr marL="267970" indent="-267970"/>
            <a:endParaRPr lang="en-US" sz="2400" b="0" i="0" u="none" strike="noStrike" baseline="0">
              <a:solidFill>
                <a:srgbClr val="000000"/>
              </a:solidFill>
              <a:ea typeface="Calibri"/>
              <a:cs typeface="Calibri"/>
            </a:endParaRPr>
          </a:p>
          <a:p>
            <a:pPr marL="267970" indent="-267970" algn="l"/>
            <a:endParaRPr lang="en-US" sz="2400" b="0" i="0" u="none" strike="noStrike" baseline="0">
              <a:solidFill>
                <a:srgbClr val="000000"/>
              </a:solidFill>
              <a:latin typeface="Georgia" panose="02040502050405020303" pitchFamily="18" charset="0"/>
            </a:endParaRPr>
          </a:p>
          <a:p>
            <a:pPr marL="267970" indent="-267970"/>
            <a:endParaRPr lang="en-US" sz="1800" b="0" i="0" u="none" strike="noStrike" baseline="0">
              <a:solidFill>
                <a:srgbClr val="000000"/>
              </a:solidFill>
              <a:latin typeface="Georgia" panose="02040502050405020303" pitchFamily="18" charset="0"/>
            </a:endParaRPr>
          </a:p>
          <a:p>
            <a:pPr marL="0" indent="0">
              <a:buNone/>
            </a:pPr>
            <a:endParaRPr lang="en-US"/>
          </a:p>
        </p:txBody>
      </p:sp>
    </p:spTree>
    <p:extLst>
      <p:ext uri="{BB962C8B-B14F-4D97-AF65-F5344CB8AC3E}">
        <p14:creationId xmlns:p14="http://schemas.microsoft.com/office/powerpoint/2010/main" val="1562289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FEBA9-CFDA-14D2-2718-A742E0D12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2101E5-DA7F-337B-8B19-9B864C1B8DA0}"/>
              </a:ext>
            </a:extLst>
          </p:cNvPr>
          <p:cNvSpPr>
            <a:spLocks noGrp="1"/>
          </p:cNvSpPr>
          <p:nvPr>
            <p:ph type="title"/>
          </p:nvPr>
        </p:nvSpPr>
        <p:spPr>
          <a:xfrm>
            <a:off x="1981201" y="274638"/>
            <a:ext cx="7323667" cy="1143000"/>
          </a:xfrm>
        </p:spPr>
        <p:txBody>
          <a:bodyPr>
            <a:normAutofit fontScale="90000"/>
          </a:bodyPr>
          <a:lstStyle/>
          <a:p>
            <a:r>
              <a:rPr lang="fr-BE" b="1">
                <a:solidFill>
                  <a:srgbClr val="C00000"/>
                </a:solidFill>
                <a:latin typeface="Times New Roman"/>
                <a:cs typeface="Times New Roman"/>
              </a:rPr>
              <a:t>3a. The </a:t>
            </a:r>
            <a:r>
              <a:rPr lang="fr-BE" b="1" err="1">
                <a:solidFill>
                  <a:srgbClr val="C00000"/>
                </a:solidFill>
                <a:latin typeface="Times New Roman"/>
                <a:cs typeface="Times New Roman"/>
              </a:rPr>
              <a:t>actors</a:t>
            </a:r>
            <a:r>
              <a:rPr lang="fr-BE" b="1">
                <a:solidFill>
                  <a:srgbClr val="C00000"/>
                </a:solidFill>
                <a:latin typeface="Times New Roman"/>
                <a:cs typeface="Times New Roman"/>
              </a:rPr>
              <a:t>: (lead) </a:t>
            </a:r>
            <a:r>
              <a:rPr lang="fr-BE" b="1" err="1">
                <a:solidFill>
                  <a:srgbClr val="C00000"/>
                </a:solidFill>
                <a:latin typeface="Times New Roman"/>
                <a:cs typeface="Times New Roman"/>
              </a:rPr>
              <a:t>applicant</a:t>
            </a:r>
            <a:r>
              <a:rPr lang="fr-BE" b="1">
                <a:solidFill>
                  <a:srgbClr val="C00000"/>
                </a:solidFill>
              </a:rPr>
              <a:t> </a:t>
            </a:r>
            <a:endParaRPr lang="en-US" b="1">
              <a:solidFill>
                <a:srgbClr val="C00000"/>
              </a:solidFill>
            </a:endParaRPr>
          </a:p>
        </p:txBody>
      </p:sp>
      <p:sp>
        <p:nvSpPr>
          <p:cNvPr id="3" name="Content Placeholder 2">
            <a:extLst>
              <a:ext uri="{FF2B5EF4-FFF2-40B4-BE49-F238E27FC236}">
                <a16:creationId xmlns:a16="http://schemas.microsoft.com/office/drawing/2014/main" id="{DFC009FC-BF02-FFEC-09A7-F32BD94B24B8}"/>
              </a:ext>
            </a:extLst>
          </p:cNvPr>
          <p:cNvSpPr>
            <a:spLocks noGrp="1"/>
          </p:cNvSpPr>
          <p:nvPr>
            <p:ph idx="1"/>
          </p:nvPr>
        </p:nvSpPr>
        <p:spPr>
          <a:xfrm>
            <a:off x="1017723" y="1524354"/>
            <a:ext cx="10144458" cy="5179960"/>
          </a:xfrm>
        </p:spPr>
        <p:txBody>
          <a:bodyPr vert="horz" lIns="91440" tIns="45720" rIns="91440" bIns="45720" rtlCol="0" anchor="t">
            <a:noAutofit/>
          </a:bodyPr>
          <a:lstStyle/>
          <a:p>
            <a:pPr marL="267970" indent="-267970" algn="just">
              <a:buNone/>
            </a:pPr>
            <a:r>
              <a:rPr lang="en-US" sz="2400" b="1">
                <a:solidFill>
                  <a:srgbClr val="000000"/>
                </a:solidFill>
                <a:latin typeface="Georgia"/>
              </a:rPr>
              <a:t> and</a:t>
            </a:r>
            <a:r>
              <a:rPr lang="en-US" sz="2400" u="sng">
                <a:solidFill>
                  <a:srgbClr val="000000"/>
                </a:solidFill>
                <a:latin typeface="Georgia"/>
              </a:rPr>
              <a:t>;</a:t>
            </a:r>
            <a:endParaRPr lang="en-US" sz="2400">
              <a:solidFill>
                <a:srgbClr val="000000"/>
              </a:solidFill>
              <a:latin typeface="Georgia"/>
            </a:endParaRPr>
          </a:p>
          <a:p>
            <a:pPr marL="342900" indent="-342900" algn="just">
              <a:buFont typeface="Calibri" panose="020B0604020202020204" pitchFamily="34" charset="0"/>
              <a:buChar char="-"/>
            </a:pPr>
            <a:r>
              <a:rPr lang="en-US"/>
              <a:t>The applicant should have a ‘’proven track record’’ of implementing bicycle projects with schools, health centers or communities.  At least 2 projects of procuring quality bicycles at substantial numbers in Uganda during the last 2 years. Each project should show the supply of at least 200 bicycles</a:t>
            </a:r>
            <a:endParaRPr lang="en-US" sz="2400">
              <a:solidFill>
                <a:srgbClr val="404040"/>
              </a:solidFill>
              <a:latin typeface="Georgia"/>
              <a:ea typeface="Calibri"/>
              <a:cs typeface="Calibri"/>
            </a:endParaRPr>
          </a:p>
          <a:p>
            <a:pPr marL="0" indent="0">
              <a:buNone/>
            </a:pPr>
            <a:endParaRPr lang="en-US" sz="2400">
              <a:solidFill>
                <a:srgbClr val="000000"/>
              </a:solidFill>
              <a:latin typeface="Calibri" panose="020F0502020204030204"/>
              <a:ea typeface="Calibri"/>
              <a:cs typeface="Calibri"/>
            </a:endParaRPr>
          </a:p>
          <a:p>
            <a:pPr marL="0" indent="0">
              <a:buNone/>
            </a:pPr>
            <a:r>
              <a:rPr lang="en-US" b="1"/>
              <a:t>Co-applicant(s)</a:t>
            </a:r>
            <a:endParaRPr lang="en-UG"/>
          </a:p>
          <a:p>
            <a:r>
              <a:rPr lang="en-GB"/>
              <a:t>A co-applicant is not mandatory. If the applicant applies with a co-applicant, </a:t>
            </a:r>
            <a:r>
              <a:rPr lang="en-GB" b="1"/>
              <a:t>maximum 1 co-applicants </a:t>
            </a:r>
            <a:endParaRPr lang="en-US" sz="2400">
              <a:solidFill>
                <a:srgbClr val="000000"/>
              </a:solidFill>
              <a:latin typeface="Georgia" panose="02040502050405020303" pitchFamily="18" charset="0"/>
              <a:ea typeface="Calibri"/>
              <a:cs typeface="Calibri"/>
            </a:endParaRPr>
          </a:p>
          <a:p>
            <a:pPr marL="267970" indent="-267970">
              <a:buFont typeface="Calibri" panose="020B0604020202020204" pitchFamily="34" charset="0"/>
              <a:buChar char="-"/>
            </a:pPr>
            <a:endParaRPr lang="en-US" sz="1800" b="0" i="0" u="none" strike="noStrike" baseline="0">
              <a:solidFill>
                <a:srgbClr val="000000"/>
              </a:solidFill>
              <a:latin typeface="Georgia" panose="02040502050405020303" pitchFamily="18" charset="0"/>
              <a:ea typeface="Calibri"/>
              <a:cs typeface="Calibri"/>
            </a:endParaRPr>
          </a:p>
          <a:p>
            <a:pPr marL="0" indent="0">
              <a:buNone/>
            </a:pPr>
            <a:endParaRPr lang="en-US">
              <a:latin typeface="Calibri" panose="020F0502020204030204"/>
              <a:ea typeface="Calibri"/>
              <a:cs typeface="Calibri"/>
            </a:endParaRPr>
          </a:p>
        </p:txBody>
      </p:sp>
    </p:spTree>
    <p:extLst>
      <p:ext uri="{BB962C8B-B14F-4D97-AF65-F5344CB8AC3E}">
        <p14:creationId xmlns:p14="http://schemas.microsoft.com/office/powerpoint/2010/main" val="4263736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77" y="91758"/>
            <a:ext cx="7323667" cy="575754"/>
          </a:xfrm>
        </p:spPr>
        <p:txBody>
          <a:bodyPr>
            <a:normAutofit fontScale="90000"/>
          </a:bodyPr>
          <a:lstStyle/>
          <a:p>
            <a:r>
              <a:rPr lang="fr-BE" b="1">
                <a:solidFill>
                  <a:srgbClr val="C00000"/>
                </a:solidFill>
                <a:latin typeface="Times New Roman"/>
                <a:cs typeface="Times New Roman"/>
              </a:rPr>
              <a:t>3a. The </a:t>
            </a:r>
            <a:r>
              <a:rPr lang="fr-BE" b="1" err="1">
                <a:solidFill>
                  <a:srgbClr val="C00000"/>
                </a:solidFill>
                <a:latin typeface="Times New Roman"/>
                <a:cs typeface="Times New Roman"/>
              </a:rPr>
              <a:t>actors</a:t>
            </a:r>
            <a:r>
              <a:rPr lang="fr-BE" b="1">
                <a:solidFill>
                  <a:srgbClr val="C00000"/>
                </a:solidFill>
                <a:latin typeface="Times New Roman"/>
                <a:cs typeface="Times New Roman"/>
              </a:rPr>
              <a:t>: (lead) </a:t>
            </a:r>
            <a:r>
              <a:rPr lang="fr-BE" b="1" err="1">
                <a:solidFill>
                  <a:srgbClr val="C00000"/>
                </a:solidFill>
                <a:latin typeface="Times New Roman"/>
                <a:cs typeface="Times New Roman"/>
              </a:rPr>
              <a:t>applicant</a:t>
            </a:r>
            <a:r>
              <a:rPr lang="fr-BE" b="1">
                <a:solidFill>
                  <a:srgbClr val="C00000"/>
                </a:solidFill>
              </a:rPr>
              <a:t> </a:t>
            </a:r>
            <a:endParaRPr lang="en-US" b="1">
              <a:solidFill>
                <a:srgbClr val="C00000"/>
              </a:solidFill>
            </a:endParaRPr>
          </a:p>
        </p:txBody>
      </p:sp>
      <p:sp>
        <p:nvSpPr>
          <p:cNvPr id="3" name="Content Placeholder 2"/>
          <p:cNvSpPr>
            <a:spLocks noGrp="1"/>
          </p:cNvSpPr>
          <p:nvPr>
            <p:ph idx="1"/>
          </p:nvPr>
        </p:nvSpPr>
        <p:spPr>
          <a:xfrm>
            <a:off x="862707" y="1356256"/>
            <a:ext cx="11004821" cy="5144029"/>
          </a:xfrm>
        </p:spPr>
        <p:txBody>
          <a:bodyPr vert="horz" lIns="91440" tIns="45720" rIns="91440" bIns="45720" rtlCol="0" anchor="t">
            <a:normAutofit/>
          </a:bodyPr>
          <a:lstStyle/>
          <a:p>
            <a:pPr marL="0" indent="0">
              <a:buNone/>
            </a:pPr>
            <a:r>
              <a:rPr lang="en-US" b="1">
                <a:solidFill>
                  <a:srgbClr val="FF0000"/>
                </a:solidFill>
                <a:latin typeface="Times New Roman"/>
                <a:cs typeface="Times New Roman"/>
              </a:rPr>
              <a:t>Exclusion grounds</a:t>
            </a:r>
            <a:r>
              <a:rPr lang="en-US" b="1">
                <a:latin typeface="Times New Roman"/>
                <a:cs typeface="Times New Roman"/>
              </a:rPr>
              <a:t>:</a:t>
            </a:r>
          </a:p>
          <a:p>
            <a:pPr marL="267970" lvl="0" indent="-267970"/>
            <a:r>
              <a:rPr lang="en-US">
                <a:latin typeface="Times New Roman"/>
                <a:cs typeface="Times New Roman"/>
              </a:rPr>
              <a:t>Annex VII grant agreement – Applicant’s declaration in application form </a:t>
            </a:r>
            <a:r>
              <a:rPr lang="en-US">
                <a:solidFill>
                  <a:srgbClr val="FF0000"/>
                </a:solidFill>
                <a:latin typeface="Times New Roman"/>
                <a:cs typeface="Times New Roman"/>
              </a:rPr>
              <a:t>completed and signed</a:t>
            </a:r>
            <a:r>
              <a:rPr lang="en-US">
                <a:latin typeface="Times New Roman"/>
                <a:cs typeface="Times New Roman"/>
              </a:rPr>
              <a:t> (Annex A guidelines)</a:t>
            </a:r>
          </a:p>
          <a:p>
            <a:pPr marL="0" indent="0">
              <a:buNone/>
            </a:pPr>
            <a:endParaRPr lang="en-US" b="1">
              <a:latin typeface="Times New Roman"/>
              <a:cs typeface="Times New Roman"/>
            </a:endParaRPr>
          </a:p>
          <a:p>
            <a:pPr marL="0" indent="0">
              <a:buNone/>
            </a:pPr>
            <a:r>
              <a:rPr lang="en-US" sz="2800" b="1">
                <a:latin typeface="Times New Roman"/>
                <a:cs typeface="Times New Roman"/>
              </a:rPr>
              <a:t>Supporting documents (upon preselection – ): </a:t>
            </a:r>
            <a:endParaRPr lang="en-US" sz="2800">
              <a:latin typeface="Times New Roman"/>
              <a:cs typeface="Times New Roman"/>
            </a:endParaRPr>
          </a:p>
          <a:p>
            <a:pPr lvl="1"/>
            <a:r>
              <a:rPr lang="en-US" sz="2800">
                <a:solidFill>
                  <a:srgbClr val="FF0000"/>
                </a:solidFill>
                <a:latin typeface="Times New Roman"/>
                <a:cs typeface="Times New Roman"/>
              </a:rPr>
              <a:t>Criminal record</a:t>
            </a:r>
            <a:r>
              <a:rPr lang="en-US" sz="2800">
                <a:latin typeface="Times New Roman"/>
                <a:cs typeface="Times New Roman"/>
              </a:rPr>
              <a:t> clearances from Interpol/Police clearance from the people signing the grant agreement  </a:t>
            </a:r>
          </a:p>
          <a:p>
            <a:pPr lvl="1"/>
            <a:r>
              <a:rPr lang="en-US" sz="2800">
                <a:solidFill>
                  <a:srgbClr val="FF0000"/>
                </a:solidFill>
                <a:latin typeface="Times New Roman"/>
                <a:cs typeface="Times New Roman"/>
              </a:rPr>
              <a:t>Social security</a:t>
            </a:r>
            <a:r>
              <a:rPr lang="en-US" sz="2800">
                <a:latin typeface="Times New Roman"/>
                <a:cs typeface="Times New Roman"/>
              </a:rPr>
              <a:t> clearance certificate </a:t>
            </a:r>
          </a:p>
          <a:p>
            <a:pPr lvl="1"/>
            <a:r>
              <a:rPr lang="en-US" sz="2800">
                <a:solidFill>
                  <a:srgbClr val="FF0000"/>
                </a:solidFill>
                <a:latin typeface="Times New Roman"/>
                <a:cs typeface="Times New Roman"/>
              </a:rPr>
              <a:t>Tax </a:t>
            </a:r>
            <a:r>
              <a:rPr lang="en-US" sz="2800">
                <a:latin typeface="Times New Roman"/>
                <a:cs typeface="Times New Roman"/>
              </a:rPr>
              <a:t>clearance certificate</a:t>
            </a:r>
          </a:p>
          <a:p>
            <a:pPr marL="0" indent="0">
              <a:buNone/>
            </a:pPr>
            <a:endParaRPr lang="en-US">
              <a:latin typeface="Times New Roman"/>
              <a:cs typeface="Times New Roman"/>
            </a:endParaRPr>
          </a:p>
        </p:txBody>
      </p:sp>
    </p:spTree>
    <p:extLst>
      <p:ext uri="{BB962C8B-B14F-4D97-AF65-F5344CB8AC3E}">
        <p14:creationId xmlns:p14="http://schemas.microsoft.com/office/powerpoint/2010/main" val="1294498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5EF87-CEAF-4BC4-7488-911B334F3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49A393-4D61-23E7-22CB-F4355C31B633}"/>
              </a:ext>
            </a:extLst>
          </p:cNvPr>
          <p:cNvSpPr>
            <a:spLocks noGrp="1"/>
          </p:cNvSpPr>
          <p:nvPr>
            <p:ph type="title"/>
          </p:nvPr>
        </p:nvSpPr>
        <p:spPr>
          <a:xfrm>
            <a:off x="2088777" y="188224"/>
            <a:ext cx="7323667" cy="567069"/>
          </a:xfrm>
        </p:spPr>
        <p:txBody>
          <a:bodyPr>
            <a:normAutofit fontScale="90000"/>
          </a:bodyPr>
          <a:lstStyle/>
          <a:p>
            <a:r>
              <a:rPr lang="fr-BE" b="1">
                <a:solidFill>
                  <a:srgbClr val="C00000"/>
                </a:solidFill>
                <a:latin typeface="Times New Roman"/>
                <a:cs typeface="Times New Roman"/>
              </a:rPr>
              <a:t>3a. The </a:t>
            </a:r>
            <a:r>
              <a:rPr lang="fr-BE" b="1" err="1">
                <a:solidFill>
                  <a:srgbClr val="C00000"/>
                </a:solidFill>
                <a:latin typeface="Times New Roman"/>
                <a:cs typeface="Times New Roman"/>
              </a:rPr>
              <a:t>actors</a:t>
            </a:r>
            <a:r>
              <a:rPr lang="fr-BE" b="1">
                <a:solidFill>
                  <a:srgbClr val="C00000"/>
                </a:solidFill>
                <a:latin typeface="Times New Roman"/>
                <a:cs typeface="Times New Roman"/>
              </a:rPr>
              <a:t>: Co-</a:t>
            </a:r>
            <a:r>
              <a:rPr lang="fr-BE" b="1" err="1">
                <a:solidFill>
                  <a:srgbClr val="C00000"/>
                </a:solidFill>
                <a:latin typeface="Times New Roman"/>
                <a:cs typeface="Times New Roman"/>
              </a:rPr>
              <a:t>applicant</a:t>
            </a:r>
            <a:r>
              <a:rPr lang="fr-BE" b="1">
                <a:solidFill>
                  <a:srgbClr val="C00000"/>
                </a:solidFill>
                <a:latin typeface="Times New Roman"/>
                <a:cs typeface="Times New Roman"/>
              </a:rPr>
              <a:t>(s) </a:t>
            </a:r>
            <a:endParaRPr lang="en-US" b="1">
              <a:solidFill>
                <a:srgbClr val="C00000"/>
              </a:solidFill>
              <a:latin typeface="Times New Roman"/>
              <a:cs typeface="Times New Roman"/>
            </a:endParaRPr>
          </a:p>
        </p:txBody>
      </p:sp>
      <p:sp>
        <p:nvSpPr>
          <p:cNvPr id="3" name="Content Placeholder 2">
            <a:extLst>
              <a:ext uri="{FF2B5EF4-FFF2-40B4-BE49-F238E27FC236}">
                <a16:creationId xmlns:a16="http://schemas.microsoft.com/office/drawing/2014/main" id="{C690AFE6-9597-D7F1-AF3F-DF24A18051BB}"/>
              </a:ext>
            </a:extLst>
          </p:cNvPr>
          <p:cNvSpPr>
            <a:spLocks noGrp="1"/>
          </p:cNvSpPr>
          <p:nvPr>
            <p:ph idx="1"/>
          </p:nvPr>
        </p:nvSpPr>
        <p:spPr>
          <a:xfrm>
            <a:off x="387589" y="988818"/>
            <a:ext cx="11674970" cy="5722791"/>
          </a:xfrm>
        </p:spPr>
        <p:txBody>
          <a:bodyPr vert="horz" lIns="91440" tIns="45720" rIns="91440" bIns="45720" rtlCol="0" anchor="t">
            <a:noAutofit/>
          </a:bodyPr>
          <a:lstStyle/>
          <a:p>
            <a:pPr marL="0" indent="0" algn="just">
              <a:buNone/>
            </a:pPr>
            <a:endParaRPr lang="en-US" sz="1400">
              <a:solidFill>
                <a:srgbClr val="404040"/>
              </a:solidFill>
              <a:latin typeface="Georgia"/>
            </a:endParaRPr>
          </a:p>
          <a:p>
            <a:pPr marL="0" indent="0" algn="just">
              <a:buNone/>
            </a:pPr>
            <a:endParaRPr lang="en-US" sz="2000" b="0" i="0" u="none" strike="noStrike" baseline="0">
              <a:solidFill>
                <a:srgbClr val="404040"/>
              </a:solidFill>
              <a:latin typeface="Georgia"/>
            </a:endParaRPr>
          </a:p>
          <a:p>
            <a:pPr marL="267970" indent="-267970" algn="just">
              <a:buNone/>
            </a:pPr>
            <a:r>
              <a:rPr lang="en-US" sz="2000">
                <a:solidFill>
                  <a:srgbClr val="404040"/>
                </a:solidFill>
                <a:latin typeface="Georgia"/>
                <a:ea typeface="Calibri"/>
                <a:cs typeface="Calibri"/>
              </a:rPr>
              <a:t>The </a:t>
            </a:r>
            <a:r>
              <a:rPr lang="en-US" sz="2000">
                <a:solidFill>
                  <a:srgbClr val="FF0000"/>
                </a:solidFill>
                <a:latin typeface="Georgia"/>
                <a:ea typeface="Calibri"/>
                <a:cs typeface="Calibri"/>
              </a:rPr>
              <a:t>co-applicant(s) </a:t>
            </a:r>
          </a:p>
          <a:p>
            <a:pPr marL="267970" indent="-267970" algn="just">
              <a:buNone/>
            </a:pPr>
            <a:endParaRPr lang="en-US" sz="2000">
              <a:solidFill>
                <a:srgbClr val="404040"/>
              </a:solidFill>
              <a:latin typeface="Georgia"/>
              <a:ea typeface="Calibri"/>
              <a:cs typeface="Calibri"/>
            </a:endParaRPr>
          </a:p>
          <a:p>
            <a:pPr marL="267970" indent="-267970" algn="just">
              <a:buNone/>
            </a:pPr>
            <a:r>
              <a:rPr lang="en-US" sz="2000">
                <a:solidFill>
                  <a:srgbClr val="404040"/>
                </a:solidFill>
                <a:latin typeface="Georgia"/>
                <a:ea typeface="Calibri"/>
                <a:cs typeface="Calibri"/>
              </a:rPr>
              <a:t>-shall participate in the </a:t>
            </a:r>
            <a:r>
              <a:rPr lang="en-US" sz="2000">
                <a:solidFill>
                  <a:srgbClr val="FF0000"/>
                </a:solidFill>
                <a:latin typeface="Georgia"/>
                <a:ea typeface="Calibri"/>
                <a:cs typeface="Calibri"/>
              </a:rPr>
              <a:t>definition and the implementation of the action</a:t>
            </a:r>
            <a:r>
              <a:rPr lang="en-US" sz="2000">
                <a:solidFill>
                  <a:srgbClr val="404040"/>
                </a:solidFill>
                <a:latin typeface="Georgia"/>
                <a:ea typeface="Calibri"/>
                <a:cs typeface="Calibri"/>
              </a:rPr>
              <a:t>, and the </a:t>
            </a:r>
            <a:r>
              <a:rPr lang="en-US" sz="2000">
                <a:solidFill>
                  <a:srgbClr val="FF0000"/>
                </a:solidFill>
                <a:latin typeface="Georgia"/>
                <a:ea typeface="Calibri"/>
                <a:cs typeface="Calibri"/>
              </a:rPr>
              <a:t>costs</a:t>
            </a:r>
            <a:r>
              <a:rPr lang="en-US" sz="2000">
                <a:solidFill>
                  <a:srgbClr val="404040"/>
                </a:solidFill>
                <a:latin typeface="Georgia"/>
                <a:ea typeface="Calibri"/>
                <a:cs typeface="Calibri"/>
              </a:rPr>
              <a:t> that they incur shall be </a:t>
            </a:r>
            <a:r>
              <a:rPr lang="en-US" sz="2000">
                <a:solidFill>
                  <a:srgbClr val="FF0000"/>
                </a:solidFill>
                <a:latin typeface="Georgia"/>
                <a:ea typeface="Calibri"/>
                <a:cs typeface="Calibri"/>
              </a:rPr>
              <a:t>eligible</a:t>
            </a:r>
            <a:r>
              <a:rPr lang="en-US" sz="2000">
                <a:solidFill>
                  <a:srgbClr val="404040"/>
                </a:solidFill>
                <a:latin typeface="Georgia"/>
                <a:ea typeface="Calibri"/>
                <a:cs typeface="Calibri"/>
              </a:rPr>
              <a:t> in the same way as those incurred by the </a:t>
            </a:r>
            <a:r>
              <a:rPr lang="en-US" sz="2000">
                <a:solidFill>
                  <a:srgbClr val="FF0000"/>
                </a:solidFill>
                <a:latin typeface="Georgia"/>
                <a:ea typeface="Calibri"/>
                <a:cs typeface="Calibri"/>
              </a:rPr>
              <a:t>applicant</a:t>
            </a:r>
            <a:r>
              <a:rPr lang="en-US" sz="2000">
                <a:solidFill>
                  <a:srgbClr val="404040"/>
                </a:solidFill>
                <a:latin typeface="Georgia"/>
                <a:ea typeface="Calibri"/>
                <a:cs typeface="Calibri"/>
              </a:rPr>
              <a:t>. </a:t>
            </a:r>
            <a:endParaRPr lang="en-US">
              <a:ea typeface="Calibri"/>
              <a:cs typeface="Calibri"/>
            </a:endParaRPr>
          </a:p>
          <a:p>
            <a:pPr marL="267970" indent="-267970" algn="just">
              <a:buNone/>
            </a:pPr>
            <a:r>
              <a:rPr lang="en-US" sz="2000">
                <a:solidFill>
                  <a:srgbClr val="404040"/>
                </a:solidFill>
                <a:latin typeface="Georgia"/>
                <a:ea typeface="Calibri"/>
                <a:cs typeface="Calibri"/>
              </a:rPr>
              <a:t>-the co-applicant(s) must </a:t>
            </a:r>
            <a:r>
              <a:rPr lang="en-US" sz="2000">
                <a:solidFill>
                  <a:srgbClr val="FF0000"/>
                </a:solidFill>
                <a:latin typeface="Georgia"/>
                <a:ea typeface="Calibri"/>
                <a:cs typeface="Calibri"/>
              </a:rPr>
              <a:t>satisfy the admissibility criteria</a:t>
            </a:r>
            <a:r>
              <a:rPr lang="en-US" sz="2000">
                <a:solidFill>
                  <a:srgbClr val="404040"/>
                </a:solidFill>
                <a:latin typeface="Georgia"/>
                <a:ea typeface="Calibri"/>
                <a:cs typeface="Calibri"/>
              </a:rPr>
              <a:t> which apply to the </a:t>
            </a:r>
            <a:r>
              <a:rPr lang="en-US" sz="2000">
                <a:solidFill>
                  <a:srgbClr val="FF0000"/>
                </a:solidFill>
                <a:latin typeface="Georgia"/>
                <a:ea typeface="Calibri"/>
                <a:cs typeface="Calibri"/>
              </a:rPr>
              <a:t>applicant</a:t>
            </a:r>
            <a:r>
              <a:rPr lang="en-US" sz="2000">
                <a:solidFill>
                  <a:srgbClr val="404040"/>
                </a:solidFill>
                <a:latin typeface="Georgia"/>
                <a:ea typeface="Calibri"/>
                <a:cs typeface="Calibri"/>
              </a:rPr>
              <a:t> itself. </a:t>
            </a:r>
          </a:p>
          <a:p>
            <a:pPr marL="267970" indent="-267970" algn="just">
              <a:buNone/>
            </a:pPr>
            <a:r>
              <a:rPr lang="en-US" sz="2000">
                <a:solidFill>
                  <a:srgbClr val="404040"/>
                </a:solidFill>
                <a:latin typeface="Georgia"/>
                <a:ea typeface="Calibri"/>
                <a:cs typeface="Calibri"/>
              </a:rPr>
              <a:t>-The co-applicants must </a:t>
            </a:r>
            <a:r>
              <a:rPr lang="en-US" sz="2000">
                <a:solidFill>
                  <a:srgbClr val="FF0000"/>
                </a:solidFill>
                <a:latin typeface="Georgia"/>
                <a:ea typeface="Calibri"/>
                <a:cs typeface="Calibri"/>
              </a:rPr>
              <a:t>sign the mandate statement</a:t>
            </a:r>
            <a:r>
              <a:rPr lang="en-US" sz="2000">
                <a:solidFill>
                  <a:srgbClr val="404040"/>
                </a:solidFill>
                <a:latin typeface="Georgia"/>
                <a:ea typeface="Calibri"/>
                <a:cs typeface="Calibri"/>
              </a:rPr>
              <a:t> in </a:t>
            </a:r>
            <a:r>
              <a:rPr lang="en-US" sz="2000">
                <a:solidFill>
                  <a:srgbClr val="FF0000"/>
                </a:solidFill>
                <a:latin typeface="Georgia"/>
                <a:ea typeface="Calibri"/>
                <a:cs typeface="Calibri"/>
              </a:rPr>
              <a:t>part B</a:t>
            </a:r>
            <a:r>
              <a:rPr lang="en-US" sz="2000">
                <a:solidFill>
                  <a:srgbClr val="404040"/>
                </a:solidFill>
                <a:latin typeface="Georgia"/>
                <a:ea typeface="Calibri"/>
                <a:cs typeface="Calibri"/>
              </a:rPr>
              <a:t>, section 2.6 of the grant application file.</a:t>
            </a:r>
          </a:p>
          <a:p>
            <a:pPr marL="267970" indent="-267970" algn="just">
              <a:buNone/>
            </a:pPr>
            <a:r>
              <a:rPr lang="en-US" sz="2000">
                <a:solidFill>
                  <a:srgbClr val="404040"/>
                </a:solidFill>
                <a:latin typeface="Georgia"/>
                <a:ea typeface="Calibri"/>
                <a:cs typeface="Calibri"/>
              </a:rPr>
              <a:t>-If the grants are awarded to them, any co-applicants will become the </a:t>
            </a:r>
            <a:r>
              <a:rPr lang="en-US" sz="2000">
                <a:solidFill>
                  <a:srgbClr val="FF0000"/>
                </a:solidFill>
                <a:latin typeface="Georgia"/>
                <a:ea typeface="Calibri"/>
                <a:cs typeface="Calibri"/>
              </a:rPr>
              <a:t>beneficiaries</a:t>
            </a:r>
            <a:r>
              <a:rPr lang="en-US" sz="2000">
                <a:solidFill>
                  <a:srgbClr val="404040"/>
                </a:solidFill>
                <a:latin typeface="Georgia"/>
                <a:ea typeface="Calibri"/>
                <a:cs typeface="Calibri"/>
              </a:rPr>
              <a:t> of the </a:t>
            </a:r>
            <a:r>
              <a:rPr lang="en-US" sz="2000">
                <a:solidFill>
                  <a:srgbClr val="FF0000"/>
                </a:solidFill>
                <a:latin typeface="Georgia"/>
                <a:ea typeface="Calibri"/>
                <a:cs typeface="Calibri"/>
              </a:rPr>
              <a:t>action</a:t>
            </a:r>
            <a:r>
              <a:rPr lang="en-US" sz="2000">
                <a:solidFill>
                  <a:srgbClr val="404040"/>
                </a:solidFill>
                <a:latin typeface="Georgia"/>
                <a:ea typeface="Calibri"/>
                <a:cs typeface="Calibri"/>
              </a:rPr>
              <a:t>, with the Contracting-Beneficiary. </a:t>
            </a:r>
          </a:p>
          <a:p>
            <a:pPr marL="267970" indent="-267970" algn="just">
              <a:buNone/>
            </a:pPr>
            <a:endParaRPr lang="en-US" sz="2000" b="0" i="0" u="none" strike="noStrike" baseline="0">
              <a:solidFill>
                <a:srgbClr val="404040"/>
              </a:solidFill>
              <a:latin typeface="Georgia"/>
              <a:ea typeface="Calibri"/>
              <a:cs typeface="Calibri"/>
            </a:endParaRPr>
          </a:p>
          <a:p>
            <a:pPr marL="0" indent="0" algn="just">
              <a:buNone/>
            </a:pPr>
            <a:r>
              <a:rPr lang="en-US" sz="2000">
                <a:solidFill>
                  <a:srgbClr val="404040"/>
                </a:solidFill>
                <a:latin typeface="Georgia"/>
                <a:ea typeface="Calibri"/>
                <a:cs typeface="Calibri"/>
              </a:rPr>
              <a:t>Any application shall involve at least one organization based within the region where the activity will be implemented (acting either as lead or co-applicant).</a:t>
            </a:r>
            <a:endParaRPr lang="en-US"/>
          </a:p>
          <a:p>
            <a:pPr marL="0" indent="0" algn="just">
              <a:buNone/>
            </a:pPr>
            <a:endParaRPr lang="en-US" sz="2000" b="0" i="0" u="none" strike="noStrike" baseline="0">
              <a:solidFill>
                <a:srgbClr val="404040"/>
              </a:solidFill>
              <a:latin typeface="Georgia"/>
              <a:ea typeface="Calibri"/>
              <a:cs typeface="Calibri"/>
            </a:endParaRPr>
          </a:p>
          <a:p>
            <a:pPr marL="0" indent="0" algn="just">
              <a:buNone/>
            </a:pPr>
            <a:endParaRPr lang="en-GB" sz="2000" b="0" i="0" u="none" strike="noStrike" baseline="0">
              <a:solidFill>
                <a:srgbClr val="404040"/>
              </a:solidFill>
              <a:latin typeface="Georgia"/>
              <a:ea typeface="Calibri"/>
              <a:cs typeface="Calibri"/>
            </a:endParaRPr>
          </a:p>
          <a:p>
            <a:pPr marL="267970" indent="-267970"/>
            <a:endParaRPr lang="en-US" sz="1600">
              <a:solidFill>
                <a:srgbClr val="000000"/>
              </a:solidFill>
              <a:latin typeface="Calibri" panose="020F0502020204030204"/>
              <a:ea typeface="Calibri"/>
              <a:cs typeface="Calibri"/>
            </a:endParaRPr>
          </a:p>
          <a:p>
            <a:pPr marL="267970" indent="-267970"/>
            <a:endParaRPr lang="en-US" sz="1800">
              <a:solidFill>
                <a:srgbClr val="000000"/>
              </a:solidFill>
              <a:latin typeface="Georgia" panose="02040502050405020303" pitchFamily="18" charset="0"/>
              <a:ea typeface="Calibri" panose="020F0502020204030204"/>
              <a:cs typeface="Calibri" panose="020F0502020204030204"/>
            </a:endParaRPr>
          </a:p>
          <a:p>
            <a:pPr marL="267970" indent="-267970"/>
            <a:endParaRPr lang="en-US" sz="1800">
              <a:solidFill>
                <a:srgbClr val="000000"/>
              </a:solidFill>
              <a:latin typeface="Georgia" panose="02040502050405020303" pitchFamily="18" charset="0"/>
              <a:ea typeface="Calibri" panose="020F0502020204030204"/>
              <a:cs typeface="Calibri" panose="020F0502020204030204"/>
            </a:endParaRPr>
          </a:p>
          <a:p>
            <a:pPr marL="0" indent="0">
              <a:buNone/>
            </a:pPr>
            <a:endParaRPr lang="en-US">
              <a:ea typeface="Calibri" panose="020F0502020204030204"/>
              <a:cs typeface="Calibri" panose="020F0502020204030204"/>
            </a:endParaRPr>
          </a:p>
        </p:txBody>
      </p:sp>
    </p:spTree>
    <p:extLst>
      <p:ext uri="{BB962C8B-B14F-4D97-AF65-F5344CB8AC3E}">
        <p14:creationId xmlns:p14="http://schemas.microsoft.com/office/powerpoint/2010/main" val="418516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799302" y="1825625"/>
            <a:ext cx="4220498" cy="4351338"/>
          </a:xfrm>
        </p:spPr>
        <p:txBody>
          <a:bodyPr vert="horz" lIns="91440" tIns="45720" rIns="91440" bIns="45720" rtlCol="0">
            <a:normAutofit/>
          </a:bodyPr>
          <a:lstStyle/>
          <a:p>
            <a:pPr marL="0" indent="0">
              <a:buNone/>
            </a:pPr>
            <a:endParaRPr lang="en-US" i="1"/>
          </a:p>
          <a:p>
            <a:pPr marL="0" indent="0">
              <a:buNone/>
            </a:pPr>
            <a:endParaRPr lang="en-US"/>
          </a:p>
          <a:p>
            <a:endParaRPr lang="en-US"/>
          </a:p>
          <a:p>
            <a:pPr marL="0" indent="0">
              <a:buNone/>
            </a:pPr>
            <a:endParaRPr lang="en-US"/>
          </a:p>
        </p:txBody>
      </p:sp>
      <p:pic>
        <p:nvPicPr>
          <p:cNvPr id="4" name="Picture 3">
            <a:extLst>
              <a:ext uri="{FF2B5EF4-FFF2-40B4-BE49-F238E27FC236}">
                <a16:creationId xmlns:a16="http://schemas.microsoft.com/office/drawing/2014/main" id="{F182ADF2-33FE-6906-8694-2DE81BE57C16}"/>
              </a:ext>
            </a:extLst>
          </p:cNvPr>
          <p:cNvPicPr>
            <a:picLocks noChangeAspect="1"/>
          </p:cNvPicPr>
          <p:nvPr/>
        </p:nvPicPr>
        <p:blipFill>
          <a:blip r:embed="rId3"/>
          <a:stretch>
            <a:fillRect/>
          </a:stretch>
        </p:blipFill>
        <p:spPr>
          <a:xfrm>
            <a:off x="6172200" y="1868848"/>
            <a:ext cx="4264891" cy="4264891"/>
          </a:xfrm>
          <a:prstGeom prst="rect">
            <a:avLst/>
          </a:prstGeom>
          <a:noFill/>
        </p:spPr>
      </p:pic>
      <p:sp>
        <p:nvSpPr>
          <p:cNvPr id="2" name="Title 1"/>
          <p:cNvSpPr>
            <a:spLocks noGrp="1"/>
          </p:cNvSpPr>
          <p:nvPr>
            <p:ph type="title"/>
          </p:nvPr>
        </p:nvSpPr>
        <p:spPr>
          <a:xfrm>
            <a:off x="2517759" y="301918"/>
            <a:ext cx="8637789" cy="1325563"/>
          </a:xfrm>
        </p:spPr>
        <p:txBody>
          <a:bodyPr vert="horz" lIns="91440" tIns="45720" rIns="91440" bIns="45720" rtlCol="0" anchor="ctr">
            <a:normAutofit/>
          </a:bodyPr>
          <a:lstStyle/>
          <a:p>
            <a:r>
              <a:rPr lang="fr-BE" b="1"/>
              <a:t>Questions?</a:t>
            </a:r>
          </a:p>
        </p:txBody>
      </p:sp>
    </p:spTree>
    <p:extLst>
      <p:ext uri="{BB962C8B-B14F-4D97-AF65-F5344CB8AC3E}">
        <p14:creationId xmlns:p14="http://schemas.microsoft.com/office/powerpoint/2010/main" val="1668015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latin typeface="Times New Roman"/>
                <a:cs typeface="Times New Roman"/>
              </a:rPr>
              <a:t>3b. The actions</a:t>
            </a:r>
            <a:endParaRPr lang="en-US" b="1">
              <a:solidFill>
                <a:srgbClr val="C00000"/>
              </a:solidFill>
              <a:latin typeface="Times New Roman"/>
              <a:cs typeface="Times New Roman"/>
            </a:endParaRPr>
          </a:p>
        </p:txBody>
      </p:sp>
      <p:sp>
        <p:nvSpPr>
          <p:cNvPr id="7" name="Content Placeholder 6"/>
          <p:cNvSpPr>
            <a:spLocks noGrp="1"/>
          </p:cNvSpPr>
          <p:nvPr>
            <p:ph idx="1"/>
          </p:nvPr>
        </p:nvSpPr>
        <p:spPr>
          <a:xfrm>
            <a:off x="1214512" y="1825625"/>
            <a:ext cx="10197230" cy="4351338"/>
          </a:xfrm>
        </p:spPr>
        <p:txBody>
          <a:bodyPr vert="horz" lIns="91440" tIns="45720" rIns="91440" bIns="45720" rtlCol="0" anchor="t">
            <a:normAutofit/>
          </a:bodyPr>
          <a:lstStyle/>
          <a:p>
            <a:pPr marL="0" indent="0">
              <a:buNone/>
            </a:pPr>
            <a:r>
              <a:rPr lang="en-US" sz="2400" b="0" i="1" u="none" strike="noStrike" baseline="0">
                <a:solidFill>
                  <a:srgbClr val="000000"/>
                </a:solidFill>
                <a:latin typeface="Times New Roman"/>
                <a:cs typeface="Times New Roman"/>
              </a:rPr>
              <a:t>An action comprises a </a:t>
            </a:r>
            <a:r>
              <a:rPr lang="en-US" sz="2400" b="1" i="1" u="none" strike="noStrike" baseline="0">
                <a:solidFill>
                  <a:srgbClr val="000000"/>
                </a:solidFill>
                <a:latin typeface="Times New Roman"/>
                <a:cs typeface="Times New Roman"/>
              </a:rPr>
              <a:t>series of activities </a:t>
            </a:r>
            <a:r>
              <a:rPr lang="en-US" sz="2400" b="0" i="1" u="none" strike="noStrike" baseline="0">
                <a:solidFill>
                  <a:srgbClr val="000000"/>
                </a:solidFill>
                <a:latin typeface="Times New Roman"/>
                <a:cs typeface="Times New Roman"/>
              </a:rPr>
              <a:t>that are necessary to achieve the results and contribute to the specific(s) objective(s) pursued by the application</a:t>
            </a:r>
          </a:p>
          <a:p>
            <a:pPr marL="0" indent="0">
              <a:buNone/>
            </a:pPr>
            <a:r>
              <a:rPr lang="en-US" sz="2400" b="0" i="0" u="none" strike="noStrike" baseline="0">
                <a:solidFill>
                  <a:srgbClr val="000000"/>
                </a:solidFill>
                <a:latin typeface="Times New Roman"/>
                <a:cs typeface="Times New Roman"/>
              </a:rPr>
              <a:t> </a:t>
            </a:r>
            <a:endParaRPr lang="en-US" sz="3600">
              <a:latin typeface="Times New Roman"/>
              <a:cs typeface="Times New Roman"/>
            </a:endParaRPr>
          </a:p>
          <a:p>
            <a:pPr marL="514350" indent="-514350">
              <a:buAutoNum type="arabicPeriod"/>
            </a:pPr>
            <a:r>
              <a:rPr lang="en-US">
                <a:latin typeface="Times New Roman"/>
                <a:cs typeface="Times New Roman"/>
              </a:rPr>
              <a:t>Duration</a:t>
            </a:r>
            <a:endParaRPr lang="en-US">
              <a:latin typeface="Times New Roman"/>
              <a:ea typeface="Calibri"/>
              <a:cs typeface="Times New Roman"/>
            </a:endParaRPr>
          </a:p>
          <a:p>
            <a:pPr marL="514350" indent="-514350">
              <a:buFont typeface="Arial" panose="020B0604020202020204" pitchFamily="34" charset="0"/>
              <a:buAutoNum type="arabicPeriod"/>
            </a:pPr>
            <a:r>
              <a:rPr lang="en-US">
                <a:latin typeface="Times New Roman"/>
                <a:cs typeface="Times New Roman"/>
              </a:rPr>
              <a:t>Geographical coverage; </a:t>
            </a:r>
            <a:r>
              <a:rPr lang="en-US" b="1">
                <a:latin typeface="Times New Roman"/>
                <a:cs typeface="Times New Roman"/>
              </a:rPr>
              <a:t>Covered</a:t>
            </a:r>
            <a:endParaRPr lang="en-US" b="1">
              <a:latin typeface="Times New Roman"/>
              <a:ea typeface="Calibri"/>
              <a:cs typeface="Times New Roman"/>
            </a:endParaRPr>
          </a:p>
          <a:p>
            <a:pPr marL="514350" indent="-514350">
              <a:buFont typeface="Arial" panose="020B0604020202020204" pitchFamily="34" charset="0"/>
              <a:buAutoNum type="arabicPeriod"/>
            </a:pPr>
            <a:r>
              <a:rPr lang="en-US">
                <a:latin typeface="Times New Roman"/>
                <a:cs typeface="Times New Roman"/>
              </a:rPr>
              <a:t>Sectors or themes </a:t>
            </a:r>
          </a:p>
          <a:p>
            <a:pPr marL="514350" indent="-514350">
              <a:buAutoNum type="arabicPeriod"/>
            </a:pPr>
            <a:r>
              <a:rPr lang="en-US">
                <a:latin typeface="Times New Roman"/>
                <a:cs typeface="Times New Roman"/>
              </a:rPr>
              <a:t>Target groups; </a:t>
            </a:r>
            <a:r>
              <a:rPr lang="en-US" b="1">
                <a:latin typeface="Times New Roman"/>
                <a:cs typeface="Times New Roman"/>
              </a:rPr>
              <a:t>Covered</a:t>
            </a:r>
            <a:endParaRPr lang="en-US" b="1">
              <a:latin typeface="Times New Roman"/>
              <a:ea typeface="Calibri"/>
              <a:cs typeface="Times New Roman"/>
            </a:endParaRPr>
          </a:p>
          <a:p>
            <a:pPr marL="514350" indent="-514350">
              <a:buAutoNum type="arabicPeriod"/>
            </a:pPr>
            <a:r>
              <a:rPr lang="en-US">
                <a:latin typeface="Times New Roman"/>
                <a:cs typeface="Times New Roman"/>
              </a:rPr>
              <a:t>Type of action and eligible activities</a:t>
            </a:r>
            <a:endParaRPr lang="en-US">
              <a:latin typeface="Times New Roman"/>
              <a:ea typeface="Calibri"/>
              <a:cs typeface="Times New Roman"/>
            </a:endParaRPr>
          </a:p>
        </p:txBody>
      </p:sp>
    </p:spTree>
    <p:extLst>
      <p:ext uri="{BB962C8B-B14F-4D97-AF65-F5344CB8AC3E}">
        <p14:creationId xmlns:p14="http://schemas.microsoft.com/office/powerpoint/2010/main" val="875846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latin typeface="Times New Roman"/>
                <a:cs typeface="Times New Roman"/>
              </a:rPr>
              <a:t>3b. The actions: Duration</a:t>
            </a:r>
            <a:endParaRPr lang="en-US" b="1">
              <a:solidFill>
                <a:srgbClr val="C00000"/>
              </a:solidFill>
              <a:latin typeface="Times New Roman"/>
              <a:cs typeface="Times New Roman"/>
            </a:endParaRPr>
          </a:p>
        </p:txBody>
      </p:sp>
      <p:sp>
        <p:nvSpPr>
          <p:cNvPr id="7" name="Content Placeholder 6"/>
          <p:cNvSpPr>
            <a:spLocks noGrp="1"/>
          </p:cNvSpPr>
          <p:nvPr>
            <p:ph idx="1"/>
          </p:nvPr>
        </p:nvSpPr>
        <p:spPr/>
        <p:txBody>
          <a:bodyPr vert="horz" lIns="91440" tIns="45720" rIns="91440" bIns="45720" rtlCol="0" anchor="t">
            <a:normAutofit/>
          </a:bodyPr>
          <a:lstStyle/>
          <a:p>
            <a:pPr marL="267970" indent="-267970"/>
            <a:endParaRPr lang="en-US" b="1"/>
          </a:p>
          <a:p>
            <a:pPr marL="0" indent="0">
              <a:buNone/>
            </a:pPr>
            <a:endParaRPr lang="en-US" b="1">
              <a:ea typeface="Calibri" panose="020F0502020204030204"/>
              <a:cs typeface="Calibri" panose="020F0502020204030204"/>
            </a:endParaRPr>
          </a:p>
          <a:p>
            <a:pPr marL="267970" indent="-267970"/>
            <a:r>
              <a:rPr lang="en-US">
                <a:solidFill>
                  <a:srgbClr val="404040"/>
                </a:solidFill>
                <a:latin typeface="Times New Roman"/>
                <a:ea typeface="Calibri" panose="020F0502020204030204"/>
                <a:cs typeface="Calibri"/>
              </a:rPr>
              <a:t>The initial planned duration of an action may not be less than </a:t>
            </a:r>
            <a:r>
              <a:rPr lang="en-US">
                <a:solidFill>
                  <a:srgbClr val="FF0000"/>
                </a:solidFill>
                <a:latin typeface="Times New Roman"/>
                <a:ea typeface="Calibri" panose="020F0502020204030204"/>
                <a:cs typeface="Calibri"/>
              </a:rPr>
              <a:t>18 months</a:t>
            </a:r>
            <a:r>
              <a:rPr lang="en-US">
                <a:solidFill>
                  <a:srgbClr val="404040"/>
                </a:solidFill>
                <a:latin typeface="Times New Roman"/>
                <a:ea typeface="Calibri" panose="020F0502020204030204"/>
                <a:cs typeface="Calibri"/>
              </a:rPr>
              <a:t> nor exceed </a:t>
            </a:r>
            <a:r>
              <a:rPr lang="en-US">
                <a:solidFill>
                  <a:srgbClr val="FF0000"/>
                </a:solidFill>
                <a:latin typeface="Times New Roman"/>
                <a:ea typeface="Calibri" panose="020F0502020204030204"/>
                <a:cs typeface="Calibri"/>
              </a:rPr>
              <a:t>24 months</a:t>
            </a:r>
            <a:r>
              <a:rPr lang="en-US">
                <a:solidFill>
                  <a:srgbClr val="404040"/>
                </a:solidFill>
                <a:latin typeface="Times New Roman"/>
                <a:ea typeface="Calibri" panose="020F0502020204030204"/>
                <a:cs typeface="Calibri"/>
              </a:rPr>
              <a:t>.</a:t>
            </a:r>
          </a:p>
          <a:p>
            <a:pPr marL="267970" indent="-267970"/>
            <a:endParaRPr lang="en-US">
              <a:latin typeface="Times New Roman"/>
              <a:ea typeface="Calibri" panose="020F0502020204030204"/>
              <a:cs typeface="Calibri"/>
            </a:endParaRPr>
          </a:p>
          <a:p>
            <a:pPr marL="267970" indent="-267970"/>
            <a:endParaRPr lang="en-US">
              <a:latin typeface="Times New Roman"/>
              <a:ea typeface="Calibri" panose="020F0502020204030204"/>
              <a:cs typeface="Calibri"/>
            </a:endParaRPr>
          </a:p>
          <a:p>
            <a:pPr marL="0" indent="0">
              <a:buNone/>
            </a:pPr>
            <a:endParaRPr lang="en-US">
              <a:ea typeface="Calibri" panose="020F0502020204030204"/>
              <a:cs typeface="Calibri"/>
            </a:endParaRPr>
          </a:p>
        </p:txBody>
      </p:sp>
    </p:spTree>
    <p:extLst>
      <p:ext uri="{BB962C8B-B14F-4D97-AF65-F5344CB8AC3E}">
        <p14:creationId xmlns:p14="http://schemas.microsoft.com/office/powerpoint/2010/main" val="1204000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023" y="407485"/>
            <a:ext cx="8849033" cy="572424"/>
          </a:xfrm>
        </p:spPr>
        <p:txBody>
          <a:bodyPr>
            <a:normAutofit fontScale="90000"/>
          </a:bodyPr>
          <a:lstStyle/>
          <a:p>
            <a:r>
              <a:rPr lang="fr-BE" b="1">
                <a:solidFill>
                  <a:srgbClr val="C00000"/>
                </a:solidFill>
                <a:latin typeface="Times New Roman"/>
                <a:cs typeface="Times New Roman"/>
              </a:rPr>
              <a:t>3b. The actions – admissible </a:t>
            </a:r>
            <a:endParaRPr lang="en-US" b="1">
              <a:solidFill>
                <a:srgbClr val="C00000"/>
              </a:solidFill>
              <a:latin typeface="Times New Roman"/>
              <a:cs typeface="Times New Roman"/>
            </a:endParaRPr>
          </a:p>
        </p:txBody>
      </p:sp>
      <p:sp>
        <p:nvSpPr>
          <p:cNvPr id="7" name="Content Placeholder 6"/>
          <p:cNvSpPr>
            <a:spLocks noGrp="1"/>
          </p:cNvSpPr>
          <p:nvPr>
            <p:ph idx="1"/>
          </p:nvPr>
        </p:nvSpPr>
        <p:spPr>
          <a:xfrm>
            <a:off x="192024" y="1271016"/>
            <a:ext cx="11999976" cy="5418635"/>
          </a:xfrm>
        </p:spPr>
        <p:txBody>
          <a:bodyPr vert="horz" lIns="91440" tIns="45720" rIns="91440" bIns="45720" rtlCol="0" anchor="t">
            <a:noAutofit/>
          </a:bodyPr>
          <a:lstStyle/>
          <a:p>
            <a:pPr marL="0" indent="0">
              <a:buNone/>
            </a:pPr>
            <a:r>
              <a:rPr lang="en-US"/>
              <a:t>Types of activity admissible for financing under this Call for Proposals:</a:t>
            </a:r>
            <a:endParaRPr lang="en-UG"/>
          </a:p>
          <a:p>
            <a:r>
              <a:rPr lang="en-US" u="sng"/>
              <a:t>Under Education</a:t>
            </a:r>
            <a:endParaRPr lang="en-UG"/>
          </a:p>
          <a:p>
            <a:pPr lvl="0"/>
            <a:r>
              <a:rPr lang="en-US"/>
              <a:t>Provide bicycles to schools and co-select beneficiary students</a:t>
            </a:r>
            <a:endParaRPr lang="en-UG"/>
          </a:p>
          <a:p>
            <a:pPr lvl="0"/>
            <a:r>
              <a:rPr lang="en-US"/>
              <a:t>Provide training in bicycle maintenance for students (working e.g. with student clubs) and school staff </a:t>
            </a:r>
            <a:endParaRPr lang="en-UG"/>
          </a:p>
          <a:p>
            <a:pPr lvl="0"/>
            <a:r>
              <a:rPr lang="en-US"/>
              <a:t>Set up a management system to maintain bicycles and monitor their use </a:t>
            </a:r>
            <a:endParaRPr lang="en-UG"/>
          </a:p>
          <a:p>
            <a:pPr lvl="0"/>
            <a:r>
              <a:rPr lang="en-US"/>
              <a:t>Promote the use of bicycles for students – especially girls  </a:t>
            </a:r>
            <a:endParaRPr lang="en-UG"/>
          </a:p>
          <a:p>
            <a:pPr lvl="0"/>
            <a:r>
              <a:rPr lang="en-US"/>
              <a:t>Develop appropriate bicycle storage facilities at the schools </a:t>
            </a:r>
            <a:endParaRPr lang="en-UG"/>
          </a:p>
          <a:p>
            <a:r>
              <a:rPr lang="en-US" u="sng"/>
              <a:t>Under Health</a:t>
            </a:r>
            <a:endParaRPr lang="en-UG"/>
          </a:p>
          <a:p>
            <a:pPr lvl="0"/>
            <a:r>
              <a:rPr lang="en-US"/>
              <a:t>Provide bicycles to Community Health Workers </a:t>
            </a:r>
            <a:endParaRPr lang="en-UG"/>
          </a:p>
          <a:p>
            <a:pPr lvl="0"/>
            <a:r>
              <a:rPr lang="en-US"/>
              <a:t>Provide CHWs with skills for bicycle maintenance and healthcare delivery.</a:t>
            </a:r>
            <a:endParaRPr lang="en-UG"/>
          </a:p>
          <a:p>
            <a:pPr marL="0" indent="0">
              <a:buNone/>
            </a:pPr>
            <a:endParaRPr lang="en-US" sz="2000" b="1">
              <a:solidFill>
                <a:srgbClr val="C00000"/>
              </a:solidFill>
              <a:latin typeface="Times New Roman"/>
              <a:ea typeface="Calibri" panose="020F0502020204030204"/>
              <a:cs typeface="Calibri" panose="020F0502020204030204"/>
            </a:endParaRPr>
          </a:p>
        </p:txBody>
      </p:sp>
    </p:spTree>
    <p:extLst>
      <p:ext uri="{BB962C8B-B14F-4D97-AF65-F5344CB8AC3E}">
        <p14:creationId xmlns:p14="http://schemas.microsoft.com/office/powerpoint/2010/main" val="197807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latin typeface="Times New Roman"/>
                <a:cs typeface="Times New Roman"/>
              </a:rPr>
              <a:t>Call for </a:t>
            </a:r>
            <a:r>
              <a:rPr lang="fr-BE" b="1" err="1">
                <a:solidFill>
                  <a:srgbClr val="C00000"/>
                </a:solidFill>
                <a:latin typeface="Times New Roman"/>
                <a:cs typeface="Times New Roman"/>
              </a:rPr>
              <a:t>Proposals</a:t>
            </a:r>
            <a:endParaRPr lang="en-US" b="1">
              <a:solidFill>
                <a:srgbClr val="C00000"/>
              </a:solidFill>
              <a:latin typeface="Times New Roman"/>
              <a:cs typeface="Times New Roman"/>
            </a:endParaRPr>
          </a:p>
        </p:txBody>
      </p:sp>
      <p:sp>
        <p:nvSpPr>
          <p:cNvPr id="3" name="Content Placeholder 2"/>
          <p:cNvSpPr>
            <a:spLocks noGrp="1"/>
          </p:cNvSpPr>
          <p:nvPr>
            <p:ph idx="1"/>
          </p:nvPr>
        </p:nvSpPr>
        <p:spPr>
          <a:xfrm>
            <a:off x="705326" y="1571854"/>
            <a:ext cx="9962674" cy="4554310"/>
          </a:xfrm>
        </p:spPr>
        <p:txBody>
          <a:bodyPr vert="horz" lIns="91440" tIns="45720" rIns="91440" bIns="45720" rtlCol="0" anchor="t">
            <a:normAutofit/>
          </a:bodyPr>
          <a:lstStyle/>
          <a:p>
            <a:pPr marL="267970" indent="-267970">
              <a:buNone/>
            </a:pPr>
            <a:r>
              <a:rPr lang="en-US">
                <a:latin typeface="Times New Roman"/>
                <a:ea typeface="+mn-lt"/>
                <a:cs typeface="+mn-lt"/>
              </a:rPr>
              <a:t>Guidelines, annexes, clarifications (Q&amp;A) and all other communication:</a:t>
            </a:r>
            <a:endParaRPr lang="en-US">
              <a:latin typeface="Times New Roman"/>
              <a:cs typeface="Times New Roman"/>
            </a:endParaRPr>
          </a:p>
          <a:p>
            <a:pPr marL="267970" indent="-267970">
              <a:buNone/>
            </a:pPr>
            <a:r>
              <a:rPr lang="en-US">
                <a:latin typeface="Times New Roman"/>
                <a:ea typeface="+mn-lt"/>
                <a:cs typeface="+mn-lt"/>
                <a:hlinkClick r:id="rId3"/>
              </a:rPr>
              <a:t>www.enabel.be/grants</a:t>
            </a:r>
            <a:r>
              <a:rPr lang="en-US">
                <a:latin typeface="Times New Roman"/>
                <a:ea typeface="+mn-lt"/>
                <a:cs typeface="+mn-lt"/>
              </a:rPr>
              <a:t>  </a:t>
            </a:r>
          </a:p>
          <a:p>
            <a:pPr marL="0" indent="0">
              <a:buNone/>
            </a:pPr>
            <a:endParaRPr lang="en-US">
              <a:latin typeface="Times New Roman"/>
              <a:cs typeface="Times New Roman"/>
            </a:endParaRPr>
          </a:p>
          <a:p>
            <a:pPr marL="0" indent="0">
              <a:buNone/>
            </a:pPr>
            <a:r>
              <a:rPr lang="en-US" b="1">
                <a:latin typeface="Times New Roman"/>
                <a:cs typeface="Times New Roman"/>
              </a:rPr>
              <a:t>Call reference number</a:t>
            </a:r>
            <a:r>
              <a:rPr lang="en-US">
                <a:latin typeface="Times New Roman"/>
                <a:cs typeface="Times New Roman"/>
              </a:rPr>
              <a:t>: </a:t>
            </a:r>
            <a:r>
              <a:rPr lang="fr-FR"/>
              <a:t>UGA22008-10144 </a:t>
            </a:r>
          </a:p>
          <a:p>
            <a:pPr marL="0" indent="0">
              <a:buNone/>
            </a:pPr>
            <a:r>
              <a:rPr lang="en-US" b="1">
                <a:latin typeface="Times New Roman"/>
                <a:cs typeface="Times New Roman"/>
              </a:rPr>
              <a:t>Call Title: </a:t>
            </a:r>
            <a:r>
              <a:rPr lang="en-GB" b="1"/>
              <a:t>Enhance access to sustainable transport for education and health care services</a:t>
            </a:r>
            <a:endParaRPr lang="en-US">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3288249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11BB0-B732-B902-DB92-238B557BD5EB}"/>
              </a:ext>
            </a:extLst>
          </p:cNvPr>
          <p:cNvSpPr>
            <a:spLocks noGrp="1"/>
          </p:cNvSpPr>
          <p:nvPr>
            <p:ph type="title"/>
          </p:nvPr>
        </p:nvSpPr>
        <p:spPr/>
        <p:txBody>
          <a:bodyPr/>
          <a:lstStyle/>
          <a:p>
            <a:r>
              <a:rPr lang="fr-BE" sz="4000" b="1">
                <a:solidFill>
                  <a:srgbClr val="C00000"/>
                </a:solidFill>
                <a:latin typeface="Times New Roman"/>
                <a:cs typeface="Times New Roman"/>
              </a:rPr>
              <a:t>3b. The actions – admissible </a:t>
            </a:r>
            <a:r>
              <a:rPr lang="fr-BE" sz="4000" b="1" err="1">
                <a:solidFill>
                  <a:srgbClr val="C00000"/>
                </a:solidFill>
                <a:latin typeface="Times New Roman"/>
                <a:cs typeface="Times New Roman"/>
              </a:rPr>
              <a:t>Cont'd</a:t>
            </a:r>
            <a:r>
              <a:rPr lang="fr-BE" sz="4000" b="1">
                <a:solidFill>
                  <a:srgbClr val="C00000"/>
                </a:solidFill>
                <a:latin typeface="Times New Roman"/>
                <a:cs typeface="Times New Roman"/>
              </a:rPr>
              <a:t>....</a:t>
            </a:r>
            <a:endParaRPr lang="en-US"/>
          </a:p>
        </p:txBody>
      </p:sp>
      <p:sp>
        <p:nvSpPr>
          <p:cNvPr id="3" name="Content Placeholder 2">
            <a:extLst>
              <a:ext uri="{FF2B5EF4-FFF2-40B4-BE49-F238E27FC236}">
                <a16:creationId xmlns:a16="http://schemas.microsoft.com/office/drawing/2014/main" id="{0FEF7828-2C02-EFE8-B5DF-511AAC4D39AB}"/>
              </a:ext>
            </a:extLst>
          </p:cNvPr>
          <p:cNvSpPr>
            <a:spLocks noGrp="1"/>
          </p:cNvSpPr>
          <p:nvPr>
            <p:ph idx="1"/>
          </p:nvPr>
        </p:nvSpPr>
        <p:spPr>
          <a:xfrm>
            <a:off x="137160" y="1825624"/>
            <a:ext cx="11841479" cy="4602607"/>
          </a:xfrm>
        </p:spPr>
        <p:txBody>
          <a:bodyPr vert="horz" lIns="91440" tIns="45720" rIns="91440" bIns="45720" rtlCol="0" anchor="t">
            <a:normAutofit lnSpcReduction="10000"/>
          </a:bodyPr>
          <a:lstStyle/>
          <a:p>
            <a:pPr marL="0" indent="0">
              <a:buNone/>
            </a:pPr>
            <a:r>
              <a:rPr lang="en-US" u="sng"/>
              <a:t>Under Research </a:t>
            </a:r>
            <a:endParaRPr lang="en-UG"/>
          </a:p>
          <a:p>
            <a:pPr lvl="0"/>
            <a:r>
              <a:rPr lang="en-US"/>
              <a:t>Conduct action research to assess the impact of the intervention </a:t>
            </a:r>
            <a:endParaRPr lang="en-UG"/>
          </a:p>
          <a:p>
            <a:r>
              <a:rPr lang="en-US" u="sng"/>
              <a:t>Under-cross-cutting issues</a:t>
            </a:r>
            <a:r>
              <a:rPr lang="en-US"/>
              <a:t>: (Environmental awareness, Active citizenship / social engagement or Entrepreneurship)</a:t>
            </a:r>
            <a:endParaRPr lang="en-UG"/>
          </a:p>
          <a:p>
            <a:pPr lvl="0"/>
            <a:r>
              <a:rPr lang="en-US"/>
              <a:t>Promotion campaigns to use bicycles as a safe, environmentally and healthy means of transport </a:t>
            </a:r>
            <a:endParaRPr lang="en-UG"/>
          </a:p>
          <a:p>
            <a:pPr lvl="0"/>
            <a:r>
              <a:rPr lang="en-US"/>
              <a:t>Encourage entrepreneurship linked to bicycle (set up a bicycle repair shop, sell bicycle repair material / equipment)</a:t>
            </a:r>
            <a:endParaRPr lang="en-UG"/>
          </a:p>
          <a:p>
            <a:pPr lvl="0"/>
            <a:r>
              <a:rPr lang="en-US"/>
              <a:t>Encourage entrepreneurship linked to community health </a:t>
            </a:r>
            <a:endParaRPr lang="en-UG"/>
          </a:p>
          <a:p>
            <a:pPr lvl="0"/>
            <a:r>
              <a:rPr lang="en-US"/>
              <a:t>Set up sustainable services centers through the VTI</a:t>
            </a:r>
            <a:endParaRPr lang="en-UG"/>
          </a:p>
        </p:txBody>
      </p:sp>
    </p:spTree>
    <p:extLst>
      <p:ext uri="{BB962C8B-B14F-4D97-AF65-F5344CB8AC3E}">
        <p14:creationId xmlns:p14="http://schemas.microsoft.com/office/powerpoint/2010/main" val="2702089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fr-BE" b="1">
                <a:solidFill>
                  <a:srgbClr val="C00000"/>
                </a:solidFill>
                <a:latin typeface="Times New Roman"/>
                <a:cs typeface="Times New Roman"/>
              </a:rPr>
              <a:t>3b. The actions – NON admissible</a:t>
            </a:r>
            <a:endParaRPr lang="en-US" b="1">
              <a:solidFill>
                <a:srgbClr val="C00000"/>
              </a:solidFill>
              <a:latin typeface="Times New Roman"/>
              <a:cs typeface="Times New Roman"/>
            </a:endParaRPr>
          </a:p>
        </p:txBody>
      </p:sp>
      <p:sp>
        <p:nvSpPr>
          <p:cNvPr id="7" name="Content Placeholder 6"/>
          <p:cNvSpPr>
            <a:spLocks noGrp="1"/>
          </p:cNvSpPr>
          <p:nvPr>
            <p:ph idx="1"/>
          </p:nvPr>
        </p:nvSpPr>
        <p:spPr>
          <a:xfrm>
            <a:off x="0" y="1600200"/>
            <a:ext cx="11759183" cy="5257800"/>
          </a:xfrm>
        </p:spPr>
        <p:txBody>
          <a:bodyPr vert="horz" lIns="91440" tIns="45720" rIns="91440" bIns="45720" rtlCol="0" anchor="t">
            <a:normAutofit/>
          </a:bodyPr>
          <a:lstStyle/>
          <a:p>
            <a:pPr marL="0" indent="0" algn="l">
              <a:buNone/>
            </a:pPr>
            <a:endParaRPr lang="en-GB" sz="1800" b="0" i="0" u="none" strike="noStrike" baseline="0">
              <a:solidFill>
                <a:srgbClr val="000000"/>
              </a:solidFill>
              <a:latin typeface="Symbol" panose="05050102010706020507" pitchFamily="18" charset="2"/>
            </a:endParaRPr>
          </a:p>
          <a:p>
            <a:pPr marL="267970" indent="-267970"/>
            <a:endParaRPr lang="en-US" sz="2400">
              <a:solidFill>
                <a:schemeClr val="tx1">
                  <a:lumMod val="75000"/>
                  <a:lumOff val="25000"/>
                </a:schemeClr>
              </a:solidFill>
              <a:latin typeface="Times New Roman"/>
              <a:cs typeface="Times New Roman"/>
            </a:endParaRPr>
          </a:p>
          <a:p>
            <a:pPr marL="0" indent="0">
              <a:buNone/>
            </a:pPr>
            <a:r>
              <a:rPr lang="en-GB"/>
              <a:t>The following types of action are </a:t>
            </a:r>
            <a:r>
              <a:rPr lang="en-GB" b="1"/>
              <a:t>not admissible</a:t>
            </a:r>
            <a:r>
              <a:rPr lang="en-GB"/>
              <a:t>:</a:t>
            </a:r>
            <a:endParaRPr lang="en-UG"/>
          </a:p>
          <a:p>
            <a:pPr lvl="0" fontAlgn="base"/>
            <a:r>
              <a:rPr lang="en-GB"/>
              <a:t>actions consisting exclusively or primarily of sponsoring the participation of individuals in workshops, seminars, conferences and conventions.</a:t>
            </a:r>
            <a:r>
              <a:rPr lang="en-US" u="sng"/>
              <a:t> </a:t>
            </a:r>
            <a:endParaRPr lang="en-UG"/>
          </a:p>
          <a:p>
            <a:pPr lvl="0" fontAlgn="base"/>
            <a:r>
              <a:rPr lang="en-GB"/>
              <a:t>actions consisting exclusively or primarily of financing individual scholarships.</a:t>
            </a:r>
            <a:endParaRPr lang="en-UG"/>
          </a:p>
          <a:p>
            <a:pPr lvl="0"/>
            <a:r>
              <a:rPr lang="en-GB"/>
              <a:t>Workshops and conferences for political, spiritual and social enhancement</a:t>
            </a:r>
            <a:endParaRPr lang="en-UG"/>
          </a:p>
          <a:p>
            <a:pPr marL="0" indent="0">
              <a:buNone/>
            </a:pPr>
            <a:endParaRPr lang="en-US" b="0" i="0" u="none" strike="noStrike" baseline="0">
              <a:solidFill>
                <a:schemeClr val="tx1">
                  <a:lumMod val="75000"/>
                  <a:lumOff val="25000"/>
                </a:schemeClr>
              </a:solidFill>
              <a:latin typeface="Times New Roman"/>
              <a:ea typeface="Calibri"/>
              <a:cs typeface="Calibri"/>
            </a:endParaRPr>
          </a:p>
        </p:txBody>
      </p:sp>
    </p:spTree>
    <p:extLst>
      <p:ext uri="{BB962C8B-B14F-4D97-AF65-F5344CB8AC3E}">
        <p14:creationId xmlns:p14="http://schemas.microsoft.com/office/powerpoint/2010/main" val="1617041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10374440" cy="1352144"/>
          </a:xfrm>
        </p:spPr>
        <p:txBody>
          <a:bodyPr/>
          <a:lstStyle/>
          <a:p>
            <a:r>
              <a:rPr lang="fr-BE" b="1">
                <a:solidFill>
                  <a:srgbClr val="C00000"/>
                </a:solidFill>
                <a:latin typeface="Times New Roman"/>
                <a:cs typeface="Times New Roman"/>
              </a:rPr>
              <a:t>3b. The actions: </a:t>
            </a:r>
            <a:r>
              <a:rPr lang="fr-BE" b="1" err="1">
                <a:solidFill>
                  <a:srgbClr val="C00000"/>
                </a:solidFill>
                <a:latin typeface="Times New Roman"/>
                <a:cs typeface="Times New Roman"/>
              </a:rPr>
              <a:t>Sub-grants</a:t>
            </a:r>
            <a:r>
              <a:rPr lang="fr-BE" b="1">
                <a:solidFill>
                  <a:srgbClr val="C00000"/>
                </a:solidFill>
                <a:latin typeface="Times New Roman"/>
                <a:cs typeface="Times New Roman"/>
              </a:rPr>
              <a:t> to </a:t>
            </a:r>
            <a:r>
              <a:rPr lang="fr-BE" b="1" err="1">
                <a:solidFill>
                  <a:srgbClr val="C00000"/>
                </a:solidFill>
                <a:latin typeface="Times New Roman"/>
                <a:cs typeface="Times New Roman"/>
              </a:rPr>
              <a:t>sub-beneficiaries</a:t>
            </a:r>
            <a:endParaRPr lang="en-US" b="1">
              <a:solidFill>
                <a:srgbClr val="C00000"/>
              </a:solidFill>
              <a:latin typeface="Times New Roman"/>
              <a:cs typeface="Times New Roman"/>
            </a:endParaRPr>
          </a:p>
        </p:txBody>
      </p:sp>
      <p:sp>
        <p:nvSpPr>
          <p:cNvPr id="5" name="Content Placeholder 4">
            <a:extLst>
              <a:ext uri="{FF2B5EF4-FFF2-40B4-BE49-F238E27FC236}">
                <a16:creationId xmlns:a16="http://schemas.microsoft.com/office/drawing/2014/main" id="{DA8D23A8-D56E-58B3-F661-920BA0544EB8}"/>
              </a:ext>
            </a:extLst>
          </p:cNvPr>
          <p:cNvSpPr>
            <a:spLocks noGrp="1"/>
          </p:cNvSpPr>
          <p:nvPr>
            <p:ph idx="1"/>
          </p:nvPr>
        </p:nvSpPr>
        <p:spPr>
          <a:xfrm>
            <a:off x="1313527" y="1825625"/>
            <a:ext cx="10142739" cy="4351338"/>
          </a:xfrm>
        </p:spPr>
        <p:txBody>
          <a:bodyPr vert="horz" lIns="91440" tIns="45720" rIns="91440" bIns="45720" rtlCol="0" anchor="t">
            <a:normAutofit/>
          </a:bodyPr>
          <a:lstStyle/>
          <a:p>
            <a:pPr marL="267970" indent="-267970"/>
            <a:endParaRPr lang="en-US" sz="3200">
              <a:solidFill>
                <a:srgbClr val="404040"/>
              </a:solidFill>
              <a:latin typeface="Times New Roman"/>
              <a:cs typeface="Times New Roman"/>
            </a:endParaRPr>
          </a:p>
          <a:p>
            <a:pPr marL="267970" indent="-267970"/>
            <a:r>
              <a:rPr lang="en-US" sz="3200">
                <a:solidFill>
                  <a:srgbClr val="404040"/>
                </a:solidFill>
                <a:latin typeface="Times New Roman"/>
                <a:cs typeface="Times New Roman"/>
              </a:rPr>
              <a:t>Applicants </a:t>
            </a:r>
            <a:r>
              <a:rPr lang="en-US" sz="3200" b="1" u="sng">
                <a:solidFill>
                  <a:srgbClr val="FF0000"/>
                </a:solidFill>
                <a:latin typeface="Times New Roman"/>
                <a:cs typeface="Times New Roman"/>
              </a:rPr>
              <a:t>cannot</a:t>
            </a:r>
            <a:r>
              <a:rPr lang="en-US" sz="3200">
                <a:solidFill>
                  <a:srgbClr val="404040"/>
                </a:solidFill>
                <a:latin typeface="Times New Roman"/>
                <a:cs typeface="Times New Roman"/>
              </a:rPr>
              <a:t> propose sub-grants to sub-beneficiaries to help achieve the objectives of the action.</a:t>
            </a:r>
            <a:endParaRPr lang="en-US"/>
          </a:p>
        </p:txBody>
      </p:sp>
    </p:spTree>
    <p:extLst>
      <p:ext uri="{BB962C8B-B14F-4D97-AF65-F5344CB8AC3E}">
        <p14:creationId xmlns:p14="http://schemas.microsoft.com/office/powerpoint/2010/main" val="2099666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638" y="162581"/>
            <a:ext cx="8637789" cy="587227"/>
          </a:xfrm>
        </p:spPr>
        <p:txBody>
          <a:bodyPr>
            <a:normAutofit fontScale="90000"/>
          </a:bodyPr>
          <a:lstStyle/>
          <a:p>
            <a:r>
              <a:rPr lang="fr-BE" b="1">
                <a:solidFill>
                  <a:srgbClr val="C00000"/>
                </a:solidFill>
                <a:latin typeface="Times New Roman"/>
                <a:cs typeface="Times New Roman"/>
              </a:rPr>
              <a:t>3b. </a:t>
            </a:r>
            <a:r>
              <a:rPr lang="fr-BE" b="1" err="1">
                <a:solidFill>
                  <a:srgbClr val="C00000"/>
                </a:solidFill>
                <a:latin typeface="Times New Roman"/>
                <a:cs typeface="Times New Roman"/>
              </a:rPr>
              <a:t>Number</a:t>
            </a:r>
            <a:r>
              <a:rPr lang="fr-BE" b="1">
                <a:solidFill>
                  <a:srgbClr val="C00000"/>
                </a:solidFill>
                <a:latin typeface="Times New Roman"/>
                <a:cs typeface="Times New Roman"/>
              </a:rPr>
              <a:t> of applications</a:t>
            </a:r>
            <a:endParaRPr lang="en-US" b="1">
              <a:solidFill>
                <a:srgbClr val="C00000"/>
              </a:solidFill>
              <a:latin typeface="Times New Roman"/>
              <a:cs typeface="Times New Roman"/>
            </a:endParaRPr>
          </a:p>
        </p:txBody>
      </p:sp>
      <p:sp>
        <p:nvSpPr>
          <p:cNvPr id="7" name="Content Placeholder 6"/>
          <p:cNvSpPr>
            <a:spLocks noGrp="1"/>
          </p:cNvSpPr>
          <p:nvPr>
            <p:ph idx="1"/>
          </p:nvPr>
        </p:nvSpPr>
        <p:spPr>
          <a:xfrm>
            <a:off x="637298" y="1456104"/>
            <a:ext cx="10474212" cy="4876800"/>
          </a:xfrm>
        </p:spPr>
        <p:txBody>
          <a:bodyPr vert="horz" lIns="91440" tIns="45720" rIns="91440" bIns="45720" rtlCol="0" anchor="t">
            <a:normAutofit/>
          </a:bodyPr>
          <a:lstStyle/>
          <a:p>
            <a:pPr marL="0" indent="0">
              <a:buNone/>
            </a:pPr>
            <a:endParaRPr lang="en-US" sz="2000" i="1">
              <a:ea typeface="Calibri"/>
              <a:cs typeface="Calibri"/>
            </a:endParaRPr>
          </a:p>
          <a:p>
            <a:pPr marL="267970" indent="-267970" algn="just"/>
            <a:r>
              <a:rPr lang="en-US" sz="2000">
                <a:solidFill>
                  <a:srgbClr val="000000"/>
                </a:solidFill>
                <a:latin typeface="Georgia"/>
              </a:rPr>
              <a:t>The applicant </a:t>
            </a:r>
            <a:r>
              <a:rPr lang="en-US" sz="2000">
                <a:solidFill>
                  <a:srgbClr val="FF0000"/>
                </a:solidFill>
                <a:latin typeface="Georgia"/>
              </a:rPr>
              <a:t>may not</a:t>
            </a:r>
            <a:r>
              <a:rPr lang="en-US" sz="2000">
                <a:solidFill>
                  <a:srgbClr val="000000"/>
                </a:solidFill>
                <a:latin typeface="Georgia"/>
              </a:rPr>
              <a:t> submit </a:t>
            </a:r>
            <a:r>
              <a:rPr lang="en-US" sz="2000">
                <a:solidFill>
                  <a:srgbClr val="FF0000"/>
                </a:solidFill>
                <a:latin typeface="Georgia"/>
              </a:rPr>
              <a:t>more than 01 application(s)</a:t>
            </a:r>
            <a:r>
              <a:rPr lang="en-US" sz="2000">
                <a:solidFill>
                  <a:srgbClr val="000000"/>
                </a:solidFill>
                <a:latin typeface="Georgia"/>
              </a:rPr>
              <a:t> under this Call for Proposals.</a:t>
            </a:r>
            <a:endParaRPr lang="en-US" sz="2000">
              <a:solidFill>
                <a:srgbClr val="000000"/>
              </a:solidFill>
              <a:latin typeface="Georgia"/>
              <a:ea typeface="Calibri"/>
              <a:cs typeface="Calibri"/>
            </a:endParaRPr>
          </a:p>
          <a:p>
            <a:pPr marL="0" indent="0" algn="just">
              <a:buNone/>
            </a:pPr>
            <a:endParaRPr lang="en-US" sz="2000">
              <a:solidFill>
                <a:srgbClr val="000000"/>
              </a:solidFill>
              <a:latin typeface="Georgia"/>
            </a:endParaRPr>
          </a:p>
          <a:p>
            <a:pPr marL="267970" indent="-267970" algn="just"/>
            <a:r>
              <a:rPr lang="en-US" sz="2000">
                <a:solidFill>
                  <a:srgbClr val="000000"/>
                </a:solidFill>
                <a:latin typeface="Georgia"/>
              </a:rPr>
              <a:t>The applicant </a:t>
            </a:r>
            <a:r>
              <a:rPr lang="en-US" sz="2000">
                <a:solidFill>
                  <a:srgbClr val="FF0000"/>
                </a:solidFill>
                <a:latin typeface="Georgia"/>
              </a:rPr>
              <a:t>may not </a:t>
            </a:r>
            <a:r>
              <a:rPr lang="en-US" sz="2000">
                <a:solidFill>
                  <a:srgbClr val="000000"/>
                </a:solidFill>
                <a:latin typeface="Georgia"/>
              </a:rPr>
              <a:t>be at the same time a </a:t>
            </a:r>
            <a:r>
              <a:rPr lang="en-US" sz="2000">
                <a:solidFill>
                  <a:srgbClr val="FF0000"/>
                </a:solidFill>
                <a:latin typeface="Georgia"/>
              </a:rPr>
              <a:t>co-applicant in another application</a:t>
            </a:r>
            <a:r>
              <a:rPr lang="en-US" sz="2000">
                <a:solidFill>
                  <a:srgbClr val="000000"/>
                </a:solidFill>
                <a:latin typeface="Georgia"/>
              </a:rPr>
              <a:t>. </a:t>
            </a:r>
          </a:p>
          <a:p>
            <a:pPr marL="0" indent="0" algn="just">
              <a:buNone/>
            </a:pPr>
            <a:endParaRPr lang="en-US" sz="2000">
              <a:solidFill>
                <a:srgbClr val="000000"/>
              </a:solidFill>
              <a:latin typeface="Georgia"/>
            </a:endParaRPr>
          </a:p>
          <a:p>
            <a:pPr marL="267970" indent="-267970" algn="just"/>
            <a:r>
              <a:rPr lang="en-US" sz="2000">
                <a:solidFill>
                  <a:srgbClr val="000000"/>
                </a:solidFill>
                <a:latin typeface="Georgia"/>
              </a:rPr>
              <a:t>A co-applicant </a:t>
            </a:r>
            <a:r>
              <a:rPr lang="en-US" sz="2000">
                <a:solidFill>
                  <a:srgbClr val="FF0000"/>
                </a:solidFill>
                <a:latin typeface="Georgia"/>
              </a:rPr>
              <a:t>may </a:t>
            </a:r>
            <a:r>
              <a:rPr lang="en-US" sz="2000">
                <a:solidFill>
                  <a:srgbClr val="000000"/>
                </a:solidFill>
                <a:latin typeface="Georgia"/>
              </a:rPr>
              <a:t>submit more than </a:t>
            </a:r>
            <a:r>
              <a:rPr lang="en-US" sz="2000">
                <a:solidFill>
                  <a:srgbClr val="FF0000"/>
                </a:solidFill>
                <a:latin typeface="Georgia"/>
              </a:rPr>
              <a:t>01 application(s)</a:t>
            </a:r>
            <a:r>
              <a:rPr lang="en-US" sz="2000">
                <a:solidFill>
                  <a:srgbClr val="000000"/>
                </a:solidFill>
                <a:latin typeface="Georgia"/>
              </a:rPr>
              <a:t> under this Call for Proposals.</a:t>
            </a:r>
            <a:endParaRPr lang="en-US" sz="2000">
              <a:solidFill>
                <a:srgbClr val="000000"/>
              </a:solidFill>
              <a:latin typeface="Georgia"/>
              <a:ea typeface="Calibri"/>
              <a:cs typeface="Calibri"/>
            </a:endParaRPr>
          </a:p>
          <a:p>
            <a:pPr marL="0" indent="0" algn="just">
              <a:buNone/>
            </a:pPr>
            <a:endParaRPr lang="en-US" sz="2000">
              <a:solidFill>
                <a:srgbClr val="000000"/>
              </a:solidFill>
              <a:latin typeface="Georgia"/>
            </a:endParaRPr>
          </a:p>
          <a:p>
            <a:pPr marL="267970" indent="-267970" algn="just"/>
            <a:r>
              <a:rPr lang="en-US" sz="2000">
                <a:solidFill>
                  <a:srgbClr val="000000"/>
                </a:solidFill>
                <a:latin typeface="Georgia"/>
              </a:rPr>
              <a:t>A </a:t>
            </a:r>
            <a:r>
              <a:rPr lang="en-US" sz="2000">
                <a:solidFill>
                  <a:srgbClr val="FF0000"/>
                </a:solidFill>
                <a:latin typeface="Georgia"/>
              </a:rPr>
              <a:t>co-applicant may</a:t>
            </a:r>
            <a:r>
              <a:rPr lang="en-US" sz="2000">
                <a:solidFill>
                  <a:srgbClr val="000000"/>
                </a:solidFill>
                <a:latin typeface="Georgia"/>
              </a:rPr>
              <a:t> </a:t>
            </a:r>
            <a:r>
              <a:rPr lang="en-US" sz="2000">
                <a:solidFill>
                  <a:srgbClr val="FF0000"/>
                </a:solidFill>
                <a:latin typeface="Georgia"/>
              </a:rPr>
              <a:t>not </a:t>
            </a:r>
            <a:r>
              <a:rPr lang="en-US" sz="2000">
                <a:solidFill>
                  <a:srgbClr val="000000"/>
                </a:solidFill>
                <a:latin typeface="Georgia"/>
              </a:rPr>
              <a:t>be awarded more than 01 Grant Agreement(s) under this Call for Proposals.</a:t>
            </a:r>
          </a:p>
          <a:p>
            <a:pPr marL="0" indent="0" algn="just">
              <a:buNone/>
            </a:pPr>
            <a:endParaRPr lang="en-US" sz="2000">
              <a:solidFill>
                <a:srgbClr val="000000"/>
              </a:solidFill>
              <a:latin typeface="Georgia"/>
              <a:ea typeface="Calibri"/>
              <a:cs typeface="Calibri"/>
            </a:endParaRPr>
          </a:p>
          <a:p>
            <a:pPr marL="267970" indent="-267970" algn="just"/>
            <a:endParaRPr lang="en-US" sz="2000">
              <a:solidFill>
                <a:srgbClr val="000000"/>
              </a:solidFill>
              <a:latin typeface="Georgia"/>
              <a:ea typeface="Calibri"/>
              <a:cs typeface="Calibri"/>
            </a:endParaRPr>
          </a:p>
          <a:p>
            <a:pPr marL="267970" indent="-267970"/>
            <a:endParaRPr lang="en-US">
              <a:latin typeface="Calibri" panose="020F0502020204030204"/>
              <a:ea typeface="Calibri"/>
              <a:cs typeface="Calibri"/>
            </a:endParaRPr>
          </a:p>
          <a:p>
            <a:pPr marL="267970" indent="-267970"/>
            <a:endParaRPr lang="en-US">
              <a:ea typeface="Calibri"/>
              <a:cs typeface="Calibri"/>
            </a:endParaRPr>
          </a:p>
          <a:p>
            <a:pPr marL="0" indent="0">
              <a:buNone/>
            </a:pPr>
            <a:endParaRPr lang="en-US">
              <a:ea typeface="Calibri"/>
              <a:cs typeface="Calibri"/>
            </a:endParaRPr>
          </a:p>
        </p:txBody>
      </p:sp>
    </p:spTree>
    <p:extLst>
      <p:ext uri="{BB962C8B-B14F-4D97-AF65-F5344CB8AC3E}">
        <p14:creationId xmlns:p14="http://schemas.microsoft.com/office/powerpoint/2010/main" val="2615521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C0CD6-96A1-7601-DF2C-CABE6CAC8C9D}"/>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43BC17D-F1C4-C3E0-BDA3-7097D31E404E}"/>
              </a:ext>
            </a:extLst>
          </p:cNvPr>
          <p:cNvSpPr>
            <a:spLocks noGrp="1"/>
          </p:cNvSpPr>
          <p:nvPr>
            <p:ph sz="half" idx="1"/>
          </p:nvPr>
        </p:nvSpPr>
        <p:spPr>
          <a:xfrm>
            <a:off x="1799302" y="1825625"/>
            <a:ext cx="4220498" cy="4351338"/>
          </a:xfrm>
        </p:spPr>
        <p:txBody>
          <a:bodyPr vert="horz" lIns="91440" tIns="45720" rIns="91440" bIns="45720" rtlCol="0">
            <a:normAutofit/>
          </a:bodyPr>
          <a:lstStyle/>
          <a:p>
            <a:pPr marL="0" indent="0">
              <a:buNone/>
            </a:pPr>
            <a:endParaRPr lang="en-US" i="1"/>
          </a:p>
          <a:p>
            <a:pPr marL="0" indent="0">
              <a:buNone/>
            </a:pPr>
            <a:endParaRPr lang="en-US"/>
          </a:p>
          <a:p>
            <a:endParaRPr lang="en-US"/>
          </a:p>
          <a:p>
            <a:pPr marL="0" indent="0">
              <a:buNone/>
            </a:pPr>
            <a:endParaRPr lang="en-US"/>
          </a:p>
        </p:txBody>
      </p:sp>
      <p:pic>
        <p:nvPicPr>
          <p:cNvPr id="4" name="Picture 3">
            <a:extLst>
              <a:ext uri="{FF2B5EF4-FFF2-40B4-BE49-F238E27FC236}">
                <a16:creationId xmlns:a16="http://schemas.microsoft.com/office/drawing/2014/main" id="{BAE5F5AF-7541-0EA7-95D7-4AD5206B3FF1}"/>
              </a:ext>
            </a:extLst>
          </p:cNvPr>
          <p:cNvPicPr>
            <a:picLocks noChangeAspect="1"/>
          </p:cNvPicPr>
          <p:nvPr/>
        </p:nvPicPr>
        <p:blipFill>
          <a:blip r:embed="rId3"/>
          <a:stretch>
            <a:fillRect/>
          </a:stretch>
        </p:blipFill>
        <p:spPr>
          <a:xfrm>
            <a:off x="6172200" y="1868848"/>
            <a:ext cx="4264891" cy="4264891"/>
          </a:xfrm>
          <a:prstGeom prst="rect">
            <a:avLst/>
          </a:prstGeom>
          <a:noFill/>
        </p:spPr>
      </p:pic>
      <p:sp>
        <p:nvSpPr>
          <p:cNvPr id="2" name="Title 1">
            <a:extLst>
              <a:ext uri="{FF2B5EF4-FFF2-40B4-BE49-F238E27FC236}">
                <a16:creationId xmlns:a16="http://schemas.microsoft.com/office/drawing/2014/main" id="{80D3D7A9-975B-6138-F362-D9B2021BE943}"/>
              </a:ext>
            </a:extLst>
          </p:cNvPr>
          <p:cNvSpPr>
            <a:spLocks noGrp="1"/>
          </p:cNvSpPr>
          <p:nvPr>
            <p:ph type="title"/>
          </p:nvPr>
        </p:nvSpPr>
        <p:spPr>
          <a:xfrm>
            <a:off x="2517759" y="301918"/>
            <a:ext cx="8637789" cy="1325563"/>
          </a:xfrm>
        </p:spPr>
        <p:txBody>
          <a:bodyPr vert="horz" lIns="91440" tIns="45720" rIns="91440" bIns="45720" rtlCol="0" anchor="ctr">
            <a:normAutofit/>
          </a:bodyPr>
          <a:lstStyle/>
          <a:p>
            <a:r>
              <a:rPr lang="fr-BE" b="1"/>
              <a:t>Questions?</a:t>
            </a:r>
          </a:p>
        </p:txBody>
      </p:sp>
    </p:spTree>
    <p:extLst>
      <p:ext uri="{BB962C8B-B14F-4D97-AF65-F5344CB8AC3E}">
        <p14:creationId xmlns:p14="http://schemas.microsoft.com/office/powerpoint/2010/main" val="3543247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DD43-A93C-A1C4-31B8-AFB571BB5A72}"/>
              </a:ext>
            </a:extLst>
          </p:cNvPr>
          <p:cNvSpPr>
            <a:spLocks noGrp="1"/>
          </p:cNvSpPr>
          <p:nvPr>
            <p:ph type="title"/>
          </p:nvPr>
        </p:nvSpPr>
        <p:spPr>
          <a:xfrm>
            <a:off x="1777105" y="70158"/>
            <a:ext cx="8637789" cy="1325563"/>
          </a:xfrm>
        </p:spPr>
        <p:txBody>
          <a:bodyPr>
            <a:normAutofit/>
          </a:bodyPr>
          <a:lstStyle/>
          <a:p>
            <a:r>
              <a:rPr lang="en-US" b="1">
                <a:solidFill>
                  <a:srgbClr val="C00000"/>
                </a:solidFill>
                <a:latin typeface="Times New Roman"/>
                <a:cs typeface="Times New Roman"/>
              </a:rPr>
              <a:t>3c. Admissible/ Ineligible costs</a:t>
            </a:r>
            <a:endParaRPr lang="en-UG" b="1">
              <a:solidFill>
                <a:srgbClr val="C00000"/>
              </a:solidFill>
              <a:latin typeface="Times New Roman"/>
              <a:ea typeface="Calibri" panose="020F0502020204030204"/>
              <a:cs typeface="Times New Roman"/>
            </a:endParaRPr>
          </a:p>
        </p:txBody>
      </p:sp>
      <p:sp>
        <p:nvSpPr>
          <p:cNvPr id="3" name="Content Placeholder 2">
            <a:extLst>
              <a:ext uri="{FF2B5EF4-FFF2-40B4-BE49-F238E27FC236}">
                <a16:creationId xmlns:a16="http://schemas.microsoft.com/office/drawing/2014/main" id="{520A3252-34E1-C71E-CF91-D93F87C51D63}"/>
              </a:ext>
            </a:extLst>
          </p:cNvPr>
          <p:cNvSpPr>
            <a:spLocks noGrp="1"/>
          </p:cNvSpPr>
          <p:nvPr>
            <p:ph idx="1"/>
          </p:nvPr>
        </p:nvSpPr>
        <p:spPr>
          <a:xfrm>
            <a:off x="1258528" y="1199076"/>
            <a:ext cx="4837472" cy="5186976"/>
          </a:xfrm>
        </p:spPr>
        <p:txBody>
          <a:bodyPr vert="horz" lIns="91440" tIns="45720" rIns="91440" bIns="45720" rtlCol="0" anchor="t">
            <a:noAutofit/>
          </a:bodyPr>
          <a:lstStyle/>
          <a:p>
            <a:pPr marL="0" indent="0">
              <a:buNone/>
            </a:pPr>
            <a:r>
              <a:rPr lang="en-US" sz="3600" b="1" u="sng">
                <a:latin typeface="Times New Roman"/>
                <a:ea typeface="Calibri"/>
                <a:cs typeface="Calibri"/>
              </a:rPr>
              <a:t>Admissible / Eligible Costs:</a:t>
            </a:r>
            <a:endParaRPr lang="en-US" sz="3600">
              <a:latin typeface="Times New Roman"/>
              <a:ea typeface="Calibri"/>
              <a:cs typeface="Calibri"/>
            </a:endParaRPr>
          </a:p>
          <a:p>
            <a:pPr marL="0" indent="0">
              <a:buNone/>
            </a:pPr>
            <a:r>
              <a:rPr lang="en-US" sz="3600">
                <a:latin typeface="Times New Roman"/>
                <a:ea typeface="Calibri"/>
                <a:cs typeface="Calibri"/>
              </a:rPr>
              <a:t>Costs that </a:t>
            </a:r>
            <a:r>
              <a:rPr lang="en-US" sz="3600" err="1">
                <a:latin typeface="Times New Roman"/>
                <a:ea typeface="Calibri"/>
                <a:cs typeface="Calibri"/>
              </a:rPr>
              <a:t>Enabel</a:t>
            </a:r>
            <a:r>
              <a:rPr lang="en-US" sz="3600">
                <a:latin typeface="Times New Roman"/>
                <a:ea typeface="Calibri"/>
                <a:cs typeface="Calibri"/>
              </a:rPr>
              <a:t> can subsidize under any Grant Agreement</a:t>
            </a:r>
          </a:p>
          <a:p>
            <a:pPr marL="0" indent="0">
              <a:buNone/>
            </a:pPr>
            <a:endParaRPr lang="en-US" sz="3600" b="1">
              <a:latin typeface="Times New Roman"/>
              <a:ea typeface="Calibri"/>
              <a:cs typeface="Calibri"/>
            </a:endParaRPr>
          </a:p>
          <a:p>
            <a:pPr marL="0" indent="0">
              <a:buNone/>
            </a:pPr>
            <a:r>
              <a:rPr lang="en-US" sz="3600" b="1">
                <a:latin typeface="Times New Roman"/>
                <a:ea typeface="Calibri"/>
                <a:cs typeface="Calibri"/>
              </a:rPr>
              <a:t>Two Types:</a:t>
            </a:r>
            <a:endParaRPr lang="en-US" sz="3600">
              <a:latin typeface="Times New Roman"/>
              <a:ea typeface="Calibri"/>
              <a:cs typeface="Calibri"/>
            </a:endParaRPr>
          </a:p>
          <a:p>
            <a:pPr marL="457200" indent="-457200">
              <a:buFont typeface="Wingdings" panose="020B0604020202020204" pitchFamily="34" charset="0"/>
              <a:buChar char="ü"/>
            </a:pPr>
            <a:r>
              <a:rPr lang="en-US" sz="3600">
                <a:latin typeface="Times New Roman"/>
                <a:ea typeface="Calibri"/>
                <a:cs typeface="Calibri"/>
              </a:rPr>
              <a:t>Directs Costs</a:t>
            </a:r>
          </a:p>
          <a:p>
            <a:pPr marL="457200" indent="-457200">
              <a:buFont typeface="Wingdings" panose="020B0604020202020204" pitchFamily="34" charset="0"/>
              <a:buChar char="ü"/>
            </a:pPr>
            <a:r>
              <a:rPr lang="en-US" sz="3600">
                <a:latin typeface="Times New Roman"/>
                <a:ea typeface="Calibri"/>
                <a:cs typeface="Calibri"/>
              </a:rPr>
              <a:t>Indirect Costs</a:t>
            </a:r>
          </a:p>
          <a:p>
            <a:pPr marL="0" indent="0">
              <a:buNone/>
            </a:pPr>
            <a:endParaRPr lang="en-US" sz="3600" b="1" u="sng">
              <a:ea typeface="Calibri" panose="020F0502020204030204"/>
              <a:cs typeface="Calibri" panose="020F0502020204030204"/>
            </a:endParaRPr>
          </a:p>
        </p:txBody>
      </p:sp>
      <p:sp>
        <p:nvSpPr>
          <p:cNvPr id="4" name="Content Placeholder 2">
            <a:extLst>
              <a:ext uri="{FF2B5EF4-FFF2-40B4-BE49-F238E27FC236}">
                <a16:creationId xmlns:a16="http://schemas.microsoft.com/office/drawing/2014/main" id="{3CCDD0DC-A6DD-1BCB-0CE1-E0FD094A37D1}"/>
              </a:ext>
            </a:extLst>
          </p:cNvPr>
          <p:cNvSpPr txBox="1">
            <a:spLocks/>
          </p:cNvSpPr>
          <p:nvPr/>
        </p:nvSpPr>
        <p:spPr>
          <a:xfrm>
            <a:off x="6614577" y="994600"/>
            <a:ext cx="5384800" cy="5371328"/>
          </a:xfrm>
          <a:prstGeom prst="rect">
            <a:avLst/>
          </a:prstGeom>
        </p:spPr>
        <p:txBody>
          <a:bodyPr vert="horz" lIns="91440" tIns="45720" rIns="91440" bIns="45720" rtlCol="0" anchor="t">
            <a:normAutofit lnSpcReduction="1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3600" b="1" u="sng">
              <a:sym typeface="Arial"/>
            </a:endParaRPr>
          </a:p>
          <a:p>
            <a:pPr marL="0" indent="0">
              <a:buNone/>
            </a:pPr>
            <a:r>
              <a:rPr lang="en-US" sz="3600" b="1" u="sng">
                <a:latin typeface="Times New Roman"/>
                <a:ea typeface="Calibri"/>
                <a:cs typeface="Calibri"/>
              </a:rPr>
              <a:t>1) Direct costs</a:t>
            </a:r>
            <a:endParaRPr lang="en-US" sz="3600">
              <a:latin typeface="Times New Roman"/>
              <a:ea typeface="Calibri"/>
              <a:cs typeface="Calibri"/>
            </a:endParaRPr>
          </a:p>
          <a:p>
            <a:pPr marL="571500" indent="-571500">
              <a:buFont typeface="Wingdings,Sans-Serif" panose="020B0604020202020204" pitchFamily="34" charset="0"/>
              <a:buChar char="ü"/>
            </a:pPr>
            <a:r>
              <a:rPr lang="en-US" sz="3600">
                <a:latin typeface="Times New Roman"/>
                <a:ea typeface="Calibri"/>
                <a:cs typeface="Calibri"/>
              </a:rPr>
              <a:t>Operational Costs</a:t>
            </a:r>
          </a:p>
          <a:p>
            <a:pPr marL="571500" indent="-571500">
              <a:buFont typeface="Wingdings,Sans-Serif" panose="020B0604020202020204" pitchFamily="34" charset="0"/>
              <a:buChar char="ü"/>
            </a:pPr>
            <a:r>
              <a:rPr lang="en-US" sz="3600">
                <a:latin typeface="Times New Roman"/>
                <a:ea typeface="Calibri"/>
                <a:cs typeface="Calibri"/>
              </a:rPr>
              <a:t>Management Costs (Direct Administration Costs).</a:t>
            </a:r>
            <a:br>
              <a:rPr lang="en-US" sz="3600">
                <a:latin typeface="Times New Roman"/>
                <a:ea typeface="Calibri"/>
                <a:cs typeface="Calibri"/>
              </a:rPr>
            </a:br>
            <a:endParaRPr lang="en-US" sz="3600">
              <a:latin typeface="Times New Roman"/>
              <a:ea typeface="Calibri"/>
              <a:cs typeface="Calibri"/>
            </a:endParaRPr>
          </a:p>
          <a:p>
            <a:pPr marL="0" indent="0">
              <a:buNone/>
            </a:pPr>
            <a:r>
              <a:rPr lang="fr-FR" sz="3600" b="1" u="sng">
                <a:latin typeface="Times New Roman"/>
                <a:cs typeface="Times New Roman"/>
                <a:sym typeface="Arial"/>
              </a:rPr>
              <a:t>2) Indirect </a:t>
            </a:r>
            <a:r>
              <a:rPr lang="fr-FR" sz="3600" b="1" u="sng" err="1">
                <a:latin typeface="Times New Roman"/>
                <a:cs typeface="Times New Roman"/>
                <a:sym typeface="Arial"/>
              </a:rPr>
              <a:t>Costs</a:t>
            </a:r>
            <a:r>
              <a:rPr lang="en-GB" sz="3600" b="1" u="sng">
                <a:latin typeface="Times New Roman"/>
                <a:cs typeface="Times New Roman"/>
                <a:sym typeface="Arial"/>
              </a:rPr>
              <a:t>:</a:t>
            </a:r>
            <a:endParaRPr lang="en-GB" sz="3600" u="sng">
              <a:latin typeface="Times New Roman"/>
              <a:ea typeface="Calibri"/>
              <a:cs typeface="Times New Roman"/>
            </a:endParaRPr>
          </a:p>
          <a:p>
            <a:pPr marL="571500" indent="-571500">
              <a:buFont typeface="Wingdings" panose="020B0604020202020204" pitchFamily="34" charset="0"/>
              <a:buChar char="ü"/>
            </a:pPr>
            <a:r>
              <a:rPr lang="en-GB" sz="3600">
                <a:latin typeface="Times New Roman"/>
                <a:ea typeface="Calibri" panose="020F0502020204030204"/>
                <a:cs typeface="Calibri" panose="020F0502020204030204"/>
              </a:rPr>
              <a:t>Structure Costs (Indirect Administration Costs)</a:t>
            </a:r>
          </a:p>
          <a:p>
            <a:pPr marL="267970" indent="-267970">
              <a:buFont typeface="Wingdings" panose="020B0604020202020204" pitchFamily="34" charset="0"/>
              <a:buChar char="ü"/>
            </a:pPr>
            <a:endParaRPr lang="en-US" sz="3600">
              <a:ea typeface="Calibri" panose="020F0502020204030204"/>
              <a:cs typeface="Calibri" panose="020F0502020204030204"/>
            </a:endParaRPr>
          </a:p>
        </p:txBody>
      </p:sp>
    </p:spTree>
    <p:extLst>
      <p:ext uri="{BB962C8B-B14F-4D97-AF65-F5344CB8AC3E}">
        <p14:creationId xmlns:p14="http://schemas.microsoft.com/office/powerpoint/2010/main" val="4037111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DD43-A93C-A1C4-31B8-AFB571BB5A72}"/>
              </a:ext>
            </a:extLst>
          </p:cNvPr>
          <p:cNvSpPr>
            <a:spLocks noGrp="1"/>
          </p:cNvSpPr>
          <p:nvPr>
            <p:ph type="title"/>
          </p:nvPr>
        </p:nvSpPr>
        <p:spPr>
          <a:xfrm>
            <a:off x="1777105" y="70158"/>
            <a:ext cx="8637789" cy="1325563"/>
          </a:xfrm>
        </p:spPr>
        <p:txBody>
          <a:bodyPr>
            <a:normAutofit/>
          </a:bodyPr>
          <a:lstStyle/>
          <a:p>
            <a:r>
              <a:rPr lang="en-US" b="1">
                <a:solidFill>
                  <a:srgbClr val="C00000"/>
                </a:solidFill>
                <a:latin typeface="Times New Roman"/>
                <a:cs typeface="Times New Roman"/>
              </a:rPr>
              <a:t>3c. Admissible/ Eligible costs</a:t>
            </a:r>
            <a:endParaRPr lang="en-UG" b="1">
              <a:solidFill>
                <a:srgbClr val="C00000"/>
              </a:solidFill>
              <a:latin typeface="Times New Roman"/>
              <a:ea typeface="Calibri" panose="020F0502020204030204"/>
              <a:cs typeface="Times New Roman"/>
            </a:endParaRPr>
          </a:p>
        </p:txBody>
      </p:sp>
      <p:sp>
        <p:nvSpPr>
          <p:cNvPr id="3" name="Content Placeholder 2">
            <a:extLst>
              <a:ext uri="{FF2B5EF4-FFF2-40B4-BE49-F238E27FC236}">
                <a16:creationId xmlns:a16="http://schemas.microsoft.com/office/drawing/2014/main" id="{520A3252-34E1-C71E-CF91-D93F87C51D63}"/>
              </a:ext>
            </a:extLst>
          </p:cNvPr>
          <p:cNvSpPr>
            <a:spLocks noGrp="1"/>
          </p:cNvSpPr>
          <p:nvPr>
            <p:ph idx="1"/>
          </p:nvPr>
        </p:nvSpPr>
        <p:spPr>
          <a:xfrm>
            <a:off x="1258528" y="1199076"/>
            <a:ext cx="4837472" cy="5393804"/>
          </a:xfrm>
        </p:spPr>
        <p:txBody>
          <a:bodyPr vert="horz" lIns="91440" tIns="45720" rIns="91440" bIns="45720" rtlCol="0" anchor="t">
            <a:noAutofit/>
          </a:bodyPr>
          <a:lstStyle/>
          <a:p>
            <a:pPr marL="0" indent="0">
              <a:buNone/>
            </a:pPr>
            <a:r>
              <a:rPr lang="en-US" sz="2400" b="1" u="sng">
                <a:latin typeface="Times New Roman"/>
                <a:cs typeface="Times New Roman"/>
              </a:rPr>
              <a:t>Direct costs</a:t>
            </a:r>
          </a:p>
          <a:p>
            <a:pPr marL="0" indent="0">
              <a:buNone/>
            </a:pPr>
            <a:r>
              <a:rPr lang="en-US" sz="2400" b="1" err="1">
                <a:latin typeface="Times New Roman"/>
                <a:cs typeface="Times New Roman"/>
              </a:rPr>
              <a:t>i</a:t>
            </a:r>
            <a:r>
              <a:rPr lang="en-US" sz="2400" b="1">
                <a:latin typeface="Times New Roman"/>
                <a:cs typeface="Times New Roman"/>
              </a:rPr>
              <a:t>) Operational Costs</a:t>
            </a:r>
            <a:endParaRPr lang="en-US" sz="2400">
              <a:latin typeface="Times New Roman"/>
              <a:cs typeface="Times New Roman"/>
            </a:endParaRPr>
          </a:p>
          <a:p>
            <a:pPr marL="0" indent="0">
              <a:buNone/>
            </a:pPr>
            <a:r>
              <a:rPr lang="en-US" sz="2400" u="sng">
                <a:latin typeface="Times New Roman"/>
                <a:cs typeface="Times New Roman"/>
              </a:rPr>
              <a:t>Activity costs necessary for achieving the results of the action</a:t>
            </a:r>
            <a:r>
              <a:rPr lang="en-US" sz="2400">
                <a:latin typeface="Times New Roman"/>
                <a:cs typeface="Times New Roman"/>
              </a:rPr>
              <a:t>. This comprises the </a:t>
            </a:r>
            <a:r>
              <a:rPr lang="en-US" sz="2400" b="1" i="1">
                <a:latin typeface="Times New Roman"/>
                <a:cs typeface="Times New Roman"/>
              </a:rPr>
              <a:t>costs of the core activities </a:t>
            </a:r>
            <a:r>
              <a:rPr lang="en-US" sz="2400" i="1">
                <a:latin typeface="Times New Roman"/>
                <a:cs typeface="Times New Roman"/>
              </a:rPr>
              <a:t>to be implemented.</a:t>
            </a:r>
            <a:endParaRPr lang="en-US" sz="2400">
              <a:latin typeface="Times New Roman"/>
              <a:cs typeface="Times New Roman"/>
            </a:endParaRPr>
          </a:p>
          <a:p>
            <a:pPr marL="0" indent="0">
              <a:buNone/>
            </a:pPr>
            <a:r>
              <a:rPr lang="en-US" sz="2400" u="sng">
                <a:latin typeface="Times New Roman"/>
                <a:cs typeface="Times New Roman"/>
              </a:rPr>
              <a:t>Examples:</a:t>
            </a:r>
            <a:endParaRPr lang="en-US" sz="2400">
              <a:latin typeface="Times New Roman"/>
              <a:ea typeface="Calibri" panose="020F0502020204030204"/>
              <a:cs typeface="Calibri"/>
            </a:endParaRPr>
          </a:p>
          <a:p>
            <a:pPr marL="267970" indent="-267970">
              <a:buFont typeface="Wingdings" panose="05000000000000000000" pitchFamily="2" charset="2"/>
              <a:buChar char="Ø"/>
            </a:pPr>
            <a:r>
              <a:rPr lang="en-US" sz="2400">
                <a:latin typeface="Times New Roman"/>
                <a:cs typeface="Times New Roman"/>
              </a:rPr>
              <a:t>Training materials</a:t>
            </a:r>
            <a:endParaRPr lang="en-US" sz="2400">
              <a:latin typeface="Times New Roman"/>
              <a:ea typeface="Calibri" panose="020F0502020204030204"/>
              <a:cs typeface="Calibri"/>
            </a:endParaRPr>
          </a:p>
          <a:p>
            <a:pPr marL="267970" indent="-267970">
              <a:buFont typeface="Wingdings" panose="05000000000000000000" pitchFamily="2" charset="2"/>
              <a:buChar char="Ø"/>
            </a:pPr>
            <a:r>
              <a:rPr lang="en-US" sz="2400">
                <a:latin typeface="Times New Roman"/>
                <a:cs typeface="Times New Roman"/>
              </a:rPr>
              <a:t>Food for trainees</a:t>
            </a:r>
            <a:endParaRPr lang="en-US" sz="2400">
              <a:latin typeface="Times New Roman"/>
              <a:ea typeface="Calibri" panose="020F0502020204030204"/>
              <a:cs typeface="Calibri"/>
            </a:endParaRPr>
          </a:p>
          <a:p>
            <a:pPr marL="267970" indent="-267970">
              <a:buFont typeface="Wingdings" panose="05000000000000000000" pitchFamily="2" charset="2"/>
              <a:buChar char="Ø"/>
            </a:pPr>
            <a:r>
              <a:rPr lang="en-US" sz="2400">
                <a:latin typeface="Times New Roman"/>
                <a:cs typeface="Times New Roman"/>
              </a:rPr>
              <a:t>Transport costs for trainees or attend training workshop</a:t>
            </a:r>
            <a:endParaRPr lang="en-US" sz="2400">
              <a:latin typeface="Times New Roman"/>
              <a:ea typeface="Calibri" panose="020F0502020204030204"/>
              <a:cs typeface="Calibri"/>
            </a:endParaRPr>
          </a:p>
          <a:p>
            <a:pPr marL="267970" indent="-267970">
              <a:buFont typeface="Wingdings" panose="05000000000000000000" pitchFamily="2" charset="2"/>
              <a:buChar char="Ø"/>
            </a:pPr>
            <a:r>
              <a:rPr lang="en-US" sz="2400">
                <a:latin typeface="Times New Roman"/>
                <a:cs typeface="Times New Roman"/>
              </a:rPr>
              <a:t>Training fees</a:t>
            </a:r>
            <a:endParaRPr lang="en-US" sz="2400">
              <a:latin typeface="Times New Roman"/>
              <a:ea typeface="Calibri" panose="020F0502020204030204"/>
              <a:cs typeface="Calibri"/>
            </a:endParaRPr>
          </a:p>
          <a:p>
            <a:pPr marL="267970" indent="-267970">
              <a:buFont typeface="Wingdings" panose="05000000000000000000" pitchFamily="2" charset="2"/>
              <a:buChar char="Ø"/>
            </a:pPr>
            <a:r>
              <a:rPr lang="en-US" sz="2400">
                <a:latin typeface="Times New Roman"/>
                <a:cs typeface="Times New Roman"/>
              </a:rPr>
              <a:t>Etc.</a:t>
            </a:r>
            <a:br>
              <a:rPr lang="en-US" sz="2400"/>
            </a:br>
            <a:endParaRPr lang="en-UG" sz="2400">
              <a:ea typeface="Calibri" panose="020F0502020204030204"/>
              <a:cs typeface="Calibri" panose="020F0502020204030204"/>
            </a:endParaRPr>
          </a:p>
        </p:txBody>
      </p:sp>
      <p:sp>
        <p:nvSpPr>
          <p:cNvPr id="4" name="Content Placeholder 2">
            <a:extLst>
              <a:ext uri="{FF2B5EF4-FFF2-40B4-BE49-F238E27FC236}">
                <a16:creationId xmlns:a16="http://schemas.microsoft.com/office/drawing/2014/main" id="{3CCDD0DC-A6DD-1BCB-0CE1-E0FD094A37D1}"/>
              </a:ext>
            </a:extLst>
          </p:cNvPr>
          <p:cNvSpPr txBox="1">
            <a:spLocks/>
          </p:cNvSpPr>
          <p:nvPr/>
        </p:nvSpPr>
        <p:spPr>
          <a:xfrm>
            <a:off x="6614577" y="994600"/>
            <a:ext cx="5384800" cy="5371328"/>
          </a:xfrm>
          <a:prstGeom prst="rect">
            <a:avLst/>
          </a:prstGeom>
        </p:spPr>
        <p:txBody>
          <a:bodyPr vert="horz" lIns="91440" tIns="45720" rIns="91440" bIns="45720" rtlCol="0" anchor="t">
            <a:normAutofit fontScale="25000" lnSpcReduction="2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3400" b="1">
              <a:sym typeface="Arial"/>
            </a:endParaRPr>
          </a:p>
          <a:p>
            <a:pPr marL="0" indent="0">
              <a:buFont typeface="Arial" panose="020B0604020202020204" pitchFamily="34" charset="0"/>
              <a:buNone/>
            </a:pPr>
            <a:r>
              <a:rPr lang="fr-FR" sz="9600" b="1">
                <a:latin typeface="Times New Roman"/>
                <a:cs typeface="Times New Roman"/>
                <a:sym typeface="Arial"/>
              </a:rPr>
              <a:t>ii) </a:t>
            </a:r>
            <a:r>
              <a:rPr lang="en-GB" sz="9600" b="1">
                <a:latin typeface="Times New Roman"/>
                <a:cs typeface="Times New Roman"/>
                <a:sym typeface="Arial"/>
              </a:rPr>
              <a:t>Management Costs:</a:t>
            </a:r>
            <a:endParaRPr lang="en-GB" sz="9600">
              <a:latin typeface="Times New Roman"/>
              <a:cs typeface="Times New Roman"/>
            </a:endParaRPr>
          </a:p>
          <a:p>
            <a:pPr marL="0" indent="0" algn="just">
              <a:lnSpc>
                <a:spcPct val="120000"/>
              </a:lnSpc>
              <a:buSzPct val="101818"/>
              <a:buFont typeface="Arial" panose="020B0604020202020204" pitchFamily="34" charset="0"/>
              <a:buNone/>
            </a:pPr>
            <a:r>
              <a:rPr lang="en-GB" sz="9600" u="sng">
                <a:latin typeface="Times New Roman"/>
                <a:cs typeface="Times New Roman"/>
                <a:sym typeface="Arial"/>
              </a:rPr>
              <a:t>Administration costs directly attributed</a:t>
            </a:r>
            <a:r>
              <a:rPr lang="en-GB" sz="9600">
                <a:latin typeface="Times New Roman"/>
                <a:cs typeface="Times New Roman"/>
                <a:sym typeface="Arial"/>
              </a:rPr>
              <a:t> to the implementation of the actions. This comprise the costs of </a:t>
            </a:r>
            <a:r>
              <a:rPr lang="en-GB" sz="9600" b="1" i="1">
                <a:latin typeface="Times New Roman"/>
                <a:cs typeface="Times New Roman"/>
                <a:sym typeface="Arial"/>
              </a:rPr>
              <a:t>management</a:t>
            </a:r>
            <a:r>
              <a:rPr lang="en-GB" sz="9600">
                <a:latin typeface="Times New Roman"/>
                <a:cs typeface="Times New Roman"/>
                <a:sym typeface="Arial"/>
              </a:rPr>
              <a:t>, </a:t>
            </a:r>
            <a:r>
              <a:rPr lang="en-GB" sz="9600" b="1" i="1">
                <a:latin typeface="Times New Roman"/>
                <a:cs typeface="Times New Roman"/>
                <a:sym typeface="Arial"/>
              </a:rPr>
              <a:t>monitoring, equipment</a:t>
            </a:r>
            <a:r>
              <a:rPr lang="en-GB" sz="9600">
                <a:latin typeface="Times New Roman"/>
                <a:cs typeface="Times New Roman"/>
                <a:sym typeface="Arial"/>
              </a:rPr>
              <a:t>, </a:t>
            </a:r>
            <a:r>
              <a:rPr lang="en-GB" sz="9600" b="1" i="1">
                <a:latin typeface="Times New Roman"/>
                <a:cs typeface="Times New Roman"/>
                <a:sym typeface="Arial"/>
              </a:rPr>
              <a:t>facilities</a:t>
            </a:r>
            <a:r>
              <a:rPr lang="en-GB" sz="9600">
                <a:latin typeface="Times New Roman"/>
                <a:cs typeface="Times New Roman"/>
                <a:sym typeface="Arial"/>
              </a:rPr>
              <a:t> and </a:t>
            </a:r>
            <a:r>
              <a:rPr lang="en-GB" sz="9600" b="1" i="1">
                <a:latin typeface="Times New Roman"/>
                <a:cs typeface="Times New Roman"/>
                <a:sym typeface="Arial"/>
              </a:rPr>
              <a:t>other costs directly</a:t>
            </a:r>
            <a:r>
              <a:rPr lang="en-GB" sz="9600">
                <a:latin typeface="Times New Roman"/>
                <a:cs typeface="Times New Roman"/>
                <a:sym typeface="Arial"/>
              </a:rPr>
              <a:t>  related to the core activity.</a:t>
            </a:r>
            <a:endParaRPr lang="en-GB" sz="9600">
              <a:latin typeface="Times New Roman"/>
              <a:ea typeface="Calibri" panose="020F0502020204030204"/>
              <a:cs typeface="Calibri"/>
            </a:endParaRPr>
          </a:p>
          <a:p>
            <a:pPr marL="0" indent="0">
              <a:buFont typeface="Arial" panose="020B0604020202020204" pitchFamily="34" charset="0"/>
              <a:buNone/>
            </a:pPr>
            <a:r>
              <a:rPr lang="en-GB" sz="9600" u="sng">
                <a:latin typeface="Times New Roman"/>
                <a:cs typeface="Times New Roman"/>
                <a:sym typeface="Arial"/>
              </a:rPr>
              <a:t>Examples:</a:t>
            </a:r>
            <a:endParaRPr lang="en-GB" sz="9600" u="sng">
              <a:latin typeface="Times New Roman"/>
              <a:cs typeface="Times New Roman"/>
            </a:endParaRPr>
          </a:p>
          <a:p>
            <a:pPr marL="267970" indent="-267970">
              <a:buFont typeface="Wingdings" panose="05000000000000000000" pitchFamily="2" charset="2"/>
              <a:buChar char="Ø"/>
            </a:pPr>
            <a:r>
              <a:rPr lang="en-GB" sz="9600">
                <a:latin typeface="Times New Roman"/>
                <a:cs typeface="Times New Roman"/>
              </a:rPr>
              <a:t>IT/Computer equipment(Laptops, printers, projectors, Camera etc.)</a:t>
            </a:r>
            <a:endParaRPr lang="en-GB" sz="9600">
              <a:latin typeface="Times New Roman"/>
              <a:ea typeface="Calibri" panose="020F0502020204030204"/>
              <a:cs typeface="Calibri"/>
            </a:endParaRPr>
          </a:p>
          <a:p>
            <a:pPr marL="267970" indent="-267970">
              <a:buFont typeface="Wingdings" panose="05000000000000000000" pitchFamily="2" charset="2"/>
              <a:buChar char="Ø"/>
            </a:pPr>
            <a:r>
              <a:rPr lang="en-GB" sz="9600">
                <a:latin typeface="Times New Roman"/>
                <a:cs typeface="Times New Roman"/>
              </a:rPr>
              <a:t>Furniture and fittings</a:t>
            </a:r>
            <a:endParaRPr lang="en-GB" sz="9600">
              <a:latin typeface="Times New Roman"/>
              <a:ea typeface="Calibri" panose="020F0502020204030204"/>
              <a:cs typeface="Calibri"/>
            </a:endParaRPr>
          </a:p>
          <a:p>
            <a:pPr marL="267970" indent="-267970">
              <a:buFont typeface="Wingdings" panose="05000000000000000000" pitchFamily="2" charset="2"/>
              <a:buChar char="Ø"/>
            </a:pPr>
            <a:r>
              <a:rPr lang="en-GB" sz="9600">
                <a:latin typeface="Times New Roman"/>
                <a:cs typeface="Times New Roman"/>
              </a:rPr>
              <a:t>Audit &amp; Accounting fees</a:t>
            </a:r>
            <a:endParaRPr lang="en-GB" sz="9600">
              <a:latin typeface="Times New Roman"/>
              <a:ea typeface="Calibri" panose="020F0502020204030204"/>
              <a:cs typeface="Calibri"/>
            </a:endParaRPr>
          </a:p>
          <a:p>
            <a:pPr marL="267970" indent="-267970">
              <a:buFont typeface="Wingdings" panose="05000000000000000000" pitchFamily="2" charset="2"/>
              <a:buChar char="Ø"/>
            </a:pPr>
            <a:r>
              <a:rPr lang="en-GB" sz="9600">
                <a:latin typeface="Times New Roman"/>
                <a:cs typeface="Times New Roman"/>
              </a:rPr>
              <a:t>Salary of program staff + other direct staff </a:t>
            </a:r>
            <a:endParaRPr lang="en-GB" sz="9600">
              <a:latin typeface="Times New Roman"/>
              <a:ea typeface="Calibri" panose="020F0502020204030204"/>
              <a:cs typeface="Calibri"/>
            </a:endParaRPr>
          </a:p>
          <a:p>
            <a:pPr marL="267970" indent="-267970">
              <a:buFont typeface="Wingdings" panose="05000000000000000000" pitchFamily="2" charset="2"/>
              <a:buChar char="Ø"/>
            </a:pPr>
            <a:r>
              <a:rPr lang="en-GB" sz="9600">
                <a:latin typeface="Times New Roman"/>
                <a:cs typeface="Times New Roman"/>
              </a:rPr>
              <a:t>Etc.</a:t>
            </a:r>
            <a:endParaRPr lang="en-GB" sz="9600">
              <a:latin typeface="Calibri" panose="020F0502020204030204"/>
              <a:ea typeface="Calibri" panose="020F0502020204030204"/>
              <a:cs typeface="Calibri" panose="020F0502020204030204"/>
            </a:endParaRPr>
          </a:p>
          <a:p>
            <a:pPr marL="267970" indent="-267970"/>
            <a:endParaRPr lang="en-US">
              <a:ea typeface="Calibri" panose="020F0502020204030204"/>
              <a:cs typeface="Calibri" panose="020F0502020204030204"/>
            </a:endParaRPr>
          </a:p>
        </p:txBody>
      </p:sp>
    </p:spTree>
    <p:extLst>
      <p:ext uri="{BB962C8B-B14F-4D97-AF65-F5344CB8AC3E}">
        <p14:creationId xmlns:p14="http://schemas.microsoft.com/office/powerpoint/2010/main" val="1141264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9A30-8FDF-830E-4CD4-E5CD7293BC91}"/>
              </a:ext>
            </a:extLst>
          </p:cNvPr>
          <p:cNvSpPr>
            <a:spLocks noGrp="1"/>
          </p:cNvSpPr>
          <p:nvPr>
            <p:ph type="title"/>
          </p:nvPr>
        </p:nvSpPr>
        <p:spPr/>
        <p:txBody>
          <a:bodyPr/>
          <a:lstStyle/>
          <a:p>
            <a:r>
              <a:rPr lang="en-US" b="1">
                <a:solidFill>
                  <a:srgbClr val="C00000"/>
                </a:solidFill>
                <a:latin typeface="Times New Roman"/>
                <a:cs typeface="Times New Roman"/>
              </a:rPr>
              <a:t>3c. Admissible/Ineligible costs</a:t>
            </a:r>
            <a:endParaRPr lang="en-UG" b="1">
              <a:latin typeface="Times New Roman"/>
              <a:cs typeface="Times New Roman"/>
            </a:endParaRPr>
          </a:p>
        </p:txBody>
      </p:sp>
      <p:sp>
        <p:nvSpPr>
          <p:cNvPr id="5" name="Content Placeholder 3">
            <a:extLst>
              <a:ext uri="{FF2B5EF4-FFF2-40B4-BE49-F238E27FC236}">
                <a16:creationId xmlns:a16="http://schemas.microsoft.com/office/drawing/2014/main" id="{89F4A1E8-0986-B1C9-6F69-E7E004FF234E}"/>
              </a:ext>
            </a:extLst>
          </p:cNvPr>
          <p:cNvSpPr txBox="1">
            <a:spLocks/>
          </p:cNvSpPr>
          <p:nvPr/>
        </p:nvSpPr>
        <p:spPr>
          <a:xfrm>
            <a:off x="948932" y="1531375"/>
            <a:ext cx="10526365" cy="4996542"/>
          </a:xfrm>
          <a:prstGeom prst="rect">
            <a:avLst/>
          </a:prstGeom>
        </p:spPr>
        <p:txBody>
          <a:bodyPr lIns="91440" tIns="45720" rIns="91440" bIns="45720" anchor="t">
            <a:normAutofit fontScale="550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5100" b="1" u="sng">
                <a:latin typeface="Times New Roman"/>
                <a:ea typeface="Calibri"/>
                <a:cs typeface="Calibri"/>
              </a:rPr>
              <a:t>Indirect Costs:</a:t>
            </a:r>
            <a:endParaRPr lang="en-GB" sz="5100" b="1" u="sng">
              <a:latin typeface="Times New Roman"/>
              <a:cs typeface="Times New Roman"/>
            </a:endParaRPr>
          </a:p>
          <a:p>
            <a:pPr marL="0" indent="0">
              <a:lnSpc>
                <a:spcPct val="120000"/>
              </a:lnSpc>
              <a:buNone/>
            </a:pPr>
            <a:r>
              <a:rPr lang="en-GB" sz="5100" b="1">
                <a:latin typeface="Times New Roman"/>
                <a:cs typeface="Times New Roman"/>
                <a:sym typeface="Arial"/>
              </a:rPr>
              <a:t>Structure Costs: </a:t>
            </a:r>
            <a:r>
              <a:rPr lang="en-GB" sz="5100" i="1" u="sng">
                <a:latin typeface="Times New Roman"/>
                <a:cs typeface="Times New Roman"/>
              </a:rPr>
              <a:t>Administration costs not directly attributed to the project</a:t>
            </a:r>
            <a:r>
              <a:rPr lang="en-GB" sz="5100">
                <a:latin typeface="Times New Roman"/>
                <a:cs typeface="Times New Roman"/>
              </a:rPr>
              <a:t>, but are necessary for the implementation of the actions.</a:t>
            </a:r>
            <a:endParaRPr lang="en-GB" sz="5100">
              <a:latin typeface="Times New Roman"/>
              <a:ea typeface="Calibri"/>
              <a:cs typeface="Calibri"/>
            </a:endParaRPr>
          </a:p>
          <a:p>
            <a:pPr marL="0" indent="0">
              <a:lnSpc>
                <a:spcPct val="120000"/>
              </a:lnSpc>
              <a:buNone/>
            </a:pPr>
            <a:r>
              <a:rPr lang="en-GB" sz="6000" i="1">
                <a:latin typeface="Times New Roman"/>
                <a:ea typeface="Calibri"/>
                <a:cs typeface="Calibri"/>
              </a:rPr>
              <a:t>Max </a:t>
            </a:r>
            <a:r>
              <a:rPr lang="en-GB" sz="6000" i="1">
                <a:highlight>
                  <a:srgbClr val="FFFF00"/>
                </a:highlight>
                <a:latin typeface="Times New Roman"/>
                <a:ea typeface="Calibri"/>
                <a:cs typeface="Calibri"/>
              </a:rPr>
              <a:t>7%</a:t>
            </a:r>
            <a:r>
              <a:rPr lang="en-GB" sz="6000" i="1">
                <a:latin typeface="Times New Roman"/>
                <a:ea typeface="Calibri"/>
                <a:cs typeface="Calibri"/>
              </a:rPr>
              <a:t> of operational costs, and to be verified.</a:t>
            </a:r>
            <a:endParaRPr lang="en-GB" i="1">
              <a:latin typeface="Times New Roman"/>
              <a:cs typeface="Times New Roman"/>
            </a:endParaRPr>
          </a:p>
          <a:p>
            <a:pPr marL="0" indent="0">
              <a:buFont typeface="Arial" panose="020B0604020202020204" pitchFamily="34" charset="0"/>
              <a:buNone/>
            </a:pPr>
            <a:r>
              <a:rPr lang="en-GB" sz="5100">
                <a:latin typeface="Times New Roman"/>
                <a:cs typeface="Times New Roman"/>
                <a:sym typeface="Arial"/>
              </a:rPr>
              <a:t>Examples:</a:t>
            </a:r>
            <a:endParaRPr lang="en-GB" sz="5100">
              <a:latin typeface="Times New Roman"/>
              <a:cs typeface="Times New Roman"/>
            </a:endParaRPr>
          </a:p>
          <a:p>
            <a:pPr>
              <a:buFont typeface="Wingdings" panose="05000000000000000000" pitchFamily="2" charset="2"/>
              <a:buChar char="Ø"/>
            </a:pPr>
            <a:r>
              <a:rPr lang="en-GB" sz="5100">
                <a:latin typeface="Times New Roman"/>
                <a:cs typeface="Times New Roman"/>
              </a:rPr>
              <a:t>Office rental</a:t>
            </a:r>
          </a:p>
          <a:p>
            <a:pPr>
              <a:buFont typeface="Wingdings" panose="05000000000000000000" pitchFamily="2" charset="2"/>
              <a:buChar char="Ø"/>
            </a:pPr>
            <a:r>
              <a:rPr lang="en-GB" sz="5100">
                <a:latin typeface="Times New Roman"/>
                <a:cs typeface="Times New Roman"/>
              </a:rPr>
              <a:t>Utilities: electricity, water, etc. for project office</a:t>
            </a:r>
          </a:p>
          <a:p>
            <a:pPr>
              <a:buFont typeface="Wingdings" panose="05000000000000000000" pitchFamily="2" charset="2"/>
              <a:buChar char="Ø"/>
            </a:pPr>
            <a:r>
              <a:rPr lang="en-GB" sz="5100">
                <a:latin typeface="Times New Roman"/>
                <a:cs typeface="Times New Roman"/>
              </a:rPr>
              <a:t>Salary of the Executive Director or + other support staff</a:t>
            </a:r>
          </a:p>
          <a:p>
            <a:pPr>
              <a:buFont typeface="Wingdings" panose="05000000000000000000" pitchFamily="2" charset="2"/>
              <a:buChar char="Ø"/>
            </a:pPr>
            <a:r>
              <a:rPr lang="en-GB" sz="5100">
                <a:latin typeface="Times New Roman"/>
                <a:cs typeface="Times New Roman"/>
              </a:rPr>
              <a:t>Office telecommunication cost</a:t>
            </a:r>
          </a:p>
          <a:p>
            <a:pPr>
              <a:buFont typeface="Wingdings" panose="05000000000000000000" pitchFamily="2" charset="2"/>
              <a:buChar char="Ø"/>
            </a:pPr>
            <a:r>
              <a:rPr lang="en-GB" sz="5100">
                <a:latin typeface="Times New Roman"/>
                <a:cs typeface="Times New Roman"/>
              </a:rPr>
              <a:t>Etc.</a:t>
            </a:r>
          </a:p>
          <a:p>
            <a:endParaRPr lang="en-US"/>
          </a:p>
        </p:txBody>
      </p:sp>
    </p:spTree>
    <p:extLst>
      <p:ext uri="{BB962C8B-B14F-4D97-AF65-F5344CB8AC3E}">
        <p14:creationId xmlns:p14="http://schemas.microsoft.com/office/powerpoint/2010/main" val="611101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8E4C-3F34-E591-4EFB-BB9F2CEC907A}"/>
              </a:ext>
            </a:extLst>
          </p:cNvPr>
          <p:cNvSpPr>
            <a:spLocks noGrp="1"/>
          </p:cNvSpPr>
          <p:nvPr>
            <p:ph type="title"/>
          </p:nvPr>
        </p:nvSpPr>
        <p:spPr/>
        <p:txBody>
          <a:bodyPr/>
          <a:lstStyle/>
          <a:p>
            <a:r>
              <a:rPr lang="en-US" b="1">
                <a:solidFill>
                  <a:srgbClr val="C00000"/>
                </a:solidFill>
                <a:latin typeface="Times New Roman"/>
                <a:cs typeface="Times New Roman"/>
              </a:rPr>
              <a:t>3c. Admissible/Eligible costs</a:t>
            </a:r>
            <a:endParaRPr lang="en-UG" b="1">
              <a:latin typeface="Calibri" panose="020F0502020204030204"/>
              <a:ea typeface="Calibri" panose="020F0502020204030204"/>
              <a:cs typeface="Calibri" panose="020F0502020204030204"/>
            </a:endParaRPr>
          </a:p>
        </p:txBody>
      </p:sp>
      <p:sp>
        <p:nvSpPr>
          <p:cNvPr id="3" name="Content Placeholder 2">
            <a:extLst>
              <a:ext uri="{FF2B5EF4-FFF2-40B4-BE49-F238E27FC236}">
                <a16:creationId xmlns:a16="http://schemas.microsoft.com/office/drawing/2014/main" id="{988F37FB-9311-4162-8B29-9F730A01EDF4}"/>
              </a:ext>
            </a:extLst>
          </p:cNvPr>
          <p:cNvSpPr>
            <a:spLocks noGrp="1"/>
          </p:cNvSpPr>
          <p:nvPr>
            <p:ph idx="1"/>
          </p:nvPr>
        </p:nvSpPr>
        <p:spPr>
          <a:xfrm>
            <a:off x="819588" y="1825625"/>
            <a:ext cx="10423045" cy="4351338"/>
          </a:xfrm>
        </p:spPr>
        <p:txBody>
          <a:bodyPr vert="horz" lIns="91440" tIns="45720" rIns="91440" bIns="45720" rtlCol="0" anchor="t">
            <a:normAutofit/>
          </a:bodyPr>
          <a:lstStyle/>
          <a:p>
            <a:pPr marL="0" indent="0">
              <a:buNone/>
            </a:pPr>
            <a:r>
              <a:rPr lang="en-US" b="1">
                <a:latin typeface="Times New Roman"/>
                <a:cs typeface="Times New Roman"/>
              </a:rPr>
              <a:t>Reserve for contingencies:</a:t>
            </a:r>
          </a:p>
          <a:p>
            <a:pPr marL="0" indent="0">
              <a:buNone/>
            </a:pPr>
            <a:endParaRPr lang="en-US" b="1">
              <a:latin typeface="Times New Roman"/>
              <a:cs typeface="Times New Roman"/>
            </a:endParaRPr>
          </a:p>
          <a:p>
            <a:pPr marL="0" indent="0">
              <a:buNone/>
            </a:pPr>
            <a:r>
              <a:rPr lang="en-US">
                <a:latin typeface="Times New Roman"/>
                <a:cs typeface="Times New Roman"/>
              </a:rPr>
              <a:t>The budget may include a contingency reserve up to a </a:t>
            </a:r>
            <a:r>
              <a:rPr lang="en-US" b="1" i="1">
                <a:latin typeface="Times New Roman"/>
                <a:cs typeface="Times New Roman"/>
              </a:rPr>
              <a:t>maximum of 5%</a:t>
            </a:r>
            <a:r>
              <a:rPr lang="en-US">
                <a:latin typeface="Times New Roman"/>
                <a:cs typeface="Times New Roman"/>
              </a:rPr>
              <a:t> of the estimated eligible direct costs. </a:t>
            </a:r>
            <a:endParaRPr lang="en-UG">
              <a:latin typeface="Times New Roman"/>
              <a:cs typeface="Times New Roman"/>
            </a:endParaRPr>
          </a:p>
          <a:p>
            <a:pPr marL="0" indent="0">
              <a:buNone/>
            </a:pPr>
            <a:endParaRPr lang="en-US">
              <a:latin typeface="Times New Roman"/>
              <a:cs typeface="Times New Roman"/>
            </a:endParaRPr>
          </a:p>
          <a:p>
            <a:pPr marL="0" indent="0">
              <a:buNone/>
            </a:pPr>
            <a:r>
              <a:rPr lang="en-US">
                <a:latin typeface="Times New Roman"/>
                <a:cs typeface="Times New Roman"/>
              </a:rPr>
              <a:t>It may only be used with the </a:t>
            </a:r>
            <a:r>
              <a:rPr lang="en-US" b="1" i="1">
                <a:latin typeface="Times New Roman"/>
                <a:cs typeface="Times New Roman"/>
              </a:rPr>
              <a:t>prior written authorization of </a:t>
            </a:r>
            <a:r>
              <a:rPr lang="en-US" b="1" i="1" err="1">
                <a:latin typeface="Times New Roman"/>
                <a:cs typeface="Times New Roman"/>
              </a:rPr>
              <a:t>Enabel</a:t>
            </a:r>
            <a:r>
              <a:rPr lang="en-US" b="1" i="1">
                <a:latin typeface="Times New Roman"/>
                <a:cs typeface="Times New Roman"/>
              </a:rPr>
              <a:t>.</a:t>
            </a:r>
            <a:r>
              <a:rPr lang="en-US">
                <a:latin typeface="Times New Roman"/>
                <a:cs typeface="Times New Roman"/>
              </a:rPr>
              <a:t> </a:t>
            </a:r>
            <a:endParaRPr lang="en-UG">
              <a:latin typeface="Times New Roman"/>
              <a:ea typeface="Calibri"/>
              <a:cs typeface="Times New Roman"/>
            </a:endParaRPr>
          </a:p>
        </p:txBody>
      </p:sp>
    </p:spTree>
    <p:extLst>
      <p:ext uri="{BB962C8B-B14F-4D97-AF65-F5344CB8AC3E}">
        <p14:creationId xmlns:p14="http://schemas.microsoft.com/office/powerpoint/2010/main" val="1882308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47F5C-10CC-7454-795D-7B78127A5B64}"/>
              </a:ext>
            </a:extLst>
          </p:cNvPr>
          <p:cNvSpPr>
            <a:spLocks noGrp="1"/>
          </p:cNvSpPr>
          <p:nvPr>
            <p:ph type="title"/>
          </p:nvPr>
        </p:nvSpPr>
        <p:spPr>
          <a:xfrm>
            <a:off x="2229608" y="139273"/>
            <a:ext cx="8637789" cy="859398"/>
          </a:xfrm>
        </p:spPr>
        <p:txBody>
          <a:bodyPr/>
          <a:lstStyle/>
          <a:p>
            <a:r>
              <a:rPr lang="en-US" b="1">
                <a:solidFill>
                  <a:srgbClr val="C00000"/>
                </a:solidFill>
                <a:latin typeface="Times New Roman"/>
                <a:cs typeface="Times New Roman"/>
              </a:rPr>
              <a:t>3c. Ineligible costs</a:t>
            </a:r>
            <a:endParaRPr lang="en-UG" b="1">
              <a:solidFill>
                <a:srgbClr val="C00000"/>
              </a:solidFill>
              <a:latin typeface="Times New Roman"/>
              <a:cs typeface="Times New Roman"/>
            </a:endParaRPr>
          </a:p>
        </p:txBody>
      </p:sp>
      <p:sp>
        <p:nvSpPr>
          <p:cNvPr id="4" name="Content Placeholder 2">
            <a:extLst>
              <a:ext uri="{FF2B5EF4-FFF2-40B4-BE49-F238E27FC236}">
                <a16:creationId xmlns:a16="http://schemas.microsoft.com/office/drawing/2014/main" id="{EBC8E05A-9313-889A-2230-159C7BCED184}"/>
              </a:ext>
            </a:extLst>
          </p:cNvPr>
          <p:cNvSpPr txBox="1">
            <a:spLocks/>
          </p:cNvSpPr>
          <p:nvPr/>
        </p:nvSpPr>
        <p:spPr>
          <a:xfrm>
            <a:off x="921848" y="1351247"/>
            <a:ext cx="5196348" cy="5161292"/>
          </a:xfrm>
          <a:prstGeom prst="rect">
            <a:avLst/>
          </a:prstGeom>
        </p:spPr>
        <p:txBody>
          <a:bodyPr vert="horz" lIns="91440" tIns="45720" rIns="91440" bIns="45720" rtlCol="0" anchor="t">
            <a:normAutofit fontScale="32500" lnSpcReduction="2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7970" indent="-267970">
              <a:buFont typeface="Courier New" panose="02070309020205020404" pitchFamily="49" charset="0"/>
              <a:buChar char="o"/>
            </a:pPr>
            <a:endParaRPr lang="en-US" sz="6200">
              <a:solidFill>
                <a:schemeClr val="accent1">
                  <a:lumMod val="75000"/>
                </a:schemeClr>
              </a:solidFill>
              <a:cs typeface="Calibri" panose="020F0502020204030204"/>
            </a:endParaRPr>
          </a:p>
          <a:p>
            <a:pPr marL="267970" indent="-267970">
              <a:buFont typeface="Wingdings" panose="05000000000000000000" pitchFamily="2" charset="2"/>
              <a:buChar char="Ø"/>
            </a:pPr>
            <a:r>
              <a:rPr lang="en-GB" sz="7400">
                <a:latin typeface="Times New Roman"/>
                <a:cs typeface="Times New Roman"/>
              </a:rPr>
              <a:t> </a:t>
            </a:r>
            <a:r>
              <a:rPr lang="en-US" sz="7400">
                <a:latin typeface="Times New Roman"/>
                <a:cs typeface="Times New Roman"/>
              </a:rPr>
              <a:t>Accounting entries not leading to payments </a:t>
            </a:r>
          </a:p>
          <a:p>
            <a:pPr marL="267970" indent="-267970">
              <a:buFont typeface="Wingdings" panose="05000000000000000000" pitchFamily="2" charset="2"/>
              <a:buChar char="Ø"/>
            </a:pPr>
            <a:r>
              <a:rPr lang="en-US" sz="7400">
                <a:latin typeface="Times New Roman"/>
                <a:cs typeface="Times New Roman"/>
              </a:rPr>
              <a:t> Provisions for liabilities and charges, losses, debts or possible future debts </a:t>
            </a:r>
          </a:p>
          <a:p>
            <a:pPr marL="267970" indent="-267970">
              <a:buFont typeface="Wingdings" panose="05000000000000000000" pitchFamily="2" charset="2"/>
              <a:buChar char="Ø"/>
            </a:pPr>
            <a:r>
              <a:rPr lang="en-US" sz="7400">
                <a:latin typeface="Times New Roman"/>
                <a:cs typeface="Times New Roman"/>
              </a:rPr>
              <a:t> Debts and debit interests </a:t>
            </a:r>
          </a:p>
          <a:p>
            <a:pPr marL="267970" indent="-267970">
              <a:buFont typeface="Wingdings" panose="05000000000000000000" pitchFamily="2" charset="2"/>
              <a:buChar char="Ø"/>
            </a:pPr>
            <a:r>
              <a:rPr lang="en-US" sz="7400">
                <a:latin typeface="Times New Roman"/>
                <a:cs typeface="Times New Roman"/>
              </a:rPr>
              <a:t> Doubtful debts </a:t>
            </a:r>
          </a:p>
          <a:p>
            <a:pPr marL="267970" indent="-267970">
              <a:buFont typeface="Wingdings" panose="05000000000000000000" pitchFamily="2" charset="2"/>
              <a:buChar char="Ø"/>
            </a:pPr>
            <a:r>
              <a:rPr lang="en-US" sz="7400">
                <a:latin typeface="Times New Roman"/>
                <a:cs typeface="Times New Roman"/>
              </a:rPr>
              <a:t> Currency exchange losses </a:t>
            </a:r>
          </a:p>
          <a:p>
            <a:pPr marL="267970" indent="-267970">
              <a:buFont typeface="Wingdings" panose="05000000000000000000" pitchFamily="2" charset="2"/>
              <a:buChar char="Ø"/>
            </a:pPr>
            <a:r>
              <a:rPr lang="en-US" sz="7400">
                <a:latin typeface="Times New Roman"/>
                <a:cs typeface="Times New Roman"/>
              </a:rPr>
              <a:t> Loans to third parties </a:t>
            </a:r>
          </a:p>
          <a:p>
            <a:pPr marL="267970" indent="-267970">
              <a:buFont typeface="Wingdings" panose="05000000000000000000" pitchFamily="2" charset="2"/>
              <a:buChar char="Ø"/>
            </a:pPr>
            <a:r>
              <a:rPr lang="en-US" sz="7400">
                <a:latin typeface="Times New Roman"/>
                <a:cs typeface="Times New Roman"/>
              </a:rPr>
              <a:t> Guarantees and securities; </a:t>
            </a:r>
          </a:p>
          <a:p>
            <a:pPr marL="267970" indent="-267970">
              <a:buFont typeface="Wingdings" panose="05000000000000000000" pitchFamily="2" charset="2"/>
              <a:buChar char="Ø"/>
            </a:pPr>
            <a:r>
              <a:rPr lang="en-US" sz="7400">
                <a:latin typeface="Times New Roman"/>
                <a:cs typeface="Times New Roman"/>
              </a:rPr>
              <a:t> Costs already financed by another grant </a:t>
            </a:r>
          </a:p>
          <a:p>
            <a:pPr marL="267970" indent="-267970">
              <a:buFont typeface="Wingdings" panose="05000000000000000000" pitchFamily="2" charset="2"/>
              <a:buChar char="Ø"/>
            </a:pPr>
            <a:r>
              <a:rPr lang="en-US" sz="7400">
                <a:latin typeface="Times New Roman"/>
                <a:cs typeface="Times New Roman"/>
              </a:rPr>
              <a:t> Invoices made out by other organizations for goods and services already subsidized </a:t>
            </a:r>
            <a:endParaRPr lang="en-US">
              <a:latin typeface="Times New Roman"/>
              <a:cs typeface="Times New Roman"/>
            </a:endParaRPr>
          </a:p>
        </p:txBody>
      </p:sp>
      <p:sp>
        <p:nvSpPr>
          <p:cNvPr id="5" name="Content Placeholder 3">
            <a:extLst>
              <a:ext uri="{FF2B5EF4-FFF2-40B4-BE49-F238E27FC236}">
                <a16:creationId xmlns:a16="http://schemas.microsoft.com/office/drawing/2014/main" id="{14E152FE-037C-B6C6-60F6-17C04B189CD8}"/>
              </a:ext>
            </a:extLst>
          </p:cNvPr>
          <p:cNvSpPr txBox="1">
            <a:spLocks/>
          </p:cNvSpPr>
          <p:nvPr/>
        </p:nvSpPr>
        <p:spPr>
          <a:xfrm>
            <a:off x="6194323" y="1351247"/>
            <a:ext cx="5420032" cy="5417776"/>
          </a:xfrm>
          <a:prstGeom prst="rect">
            <a:avLst/>
          </a:prstGeom>
        </p:spPr>
        <p:txBody>
          <a:bodyPr lIns="91440" tIns="45720" rIns="91440" bIns="45720" anchor="t">
            <a:normAutofit fontScale="250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5000"/>
          </a:p>
          <a:p>
            <a:pPr>
              <a:buFont typeface="Wingdings" panose="05000000000000000000" pitchFamily="2" charset="2"/>
              <a:buChar char="Ø"/>
            </a:pPr>
            <a:r>
              <a:rPr lang="en-US" sz="7400">
                <a:latin typeface="Times New Roman"/>
                <a:cs typeface="Times New Roman"/>
              </a:rPr>
              <a:t>Subcontracting by means of service or consultancy contracts to personnel members, Board members or General Assembly members of the organization subsidized </a:t>
            </a:r>
          </a:p>
          <a:p>
            <a:pPr>
              <a:buFont typeface="Wingdings" panose="05000000000000000000" pitchFamily="2" charset="2"/>
              <a:buChar char="Ø"/>
            </a:pPr>
            <a:r>
              <a:rPr lang="en-US" sz="7400">
                <a:latin typeface="Times New Roman"/>
                <a:cs typeface="Times New Roman"/>
              </a:rPr>
              <a:t>Any sub-letting to oneself </a:t>
            </a:r>
          </a:p>
          <a:p>
            <a:pPr>
              <a:buFont typeface="Wingdings" panose="05000000000000000000" pitchFamily="2" charset="2"/>
              <a:buChar char="Ø"/>
            </a:pPr>
            <a:r>
              <a:rPr lang="en-US" sz="7400">
                <a:latin typeface="Times New Roman"/>
                <a:cs typeface="Times New Roman"/>
              </a:rPr>
              <a:t>Purchases of land or buildings; </a:t>
            </a:r>
          </a:p>
          <a:p>
            <a:pPr>
              <a:buFont typeface="Wingdings" panose="05000000000000000000" pitchFamily="2" charset="2"/>
              <a:buChar char="Ø"/>
            </a:pPr>
            <a:r>
              <a:rPr lang="en-US" sz="7400">
                <a:latin typeface="Times New Roman"/>
                <a:cs typeface="Times New Roman"/>
              </a:rPr>
              <a:t>Compensation for damage falling under the civil liability of the organization </a:t>
            </a:r>
          </a:p>
          <a:p>
            <a:pPr>
              <a:buFont typeface="Wingdings" panose="05000000000000000000" pitchFamily="2" charset="2"/>
              <a:buChar char="Ø"/>
            </a:pPr>
            <a:r>
              <a:rPr lang="en-US" sz="7400">
                <a:latin typeface="Times New Roman"/>
                <a:cs typeface="Times New Roman"/>
              </a:rPr>
              <a:t>Employment termination compensation for the term of notice not performed </a:t>
            </a:r>
          </a:p>
          <a:p>
            <a:pPr>
              <a:buFont typeface="Wingdings" panose="05000000000000000000" pitchFamily="2" charset="2"/>
              <a:buChar char="Ø"/>
            </a:pPr>
            <a:r>
              <a:rPr lang="en-US" sz="7400">
                <a:latin typeface="Times New Roman"/>
                <a:cs typeface="Times New Roman"/>
              </a:rPr>
              <a:t>Purchase of alcoholic beverages, tobacco and derived products thereof</a:t>
            </a:r>
          </a:p>
          <a:p>
            <a:pPr>
              <a:buFont typeface="Arial" panose="05000000000000000000" pitchFamily="2" charset="2"/>
              <a:buChar char="•"/>
            </a:pPr>
            <a:r>
              <a:rPr lang="en-US" sz="7400">
                <a:solidFill>
                  <a:schemeClr val="tx1">
                    <a:lumMod val="65000"/>
                    <a:lumOff val="35000"/>
                  </a:schemeClr>
                </a:solidFill>
                <a:latin typeface="Times New Roman"/>
                <a:cs typeface="Times New Roman"/>
              </a:rPr>
              <a:t>Grants to sub-beneficiaries</a:t>
            </a:r>
          </a:p>
          <a:p>
            <a:pPr>
              <a:buFont typeface="Arial" panose="05000000000000000000" pitchFamily="2" charset="2"/>
              <a:buChar char="•"/>
            </a:pPr>
            <a:r>
              <a:rPr lang="en-US" sz="7400">
                <a:solidFill>
                  <a:schemeClr val="tx1">
                    <a:lumMod val="65000"/>
                    <a:lumOff val="35000"/>
                  </a:schemeClr>
                </a:solidFill>
                <a:latin typeface="Times New Roman"/>
                <a:cs typeface="Times New Roman"/>
              </a:rPr>
              <a:t>Salary bonuses</a:t>
            </a:r>
            <a:endParaRPr lang="en-US">
              <a:solidFill>
                <a:schemeClr val="tx1">
                  <a:lumMod val="65000"/>
                  <a:lumOff val="35000"/>
                </a:schemeClr>
              </a:solidFill>
              <a:ea typeface="Calibri"/>
              <a:cs typeface="Calibri"/>
            </a:endParaRPr>
          </a:p>
          <a:p>
            <a:pPr>
              <a:buFont typeface="Wingdings" panose="05000000000000000000" pitchFamily="2" charset="2"/>
              <a:buChar char="Ø"/>
            </a:pPr>
            <a:endParaRPr lang="en-US" sz="7400">
              <a:latin typeface="Times New Roman"/>
              <a:cs typeface="Times New Roman"/>
            </a:endParaRPr>
          </a:p>
          <a:p>
            <a:pPr>
              <a:buFont typeface="Wingdings" panose="05000000000000000000" pitchFamily="2" charset="2"/>
              <a:buChar char="Ø"/>
            </a:pPr>
            <a:endParaRPr lang="en-US">
              <a:latin typeface="Calibri" panose="020F0502020204030204"/>
              <a:ea typeface="Calibri" panose="020F0502020204030204"/>
              <a:cs typeface="Calibri" panose="020F0502020204030204"/>
            </a:endParaRPr>
          </a:p>
          <a:p>
            <a:pPr>
              <a:buFont typeface="Wingdings" panose="05000000000000000000" pitchFamily="2" charset="2"/>
              <a:buChar char="Ø"/>
            </a:pPr>
            <a:endParaRPr lang="en-US" sz="7400">
              <a:latin typeface="Times New Roman"/>
              <a:cs typeface="Times New Roman"/>
            </a:endParaRPr>
          </a:p>
        </p:txBody>
      </p:sp>
    </p:spTree>
    <p:extLst>
      <p:ext uri="{BB962C8B-B14F-4D97-AF65-F5344CB8AC3E}">
        <p14:creationId xmlns:p14="http://schemas.microsoft.com/office/powerpoint/2010/main" val="14690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1197-4B1A-48A4-806A-A9424B313864}"/>
              </a:ext>
            </a:extLst>
          </p:cNvPr>
          <p:cNvSpPr>
            <a:spLocks noGrp="1"/>
          </p:cNvSpPr>
          <p:nvPr>
            <p:ph type="title"/>
          </p:nvPr>
        </p:nvSpPr>
        <p:spPr>
          <a:xfrm>
            <a:off x="1799302" y="345461"/>
            <a:ext cx="9213719" cy="1334423"/>
          </a:xfrm>
        </p:spPr>
        <p:txBody>
          <a:bodyPr/>
          <a:lstStyle/>
          <a:p>
            <a:r>
              <a:rPr lang="en-US" b="1" err="1">
                <a:latin typeface="Times New Roman"/>
                <a:cs typeface="Times New Roman"/>
              </a:rPr>
              <a:t>Enabel</a:t>
            </a:r>
            <a:r>
              <a:rPr lang="en-US" b="1">
                <a:latin typeface="Times New Roman"/>
                <a:cs typeface="Times New Roman"/>
              </a:rPr>
              <a:t> Country Portfolio Objectives</a:t>
            </a:r>
            <a:endParaRPr lang="en-UG" b="1">
              <a:latin typeface="Times New Roman"/>
              <a:cs typeface="Times New Roman"/>
            </a:endParaRPr>
          </a:p>
        </p:txBody>
      </p:sp>
      <p:sp>
        <p:nvSpPr>
          <p:cNvPr id="9" name="Rectangle 8">
            <a:extLst>
              <a:ext uri="{FF2B5EF4-FFF2-40B4-BE49-F238E27FC236}">
                <a16:creationId xmlns:a16="http://schemas.microsoft.com/office/drawing/2014/main" id="{2A821E19-3D54-2AD0-E938-1E42120CC143}"/>
              </a:ext>
            </a:extLst>
          </p:cNvPr>
          <p:cNvSpPr/>
          <p:nvPr/>
        </p:nvSpPr>
        <p:spPr>
          <a:xfrm>
            <a:off x="515007" y="2161201"/>
            <a:ext cx="10741572" cy="4351338"/>
          </a:xfrm>
          <a:prstGeom prst="rect">
            <a:avLst/>
          </a:prstGeom>
          <a:ln w="50800">
            <a:noFill/>
          </a:ln>
        </p:spPr>
        <p:txBody>
          <a:bodyPr/>
          <a:lstStyle/>
          <a:p>
            <a:endParaRPr lang="en-UG"/>
          </a:p>
        </p:txBody>
      </p:sp>
      <p:sp>
        <p:nvSpPr>
          <p:cNvPr id="10" name="Freeform: Shape 9">
            <a:extLst>
              <a:ext uri="{FF2B5EF4-FFF2-40B4-BE49-F238E27FC236}">
                <a16:creationId xmlns:a16="http://schemas.microsoft.com/office/drawing/2014/main" id="{5B66CA07-B3E0-7D5E-4B17-8B27D6D4C378}"/>
              </a:ext>
            </a:extLst>
          </p:cNvPr>
          <p:cNvSpPr/>
          <p:nvPr/>
        </p:nvSpPr>
        <p:spPr>
          <a:xfrm>
            <a:off x="515007" y="1953207"/>
            <a:ext cx="2949521" cy="4678821"/>
          </a:xfrm>
          <a:custGeom>
            <a:avLst/>
            <a:gdLst>
              <a:gd name="connsiteX0" fmla="*/ 0 w 2372225"/>
              <a:gd name="connsiteY0" fmla="*/ 237223 h 4343899"/>
              <a:gd name="connsiteX1" fmla="*/ 237223 w 2372225"/>
              <a:gd name="connsiteY1" fmla="*/ 0 h 4343899"/>
              <a:gd name="connsiteX2" fmla="*/ 2135003 w 2372225"/>
              <a:gd name="connsiteY2" fmla="*/ 0 h 4343899"/>
              <a:gd name="connsiteX3" fmla="*/ 2372226 w 2372225"/>
              <a:gd name="connsiteY3" fmla="*/ 237223 h 4343899"/>
              <a:gd name="connsiteX4" fmla="*/ 2372225 w 2372225"/>
              <a:gd name="connsiteY4" fmla="*/ 4106677 h 4343899"/>
              <a:gd name="connsiteX5" fmla="*/ 2135002 w 2372225"/>
              <a:gd name="connsiteY5" fmla="*/ 4343900 h 4343899"/>
              <a:gd name="connsiteX6" fmla="*/ 237223 w 2372225"/>
              <a:gd name="connsiteY6" fmla="*/ 4343899 h 4343899"/>
              <a:gd name="connsiteX7" fmla="*/ 0 w 2372225"/>
              <a:gd name="connsiteY7" fmla="*/ 4106676 h 4343899"/>
              <a:gd name="connsiteX8" fmla="*/ 0 w 2372225"/>
              <a:gd name="connsiteY8" fmla="*/ 237223 h 434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2225" h="4343899">
                <a:moveTo>
                  <a:pt x="0" y="237223"/>
                </a:moveTo>
                <a:cubicBezTo>
                  <a:pt x="0" y="106208"/>
                  <a:pt x="106208" y="0"/>
                  <a:pt x="237223" y="0"/>
                </a:cubicBezTo>
                <a:lnTo>
                  <a:pt x="2135003" y="0"/>
                </a:lnTo>
                <a:cubicBezTo>
                  <a:pt x="2266018" y="0"/>
                  <a:pt x="2372226" y="106208"/>
                  <a:pt x="2372226" y="237223"/>
                </a:cubicBezTo>
                <a:cubicBezTo>
                  <a:pt x="2372226" y="1527041"/>
                  <a:pt x="2372225" y="2816859"/>
                  <a:pt x="2372225" y="4106677"/>
                </a:cubicBezTo>
                <a:cubicBezTo>
                  <a:pt x="2372225" y="4237692"/>
                  <a:pt x="2266017" y="4343900"/>
                  <a:pt x="2135002" y="4343900"/>
                </a:cubicBezTo>
                <a:lnTo>
                  <a:pt x="237223" y="4343899"/>
                </a:lnTo>
                <a:cubicBezTo>
                  <a:pt x="106208" y="4343899"/>
                  <a:pt x="0" y="4237691"/>
                  <a:pt x="0" y="4106676"/>
                </a:cubicBezTo>
                <a:lnTo>
                  <a:pt x="0" y="237223"/>
                </a:lnTo>
                <a:close/>
              </a:path>
            </a:pathLst>
          </a:custGeom>
          <a:solidFill>
            <a:schemeClr val="bg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910" tIns="80910" rIns="80910" bIns="80910" numCol="1" spcCol="1270" anchor="ctr" anchorCtr="0">
            <a:noAutofit/>
          </a:bodyPr>
          <a:lstStyle/>
          <a:p>
            <a:pPr marL="0" lvl="0" indent="0" algn="l" defTabSz="800100">
              <a:lnSpc>
                <a:spcPct val="90000"/>
              </a:lnSpc>
              <a:spcBef>
                <a:spcPct val="0"/>
              </a:spcBef>
              <a:spcAft>
                <a:spcPct val="35000"/>
              </a:spcAft>
              <a:buNone/>
            </a:pPr>
            <a:r>
              <a:rPr lang="en-US" sz="2800" b="0" kern="1200">
                <a:latin typeface="Times New Roman"/>
                <a:cs typeface="Times New Roman"/>
              </a:rPr>
              <a:t>Young people and women in Uganda develop into active, economically independent citizens in a sustainable society that respects human rights and ensures quality basic services</a:t>
            </a:r>
            <a:endParaRPr lang="en-UG" sz="2800" b="0" kern="1200">
              <a:latin typeface="Times New Roman"/>
              <a:cs typeface="Times New Roman"/>
            </a:endParaRPr>
          </a:p>
        </p:txBody>
      </p:sp>
      <p:sp>
        <p:nvSpPr>
          <p:cNvPr id="11" name="Freeform: Shape 10">
            <a:extLst>
              <a:ext uri="{FF2B5EF4-FFF2-40B4-BE49-F238E27FC236}">
                <a16:creationId xmlns:a16="http://schemas.microsoft.com/office/drawing/2014/main" id="{06762FE4-5ABB-1E0D-DBC9-A71335C9271A}"/>
              </a:ext>
            </a:extLst>
          </p:cNvPr>
          <p:cNvSpPr/>
          <p:nvPr/>
        </p:nvSpPr>
        <p:spPr>
          <a:xfrm rot="18798888" flipV="1">
            <a:off x="3153316" y="3431242"/>
            <a:ext cx="1876341" cy="45719"/>
          </a:xfrm>
          <a:custGeom>
            <a:avLst/>
            <a:gdLst>
              <a:gd name="connsiteX0" fmla="*/ 0 w 1550463"/>
              <a:gd name="connsiteY0" fmla="*/ 23092 h 46185"/>
              <a:gd name="connsiteX1" fmla="*/ 1550463 w 1550463"/>
              <a:gd name="connsiteY1" fmla="*/ 23092 h 46185"/>
            </a:gdLst>
            <a:ahLst/>
            <a:cxnLst>
              <a:cxn ang="0">
                <a:pos x="connsiteX0" y="connsiteY0"/>
              </a:cxn>
              <a:cxn ang="0">
                <a:pos x="connsiteX1" y="connsiteY1"/>
              </a:cxn>
            </a:cxnLst>
            <a:rect l="l" t="t" r="r" b="b"/>
            <a:pathLst>
              <a:path w="1550463" h="46185">
                <a:moveTo>
                  <a:pt x="0" y="23092"/>
                </a:moveTo>
                <a:lnTo>
                  <a:pt x="1550463" y="23092"/>
                </a:lnTo>
              </a:path>
            </a:pathLst>
          </a:custGeom>
          <a:noFill/>
          <a:ln w="50800" cmpd="sng">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49169" tIns="-15669" rIns="749170" bIns="-15670" numCol="1" spcCol="1270" anchor="ctr" anchorCtr="0">
            <a:noAutofit/>
          </a:bodyPr>
          <a:lstStyle/>
          <a:p>
            <a:pPr marL="0" lvl="0" indent="0" algn="ctr" defTabSz="711200">
              <a:lnSpc>
                <a:spcPct val="90000"/>
              </a:lnSpc>
              <a:spcBef>
                <a:spcPct val="0"/>
              </a:spcBef>
              <a:spcAft>
                <a:spcPct val="35000"/>
              </a:spcAft>
              <a:buNone/>
            </a:pPr>
            <a:endParaRPr lang="en-UG" sz="1600" kern="1200"/>
          </a:p>
        </p:txBody>
      </p:sp>
      <p:sp>
        <p:nvSpPr>
          <p:cNvPr id="12" name="Freeform: Shape 11">
            <a:extLst>
              <a:ext uri="{FF2B5EF4-FFF2-40B4-BE49-F238E27FC236}">
                <a16:creationId xmlns:a16="http://schemas.microsoft.com/office/drawing/2014/main" id="{656C5042-548F-F2F6-13D0-69E578545BDC}"/>
              </a:ext>
            </a:extLst>
          </p:cNvPr>
          <p:cNvSpPr/>
          <p:nvPr/>
        </p:nvSpPr>
        <p:spPr>
          <a:xfrm>
            <a:off x="4786995" y="2552263"/>
            <a:ext cx="6409953" cy="1639522"/>
          </a:xfrm>
          <a:custGeom>
            <a:avLst/>
            <a:gdLst>
              <a:gd name="connsiteX0" fmla="*/ 0 w 5075266"/>
              <a:gd name="connsiteY0" fmla="*/ 130555 h 1305554"/>
              <a:gd name="connsiteX1" fmla="*/ 130555 w 5075266"/>
              <a:gd name="connsiteY1" fmla="*/ 0 h 1305554"/>
              <a:gd name="connsiteX2" fmla="*/ 4944711 w 5075266"/>
              <a:gd name="connsiteY2" fmla="*/ 0 h 1305554"/>
              <a:gd name="connsiteX3" fmla="*/ 5075266 w 5075266"/>
              <a:gd name="connsiteY3" fmla="*/ 130555 h 1305554"/>
              <a:gd name="connsiteX4" fmla="*/ 5075266 w 5075266"/>
              <a:gd name="connsiteY4" fmla="*/ 1174999 h 1305554"/>
              <a:gd name="connsiteX5" fmla="*/ 4944711 w 5075266"/>
              <a:gd name="connsiteY5" fmla="*/ 1305554 h 1305554"/>
              <a:gd name="connsiteX6" fmla="*/ 130555 w 5075266"/>
              <a:gd name="connsiteY6" fmla="*/ 1305554 h 1305554"/>
              <a:gd name="connsiteX7" fmla="*/ 0 w 5075266"/>
              <a:gd name="connsiteY7" fmla="*/ 1174999 h 1305554"/>
              <a:gd name="connsiteX8" fmla="*/ 0 w 5075266"/>
              <a:gd name="connsiteY8" fmla="*/ 130555 h 13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5266" h="1305554">
                <a:moveTo>
                  <a:pt x="0" y="130555"/>
                </a:moveTo>
                <a:cubicBezTo>
                  <a:pt x="0" y="58451"/>
                  <a:pt x="58451" y="0"/>
                  <a:pt x="130555" y="0"/>
                </a:cubicBezTo>
                <a:lnTo>
                  <a:pt x="4944711" y="0"/>
                </a:lnTo>
                <a:cubicBezTo>
                  <a:pt x="5016815" y="0"/>
                  <a:pt x="5075266" y="58451"/>
                  <a:pt x="5075266" y="130555"/>
                </a:cubicBezTo>
                <a:lnTo>
                  <a:pt x="5075266" y="1174999"/>
                </a:lnTo>
                <a:cubicBezTo>
                  <a:pt x="5075266" y="1247103"/>
                  <a:pt x="5016815" y="1305554"/>
                  <a:pt x="4944711" y="1305554"/>
                </a:cubicBezTo>
                <a:lnTo>
                  <a:pt x="130555" y="1305554"/>
                </a:lnTo>
                <a:cubicBezTo>
                  <a:pt x="58451" y="1305554"/>
                  <a:pt x="0" y="1247103"/>
                  <a:pt x="0" y="1174999"/>
                </a:cubicBezTo>
                <a:lnTo>
                  <a:pt x="0" y="130555"/>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398" tIns="48398" rIns="48398" bIns="48398" numCol="1" spcCol="1270" anchor="ctr" anchorCtr="0">
            <a:noAutofit/>
          </a:bodyPr>
          <a:lstStyle/>
          <a:p>
            <a:pPr marL="0" lvl="0" indent="0" algn="l" defTabSz="711200">
              <a:lnSpc>
                <a:spcPct val="90000"/>
              </a:lnSpc>
              <a:spcBef>
                <a:spcPct val="0"/>
              </a:spcBef>
              <a:spcAft>
                <a:spcPct val="35000"/>
              </a:spcAft>
              <a:buFontTx/>
              <a:buNone/>
            </a:pPr>
            <a:r>
              <a:rPr lang="en-US" sz="2400" i="0" kern="1200">
                <a:solidFill>
                  <a:schemeClr val="tx1"/>
                </a:solidFill>
                <a:effectLst/>
                <a:latin typeface="Times New Roman"/>
                <a:cs typeface="Times New Roman"/>
              </a:rPr>
              <a:t>Young people, especially young women, acquire skills and find decent jobs or entrepreneurship opportunities in agriculture and the green and sustainable economy</a:t>
            </a:r>
            <a:endParaRPr lang="en-UG" sz="2400" i="0" kern="1200">
              <a:solidFill>
                <a:schemeClr val="tx1"/>
              </a:solidFill>
              <a:effectLst/>
              <a:latin typeface="Times New Roman"/>
              <a:cs typeface="Times New Roman"/>
            </a:endParaRPr>
          </a:p>
        </p:txBody>
      </p:sp>
      <p:sp>
        <p:nvSpPr>
          <p:cNvPr id="13" name="Freeform: Shape 12">
            <a:extLst>
              <a:ext uri="{FF2B5EF4-FFF2-40B4-BE49-F238E27FC236}">
                <a16:creationId xmlns:a16="http://schemas.microsoft.com/office/drawing/2014/main" id="{DA70160A-C1A3-1CC5-C1F8-1877166BE9EF}"/>
              </a:ext>
            </a:extLst>
          </p:cNvPr>
          <p:cNvSpPr/>
          <p:nvPr/>
        </p:nvSpPr>
        <p:spPr>
          <a:xfrm rot="2475648">
            <a:off x="3226000" y="4819624"/>
            <a:ext cx="1921407" cy="46185"/>
          </a:xfrm>
          <a:custGeom>
            <a:avLst/>
            <a:gdLst>
              <a:gd name="connsiteX0" fmla="*/ 0 w 1545339"/>
              <a:gd name="connsiteY0" fmla="*/ 23092 h 46185"/>
              <a:gd name="connsiteX1" fmla="*/ 1545339 w 1545339"/>
              <a:gd name="connsiteY1" fmla="*/ 23092 h 46185"/>
            </a:gdLst>
            <a:ahLst/>
            <a:cxnLst>
              <a:cxn ang="0">
                <a:pos x="connsiteX0" y="connsiteY0"/>
              </a:cxn>
              <a:cxn ang="0">
                <a:pos x="connsiteX1" y="connsiteY1"/>
              </a:cxn>
            </a:cxnLst>
            <a:rect l="l" t="t" r="r" b="b"/>
            <a:pathLst>
              <a:path w="1545339" h="46185">
                <a:moveTo>
                  <a:pt x="0" y="23092"/>
                </a:moveTo>
                <a:lnTo>
                  <a:pt x="1545339" y="23092"/>
                </a:lnTo>
              </a:path>
            </a:pathLst>
          </a:custGeom>
          <a:noFill/>
          <a:ln w="50800">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46736" tIns="-15541" rIns="746736" bIns="-15541" numCol="1" spcCol="1270" anchor="ctr" anchorCtr="0">
            <a:noAutofit/>
          </a:bodyPr>
          <a:lstStyle/>
          <a:p>
            <a:pPr marL="0" lvl="0" indent="0" algn="ctr" defTabSz="711200">
              <a:lnSpc>
                <a:spcPct val="90000"/>
              </a:lnSpc>
              <a:spcBef>
                <a:spcPct val="0"/>
              </a:spcBef>
              <a:spcAft>
                <a:spcPct val="35000"/>
              </a:spcAft>
              <a:buNone/>
            </a:pPr>
            <a:endParaRPr lang="en-UG" sz="1600" kern="1200"/>
          </a:p>
        </p:txBody>
      </p:sp>
      <p:sp>
        <p:nvSpPr>
          <p:cNvPr id="14" name="Freeform: Shape 13">
            <a:extLst>
              <a:ext uri="{FF2B5EF4-FFF2-40B4-BE49-F238E27FC236}">
                <a16:creationId xmlns:a16="http://schemas.microsoft.com/office/drawing/2014/main" id="{6421A183-AA13-C435-2949-FD1B12C79583}"/>
              </a:ext>
            </a:extLst>
          </p:cNvPr>
          <p:cNvSpPr/>
          <p:nvPr/>
        </p:nvSpPr>
        <p:spPr>
          <a:xfrm>
            <a:off x="4908879" y="4734071"/>
            <a:ext cx="6347700" cy="1639522"/>
          </a:xfrm>
          <a:custGeom>
            <a:avLst/>
            <a:gdLst>
              <a:gd name="connsiteX0" fmla="*/ 0 w 5057336"/>
              <a:gd name="connsiteY0" fmla="*/ 123642 h 1236421"/>
              <a:gd name="connsiteX1" fmla="*/ 123642 w 5057336"/>
              <a:gd name="connsiteY1" fmla="*/ 0 h 1236421"/>
              <a:gd name="connsiteX2" fmla="*/ 4933694 w 5057336"/>
              <a:gd name="connsiteY2" fmla="*/ 0 h 1236421"/>
              <a:gd name="connsiteX3" fmla="*/ 5057336 w 5057336"/>
              <a:gd name="connsiteY3" fmla="*/ 123642 h 1236421"/>
              <a:gd name="connsiteX4" fmla="*/ 5057336 w 5057336"/>
              <a:gd name="connsiteY4" fmla="*/ 1112779 h 1236421"/>
              <a:gd name="connsiteX5" fmla="*/ 4933694 w 5057336"/>
              <a:gd name="connsiteY5" fmla="*/ 1236421 h 1236421"/>
              <a:gd name="connsiteX6" fmla="*/ 123642 w 5057336"/>
              <a:gd name="connsiteY6" fmla="*/ 1236421 h 1236421"/>
              <a:gd name="connsiteX7" fmla="*/ 0 w 5057336"/>
              <a:gd name="connsiteY7" fmla="*/ 1112779 h 1236421"/>
              <a:gd name="connsiteX8" fmla="*/ 0 w 5057336"/>
              <a:gd name="connsiteY8" fmla="*/ 123642 h 12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7336" h="1236421">
                <a:moveTo>
                  <a:pt x="0" y="123642"/>
                </a:moveTo>
                <a:cubicBezTo>
                  <a:pt x="0" y="55356"/>
                  <a:pt x="55356" y="0"/>
                  <a:pt x="123642" y="0"/>
                </a:cubicBezTo>
                <a:lnTo>
                  <a:pt x="4933694" y="0"/>
                </a:lnTo>
                <a:cubicBezTo>
                  <a:pt x="5001980" y="0"/>
                  <a:pt x="5057336" y="55356"/>
                  <a:pt x="5057336" y="123642"/>
                </a:cubicBezTo>
                <a:lnTo>
                  <a:pt x="5057336" y="1112779"/>
                </a:lnTo>
                <a:cubicBezTo>
                  <a:pt x="5057336" y="1181065"/>
                  <a:pt x="5001980" y="1236421"/>
                  <a:pt x="4933694" y="1236421"/>
                </a:cubicBezTo>
                <a:lnTo>
                  <a:pt x="123642" y="1236421"/>
                </a:lnTo>
                <a:cubicBezTo>
                  <a:pt x="55356" y="1236421"/>
                  <a:pt x="0" y="1181065"/>
                  <a:pt x="0" y="1112779"/>
                </a:cubicBezTo>
                <a:lnTo>
                  <a:pt x="0" y="123642"/>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374" tIns="46374" rIns="46374" bIns="46374" numCol="1" spcCol="1270" anchor="ctr" anchorCtr="0">
            <a:noAutofit/>
          </a:bodyPr>
          <a:lstStyle/>
          <a:p>
            <a:pPr marL="0" lvl="0" indent="0" algn="l" defTabSz="711200">
              <a:lnSpc>
                <a:spcPct val="90000"/>
              </a:lnSpc>
              <a:spcBef>
                <a:spcPct val="0"/>
              </a:spcBef>
              <a:spcAft>
                <a:spcPct val="35000"/>
              </a:spcAft>
              <a:buNone/>
            </a:pPr>
            <a:r>
              <a:rPr lang="en-US" sz="2400" kern="1200">
                <a:solidFill>
                  <a:schemeClr val="tx1"/>
                </a:solidFill>
                <a:latin typeface="Times New Roman"/>
                <a:cs typeface="Times New Roman"/>
              </a:rPr>
              <a:t>The right to safe and quality education and health care is more transparently ensured, in particular for vulnerable groups including children, girls and women, and refugees</a:t>
            </a:r>
            <a:endParaRPr lang="en-UG" sz="2400" kern="1200">
              <a:solidFill>
                <a:schemeClr val="tx1"/>
              </a:solidFill>
              <a:latin typeface="Calibri" panose="020F0502020204030204"/>
              <a:ea typeface="Calibri" panose="020F0502020204030204"/>
              <a:cs typeface="Calibri" panose="020F0502020204030204"/>
            </a:endParaRPr>
          </a:p>
        </p:txBody>
      </p:sp>
      <p:sp>
        <p:nvSpPr>
          <p:cNvPr id="5" name="Rectangle: Rounded Corners 4">
            <a:extLst>
              <a:ext uri="{FF2B5EF4-FFF2-40B4-BE49-F238E27FC236}">
                <a16:creationId xmlns:a16="http://schemas.microsoft.com/office/drawing/2014/main" id="{0C8ADC66-AA23-4158-BEEB-BDC805F2B756}"/>
              </a:ext>
            </a:extLst>
          </p:cNvPr>
          <p:cNvSpPr/>
          <p:nvPr/>
        </p:nvSpPr>
        <p:spPr>
          <a:xfrm>
            <a:off x="5240026" y="1502229"/>
            <a:ext cx="3321207" cy="37678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solidFill>
                  <a:schemeClr val="tx1"/>
                </a:solidFill>
                <a:latin typeface="Times New Roman"/>
                <a:cs typeface="Times New Roman"/>
              </a:rPr>
              <a:t>General objectives</a:t>
            </a:r>
            <a:endParaRPr lang="en-UG" sz="2800" b="1">
              <a:solidFill>
                <a:schemeClr val="tx1"/>
              </a:solidFill>
              <a:latin typeface="Times New Roman"/>
              <a:cs typeface="Times New Roman"/>
            </a:endParaRPr>
          </a:p>
        </p:txBody>
      </p:sp>
      <p:sp>
        <p:nvSpPr>
          <p:cNvPr id="6" name="Rectangle: Rounded Corners 5">
            <a:extLst>
              <a:ext uri="{FF2B5EF4-FFF2-40B4-BE49-F238E27FC236}">
                <a16:creationId xmlns:a16="http://schemas.microsoft.com/office/drawing/2014/main" id="{9CA16036-5CE4-49E1-BF89-03FFA56810E0}"/>
              </a:ext>
            </a:extLst>
          </p:cNvPr>
          <p:cNvSpPr/>
          <p:nvPr/>
        </p:nvSpPr>
        <p:spPr>
          <a:xfrm>
            <a:off x="417871" y="1465373"/>
            <a:ext cx="2967317" cy="450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solidFill>
                  <a:schemeClr val="tx1"/>
                </a:solidFill>
                <a:latin typeface="Times New Roman"/>
                <a:cs typeface="Times New Roman"/>
              </a:rPr>
              <a:t>Overall Objective</a:t>
            </a:r>
            <a:endParaRPr lang="en-UG" sz="2800" b="1">
              <a:solidFill>
                <a:schemeClr val="tx1"/>
              </a:solidFill>
              <a:latin typeface="Times New Roman"/>
              <a:cs typeface="Times New Roman"/>
            </a:endParaRPr>
          </a:p>
        </p:txBody>
      </p:sp>
      <p:sp>
        <p:nvSpPr>
          <p:cNvPr id="3" name="Rectangle 2">
            <a:extLst>
              <a:ext uri="{FF2B5EF4-FFF2-40B4-BE49-F238E27FC236}">
                <a16:creationId xmlns:a16="http://schemas.microsoft.com/office/drawing/2014/main" id="{0ED9FBA9-680E-74C6-1707-55D39C2A0310}"/>
              </a:ext>
            </a:extLst>
          </p:cNvPr>
          <p:cNvSpPr/>
          <p:nvPr/>
        </p:nvSpPr>
        <p:spPr>
          <a:xfrm>
            <a:off x="4786995" y="2243078"/>
            <a:ext cx="1272988" cy="2868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Pillar 1</a:t>
            </a:r>
            <a:endParaRPr lang="en-UG" sz="2400" b="1">
              <a:solidFill>
                <a:schemeClr val="tx1"/>
              </a:solidFill>
            </a:endParaRPr>
          </a:p>
        </p:txBody>
      </p:sp>
      <p:sp>
        <p:nvSpPr>
          <p:cNvPr id="7" name="Rectangle 6">
            <a:extLst>
              <a:ext uri="{FF2B5EF4-FFF2-40B4-BE49-F238E27FC236}">
                <a16:creationId xmlns:a16="http://schemas.microsoft.com/office/drawing/2014/main" id="{A3B5A3BF-B9A4-7C4B-0151-186DBCE4A80C}"/>
              </a:ext>
            </a:extLst>
          </p:cNvPr>
          <p:cNvSpPr/>
          <p:nvPr/>
        </p:nvSpPr>
        <p:spPr>
          <a:xfrm>
            <a:off x="4849907" y="4353835"/>
            <a:ext cx="1272988" cy="2868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Pillar 2</a:t>
            </a:r>
            <a:endParaRPr lang="en-UG" sz="2400" b="1">
              <a:solidFill>
                <a:schemeClr val="tx1"/>
              </a:solidFill>
            </a:endParaRPr>
          </a:p>
        </p:txBody>
      </p:sp>
      <p:sp>
        <p:nvSpPr>
          <p:cNvPr id="4" name="Oval 3">
            <a:extLst>
              <a:ext uri="{FF2B5EF4-FFF2-40B4-BE49-F238E27FC236}">
                <a16:creationId xmlns:a16="http://schemas.microsoft.com/office/drawing/2014/main" id="{3C45A637-E6FA-5BB2-E399-6834C16863CE}"/>
              </a:ext>
            </a:extLst>
          </p:cNvPr>
          <p:cNvSpPr/>
          <p:nvPr/>
        </p:nvSpPr>
        <p:spPr>
          <a:xfrm>
            <a:off x="4806794" y="4161882"/>
            <a:ext cx="1371185" cy="659592"/>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656F7C67-0E95-919F-4BB8-436D104087D7}"/>
              </a:ext>
            </a:extLst>
          </p:cNvPr>
          <p:cNvSpPr/>
          <p:nvPr/>
        </p:nvSpPr>
        <p:spPr>
          <a:xfrm>
            <a:off x="6291740" y="4345464"/>
            <a:ext cx="457200" cy="286871"/>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609C976-6211-7BFE-F115-DB5C3B287232}"/>
              </a:ext>
            </a:extLst>
          </p:cNvPr>
          <p:cNvSpPr txBox="1"/>
          <p:nvPr/>
        </p:nvSpPr>
        <p:spPr>
          <a:xfrm>
            <a:off x="6836364" y="4259109"/>
            <a:ext cx="4861470" cy="400110"/>
          </a:xfrm>
          <a:prstGeom prst="rect">
            <a:avLst/>
          </a:prstGeom>
          <a:noFill/>
        </p:spPr>
        <p:txBody>
          <a:bodyPr wrap="square" lIns="91440" tIns="45720" rIns="91440" bIns="45720" rtlCol="0" anchor="t">
            <a:spAutoFit/>
          </a:bodyPr>
          <a:lstStyle/>
          <a:p>
            <a:r>
              <a:rPr lang="nl-BE" sz="2000" b="1" i="1" err="1">
                <a:solidFill>
                  <a:srgbClr val="C00000"/>
                </a:solidFill>
              </a:rPr>
              <a:t>WeLearn</a:t>
            </a:r>
            <a:r>
              <a:rPr lang="nl-BE" sz="2000" b="1" i="1">
                <a:solidFill>
                  <a:srgbClr val="C00000"/>
                </a:solidFill>
              </a:rPr>
              <a:t> &amp; </a:t>
            </a:r>
            <a:r>
              <a:rPr lang="nl-BE" sz="2000" b="1" i="1" err="1">
                <a:solidFill>
                  <a:srgbClr val="C00000"/>
                </a:solidFill>
              </a:rPr>
              <a:t>WeCare</a:t>
            </a:r>
            <a:r>
              <a:rPr lang="nl-BE" sz="2000" b="1" i="1">
                <a:solidFill>
                  <a:srgbClr val="C00000"/>
                </a:solidFill>
              </a:rPr>
              <a:t> </a:t>
            </a:r>
            <a:endParaRPr lang="en-GB" b="1" i="1">
              <a:solidFill>
                <a:srgbClr val="C00000"/>
              </a:solidFill>
            </a:endParaRPr>
          </a:p>
        </p:txBody>
      </p:sp>
    </p:spTree>
    <p:extLst>
      <p:ext uri="{BB962C8B-B14F-4D97-AF65-F5344CB8AC3E}">
        <p14:creationId xmlns:p14="http://schemas.microsoft.com/office/powerpoint/2010/main" val="40106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5" grpId="0" animBg="1"/>
      <p:bldP spid="6" grpId="0" animBg="1"/>
      <p:bldP spid="3"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8E93-8013-651A-96B5-A0B567617095}"/>
              </a:ext>
            </a:extLst>
          </p:cNvPr>
          <p:cNvSpPr>
            <a:spLocks noGrp="1"/>
          </p:cNvSpPr>
          <p:nvPr>
            <p:ph type="title"/>
          </p:nvPr>
        </p:nvSpPr>
        <p:spPr/>
        <p:txBody>
          <a:bodyPr/>
          <a:lstStyle/>
          <a:p>
            <a:r>
              <a:rPr lang="en-US" b="1">
                <a:solidFill>
                  <a:srgbClr val="C00000"/>
                </a:solidFill>
                <a:latin typeface="Times New Roman"/>
                <a:cs typeface="Times New Roman"/>
              </a:rPr>
              <a:t>3c. Budgeting</a:t>
            </a:r>
            <a:endParaRPr lang="en-UG" b="1">
              <a:solidFill>
                <a:srgbClr val="C00000"/>
              </a:solidFill>
              <a:latin typeface="Times New Roman"/>
              <a:cs typeface="Times New Roman"/>
            </a:endParaRPr>
          </a:p>
        </p:txBody>
      </p:sp>
      <p:sp>
        <p:nvSpPr>
          <p:cNvPr id="3" name="Content Placeholder 2">
            <a:extLst>
              <a:ext uri="{FF2B5EF4-FFF2-40B4-BE49-F238E27FC236}">
                <a16:creationId xmlns:a16="http://schemas.microsoft.com/office/drawing/2014/main" id="{972A571F-D15C-67E4-9A84-487FBE662D6B}"/>
              </a:ext>
            </a:extLst>
          </p:cNvPr>
          <p:cNvSpPr>
            <a:spLocks noGrp="1"/>
          </p:cNvSpPr>
          <p:nvPr>
            <p:ph idx="1"/>
          </p:nvPr>
        </p:nvSpPr>
        <p:spPr/>
        <p:txBody>
          <a:bodyPr vert="horz" lIns="91440" tIns="45720" rIns="91440" bIns="45720" rtlCol="0" anchor="t">
            <a:normAutofit/>
          </a:bodyPr>
          <a:lstStyle/>
          <a:p>
            <a:pPr marL="0" indent="0">
              <a:buNone/>
            </a:pPr>
            <a:r>
              <a:rPr lang="en-US">
                <a:ea typeface="Calibri" panose="020F0502020204030204"/>
                <a:cs typeface="Calibri" panose="020F0502020204030204"/>
              </a:rPr>
              <a:t>Budget Template</a:t>
            </a:r>
          </a:p>
          <a:p>
            <a:pPr marL="0" indent="0">
              <a:buNone/>
            </a:pPr>
            <a:endParaRPr lang="en-US">
              <a:ea typeface="Calibri" panose="020F0502020204030204"/>
              <a:cs typeface="Calibri" panose="020F0502020204030204"/>
            </a:endParaRPr>
          </a:p>
          <a:p>
            <a:pPr marL="0" indent="0">
              <a:buNone/>
            </a:pPr>
            <a:endParaRPr lang="en-US">
              <a:ea typeface="Calibri" panose="020F0502020204030204"/>
              <a:cs typeface="Calibri" panose="020F0502020204030204"/>
            </a:endParaRPr>
          </a:p>
          <a:p>
            <a:pPr marL="0" indent="0">
              <a:buNone/>
            </a:pPr>
            <a:r>
              <a:rPr lang="en-US">
                <a:ea typeface="+mn-lt"/>
                <a:cs typeface="+mn-lt"/>
                <a:hlinkClick r:id="rId3"/>
              </a:rPr>
              <a:t>Annex-B_Budget-template_UGA22008-10144.xlsx</a:t>
            </a:r>
            <a:endParaRPr lang="en-US"/>
          </a:p>
        </p:txBody>
      </p:sp>
    </p:spTree>
    <p:extLst>
      <p:ext uri="{BB962C8B-B14F-4D97-AF65-F5344CB8AC3E}">
        <p14:creationId xmlns:p14="http://schemas.microsoft.com/office/powerpoint/2010/main" val="3911056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EE334-AF31-5674-C8E6-505025F91592}"/>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3EADAB2-2D65-F056-FFE0-AB683EC71DFD}"/>
              </a:ext>
            </a:extLst>
          </p:cNvPr>
          <p:cNvSpPr>
            <a:spLocks noGrp="1"/>
          </p:cNvSpPr>
          <p:nvPr>
            <p:ph sz="half" idx="1"/>
          </p:nvPr>
        </p:nvSpPr>
        <p:spPr>
          <a:xfrm>
            <a:off x="1799302" y="1825625"/>
            <a:ext cx="4220498" cy="4351338"/>
          </a:xfrm>
        </p:spPr>
        <p:txBody>
          <a:bodyPr vert="horz" lIns="91440" tIns="45720" rIns="91440" bIns="45720" rtlCol="0">
            <a:normAutofit/>
          </a:bodyPr>
          <a:lstStyle/>
          <a:p>
            <a:pPr marL="0" indent="0">
              <a:buNone/>
            </a:pPr>
            <a:endParaRPr lang="en-US" i="1"/>
          </a:p>
          <a:p>
            <a:pPr marL="0" indent="0">
              <a:buNone/>
            </a:pPr>
            <a:endParaRPr lang="en-US"/>
          </a:p>
          <a:p>
            <a:endParaRPr lang="en-US"/>
          </a:p>
          <a:p>
            <a:pPr marL="0" indent="0">
              <a:buNone/>
            </a:pPr>
            <a:endParaRPr lang="en-US"/>
          </a:p>
        </p:txBody>
      </p:sp>
      <p:pic>
        <p:nvPicPr>
          <p:cNvPr id="4" name="Picture 3">
            <a:extLst>
              <a:ext uri="{FF2B5EF4-FFF2-40B4-BE49-F238E27FC236}">
                <a16:creationId xmlns:a16="http://schemas.microsoft.com/office/drawing/2014/main" id="{737AA249-48FD-11DD-8812-E6FBB71D5126}"/>
              </a:ext>
            </a:extLst>
          </p:cNvPr>
          <p:cNvPicPr>
            <a:picLocks noChangeAspect="1"/>
          </p:cNvPicPr>
          <p:nvPr/>
        </p:nvPicPr>
        <p:blipFill>
          <a:blip r:embed="rId3"/>
          <a:stretch>
            <a:fillRect/>
          </a:stretch>
        </p:blipFill>
        <p:spPr>
          <a:xfrm>
            <a:off x="6172200" y="1868848"/>
            <a:ext cx="4264891" cy="4264891"/>
          </a:xfrm>
          <a:prstGeom prst="rect">
            <a:avLst/>
          </a:prstGeom>
          <a:noFill/>
        </p:spPr>
      </p:pic>
      <p:sp>
        <p:nvSpPr>
          <p:cNvPr id="2" name="Title 1">
            <a:extLst>
              <a:ext uri="{FF2B5EF4-FFF2-40B4-BE49-F238E27FC236}">
                <a16:creationId xmlns:a16="http://schemas.microsoft.com/office/drawing/2014/main" id="{68C09719-04AF-BCBD-EC23-E9C9AF8BBEA4}"/>
              </a:ext>
            </a:extLst>
          </p:cNvPr>
          <p:cNvSpPr>
            <a:spLocks noGrp="1"/>
          </p:cNvSpPr>
          <p:nvPr>
            <p:ph type="title"/>
          </p:nvPr>
        </p:nvSpPr>
        <p:spPr>
          <a:xfrm>
            <a:off x="2517759" y="301918"/>
            <a:ext cx="8637789" cy="1325563"/>
          </a:xfrm>
        </p:spPr>
        <p:txBody>
          <a:bodyPr vert="horz" lIns="91440" tIns="45720" rIns="91440" bIns="45720" rtlCol="0" anchor="ctr">
            <a:normAutofit/>
          </a:bodyPr>
          <a:lstStyle/>
          <a:p>
            <a:r>
              <a:rPr lang="fr-BE" b="1"/>
              <a:t>Questions?</a:t>
            </a:r>
          </a:p>
        </p:txBody>
      </p:sp>
    </p:spTree>
    <p:extLst>
      <p:ext uri="{BB962C8B-B14F-4D97-AF65-F5344CB8AC3E}">
        <p14:creationId xmlns:p14="http://schemas.microsoft.com/office/powerpoint/2010/main" val="3837377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637789" cy="605515"/>
          </a:xfrm>
        </p:spPr>
        <p:txBody>
          <a:bodyPr vert="horz" lIns="91440" tIns="45720" rIns="91440" bIns="45720" rtlCol="0" anchor="t">
            <a:normAutofit fontScale="90000"/>
          </a:bodyPr>
          <a:lstStyle/>
          <a:p>
            <a:r>
              <a:rPr lang="fr-BE" b="1">
                <a:solidFill>
                  <a:srgbClr val="C00000"/>
                </a:solidFill>
                <a:latin typeface="Times New Roman"/>
                <a:cs typeface="Times New Roman"/>
              </a:rPr>
              <a:t>4.  Application </a:t>
            </a:r>
            <a:endParaRPr lang="en-US">
              <a:solidFill>
                <a:srgbClr val="C00000"/>
              </a:solidFill>
              <a:latin typeface="Calibri" panose="020F0502020204030204"/>
              <a:ea typeface="Calibri" panose="020F0502020204030204"/>
              <a:cs typeface="Calibri" panose="020F0502020204030204"/>
            </a:endParaRPr>
          </a:p>
        </p:txBody>
      </p:sp>
      <p:sp>
        <p:nvSpPr>
          <p:cNvPr id="3" name="Content Placeholder 2"/>
          <p:cNvSpPr>
            <a:spLocks noGrp="1"/>
          </p:cNvSpPr>
          <p:nvPr>
            <p:ph idx="1"/>
          </p:nvPr>
        </p:nvSpPr>
        <p:spPr>
          <a:xfrm>
            <a:off x="1400425" y="1260168"/>
            <a:ext cx="10215470" cy="5452533"/>
          </a:xfrm>
        </p:spPr>
        <p:txBody>
          <a:bodyPr vert="horz" lIns="91440" tIns="45720" rIns="91440" bIns="45720" rtlCol="0" anchor="t">
            <a:normAutofit fontScale="92500" lnSpcReduction="10000"/>
          </a:bodyPr>
          <a:lstStyle/>
          <a:p>
            <a:pPr marL="267970" indent="-267970"/>
            <a:r>
              <a:rPr lang="en-GB" sz="3000">
                <a:latin typeface="Times New Roman"/>
                <a:ea typeface="Calibri"/>
                <a:cs typeface="Times New Roman"/>
              </a:rPr>
              <a:t>Use </a:t>
            </a:r>
            <a:r>
              <a:rPr lang="en-GB" sz="3000" b="1">
                <a:latin typeface="Times New Roman"/>
                <a:ea typeface="Calibri"/>
                <a:cs typeface="Times New Roman"/>
              </a:rPr>
              <a:t>the complete </a:t>
            </a:r>
            <a:r>
              <a:rPr lang="en-GB" sz="3000" b="1">
                <a:highlight>
                  <a:srgbClr val="FFFF00"/>
                </a:highlight>
                <a:latin typeface="Times New Roman"/>
                <a:ea typeface="Calibri"/>
                <a:cs typeface="Times New Roman"/>
              </a:rPr>
              <a:t>Annex A Grant Application File</a:t>
            </a:r>
            <a:r>
              <a:rPr lang="en-GB" sz="3000">
                <a:highlight>
                  <a:srgbClr val="FFFF00"/>
                </a:highlight>
                <a:latin typeface="Times New Roman"/>
                <a:ea typeface="Calibri"/>
                <a:cs typeface="Times New Roman"/>
              </a:rPr>
              <a:t>.</a:t>
            </a:r>
            <a:r>
              <a:rPr lang="en-GB" sz="3000" b="1">
                <a:highlight>
                  <a:srgbClr val="FFFF00"/>
                </a:highlight>
                <a:latin typeface="Times New Roman"/>
                <a:ea typeface="Calibri"/>
                <a:cs typeface="Times New Roman"/>
              </a:rPr>
              <a:t> </a:t>
            </a:r>
            <a:r>
              <a:rPr lang="en-GB" sz="3000">
                <a:latin typeface="Times New Roman"/>
                <a:ea typeface="Calibri"/>
                <a:cs typeface="Times New Roman"/>
              </a:rPr>
              <a:t>Do not use own templates &amp; do not tweak the template</a:t>
            </a:r>
            <a:endParaRPr lang="en-US" sz="3000">
              <a:latin typeface="Times New Roman"/>
              <a:ea typeface="Calibri"/>
              <a:cs typeface="Times New Roman"/>
            </a:endParaRPr>
          </a:p>
          <a:p>
            <a:pPr marL="267970" indent="-267970"/>
            <a:r>
              <a:rPr lang="en-GB" sz="3000">
                <a:latin typeface="Times New Roman"/>
                <a:ea typeface="Calibri"/>
                <a:cs typeface="Times New Roman"/>
              </a:rPr>
              <a:t>Submission in </a:t>
            </a:r>
            <a:r>
              <a:rPr lang="en-GB" sz="3000" b="1">
                <a:latin typeface="Times New Roman"/>
                <a:ea typeface="Calibri"/>
                <a:cs typeface="Times New Roman"/>
              </a:rPr>
              <a:t>English</a:t>
            </a:r>
            <a:r>
              <a:rPr lang="en-GB" sz="3000">
                <a:latin typeface="Times New Roman"/>
                <a:ea typeface="Calibri"/>
                <a:cs typeface="Times New Roman"/>
              </a:rPr>
              <a:t> only, handwritten Proposals notes will not be accepted.</a:t>
            </a:r>
          </a:p>
          <a:p>
            <a:pPr marL="267970" indent="-267970"/>
            <a:r>
              <a:rPr lang="en-US" sz="3000">
                <a:latin typeface="Times New Roman"/>
                <a:ea typeface="Calibri"/>
                <a:cs typeface="Times New Roman"/>
              </a:rPr>
              <a:t>In the Proposal, provide a</a:t>
            </a:r>
            <a:r>
              <a:rPr lang="en-US" sz="3000" b="1">
                <a:latin typeface="Times New Roman"/>
                <a:ea typeface="Calibri"/>
                <a:cs typeface="Times New Roman"/>
              </a:rPr>
              <a:t> </a:t>
            </a:r>
            <a:r>
              <a:rPr lang="en-US" sz="3000">
                <a:latin typeface="Times New Roman"/>
                <a:ea typeface="Calibri"/>
                <a:cs typeface="Times New Roman"/>
              </a:rPr>
              <a:t>Detailed  budget and Logical framework</a:t>
            </a:r>
          </a:p>
          <a:p>
            <a:pPr marL="267970" indent="-267970"/>
            <a:r>
              <a:rPr lang="en-US" sz="3000">
                <a:latin typeface="Times New Roman"/>
                <a:ea typeface="Calibri"/>
                <a:cs typeface="Times New Roman"/>
              </a:rPr>
              <a:t>Errors or major inconsistencies concerning the points mentioned in the </a:t>
            </a:r>
            <a:r>
              <a:rPr lang="en-US" sz="3000" b="1">
                <a:latin typeface="Times New Roman"/>
                <a:ea typeface="Calibri"/>
                <a:cs typeface="Times New Roman"/>
              </a:rPr>
              <a:t>instructions</a:t>
            </a:r>
            <a:r>
              <a:rPr lang="en-US" sz="3000">
                <a:latin typeface="Times New Roman"/>
                <a:ea typeface="Calibri"/>
                <a:cs typeface="Times New Roman"/>
              </a:rPr>
              <a:t> of the form may result in rejection (e.g., content required, pages, …)</a:t>
            </a:r>
          </a:p>
          <a:p>
            <a:pPr marL="267970" indent="-267970"/>
            <a:r>
              <a:rPr lang="en-US" sz="3000" err="1">
                <a:latin typeface="Times New Roman"/>
                <a:ea typeface="Calibri"/>
                <a:cs typeface="Times New Roman"/>
              </a:rPr>
              <a:t>Enabel</a:t>
            </a:r>
            <a:r>
              <a:rPr lang="en-US" sz="3000">
                <a:latin typeface="Times New Roman"/>
                <a:ea typeface="Calibri"/>
                <a:cs typeface="Times New Roman"/>
              </a:rPr>
              <a:t> reserves the right to request clarification where the information provided does not enable it to carry out an objective evaluation</a:t>
            </a:r>
          </a:p>
          <a:p>
            <a:pPr marL="267970" indent="-267970"/>
            <a:r>
              <a:rPr lang="en-US" sz="3000">
                <a:latin typeface="Times New Roman"/>
                <a:ea typeface="Calibri"/>
                <a:cs typeface="Times New Roman"/>
              </a:rPr>
              <a:t>Elements defined in the proposal may not be modified by the applicant. </a:t>
            </a:r>
          </a:p>
          <a:p>
            <a:pPr marL="0" indent="0">
              <a:buNone/>
            </a:pPr>
            <a:endParaRPr lang="en-US" i="1">
              <a:solidFill>
                <a:srgbClr val="FF0000"/>
              </a:solidFill>
              <a:latin typeface="Times New Roman"/>
              <a:cs typeface="Times New Roman"/>
            </a:endParaRPr>
          </a:p>
        </p:txBody>
      </p:sp>
    </p:spTree>
    <p:extLst>
      <p:ext uri="{BB962C8B-B14F-4D97-AF65-F5344CB8AC3E}">
        <p14:creationId xmlns:p14="http://schemas.microsoft.com/office/powerpoint/2010/main" val="703802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60FF3-A744-B509-BCBF-C685A81E0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2199CC-FDA0-7846-5178-921E34D4E3D0}"/>
              </a:ext>
            </a:extLst>
          </p:cNvPr>
          <p:cNvSpPr>
            <a:spLocks noGrp="1"/>
          </p:cNvSpPr>
          <p:nvPr>
            <p:ph type="title"/>
          </p:nvPr>
        </p:nvSpPr>
        <p:spPr>
          <a:xfrm>
            <a:off x="1799302" y="345461"/>
            <a:ext cx="8637789" cy="605515"/>
          </a:xfrm>
        </p:spPr>
        <p:txBody>
          <a:bodyPr vert="horz" lIns="91440" tIns="45720" rIns="91440" bIns="45720" rtlCol="0" anchor="t">
            <a:normAutofit fontScale="90000"/>
          </a:bodyPr>
          <a:lstStyle/>
          <a:p>
            <a:r>
              <a:rPr lang="fr-BE" b="1">
                <a:solidFill>
                  <a:srgbClr val="C00000"/>
                </a:solidFill>
                <a:latin typeface="Times New Roman"/>
                <a:cs typeface="Times New Roman"/>
              </a:rPr>
              <a:t>4.  </a:t>
            </a:r>
            <a:r>
              <a:rPr lang="fr-BE" sz="4900">
                <a:solidFill>
                  <a:srgbClr val="C00000"/>
                </a:solidFill>
                <a:latin typeface="Calibri"/>
                <a:ea typeface="Calibri"/>
                <a:cs typeface="Calibri"/>
              </a:rPr>
              <a:t>Annex A;  </a:t>
            </a:r>
            <a:r>
              <a:rPr lang="fr-BE" sz="4900" err="1">
                <a:solidFill>
                  <a:srgbClr val="C00000"/>
                </a:solidFill>
                <a:latin typeface="Calibri"/>
                <a:ea typeface="Calibri"/>
                <a:cs typeface="Calibri"/>
              </a:rPr>
              <a:t>proposal</a:t>
            </a:r>
            <a:r>
              <a:rPr lang="fr-BE" b="1">
                <a:solidFill>
                  <a:srgbClr val="C00000"/>
                </a:solidFill>
                <a:latin typeface="Times New Roman"/>
                <a:cs typeface="Times New Roman"/>
              </a:rPr>
              <a:t> </a:t>
            </a:r>
            <a:endParaRPr lang="en-US">
              <a:solidFill>
                <a:srgbClr val="C00000"/>
              </a:solidFill>
              <a:latin typeface="Calibri" panose="020F0502020204030204"/>
              <a:ea typeface="Calibri" panose="020F0502020204030204"/>
              <a:cs typeface="Calibri" panose="020F0502020204030204"/>
            </a:endParaRPr>
          </a:p>
        </p:txBody>
      </p:sp>
      <p:sp>
        <p:nvSpPr>
          <p:cNvPr id="3" name="Content Placeholder 2">
            <a:extLst>
              <a:ext uri="{FF2B5EF4-FFF2-40B4-BE49-F238E27FC236}">
                <a16:creationId xmlns:a16="http://schemas.microsoft.com/office/drawing/2014/main" id="{FD37C796-868E-3F97-1F1E-15F7266F3344}"/>
              </a:ext>
            </a:extLst>
          </p:cNvPr>
          <p:cNvSpPr>
            <a:spLocks noGrp="1"/>
          </p:cNvSpPr>
          <p:nvPr>
            <p:ph idx="1"/>
          </p:nvPr>
        </p:nvSpPr>
        <p:spPr>
          <a:xfrm>
            <a:off x="1400425" y="1260168"/>
            <a:ext cx="10215470" cy="5452533"/>
          </a:xfrm>
        </p:spPr>
        <p:txBody>
          <a:bodyPr vert="horz" lIns="91440" tIns="45720" rIns="91440" bIns="45720" rtlCol="0" anchor="t">
            <a:normAutofit fontScale="77500" lnSpcReduction="20000"/>
          </a:bodyPr>
          <a:lstStyle/>
          <a:p>
            <a:pPr marL="267970" indent="-267970"/>
            <a:r>
              <a:rPr lang="en-GB" b="1">
                <a:latin typeface="Calibri"/>
                <a:ea typeface="Calibri"/>
                <a:cs typeface="Calibri"/>
              </a:rPr>
              <a:t>Relevance of the action</a:t>
            </a:r>
            <a:endParaRPr lang="en-US" sz="3000">
              <a:latin typeface="Times New Roman"/>
              <a:ea typeface="Calibri"/>
              <a:cs typeface="Times New Roman"/>
            </a:endParaRPr>
          </a:p>
          <a:p>
            <a:pPr marL="267970" indent="-267970"/>
            <a:r>
              <a:rPr lang="en-GB" b="1">
                <a:latin typeface="Calibri"/>
                <a:ea typeface="Calibri"/>
                <a:cs typeface="Calibri"/>
              </a:rPr>
              <a:t>Detailed</a:t>
            </a:r>
            <a:r>
              <a:rPr lang="en-GB">
                <a:latin typeface="Calibri"/>
                <a:ea typeface="Calibri"/>
                <a:cs typeface="Calibri"/>
              </a:rPr>
              <a:t> description of the action &amp; methodology</a:t>
            </a:r>
            <a:endParaRPr lang="en-US" sz="3000">
              <a:latin typeface="Times New Roman"/>
              <a:ea typeface="Calibri"/>
              <a:cs typeface="Times New Roman"/>
            </a:endParaRPr>
          </a:p>
          <a:p>
            <a:pPr marL="267970" indent="-267970"/>
            <a:r>
              <a:rPr lang="en-GB" sz="2400">
                <a:latin typeface="Calibri"/>
                <a:ea typeface="Calibri"/>
                <a:cs typeface="Calibri"/>
              </a:rPr>
              <a:t>6 sections </a:t>
            </a:r>
            <a:r>
              <a:rPr lang="en-GB" sz="2100">
                <a:latin typeface="Calibri"/>
                <a:ea typeface="Calibri"/>
                <a:cs typeface="Calibri"/>
              </a:rPr>
              <a:t>(</a:t>
            </a:r>
            <a:r>
              <a:rPr lang="en-GB" sz="2100" u="sng">
                <a:latin typeface="Calibri"/>
                <a:ea typeface="Calibri"/>
                <a:cs typeface="Calibri"/>
              </a:rPr>
              <a:t>description</a:t>
            </a:r>
            <a:r>
              <a:rPr lang="en-GB" sz="2100">
                <a:latin typeface="Calibri"/>
                <a:ea typeface="Calibri"/>
                <a:cs typeface="Calibri"/>
              </a:rPr>
              <a:t>, strategic approach, </a:t>
            </a:r>
            <a:r>
              <a:rPr lang="en-GB" sz="2100" u="sng">
                <a:latin typeface="Calibri"/>
                <a:ea typeface="Calibri"/>
                <a:cs typeface="Calibri"/>
              </a:rPr>
              <a:t>methodology</a:t>
            </a:r>
            <a:r>
              <a:rPr lang="en-GB" sz="2100">
                <a:latin typeface="Calibri"/>
                <a:ea typeface="Calibri"/>
                <a:cs typeface="Calibri"/>
              </a:rPr>
              <a:t> (who/what/when/how), action plan, risks &amp; assumption, sustainability)</a:t>
            </a:r>
            <a:endParaRPr lang="en-US"/>
          </a:p>
          <a:p>
            <a:pPr marL="267970" indent="-267970"/>
            <a:r>
              <a:rPr lang="en-GB" sz="2400">
                <a:latin typeface="Calibri"/>
                <a:ea typeface="Calibri"/>
                <a:cs typeface="Calibri"/>
              </a:rPr>
              <a:t>log frame </a:t>
            </a:r>
            <a:endParaRPr lang="en-US"/>
          </a:p>
          <a:p>
            <a:pPr marL="267970" indent="-267970"/>
            <a:r>
              <a:rPr lang="en-GB" sz="2400">
                <a:latin typeface="Calibri"/>
                <a:ea typeface="Calibri"/>
                <a:cs typeface="Calibri"/>
              </a:rPr>
              <a:t>budget </a:t>
            </a:r>
            <a:endParaRPr lang="en-GB" sz="2400">
              <a:latin typeface="Calibri"/>
              <a:cs typeface="Calibri"/>
            </a:endParaRPr>
          </a:p>
          <a:p>
            <a:pPr marL="267970" indent="-267970"/>
            <a:r>
              <a:rPr lang="en-GB" b="1">
                <a:latin typeface="Calibri"/>
                <a:ea typeface="Calibri"/>
                <a:cs typeface="Calibri"/>
              </a:rPr>
              <a:t>Administrative data and information</a:t>
            </a:r>
            <a:r>
              <a:rPr lang="en-GB">
                <a:latin typeface="Calibri"/>
                <a:ea typeface="Calibri"/>
                <a:cs typeface="Calibri"/>
              </a:rPr>
              <a:t> for lead and co-applicant(s)</a:t>
            </a:r>
            <a:endParaRPr lang="en-US"/>
          </a:p>
          <a:p>
            <a:pPr marL="267970" indent="-267970"/>
            <a:r>
              <a:rPr lang="en-GB" sz="2400">
                <a:latin typeface="Calibri"/>
                <a:ea typeface="Calibri"/>
                <a:cs typeface="Calibri"/>
              </a:rPr>
              <a:t>The </a:t>
            </a:r>
            <a:r>
              <a:rPr lang="en-GB" sz="2400" b="1">
                <a:latin typeface="Calibri"/>
                <a:ea typeface="Calibri"/>
                <a:cs typeface="Calibri"/>
              </a:rPr>
              <a:t>lead applicant</a:t>
            </a:r>
            <a:r>
              <a:rPr lang="en-GB" sz="2400">
                <a:latin typeface="Calibri"/>
                <a:ea typeface="Calibri"/>
                <a:cs typeface="Calibri"/>
              </a:rPr>
              <a:t>’s experience for similar and other actions</a:t>
            </a:r>
            <a:endParaRPr lang="en-US">
              <a:ea typeface="Calibri" panose="020F0502020204030204"/>
              <a:cs typeface="Calibri" panose="020F0502020204030204"/>
            </a:endParaRPr>
          </a:p>
          <a:p>
            <a:pPr marL="267970" indent="-267970"/>
            <a:r>
              <a:rPr lang="en-GB" sz="2100">
                <a:latin typeface="Calibri"/>
                <a:ea typeface="Calibri"/>
                <a:cs typeface="Calibri"/>
              </a:rPr>
              <a:t>Capacity to manage and perform actions (experience in the sectors)</a:t>
            </a:r>
            <a:endParaRPr lang="en-US"/>
          </a:p>
          <a:p>
            <a:pPr marL="267970" indent="-267970"/>
            <a:r>
              <a:rPr lang="en-GB" sz="2100">
                <a:latin typeface="Calibri"/>
                <a:ea typeface="Calibri"/>
                <a:cs typeface="Calibri"/>
              </a:rPr>
              <a:t>Resources (financial data, source of financing, number of people employed)</a:t>
            </a:r>
            <a:endParaRPr lang="en-US"/>
          </a:p>
          <a:p>
            <a:pPr marL="267970" indent="-267970"/>
            <a:r>
              <a:rPr lang="en-GB" sz="2400">
                <a:latin typeface="Calibri"/>
                <a:ea typeface="Calibri"/>
                <a:cs typeface="Calibri"/>
              </a:rPr>
              <a:t>The </a:t>
            </a:r>
            <a:r>
              <a:rPr lang="en-GB" sz="2400" b="1">
                <a:latin typeface="Calibri"/>
                <a:ea typeface="Calibri"/>
                <a:cs typeface="Calibri"/>
              </a:rPr>
              <a:t>co-applicant(s)</a:t>
            </a:r>
            <a:r>
              <a:rPr lang="en-GB" sz="2400">
                <a:latin typeface="Calibri"/>
                <a:ea typeface="Calibri"/>
                <a:cs typeface="Calibri"/>
              </a:rPr>
              <a:t>’ experience for similar and other actions</a:t>
            </a:r>
            <a:endParaRPr lang="en-US"/>
          </a:p>
          <a:p>
            <a:pPr marL="267970" indent="-267970"/>
            <a:r>
              <a:rPr lang="en-GB" sz="2100" err="1">
                <a:latin typeface="Calibri"/>
                <a:ea typeface="Calibri"/>
                <a:cs typeface="Calibri"/>
              </a:rPr>
              <a:t>Hystory</a:t>
            </a:r>
            <a:r>
              <a:rPr lang="en-GB" sz="2100">
                <a:latin typeface="Calibri"/>
                <a:ea typeface="Calibri"/>
                <a:cs typeface="Calibri"/>
              </a:rPr>
              <a:t> of cooperation with lead applicant</a:t>
            </a:r>
            <a:endParaRPr lang="en-US"/>
          </a:p>
          <a:p>
            <a:pPr marL="267970" indent="-267970"/>
            <a:r>
              <a:rPr lang="en-GB" sz="2100">
                <a:latin typeface="Calibri"/>
                <a:ea typeface="Calibri"/>
                <a:cs typeface="Calibri"/>
              </a:rPr>
              <a:t>Capacity to manage and implement actions (experience in the sectors)</a:t>
            </a:r>
            <a:endParaRPr lang="en-US"/>
          </a:p>
          <a:p>
            <a:pPr marL="267970" indent="-267970"/>
            <a:r>
              <a:rPr lang="en-GB" sz="2400">
                <a:latin typeface="Calibri"/>
                <a:ea typeface="Calibri"/>
                <a:cs typeface="Calibri"/>
              </a:rPr>
              <a:t>The </a:t>
            </a:r>
            <a:r>
              <a:rPr lang="en-GB" sz="2400" b="1">
                <a:latin typeface="Calibri"/>
                <a:ea typeface="Calibri"/>
                <a:cs typeface="Calibri"/>
              </a:rPr>
              <a:t>associates</a:t>
            </a:r>
            <a:r>
              <a:rPr lang="en-GB" sz="2400">
                <a:latin typeface="Calibri"/>
                <a:ea typeface="Calibri"/>
                <a:cs typeface="Calibri"/>
              </a:rPr>
              <a:t> </a:t>
            </a:r>
            <a:r>
              <a:rPr lang="en-GB" sz="2100">
                <a:latin typeface="Calibri"/>
                <a:ea typeface="Calibri"/>
                <a:cs typeface="Calibri"/>
              </a:rPr>
              <a:t>(if any) - participate actively in the action, but are not eligible for grants and only qualify to receive daily allowances and travelling expenses)</a:t>
            </a:r>
            <a:endParaRPr lang="en-US"/>
          </a:p>
          <a:p>
            <a:pPr marL="267970" indent="-267970"/>
            <a:r>
              <a:rPr lang="en-GB" b="1">
                <a:latin typeface="Calibri"/>
                <a:ea typeface="Calibri"/>
                <a:cs typeface="Calibri"/>
              </a:rPr>
              <a:t>Mandate</a:t>
            </a:r>
            <a:r>
              <a:rPr lang="en-GB">
                <a:latin typeface="Calibri"/>
                <a:ea typeface="Calibri"/>
                <a:cs typeface="Calibri"/>
              </a:rPr>
              <a:t> for </a:t>
            </a:r>
            <a:r>
              <a:rPr lang="en-GB" u="sng">
                <a:latin typeface="Calibri"/>
                <a:ea typeface="Calibri"/>
                <a:cs typeface="Calibri"/>
              </a:rPr>
              <a:t>each</a:t>
            </a:r>
            <a:r>
              <a:rPr lang="en-GB">
                <a:latin typeface="Calibri"/>
                <a:ea typeface="Calibri"/>
                <a:cs typeface="Calibri"/>
              </a:rPr>
              <a:t> co-applicants </a:t>
            </a:r>
            <a:r>
              <a:rPr lang="en-GB" b="1">
                <a:latin typeface="Calibri"/>
                <a:ea typeface="Calibri"/>
                <a:cs typeface="Calibri"/>
              </a:rPr>
              <a:t>signed</a:t>
            </a:r>
            <a:endParaRPr lang="en-US"/>
          </a:p>
          <a:p>
            <a:pPr marL="267970" indent="-267970"/>
            <a:r>
              <a:rPr lang="en-GB" b="1">
                <a:latin typeface="Calibri"/>
                <a:ea typeface="Calibri"/>
                <a:cs typeface="Calibri"/>
              </a:rPr>
              <a:t>Declaration</a:t>
            </a:r>
            <a:r>
              <a:rPr lang="en-GB">
                <a:latin typeface="Calibri"/>
                <a:ea typeface="Calibri"/>
                <a:cs typeface="Calibri"/>
              </a:rPr>
              <a:t> for lead applicant </a:t>
            </a:r>
            <a:r>
              <a:rPr lang="en-GB" b="1">
                <a:latin typeface="Calibri"/>
                <a:ea typeface="Calibri"/>
                <a:cs typeface="Calibri"/>
              </a:rPr>
              <a:t>signed </a:t>
            </a:r>
            <a:endParaRPr lang="en-US"/>
          </a:p>
          <a:p>
            <a:pPr marL="267970" indent="-267970"/>
            <a:endParaRPr lang="en-GB" sz="3000">
              <a:latin typeface="Times New Roman"/>
              <a:ea typeface="Calibri"/>
              <a:cs typeface="Times New Roman"/>
            </a:endParaRPr>
          </a:p>
          <a:p>
            <a:pPr marL="0" indent="0">
              <a:buNone/>
            </a:pPr>
            <a:endParaRPr lang="en-US" i="1">
              <a:solidFill>
                <a:srgbClr val="FF0000"/>
              </a:solidFill>
              <a:latin typeface="Times New Roman"/>
              <a:cs typeface="Times New Roman"/>
            </a:endParaRPr>
          </a:p>
        </p:txBody>
      </p:sp>
    </p:spTree>
    <p:extLst>
      <p:ext uri="{BB962C8B-B14F-4D97-AF65-F5344CB8AC3E}">
        <p14:creationId xmlns:p14="http://schemas.microsoft.com/office/powerpoint/2010/main" val="61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184096"/>
            <a:ext cx="10108000" cy="958010"/>
          </a:xfrm>
        </p:spPr>
        <p:txBody>
          <a:bodyPr/>
          <a:lstStyle/>
          <a:p>
            <a:r>
              <a:rPr lang="fr-BE" b="1">
                <a:solidFill>
                  <a:srgbClr val="C00000"/>
                </a:solidFill>
                <a:latin typeface="Times New Roman"/>
                <a:cs typeface="Times New Roman"/>
              </a:rPr>
              <a:t>4. Application annexes</a:t>
            </a:r>
            <a:endParaRPr lang="en-US">
              <a:solidFill>
                <a:srgbClr val="C00000"/>
              </a:solidFill>
              <a:latin typeface="Calibri" panose="020F0502020204030204"/>
              <a:ea typeface="Calibri" panose="020F0502020204030204"/>
              <a:cs typeface="Calibri" panose="020F0502020204030204"/>
            </a:endParaRPr>
          </a:p>
        </p:txBody>
      </p:sp>
      <p:graphicFrame>
        <p:nvGraphicFramePr>
          <p:cNvPr id="9" name="Content Placeholder 8">
            <a:extLst>
              <a:ext uri="{FF2B5EF4-FFF2-40B4-BE49-F238E27FC236}">
                <a16:creationId xmlns:a16="http://schemas.microsoft.com/office/drawing/2014/main" id="{96333F88-4621-7BB5-E69D-E60D4E044C3D}"/>
              </a:ext>
            </a:extLst>
          </p:cNvPr>
          <p:cNvGraphicFramePr>
            <a:graphicFrameLocks noGrp="1"/>
          </p:cNvGraphicFramePr>
          <p:nvPr>
            <p:ph idx="1"/>
            <p:extLst>
              <p:ext uri="{D42A27DB-BD31-4B8C-83A1-F6EECF244321}">
                <p14:modId xmlns:p14="http://schemas.microsoft.com/office/powerpoint/2010/main" val="2626438668"/>
              </p:ext>
            </p:extLst>
          </p:nvPr>
        </p:nvGraphicFramePr>
        <p:xfrm>
          <a:off x="1798638" y="1825624"/>
          <a:ext cx="9407075" cy="4940325"/>
        </p:xfrm>
        <a:graphic>
          <a:graphicData uri="http://schemas.openxmlformats.org/drawingml/2006/table">
            <a:tbl>
              <a:tblPr firstRow="1" bandRow="1">
                <a:tableStyleId>{69CF1AB2-1976-4502-BF36-3FF5EA218861}</a:tableStyleId>
              </a:tblPr>
              <a:tblGrid>
                <a:gridCol w="9407075">
                  <a:extLst>
                    <a:ext uri="{9D8B030D-6E8A-4147-A177-3AD203B41FA5}">
                      <a16:colId xmlns:a16="http://schemas.microsoft.com/office/drawing/2014/main" val="3052503685"/>
                    </a:ext>
                  </a:extLst>
                </a:gridCol>
              </a:tblGrid>
              <a:tr h="423252">
                <a:tc>
                  <a:txBody>
                    <a:bodyPr/>
                    <a:lstStyle/>
                    <a:p>
                      <a:r>
                        <a:rPr lang="fr-FR" sz="1800" b="0" kern="1200">
                          <a:solidFill>
                            <a:schemeClr val="dk1"/>
                          </a:solidFill>
                          <a:effectLst/>
                          <a:latin typeface="Times New Roman"/>
                          <a:ea typeface="+mn-ea"/>
                          <a:cs typeface="+mn-cs"/>
                        </a:rPr>
                        <a:t>1. The Application </a:t>
                      </a:r>
                      <a:r>
                        <a:rPr lang="fr-FR" sz="1800" b="0" kern="1200" err="1">
                          <a:solidFill>
                            <a:schemeClr val="dk1"/>
                          </a:solidFill>
                          <a:effectLst/>
                          <a:latin typeface="Times New Roman"/>
                          <a:ea typeface="+mn-ea"/>
                          <a:cs typeface="+mn-cs"/>
                        </a:rPr>
                        <a:t>declaration</a:t>
                      </a:r>
                      <a:r>
                        <a:rPr lang="fr-FR" sz="1800" b="0" kern="1200">
                          <a:solidFill>
                            <a:schemeClr val="dk1"/>
                          </a:solidFill>
                          <a:effectLst/>
                          <a:latin typeface="Times New Roman"/>
                          <a:ea typeface="+mn-ea"/>
                          <a:cs typeface="+mn-cs"/>
                        </a:rPr>
                        <a:t> </a:t>
                      </a:r>
                      <a:r>
                        <a:rPr lang="fr-FR" sz="1800" b="0" kern="1200" err="1">
                          <a:solidFill>
                            <a:schemeClr val="dk1"/>
                          </a:solidFill>
                          <a:effectLst/>
                          <a:latin typeface="Times New Roman"/>
                          <a:ea typeface="+mn-ea"/>
                          <a:cs typeface="+mn-cs"/>
                        </a:rPr>
                        <a:t>signed</a:t>
                      </a:r>
                      <a:r>
                        <a:rPr lang="fr-FR" sz="1800" b="0" kern="1200">
                          <a:solidFill>
                            <a:schemeClr val="dk1"/>
                          </a:solidFill>
                          <a:effectLst/>
                          <a:latin typeface="Times New Roman"/>
                          <a:ea typeface="+mn-ea"/>
                          <a:cs typeface="+mn-cs"/>
                        </a:rPr>
                        <a:t> by the </a:t>
                      </a:r>
                      <a:r>
                        <a:rPr lang="fr-FR" sz="1800" b="0" kern="1200" err="1">
                          <a:solidFill>
                            <a:schemeClr val="dk1"/>
                          </a:solidFill>
                          <a:effectLst/>
                          <a:latin typeface="Times New Roman"/>
                          <a:ea typeface="+mn-ea"/>
                          <a:cs typeface="+mn-cs"/>
                        </a:rPr>
                        <a:t>applicant</a:t>
                      </a:r>
                      <a:r>
                        <a:rPr lang="fr-FR" sz="1800" b="0" kern="1200">
                          <a:solidFill>
                            <a:schemeClr val="dk1"/>
                          </a:solidFill>
                          <a:effectLst/>
                          <a:latin typeface="Times New Roman"/>
                          <a:ea typeface="+mn-ea"/>
                          <a:cs typeface="+mn-cs"/>
                        </a:rPr>
                        <a:t> </a:t>
                      </a:r>
                      <a:endParaRPr lang="en-GB" b="0">
                        <a:latin typeface="Times New Roman"/>
                      </a:endParaRPr>
                    </a:p>
                  </a:txBody>
                  <a:tcPr/>
                </a:tc>
                <a:extLst>
                  <a:ext uri="{0D108BD9-81ED-4DB2-BD59-A6C34878D82A}">
                    <a16:rowId xmlns:a16="http://schemas.microsoft.com/office/drawing/2014/main" val="2402226165"/>
                  </a:ext>
                </a:extLst>
              </a:tr>
              <a:tr h="423252">
                <a:tc>
                  <a:txBody>
                    <a:bodyPr/>
                    <a:lstStyle/>
                    <a:p>
                      <a:r>
                        <a:rPr lang="en-GB" sz="1800" kern="1200">
                          <a:solidFill>
                            <a:schemeClr val="dk1"/>
                          </a:solidFill>
                          <a:effectLst/>
                          <a:latin typeface="Times New Roman"/>
                          <a:ea typeface="+mn-ea"/>
                          <a:cs typeface="+mn-cs"/>
                        </a:rPr>
                        <a:t>2. Statutes or articles of association of the </a:t>
                      </a:r>
                      <a:r>
                        <a:rPr lang="en-GB" sz="1800" b="1" kern="1200">
                          <a:solidFill>
                            <a:schemeClr val="dk1"/>
                          </a:solidFill>
                          <a:effectLst/>
                          <a:latin typeface="Times New Roman"/>
                          <a:ea typeface="+mn-ea"/>
                          <a:cs typeface="+mn-cs"/>
                        </a:rPr>
                        <a:t>lead applicant and any co-applicants.</a:t>
                      </a:r>
                      <a:endParaRPr lang="en-GB" b="1">
                        <a:latin typeface="Times New Roman"/>
                      </a:endParaRPr>
                    </a:p>
                  </a:txBody>
                  <a:tcPr/>
                </a:tc>
                <a:extLst>
                  <a:ext uri="{0D108BD9-81ED-4DB2-BD59-A6C34878D82A}">
                    <a16:rowId xmlns:a16="http://schemas.microsoft.com/office/drawing/2014/main" val="3105366393"/>
                  </a:ext>
                </a:extLst>
              </a:tr>
              <a:tr h="1043636">
                <a:tc>
                  <a:txBody>
                    <a:bodyPr/>
                    <a:lstStyle/>
                    <a:p>
                      <a:pPr marL="0" lvl="0" indent="0" algn="l">
                        <a:lnSpc>
                          <a:spcPct val="100000"/>
                        </a:lnSpc>
                      </a:pPr>
                      <a:r>
                        <a:rPr lang="en-GB" sz="1800" kern="1200">
                          <a:solidFill>
                            <a:schemeClr val="dk1"/>
                          </a:solidFill>
                          <a:effectLst/>
                          <a:latin typeface="Times New Roman"/>
                          <a:ea typeface="+mn-ea"/>
                          <a:cs typeface="+mn-cs"/>
                        </a:rPr>
                        <a:t>3. </a:t>
                      </a:r>
                      <a:r>
                        <a:rPr lang="en-GB" sz="1800" b="0" i="0" u="none" strike="noStrike" kern="1200" noProof="0">
                          <a:solidFill>
                            <a:schemeClr val="dk1"/>
                          </a:solidFill>
                          <a:effectLst/>
                        </a:rPr>
                        <a:t>An external audit report produced by an approved auditor, certifying the applicant's accounts relating to the last financial year available when the total amount of the requested grants exceeds EUR 200,000 (not applicable to public applicants). The audited report should not be older than or exceed 2023. </a:t>
                      </a:r>
                      <a:endParaRPr lang="en-US">
                        <a:solidFill>
                          <a:schemeClr val="dk1"/>
                        </a:solidFill>
                      </a:endParaRPr>
                    </a:p>
                    <a:p>
                      <a:pPr marL="0" lvl="0" indent="0" algn="l">
                        <a:lnSpc>
                          <a:spcPct val="100000"/>
                        </a:lnSpc>
                        <a:buNone/>
                      </a:pPr>
                      <a:r>
                        <a:rPr lang="en-GB" sz="1800" b="0" i="0" u="none" strike="noStrike" kern="1200" noProof="0">
                          <a:solidFill>
                            <a:schemeClr val="dk1"/>
                          </a:solidFill>
                          <a:effectLst/>
                        </a:rPr>
                        <a:t>Potential co-applicants are not required to submit an external audit report.</a:t>
                      </a:r>
                      <a:endParaRPr lang="en-US">
                        <a:solidFill>
                          <a:schemeClr val="dk1"/>
                        </a:solidFill>
                      </a:endParaRPr>
                    </a:p>
                  </a:txBody>
                  <a:tcPr/>
                </a:tc>
                <a:extLst>
                  <a:ext uri="{0D108BD9-81ED-4DB2-BD59-A6C34878D82A}">
                    <a16:rowId xmlns:a16="http://schemas.microsoft.com/office/drawing/2014/main" val="905164527"/>
                  </a:ext>
                </a:extLst>
              </a:tr>
              <a:tr h="985837">
                <a:tc>
                  <a:txBody>
                    <a:bodyPr/>
                    <a:lstStyle/>
                    <a:p>
                      <a:pPr marL="0" marR="0" lvl="0" indent="0" algn="l" rtl="0" eaLnBrk="1" fontAlgn="auto" latinLnBrk="0" hangingPunct="1">
                        <a:lnSpc>
                          <a:spcPct val="100000"/>
                        </a:lnSpc>
                        <a:buClrTx/>
                        <a:buSzTx/>
                        <a:buFontTx/>
                        <a:buNone/>
                      </a:pPr>
                      <a:r>
                        <a:rPr lang="en-GB" sz="1800" kern="1200">
                          <a:solidFill>
                            <a:schemeClr val="dk1"/>
                          </a:solidFill>
                          <a:effectLst/>
                          <a:latin typeface="Times New Roman"/>
                          <a:ea typeface="+mn-ea"/>
                          <a:cs typeface="+mn-cs"/>
                        </a:rPr>
                        <a:t>4. </a:t>
                      </a:r>
                      <a:r>
                        <a:rPr lang="en-GB" sz="1800" b="0" i="0" u="none" strike="noStrike" kern="1200" noProof="0">
                          <a:solidFill>
                            <a:schemeClr val="dk1"/>
                          </a:solidFill>
                          <a:effectLst/>
                        </a:rPr>
                        <a:t>A copy of the applicant's most recent financial statements (income statement and balance sheet for the last closed financial year: should not be than 2023). </a:t>
                      </a:r>
                      <a:endParaRPr lang="en-US">
                        <a:solidFill>
                          <a:schemeClr val="dk1"/>
                        </a:solidFill>
                      </a:endParaRPr>
                    </a:p>
                    <a:p>
                      <a:pPr marL="0" marR="0" lvl="0" indent="0" algn="l">
                        <a:lnSpc>
                          <a:spcPct val="100000"/>
                        </a:lnSpc>
                        <a:buClrTx/>
                        <a:buSzTx/>
                        <a:buFontTx/>
                        <a:buNone/>
                      </a:pPr>
                      <a:r>
                        <a:rPr lang="en-GB" sz="1800" b="0" i="0" u="none" strike="noStrike" kern="1200" noProof="0">
                          <a:solidFill>
                            <a:schemeClr val="dk1"/>
                          </a:solidFill>
                          <a:effectLst/>
                        </a:rPr>
                        <a:t>Any co-applicants are not required to submit a copy of their financial statements.</a:t>
                      </a:r>
                      <a:endParaRPr lang="en-US">
                        <a:solidFill>
                          <a:schemeClr val="dk1"/>
                        </a:solidFill>
                      </a:endParaRPr>
                    </a:p>
                  </a:txBody>
                  <a:tcPr/>
                </a:tc>
                <a:extLst>
                  <a:ext uri="{0D108BD9-81ED-4DB2-BD59-A6C34878D82A}">
                    <a16:rowId xmlns:a16="http://schemas.microsoft.com/office/drawing/2014/main" val="263121408"/>
                  </a:ext>
                </a:extLst>
              </a:tr>
              <a:tr h="730545">
                <a:tc>
                  <a:txBody>
                    <a:bodyPr/>
                    <a:lstStyle/>
                    <a:p>
                      <a:r>
                        <a:rPr lang="en-GB" sz="1800" kern="1200">
                          <a:solidFill>
                            <a:schemeClr val="dk1"/>
                          </a:solidFill>
                          <a:effectLst/>
                          <a:latin typeface="Times New Roman"/>
                          <a:ea typeface="+mn-ea"/>
                          <a:cs typeface="+mn-cs"/>
                        </a:rPr>
                        <a:t>5. </a:t>
                      </a:r>
                      <a:r>
                        <a:rPr lang="en-GB" sz="1800" b="0" i="0" u="none" strike="noStrike" kern="1200" noProof="0">
                          <a:solidFill>
                            <a:schemeClr val="dk1"/>
                          </a:solidFill>
                          <a:effectLst/>
                        </a:rPr>
                        <a:t>The legal entity sheet (see Annex D of these guidelines) duly completed and signed by each of the applicants (</a:t>
                      </a:r>
                      <a:r>
                        <a:rPr lang="en-GB" sz="1800" b="0" i="0" u="none" strike="noStrike" kern="1200" noProof="0" err="1">
                          <a:solidFill>
                            <a:schemeClr val="dk1"/>
                          </a:solidFill>
                          <a:effectLst/>
                        </a:rPr>
                        <a:t>ie</a:t>
                      </a:r>
                      <a:r>
                        <a:rPr lang="en-GB" sz="1800" b="0" i="0" u="none" strike="noStrike" kern="1200" noProof="0">
                          <a:solidFill>
                            <a:schemeClr val="dk1"/>
                          </a:solidFill>
                          <a:effectLst/>
                        </a:rPr>
                        <a:t> the applicant and each of the possible co-applicants), accompanied by the supporting documents requested.</a:t>
                      </a:r>
                      <a:endParaRPr lang="en-GB">
                        <a:latin typeface="Times New Roman"/>
                      </a:endParaRPr>
                    </a:p>
                  </a:txBody>
                  <a:tcPr/>
                </a:tc>
                <a:extLst>
                  <a:ext uri="{0D108BD9-81ED-4DB2-BD59-A6C34878D82A}">
                    <a16:rowId xmlns:a16="http://schemas.microsoft.com/office/drawing/2014/main" val="433777098"/>
                  </a:ext>
                </a:extLst>
              </a:tr>
              <a:tr h="730544">
                <a:tc>
                  <a:txBody>
                    <a:bodyPr/>
                    <a:lstStyle/>
                    <a:p>
                      <a:pPr marL="0" lvl="0" indent="0" algn="l">
                        <a:lnSpc>
                          <a:spcPct val="100000"/>
                        </a:lnSpc>
                        <a:buNone/>
                      </a:pPr>
                      <a:endParaRPr lang="en-GB" sz="1800" b="0" kern="1200">
                        <a:solidFill>
                          <a:schemeClr val="dk1"/>
                        </a:solidFill>
                        <a:effectLst/>
                        <a:latin typeface="Times New Roman"/>
                        <a:ea typeface="+mn-ea"/>
                        <a:cs typeface="+mn-cs"/>
                      </a:endParaRPr>
                    </a:p>
                  </a:txBody>
                  <a:tcPr/>
                </a:tc>
                <a:extLst>
                  <a:ext uri="{0D108BD9-81ED-4DB2-BD59-A6C34878D82A}">
                    <a16:rowId xmlns:a16="http://schemas.microsoft.com/office/drawing/2014/main" val="1390298571"/>
                  </a:ext>
                </a:extLst>
              </a:tr>
            </a:tbl>
          </a:graphicData>
        </a:graphic>
      </p:graphicFrame>
    </p:spTree>
    <p:extLst>
      <p:ext uri="{BB962C8B-B14F-4D97-AF65-F5344CB8AC3E}">
        <p14:creationId xmlns:p14="http://schemas.microsoft.com/office/powerpoint/2010/main" val="3029763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984" y="274638"/>
            <a:ext cx="8637789" cy="1325563"/>
          </a:xfrm>
        </p:spPr>
        <p:txBody>
          <a:bodyPr vert="horz" lIns="91440" tIns="45720" rIns="91440" bIns="45720" rtlCol="0" anchor="t">
            <a:normAutofit/>
          </a:bodyPr>
          <a:lstStyle/>
          <a:p>
            <a:r>
              <a:rPr lang="fr-BE" b="1">
                <a:solidFill>
                  <a:srgbClr val="C00000"/>
                </a:solidFill>
                <a:latin typeface="Times New Roman"/>
                <a:cs typeface="Times New Roman"/>
              </a:rPr>
              <a:t>4. Application procedure </a:t>
            </a:r>
          </a:p>
        </p:txBody>
      </p:sp>
      <p:sp>
        <p:nvSpPr>
          <p:cNvPr id="3" name="Content Placeholder 2"/>
          <p:cNvSpPr>
            <a:spLocks noGrp="1"/>
          </p:cNvSpPr>
          <p:nvPr>
            <p:ph idx="1"/>
          </p:nvPr>
        </p:nvSpPr>
        <p:spPr>
          <a:xfrm>
            <a:off x="1981200" y="1600201"/>
            <a:ext cx="8229600" cy="5096933"/>
          </a:xfrm>
        </p:spPr>
        <p:txBody>
          <a:bodyPr vert="horz" lIns="91440" tIns="45720" rIns="91440" bIns="45720" rtlCol="0" anchor="t">
            <a:normAutofit/>
          </a:bodyPr>
          <a:lstStyle/>
          <a:p>
            <a:pPr marL="267970" indent="-267970">
              <a:buNone/>
            </a:pPr>
            <a:r>
              <a:rPr lang="fr-BE" b="1">
                <a:solidFill>
                  <a:srgbClr val="C00000"/>
                </a:solidFill>
                <a:latin typeface="Times New Roman"/>
                <a:cs typeface="Times New Roman"/>
              </a:rPr>
              <a:t> ! </a:t>
            </a:r>
            <a:r>
              <a:rPr lang="fr-BE" b="1" err="1">
                <a:solidFill>
                  <a:srgbClr val="C00000"/>
                </a:solidFill>
                <a:latin typeface="Times New Roman"/>
                <a:cs typeface="Times New Roman"/>
              </a:rPr>
              <a:t>Primary</a:t>
            </a:r>
            <a:r>
              <a:rPr lang="fr-BE" b="1">
                <a:solidFill>
                  <a:srgbClr val="C00000"/>
                </a:solidFill>
                <a:latin typeface="Times New Roman"/>
                <a:cs typeface="Times New Roman"/>
              </a:rPr>
              <a:t> source of information</a:t>
            </a:r>
            <a:endParaRPr lang="en-US">
              <a:latin typeface="Times New Roman"/>
              <a:ea typeface="+mn-lt"/>
              <a:cs typeface="Calibri"/>
            </a:endParaRPr>
          </a:p>
          <a:p>
            <a:pPr marL="267970" indent="-267970">
              <a:buNone/>
            </a:pPr>
            <a:endParaRPr lang="en-US">
              <a:latin typeface="Times New Roman"/>
              <a:ea typeface="+mn-lt"/>
              <a:cs typeface="+mn-lt"/>
            </a:endParaRPr>
          </a:p>
          <a:p>
            <a:pPr marL="267970" indent="-267970">
              <a:buNone/>
            </a:pPr>
            <a:r>
              <a:rPr lang="en-US">
                <a:latin typeface="Times New Roman"/>
                <a:ea typeface="+mn-lt"/>
                <a:cs typeface="+mn-lt"/>
              </a:rPr>
              <a:t>Guidelines, annexes, </a:t>
            </a:r>
            <a:r>
              <a:rPr lang="en-US">
                <a:solidFill>
                  <a:srgbClr val="C00000"/>
                </a:solidFill>
                <a:latin typeface="Times New Roman"/>
                <a:ea typeface="+mn-lt"/>
                <a:cs typeface="+mn-lt"/>
              </a:rPr>
              <a:t>clarifications (Q&amp;A) and all other communication &amp; updates</a:t>
            </a:r>
            <a:r>
              <a:rPr lang="en-US">
                <a:latin typeface="Times New Roman"/>
                <a:ea typeface="+mn-lt"/>
                <a:cs typeface="+mn-lt"/>
              </a:rPr>
              <a:t>:</a:t>
            </a:r>
          </a:p>
          <a:p>
            <a:pPr marL="267970" indent="-267970">
              <a:buNone/>
            </a:pPr>
            <a:r>
              <a:rPr lang="en-US" b="1">
                <a:latin typeface="Times New Roman"/>
                <a:ea typeface="+mn-lt"/>
                <a:cs typeface="+mn-lt"/>
                <a:hlinkClick r:id="rId3"/>
              </a:rPr>
              <a:t>https://www.enabel.be/grants/</a:t>
            </a:r>
            <a:r>
              <a:rPr lang="en-US" b="1">
                <a:latin typeface="Times New Roman"/>
                <a:ea typeface="+mn-lt"/>
                <a:cs typeface="+mn-lt"/>
              </a:rPr>
              <a:t> </a:t>
            </a:r>
          </a:p>
          <a:p>
            <a:pPr marL="0" indent="0">
              <a:buNone/>
            </a:pPr>
            <a:endParaRPr lang="en-US" i="1">
              <a:solidFill>
                <a:srgbClr val="FF0000"/>
              </a:solidFill>
              <a:latin typeface="Times New Roman"/>
              <a:cs typeface="Calibri"/>
            </a:endParaRPr>
          </a:p>
          <a:p>
            <a:pPr marL="0" indent="0">
              <a:buNone/>
            </a:pPr>
            <a:r>
              <a:rPr lang="en-US" b="1" cap="all">
                <a:latin typeface="Times New Roman"/>
                <a:cs typeface="Calibri"/>
              </a:rPr>
              <a:t>Select UGANDA – OPEN CALLS - FILTER</a:t>
            </a:r>
            <a:endParaRPr lang="en-US" cap="all">
              <a:solidFill>
                <a:schemeClr val="tx1">
                  <a:lumMod val="65000"/>
                  <a:lumOff val="35000"/>
                </a:schemeClr>
              </a:solidFill>
              <a:latin typeface="Times New Roman"/>
              <a:cs typeface="Calibri"/>
            </a:endParaRPr>
          </a:p>
          <a:p>
            <a:pPr marL="0" indent="0">
              <a:buNone/>
            </a:pPr>
            <a:r>
              <a:rPr lang="en-US" cap="all">
                <a:solidFill>
                  <a:schemeClr val="tx1">
                    <a:lumMod val="65000"/>
                    <a:lumOff val="35000"/>
                  </a:schemeClr>
                </a:solidFill>
                <a:latin typeface="Times New Roman"/>
                <a:cs typeface="Calibri"/>
              </a:rPr>
              <a:t>reference number </a:t>
            </a:r>
            <a:r>
              <a:rPr lang="fr-FR">
                <a:solidFill>
                  <a:srgbClr val="FF0000"/>
                </a:solidFill>
              </a:rPr>
              <a:t>UGA22008-10144 </a:t>
            </a:r>
          </a:p>
          <a:p>
            <a:pPr marL="0" indent="0">
              <a:buNone/>
            </a:pPr>
            <a:r>
              <a:rPr lang="en-US" cap="all">
                <a:solidFill>
                  <a:schemeClr val="tx1">
                    <a:lumMod val="65000"/>
                    <a:lumOff val="35000"/>
                  </a:schemeClr>
                </a:solidFill>
                <a:latin typeface="Times New Roman"/>
                <a:cs typeface="Calibri"/>
              </a:rPr>
              <a:t> </a:t>
            </a:r>
            <a:endParaRPr lang="en-US" cap="all">
              <a:solidFill>
                <a:schemeClr val="tx1">
                  <a:lumMod val="65000"/>
                  <a:lumOff val="35000"/>
                </a:schemeClr>
              </a:solidFill>
              <a:highlight>
                <a:srgbClr val="FFFF00"/>
              </a:highlight>
              <a:latin typeface="Calibri" panose="020F0502020204030204"/>
              <a:ea typeface="Calibri"/>
              <a:cs typeface="Calibri"/>
            </a:endParaRPr>
          </a:p>
        </p:txBody>
      </p:sp>
      <p:pic>
        <p:nvPicPr>
          <p:cNvPr id="4" name="Picture 3" descr="A white square with black text&#10;&#10;AI-generated content may be incorrect.">
            <a:extLst>
              <a:ext uri="{FF2B5EF4-FFF2-40B4-BE49-F238E27FC236}">
                <a16:creationId xmlns:a16="http://schemas.microsoft.com/office/drawing/2014/main" id="{652BAA01-8F99-339B-EB24-8574B6019293}"/>
              </a:ext>
            </a:extLst>
          </p:cNvPr>
          <p:cNvPicPr>
            <a:picLocks noChangeAspect="1"/>
          </p:cNvPicPr>
          <p:nvPr/>
        </p:nvPicPr>
        <p:blipFill>
          <a:blip r:embed="rId4"/>
          <a:stretch>
            <a:fillRect/>
          </a:stretch>
        </p:blipFill>
        <p:spPr>
          <a:xfrm>
            <a:off x="1506682" y="5617585"/>
            <a:ext cx="7432964" cy="1053812"/>
          </a:xfrm>
          <a:prstGeom prst="rect">
            <a:avLst/>
          </a:prstGeom>
        </p:spPr>
      </p:pic>
    </p:spTree>
    <p:extLst>
      <p:ext uri="{BB962C8B-B14F-4D97-AF65-F5344CB8AC3E}">
        <p14:creationId xmlns:p14="http://schemas.microsoft.com/office/powerpoint/2010/main" val="829690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128" y="532274"/>
            <a:ext cx="8637789" cy="1325563"/>
          </a:xfrm>
        </p:spPr>
        <p:txBody>
          <a:bodyPr vert="horz" lIns="91440" tIns="45720" rIns="91440" bIns="45720" rtlCol="0" anchor="t">
            <a:normAutofit/>
          </a:bodyPr>
          <a:lstStyle/>
          <a:p>
            <a:r>
              <a:rPr lang="fr-BE" b="1">
                <a:solidFill>
                  <a:srgbClr val="C00000"/>
                </a:solidFill>
                <a:latin typeface="Times New Roman"/>
                <a:cs typeface="Times New Roman"/>
              </a:rPr>
              <a:t>5. Application procedure </a:t>
            </a:r>
          </a:p>
        </p:txBody>
      </p:sp>
      <p:sp>
        <p:nvSpPr>
          <p:cNvPr id="3" name="Content Placeholder 2"/>
          <p:cNvSpPr>
            <a:spLocks noGrp="1"/>
          </p:cNvSpPr>
          <p:nvPr>
            <p:ph idx="1"/>
          </p:nvPr>
        </p:nvSpPr>
        <p:spPr>
          <a:xfrm>
            <a:off x="1981200" y="1600201"/>
            <a:ext cx="8229600" cy="5096933"/>
          </a:xfrm>
        </p:spPr>
        <p:txBody>
          <a:bodyPr vert="horz" lIns="91440" tIns="45720" rIns="91440" bIns="45720" rtlCol="0" anchor="t">
            <a:normAutofit/>
          </a:bodyPr>
          <a:lstStyle/>
          <a:p>
            <a:pPr marL="0" indent="0">
              <a:buNone/>
            </a:pPr>
            <a:endParaRPr lang="en-US" cap="all">
              <a:solidFill>
                <a:schemeClr val="tx1">
                  <a:lumMod val="65000"/>
                  <a:lumOff val="35000"/>
                </a:schemeClr>
              </a:solidFill>
              <a:latin typeface="Times New Roman"/>
              <a:cs typeface="Calibri"/>
            </a:endParaRPr>
          </a:p>
          <a:p>
            <a:pPr marL="0" indent="0">
              <a:buNone/>
            </a:pPr>
            <a:r>
              <a:rPr lang="en-US">
                <a:latin typeface="Times New Roman"/>
                <a:cs typeface="Times New Roman"/>
              </a:rPr>
              <a:t>Remaining questions: </a:t>
            </a:r>
            <a:r>
              <a:rPr lang="en-GB">
                <a:latin typeface="Times New Roman"/>
                <a:cs typeface="Times New Roman"/>
                <a:hlinkClick r:id="rId3"/>
              </a:rPr>
              <a:t>uga_csc_grants@enabel.be</a:t>
            </a:r>
          </a:p>
          <a:p>
            <a:pPr marL="0" indent="0">
              <a:buNone/>
            </a:pPr>
            <a:endParaRPr lang="en-GB"/>
          </a:p>
          <a:p>
            <a:pPr marL="0" indent="0">
              <a:buNone/>
            </a:pPr>
            <a:endParaRPr lang="en-GB" b="1" i="1">
              <a:solidFill>
                <a:srgbClr val="0000FF"/>
              </a:solidFill>
              <a:latin typeface="Times New Roman"/>
              <a:cs typeface="Calibri"/>
            </a:endParaRPr>
          </a:p>
          <a:p>
            <a:pPr marL="0" indent="0">
              <a:buNone/>
            </a:pPr>
            <a:r>
              <a:rPr lang="en-GB">
                <a:latin typeface="Times New Roman"/>
                <a:cs typeface="Times New Roman"/>
              </a:rPr>
              <a:t>Subject: reference number + name</a:t>
            </a:r>
          </a:p>
          <a:p>
            <a:pPr marL="0" indent="0">
              <a:buNone/>
            </a:pPr>
            <a:endParaRPr lang="en-GB">
              <a:latin typeface="Times New Roman"/>
              <a:ea typeface="Calibri"/>
              <a:cs typeface="Times New Roman"/>
            </a:endParaRPr>
          </a:p>
          <a:p>
            <a:pPr marL="267970" indent="-267970">
              <a:buNone/>
            </a:pPr>
            <a:r>
              <a:rPr lang="en-GB" i="1">
                <a:solidFill>
                  <a:schemeClr val="tx1"/>
                </a:solidFill>
                <a:latin typeface="Calibri"/>
                <a:ea typeface="Calibri"/>
                <a:cs typeface="Calibri"/>
              </a:rPr>
              <a:t>Questions can be submitted until </a:t>
            </a:r>
            <a:r>
              <a:rPr lang="en-GB" b="1" i="1">
                <a:solidFill>
                  <a:schemeClr val="tx1"/>
                </a:solidFill>
                <a:latin typeface="Calibri"/>
                <a:ea typeface="Calibri"/>
                <a:cs typeface="Calibri"/>
              </a:rPr>
              <a:t>13/August</a:t>
            </a:r>
            <a:endParaRPr lang="en-GB">
              <a:solidFill>
                <a:schemeClr val="tx1"/>
              </a:solidFill>
              <a:ea typeface="Calibri"/>
              <a:cs typeface="Calibri"/>
            </a:endParaRPr>
          </a:p>
          <a:p>
            <a:pPr marL="267970" indent="-267970">
              <a:buNone/>
            </a:pPr>
            <a:endParaRPr lang="en-GB" b="1" i="1">
              <a:solidFill>
                <a:schemeClr val="tx1"/>
              </a:solidFill>
              <a:latin typeface="Calibri"/>
              <a:ea typeface="Calibri"/>
              <a:cs typeface="Calibri"/>
            </a:endParaRPr>
          </a:p>
          <a:p>
            <a:pPr marL="267970" indent="-267970">
              <a:buNone/>
            </a:pPr>
            <a:r>
              <a:rPr lang="en-GB" i="1">
                <a:solidFill>
                  <a:schemeClr val="tx1"/>
                </a:solidFill>
                <a:latin typeface="Calibri"/>
                <a:ea typeface="Calibri"/>
                <a:cs typeface="Calibri"/>
              </a:rPr>
              <a:t>Answers will be published on </a:t>
            </a:r>
            <a:r>
              <a:rPr lang="en-GB" b="1" i="1">
                <a:solidFill>
                  <a:schemeClr val="tx1"/>
                </a:solidFill>
                <a:latin typeface="Calibri"/>
                <a:ea typeface="Calibri"/>
                <a:cs typeface="Calibri"/>
                <a:hlinkClick r:id="rId4">
                  <a:extLst>
                    <a:ext uri="{A12FA001-AC4F-418D-AE19-62706E023703}">
                      <ahyp:hlinkClr xmlns:ahyp="http://schemas.microsoft.com/office/drawing/2018/hyperlinkcolor" val="tx"/>
                    </a:ext>
                  </a:extLst>
                </a:hlinkClick>
              </a:rPr>
              <a:t>https://www.enabel.be/grants/</a:t>
            </a:r>
            <a:r>
              <a:rPr lang="en-GB" b="1" i="1">
                <a:solidFill>
                  <a:schemeClr val="tx1"/>
                </a:solidFill>
                <a:latin typeface="Calibri"/>
                <a:ea typeface="Calibri"/>
                <a:cs typeface="Calibri"/>
              </a:rPr>
              <a:t> </a:t>
            </a:r>
            <a:r>
              <a:rPr lang="en-GB" i="1">
                <a:solidFill>
                  <a:schemeClr val="tx1"/>
                </a:solidFill>
                <a:latin typeface="Calibri"/>
                <a:ea typeface="Calibri"/>
                <a:cs typeface="Calibri"/>
              </a:rPr>
              <a:t>latest by </a:t>
            </a:r>
            <a:r>
              <a:rPr lang="en-GB" b="1" i="1">
                <a:solidFill>
                  <a:schemeClr val="tx1"/>
                </a:solidFill>
                <a:latin typeface="Calibri"/>
                <a:ea typeface="Calibri"/>
                <a:cs typeface="Calibri"/>
              </a:rPr>
              <a:t>21/August</a:t>
            </a:r>
            <a:endParaRPr lang="en-GB">
              <a:solidFill>
                <a:schemeClr val="tx1"/>
              </a:solidFill>
              <a:ea typeface="Calibri" panose="020F0502020204030204"/>
              <a:cs typeface="Calibri" panose="020F0502020204030204"/>
            </a:endParaRPr>
          </a:p>
          <a:p>
            <a:pPr marL="0" indent="0">
              <a:buNone/>
            </a:pPr>
            <a:endParaRPr lang="en-GB">
              <a:latin typeface="Times New Roman"/>
              <a:cs typeface="Times New Roman"/>
            </a:endParaRPr>
          </a:p>
        </p:txBody>
      </p:sp>
    </p:spTree>
    <p:extLst>
      <p:ext uri="{BB962C8B-B14F-4D97-AF65-F5344CB8AC3E}">
        <p14:creationId xmlns:p14="http://schemas.microsoft.com/office/powerpoint/2010/main" val="1125514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a:solidFill>
                  <a:srgbClr val="C00000"/>
                </a:solidFill>
                <a:latin typeface="Times New Roman"/>
                <a:cs typeface="Times New Roman"/>
              </a:rPr>
              <a:t>5. </a:t>
            </a:r>
            <a:r>
              <a:rPr lang="fr-BE" b="1" err="1">
                <a:solidFill>
                  <a:srgbClr val="C00000"/>
                </a:solidFill>
                <a:latin typeface="Times New Roman"/>
                <a:cs typeface="Times New Roman"/>
              </a:rPr>
              <a:t>Submission</a:t>
            </a:r>
            <a:r>
              <a:rPr lang="fr-BE" b="1">
                <a:solidFill>
                  <a:srgbClr val="C00000"/>
                </a:solidFill>
                <a:latin typeface="Times New Roman"/>
                <a:cs typeface="Times New Roman"/>
              </a:rPr>
              <a:t> of </a:t>
            </a:r>
            <a:r>
              <a:rPr lang="fr-BE" b="1" err="1">
                <a:solidFill>
                  <a:srgbClr val="C00000"/>
                </a:solidFill>
                <a:latin typeface="Times New Roman"/>
                <a:cs typeface="Times New Roman"/>
              </a:rPr>
              <a:t>proposals</a:t>
            </a:r>
            <a:endParaRPr lang="fr-BE" b="1">
              <a:solidFill>
                <a:srgbClr val="C00000"/>
              </a:solidFill>
              <a:latin typeface="Calibri" panose="020F0502020204030204"/>
              <a:ea typeface="Calibri" panose="020F0502020204030204"/>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774579" y="1512443"/>
            <a:ext cx="9903253"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solidFill>
                <a:schemeClr val="tx1">
                  <a:lumMod val="75000"/>
                  <a:lumOff val="25000"/>
                </a:schemeClr>
              </a:solidFill>
            </a:endParaRPr>
          </a:p>
          <a:p>
            <a:pPr marL="0" indent="0">
              <a:buNone/>
            </a:pPr>
            <a:r>
              <a:rPr lang="en-US">
                <a:solidFill>
                  <a:schemeClr val="tx1">
                    <a:lumMod val="75000"/>
                    <a:lumOff val="25000"/>
                  </a:schemeClr>
                </a:solidFill>
                <a:latin typeface="Times New Roman"/>
                <a:cs typeface="Times New Roman"/>
              </a:rPr>
              <a:t>Deadline for application</a:t>
            </a:r>
            <a:r>
              <a:rPr lang="en-US" b="1">
                <a:solidFill>
                  <a:schemeClr val="tx1">
                    <a:lumMod val="75000"/>
                    <a:lumOff val="25000"/>
                  </a:schemeClr>
                </a:solidFill>
                <a:latin typeface="Times New Roman"/>
                <a:cs typeface="Times New Roman"/>
              </a:rPr>
              <a:t>: </a:t>
            </a:r>
            <a:r>
              <a:rPr lang="en-US" b="1">
                <a:solidFill>
                  <a:srgbClr val="FF0000"/>
                </a:solidFill>
              </a:rPr>
              <a:t>02 September 2025 at 5pm</a:t>
            </a:r>
            <a:r>
              <a:rPr lang="en-US" b="1"/>
              <a:t>.</a:t>
            </a:r>
            <a:endParaRPr lang="nl-BE">
              <a:solidFill>
                <a:schemeClr val="tx1">
                  <a:lumMod val="75000"/>
                  <a:lumOff val="25000"/>
                </a:schemeClr>
              </a:solidFill>
              <a:latin typeface="Times New Roman"/>
              <a:cs typeface="Times New Roman"/>
            </a:endParaRPr>
          </a:p>
          <a:p>
            <a:pPr marL="0" indent="0">
              <a:buNone/>
            </a:pPr>
            <a:r>
              <a:rPr lang="nl-BE" b="1">
                <a:solidFill>
                  <a:srgbClr val="C00000"/>
                </a:solidFill>
                <a:latin typeface="Times New Roman"/>
                <a:cs typeface="Times New Roman"/>
              </a:rPr>
              <a:t>!!! </a:t>
            </a:r>
            <a:r>
              <a:rPr lang="nl-BE">
                <a:solidFill>
                  <a:schemeClr val="tx1">
                    <a:lumMod val="75000"/>
                    <a:lumOff val="25000"/>
                  </a:schemeClr>
                </a:solidFill>
                <a:latin typeface="Times New Roman"/>
                <a:cs typeface="Times New Roman"/>
              </a:rPr>
              <a:t>Online </a:t>
            </a:r>
            <a:r>
              <a:rPr lang="nl-BE" err="1">
                <a:solidFill>
                  <a:schemeClr val="tx1">
                    <a:lumMod val="75000"/>
                    <a:lumOff val="25000"/>
                  </a:schemeClr>
                </a:solidFill>
                <a:latin typeface="Times New Roman"/>
                <a:cs typeface="Times New Roman"/>
              </a:rPr>
              <a:t>submission</a:t>
            </a:r>
            <a:r>
              <a:rPr lang="nl-BE">
                <a:solidFill>
                  <a:schemeClr val="tx1">
                    <a:lumMod val="75000"/>
                    <a:lumOff val="25000"/>
                  </a:schemeClr>
                </a:solidFill>
                <a:latin typeface="Times New Roman"/>
                <a:cs typeface="Times New Roman"/>
              </a:rPr>
              <a:t> form – </a:t>
            </a:r>
            <a:r>
              <a:rPr lang="nl-BE" b="1" i="1">
                <a:solidFill>
                  <a:schemeClr val="tx1">
                    <a:lumMod val="75000"/>
                    <a:lumOff val="25000"/>
                  </a:schemeClr>
                </a:solidFill>
                <a:latin typeface="Times New Roman"/>
                <a:cs typeface="Times New Roman"/>
              </a:rPr>
              <a:t>‘</a:t>
            </a:r>
            <a:r>
              <a:rPr lang="nl-BE" b="1" i="1" err="1">
                <a:solidFill>
                  <a:schemeClr val="tx1">
                    <a:lumMod val="75000"/>
                    <a:lumOff val="25000"/>
                  </a:schemeClr>
                </a:solidFill>
                <a:latin typeface="Times New Roman"/>
                <a:cs typeface="Times New Roman"/>
              </a:rPr>
              <a:t>Submit</a:t>
            </a:r>
            <a:r>
              <a:rPr lang="nl-BE" b="1" i="1">
                <a:solidFill>
                  <a:schemeClr val="tx1">
                    <a:lumMod val="75000"/>
                    <a:lumOff val="25000"/>
                  </a:schemeClr>
                </a:solidFill>
                <a:latin typeface="Times New Roman"/>
                <a:cs typeface="Times New Roman"/>
              </a:rPr>
              <a:t>’: </a:t>
            </a:r>
            <a:r>
              <a:rPr lang="en-US" sz="2500">
                <a:solidFill>
                  <a:schemeClr val="tx1">
                    <a:lumMod val="75000"/>
                    <a:lumOff val="25000"/>
                  </a:schemeClr>
                </a:solidFill>
                <a:latin typeface="Calibri"/>
                <a:ea typeface="Calibri"/>
                <a:cs typeface="Calibri"/>
                <a:hlinkClick r:id="rId3">
                  <a:extLst>
                    <a:ext uri="{A12FA001-AC4F-418D-AE19-62706E023703}">
                      <ahyp:hlinkClr xmlns:ahyp="http://schemas.microsoft.com/office/drawing/2018/hyperlinkcolor" val="tx"/>
                    </a:ext>
                  </a:extLst>
                </a:hlinkClick>
              </a:rPr>
              <a:t>https://submit.link/3Zz</a:t>
            </a:r>
            <a:endParaRPr lang="en-US" sz="2500">
              <a:solidFill>
                <a:schemeClr val="tx1">
                  <a:lumMod val="75000"/>
                  <a:lumOff val="25000"/>
                </a:schemeClr>
              </a:solidFill>
              <a:latin typeface="Calibri"/>
              <a:ea typeface="Calibri"/>
              <a:cs typeface="Calibri"/>
            </a:endParaRPr>
          </a:p>
          <a:p>
            <a:pPr marL="0" indent="0">
              <a:buNone/>
            </a:pPr>
            <a:endParaRPr lang="nl-BE" b="1" i="1">
              <a:solidFill>
                <a:schemeClr val="tx1">
                  <a:lumMod val="75000"/>
                  <a:lumOff val="25000"/>
                </a:schemeClr>
              </a:solidFill>
              <a:latin typeface="Times New Roman"/>
              <a:cs typeface="Times New Roman"/>
            </a:endParaRPr>
          </a:p>
          <a:p>
            <a:pPr marL="0" indent="0">
              <a:buNone/>
            </a:pPr>
            <a:endParaRPr lang="en-GB" sz="2800" b="1">
              <a:solidFill>
                <a:srgbClr val="C00000"/>
              </a:solidFill>
              <a:latin typeface="Times New Roman"/>
              <a:cs typeface="Times New Roman"/>
            </a:endParaRPr>
          </a:p>
          <a:p>
            <a:pPr marL="0" indent="0">
              <a:buNone/>
            </a:pPr>
            <a:r>
              <a:rPr lang="en-GB" sz="2800" b="1">
                <a:solidFill>
                  <a:srgbClr val="C00000"/>
                </a:solidFill>
                <a:latin typeface="Times New Roman"/>
                <a:cs typeface="Times New Roman"/>
              </a:rPr>
              <a:t>SUBMISSIONS BY EMAIL/POST </a:t>
            </a:r>
            <a:r>
              <a:rPr lang="en-GB" sz="2800" b="1" i="0" u="none" strike="noStrike" baseline="0">
                <a:solidFill>
                  <a:srgbClr val="C00000"/>
                </a:solidFill>
                <a:latin typeface="Times New Roman"/>
                <a:cs typeface="Times New Roman"/>
                <a:sym typeface="Wingdings" panose="05000000000000000000" pitchFamily="2" charset="2"/>
              </a:rPr>
              <a:t> AUTOMATIC REJECTION</a:t>
            </a:r>
            <a:endParaRPr lang="en-GB" sz="2800" b="1" i="0" u="none" strike="noStrike" baseline="0">
              <a:solidFill>
                <a:srgbClr val="C00000"/>
              </a:solidFill>
              <a:latin typeface="Times New Roman"/>
              <a:ea typeface="Calibri"/>
              <a:cs typeface="Times New Roman"/>
            </a:endParaRPr>
          </a:p>
          <a:p>
            <a:pPr marL="0" indent="0">
              <a:buNone/>
            </a:pPr>
            <a:endParaRPr lang="en-US" i="1">
              <a:solidFill>
                <a:srgbClr val="FF0000"/>
              </a:solidFill>
              <a:ea typeface="Calibri" panose="020F0502020204030204"/>
              <a:cs typeface="Calibri"/>
            </a:endParaRPr>
          </a:p>
        </p:txBody>
      </p:sp>
    </p:spTree>
    <p:extLst>
      <p:ext uri="{BB962C8B-B14F-4D97-AF65-F5344CB8AC3E}">
        <p14:creationId xmlns:p14="http://schemas.microsoft.com/office/powerpoint/2010/main" val="24562283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a:solidFill>
                  <a:srgbClr val="C00000"/>
                </a:solidFill>
                <a:latin typeface="Times New Roman"/>
                <a:cs typeface="Times New Roman"/>
              </a:rPr>
              <a:t>5. </a:t>
            </a:r>
            <a:r>
              <a:rPr lang="fr-BE" b="1" err="1">
                <a:solidFill>
                  <a:srgbClr val="C00000"/>
                </a:solidFill>
                <a:latin typeface="Times New Roman"/>
                <a:cs typeface="Times New Roman"/>
              </a:rPr>
              <a:t>Submission</a:t>
            </a:r>
            <a:r>
              <a:rPr lang="fr-BE" b="1">
                <a:solidFill>
                  <a:srgbClr val="C00000"/>
                </a:solidFill>
                <a:latin typeface="Times New Roman"/>
                <a:cs typeface="Times New Roman"/>
              </a:rPr>
              <a:t> of </a:t>
            </a:r>
            <a:r>
              <a:rPr lang="fr-BE" b="1" err="1">
                <a:solidFill>
                  <a:srgbClr val="C00000"/>
                </a:solidFill>
                <a:latin typeface="Times New Roman"/>
                <a:cs typeface="Times New Roman"/>
              </a:rPr>
              <a:t>proposal</a:t>
            </a:r>
            <a:endParaRPr lang="fr-BE" b="1">
              <a:solidFill>
                <a:srgbClr val="C00000"/>
              </a:solidFill>
              <a:latin typeface="Times New Roman"/>
              <a:cs typeface="Times New Roman"/>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1514167" y="1512443"/>
            <a:ext cx="9163665" cy="5000096"/>
          </a:xfrm>
          <a:prstGeom prst="rect">
            <a:avLst/>
          </a:prstGeom>
        </p:spPr>
        <p:txBody>
          <a:bodyPr vert="horz" lIns="91440" tIns="45720" rIns="91440" bIns="45720" rtlCol="0" anchor="t">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2800" b="1">
              <a:solidFill>
                <a:schemeClr val="tx1">
                  <a:lumMod val="75000"/>
                  <a:lumOff val="25000"/>
                </a:schemeClr>
              </a:solidFill>
              <a:latin typeface="Times New Roman"/>
              <a:cs typeface="Times New Roman"/>
            </a:endParaRPr>
          </a:p>
          <a:p>
            <a:pPr marL="0" indent="0">
              <a:buNone/>
            </a:pPr>
            <a:r>
              <a:rPr lang="en-US"/>
              <a:t>Proposals must be submitted through the following link: </a:t>
            </a:r>
            <a:r>
              <a:rPr lang="en-US" u="sng">
                <a:hlinkClick r:id="rId3"/>
              </a:rPr>
              <a:t>https://submit.link/3Zz</a:t>
            </a:r>
            <a:endParaRPr lang="en-UG"/>
          </a:p>
          <a:p>
            <a:pPr marL="0" indent="0">
              <a:buNone/>
            </a:pPr>
            <a:endParaRPr lang="en-GB" sz="2800" b="1" i="1" u="none" strike="noStrike" baseline="0">
              <a:solidFill>
                <a:srgbClr val="C00000"/>
              </a:solidFill>
              <a:highlight>
                <a:srgbClr val="FFFF00"/>
              </a:highlight>
              <a:latin typeface="Times New Roman"/>
              <a:cs typeface="Times New Roman"/>
            </a:endParaRPr>
          </a:p>
          <a:p>
            <a:r>
              <a:rPr lang="en-US">
                <a:highlight>
                  <a:srgbClr val="FFFF00"/>
                </a:highlight>
              </a:rPr>
              <a:t>Proposals sent by other means (</a:t>
            </a:r>
            <a:r>
              <a:rPr lang="en-US" err="1">
                <a:highlight>
                  <a:srgbClr val="FFFF00"/>
                </a:highlight>
              </a:rPr>
              <a:t>eg</a:t>
            </a:r>
            <a:r>
              <a:rPr lang="en-US">
                <a:highlight>
                  <a:srgbClr val="FFFF00"/>
                </a:highlight>
              </a:rPr>
              <a:t> by fax or e-mail) or delivered to other addresses will be rejected.</a:t>
            </a:r>
            <a:endParaRPr lang="en-UG">
              <a:highlight>
                <a:srgbClr val="FFFF00"/>
              </a:highlight>
            </a:endParaRPr>
          </a:p>
          <a:p>
            <a:r>
              <a:rPr lang="en-US" b="1">
                <a:highlight>
                  <a:srgbClr val="FFFF00"/>
                </a:highlight>
              </a:rPr>
              <a:t>Applicants must ensure that their files are complete. </a:t>
            </a:r>
            <a:r>
              <a:rPr lang="en-US" b="1" u="sng">
                <a:highlight>
                  <a:srgbClr val="FFFF00"/>
                </a:highlight>
              </a:rPr>
              <a:t>Incomplete files may be rejected.</a:t>
            </a:r>
            <a:endParaRPr lang="en-UG">
              <a:highlight>
                <a:srgbClr val="FFFF00"/>
              </a:highlight>
            </a:endParaRPr>
          </a:p>
          <a:p>
            <a:pPr marL="0" indent="0">
              <a:buNone/>
            </a:pPr>
            <a:endParaRPr lang="en-US" sz="2800" b="1">
              <a:solidFill>
                <a:srgbClr val="C00000"/>
              </a:solidFill>
              <a:latin typeface="Times New Roman"/>
              <a:cs typeface="Times New Roman"/>
            </a:endParaRPr>
          </a:p>
          <a:p>
            <a:pPr>
              <a:buFontTx/>
              <a:buChar char="-"/>
            </a:pPr>
            <a:r>
              <a:rPr lang="en-US" sz="2800" b="1">
                <a:solidFill>
                  <a:srgbClr val="C00000"/>
                </a:solidFill>
                <a:latin typeface="Times New Roman"/>
                <a:cs typeface="Times New Roman"/>
              </a:rPr>
              <a:t>Avoid last minute submission; </a:t>
            </a:r>
            <a:r>
              <a:rPr lang="en-US" sz="2800">
                <a:solidFill>
                  <a:srgbClr val="C00000"/>
                </a:solidFill>
                <a:latin typeface="Times New Roman"/>
                <a:cs typeface="Times New Roman"/>
              </a:rPr>
              <a:t>System automatically closes when past deadline</a:t>
            </a:r>
            <a:endParaRPr lang="en-US" sz="2800">
              <a:solidFill>
                <a:srgbClr val="C00000"/>
              </a:solidFill>
              <a:latin typeface="Times New Roman"/>
              <a:ea typeface="Calibri"/>
              <a:cs typeface="Calibri"/>
            </a:endParaRPr>
          </a:p>
          <a:p>
            <a:pPr>
              <a:buFontTx/>
              <a:buChar char="-"/>
            </a:pPr>
            <a:r>
              <a:rPr lang="en-US" sz="2800">
                <a:solidFill>
                  <a:srgbClr val="C00000"/>
                </a:solidFill>
                <a:latin typeface="Times New Roman"/>
                <a:cs typeface="Times New Roman"/>
              </a:rPr>
              <a:t>Start working on a</a:t>
            </a:r>
            <a:r>
              <a:rPr lang="en-US" sz="2800" b="1">
                <a:solidFill>
                  <a:srgbClr val="C00000"/>
                </a:solidFill>
                <a:latin typeface="Times New Roman"/>
                <a:cs typeface="Times New Roman"/>
              </a:rPr>
              <a:t> draft </a:t>
            </a:r>
            <a:r>
              <a:rPr lang="en-US" sz="2800">
                <a:solidFill>
                  <a:srgbClr val="C00000"/>
                </a:solidFill>
                <a:latin typeface="Times New Roman"/>
                <a:cs typeface="Times New Roman"/>
              </a:rPr>
              <a:t>timely (you can always go back to your draft, it saves automatically</a:t>
            </a:r>
            <a:r>
              <a:rPr lang="en-US" sz="2400">
                <a:solidFill>
                  <a:srgbClr val="C00000"/>
                </a:solidFill>
                <a:latin typeface="Times New Roman"/>
                <a:cs typeface="Times New Roman"/>
              </a:rPr>
              <a:t>)</a:t>
            </a:r>
            <a:endParaRPr lang="en-US" sz="2400">
              <a:solidFill>
                <a:srgbClr val="C00000"/>
              </a:solidFill>
              <a:latin typeface="Times New Roman"/>
              <a:ea typeface="Calibri"/>
              <a:cs typeface="Calibri"/>
            </a:endParaRPr>
          </a:p>
          <a:p>
            <a:pPr>
              <a:buFontTx/>
              <a:buChar char="-"/>
            </a:pPr>
            <a:r>
              <a:rPr lang="en-US" sz="2800" b="1">
                <a:solidFill>
                  <a:srgbClr val="C00000"/>
                </a:solidFill>
                <a:latin typeface="Times New Roman"/>
                <a:cs typeface="Times New Roman"/>
              </a:rPr>
              <a:t>Get documentation (annexes to the application file) ready </a:t>
            </a:r>
            <a:r>
              <a:rPr lang="en-US" sz="2800">
                <a:solidFill>
                  <a:srgbClr val="C00000"/>
                </a:solidFill>
                <a:latin typeface="Times New Roman"/>
                <a:cs typeface="Times New Roman"/>
              </a:rPr>
              <a:t>on time; you cannot proceed to uploading application file before uploading the annexes)</a:t>
            </a:r>
            <a:endParaRPr lang="en-US" sz="2800">
              <a:solidFill>
                <a:srgbClr val="C00000"/>
              </a:solidFill>
              <a:latin typeface="Calibri" panose="020F0502020204030204"/>
              <a:ea typeface="Calibri"/>
              <a:cs typeface="Calibri"/>
            </a:endParaRPr>
          </a:p>
          <a:p>
            <a:pPr lvl="1">
              <a:buFontTx/>
              <a:buChar char="-"/>
            </a:pPr>
            <a:endParaRPr lang="en-US" sz="2400">
              <a:solidFill>
                <a:srgbClr val="C00000"/>
              </a:solidFill>
            </a:endParaRPr>
          </a:p>
          <a:p>
            <a:pPr lvl="1">
              <a:buFontTx/>
              <a:buChar char="-"/>
            </a:pPr>
            <a:endParaRPr lang="en-US" sz="2400" b="1">
              <a:solidFill>
                <a:srgbClr val="C00000"/>
              </a:solidFill>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9571843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a:latin typeface="Times New Roman"/>
                <a:cs typeface="Times New Roman"/>
              </a:rPr>
              <a:t>5. </a:t>
            </a:r>
            <a:r>
              <a:rPr lang="fr-BE" err="1">
                <a:latin typeface="Times New Roman"/>
                <a:cs typeface="Times New Roman"/>
              </a:rPr>
              <a:t>Submission</a:t>
            </a:r>
            <a:r>
              <a:rPr lang="fr-BE">
                <a:latin typeface="Times New Roman"/>
                <a:cs typeface="Times New Roman"/>
              </a:rPr>
              <a:t> of </a:t>
            </a:r>
            <a:r>
              <a:rPr lang="fr-BE" err="1">
                <a:latin typeface="Times New Roman"/>
                <a:cs typeface="Times New Roman"/>
              </a:rPr>
              <a:t>Proposal</a:t>
            </a:r>
            <a:endParaRPr lang="fr-BE">
              <a:latin typeface="Calibri" panose="020F0502020204030204"/>
              <a:ea typeface="Calibri" panose="020F0502020204030204"/>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chemeClr val="tx1">
                  <a:lumMod val="75000"/>
                  <a:lumOff val="25000"/>
                </a:schemeClr>
              </a:solidFill>
              <a:cs typeface="Calibri"/>
            </a:endParaRPr>
          </a:p>
          <a:p>
            <a:pPr marL="0" indent="0">
              <a:buNone/>
            </a:pPr>
            <a:endParaRPr lang="en-US" i="1">
              <a:solidFill>
                <a:schemeClr val="tx1">
                  <a:lumMod val="75000"/>
                  <a:lumOff val="25000"/>
                </a:schemeClr>
              </a:solidFill>
              <a:cs typeface="Calibri"/>
            </a:endParaRPr>
          </a:p>
          <a:p>
            <a:pPr>
              <a:buFontTx/>
              <a:buChar char="-"/>
            </a:pPr>
            <a:r>
              <a:rPr lang="en-US" b="1">
                <a:solidFill>
                  <a:schemeClr val="tx1">
                    <a:lumMod val="75000"/>
                    <a:lumOff val="25000"/>
                  </a:schemeClr>
                </a:solidFill>
                <a:latin typeface="Times New Roman"/>
                <a:cs typeface="Calibri"/>
              </a:rPr>
              <a:t>Timely</a:t>
            </a:r>
            <a:endParaRPr lang="en-US" b="1">
              <a:solidFill>
                <a:schemeClr val="tx1">
                  <a:lumMod val="75000"/>
                  <a:lumOff val="25000"/>
                </a:schemeClr>
              </a:solidFill>
              <a:latin typeface="Times New Roman"/>
              <a:ea typeface="Calibri"/>
              <a:cs typeface="Calibri"/>
            </a:endParaRPr>
          </a:p>
          <a:p>
            <a:pPr>
              <a:buFontTx/>
              <a:buChar char="-"/>
            </a:pPr>
            <a:r>
              <a:rPr lang="en-US" b="1">
                <a:solidFill>
                  <a:schemeClr val="tx1">
                    <a:lumMod val="75000"/>
                    <a:lumOff val="25000"/>
                  </a:schemeClr>
                </a:solidFill>
                <a:latin typeface="Times New Roman"/>
                <a:cs typeface="Calibri"/>
              </a:rPr>
              <a:t>Complete (guide + declaration + annexes)</a:t>
            </a:r>
            <a:endParaRPr lang="en-US" b="1">
              <a:solidFill>
                <a:schemeClr val="tx1">
                  <a:lumMod val="75000"/>
                  <a:lumOff val="25000"/>
                </a:schemeClr>
              </a:solidFill>
              <a:latin typeface="Times New Roman"/>
              <a:ea typeface="Calibri"/>
              <a:cs typeface="Calibri"/>
            </a:endParaRPr>
          </a:p>
          <a:p>
            <a:pPr>
              <a:buFontTx/>
              <a:buChar char="-"/>
            </a:pPr>
            <a:r>
              <a:rPr lang="en-US" b="1">
                <a:solidFill>
                  <a:schemeClr val="tx1">
                    <a:lumMod val="75000"/>
                    <a:lumOff val="25000"/>
                  </a:schemeClr>
                </a:solidFill>
                <a:latin typeface="Times New Roman"/>
                <a:cs typeface="Calibri"/>
              </a:rPr>
              <a:t>and following the procedure (use the template!) </a:t>
            </a:r>
            <a:endParaRPr lang="en-US" b="1">
              <a:solidFill>
                <a:schemeClr val="tx1">
                  <a:lumMod val="75000"/>
                  <a:lumOff val="25000"/>
                </a:schemeClr>
              </a:solidFill>
              <a:latin typeface="Calibri" panose="020F0502020204030204"/>
              <a:ea typeface="Calibri"/>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406914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0" y="0"/>
            <a:ext cx="6033008" cy="6858000"/>
          </a:xfrm>
          <a:prstGeom prst="rect">
            <a:avLst/>
          </a:prstGeom>
          <a:blipFill>
            <a:blip r:embed="rId3" cstate="print"/>
            <a:stretch>
              <a:fillRect/>
            </a:stretch>
          </a:blipFill>
        </p:spPr>
        <p:txBody>
          <a:bodyPr wrap="square" lIns="0" tIns="0" rIns="0" bIns="0" rtlCol="0"/>
          <a:lstStyle/>
          <a:p>
            <a:endParaRPr/>
          </a:p>
        </p:txBody>
      </p:sp>
      <p:sp>
        <p:nvSpPr>
          <p:cNvPr id="53" name="object 4">
            <a:extLst>
              <a:ext uri="{FF2B5EF4-FFF2-40B4-BE49-F238E27FC236}">
                <a16:creationId xmlns:a16="http://schemas.microsoft.com/office/drawing/2014/main" id="{D2016057-5EE1-4AF2-BE72-4CB8E4FF024B}"/>
              </a:ext>
            </a:extLst>
          </p:cNvPr>
          <p:cNvSpPr/>
          <p:nvPr/>
        </p:nvSpPr>
        <p:spPr>
          <a:xfrm rot="10800000">
            <a:off x="0" y="-6"/>
            <a:ext cx="6033008" cy="2362205"/>
          </a:xfrm>
          <a:prstGeom prst="rect">
            <a:avLst/>
          </a:prstGeom>
          <a:gradFill flip="none" rotWithShape="1">
            <a:gsLst>
              <a:gs pos="0">
                <a:schemeClr val="tx1">
                  <a:lumMod val="85000"/>
                  <a:lumOff val="15000"/>
                  <a:alpha val="0"/>
                </a:schemeClr>
              </a:gs>
              <a:gs pos="95000">
                <a:schemeClr val="tx1">
                  <a:lumMod val="81000"/>
                  <a:lumOff val="19000"/>
                </a:schemeClr>
              </a:gs>
            </a:gsLst>
            <a:lin ang="5400000" scaled="1"/>
            <a:tileRect/>
          </a:gradFill>
        </p:spPr>
        <p:txBody>
          <a:bodyPr wrap="square" lIns="0" tIns="0" rIns="0" bIns="0" rtlCol="0"/>
          <a:lstStyle/>
          <a:p>
            <a:endParaRPr/>
          </a:p>
        </p:txBody>
      </p:sp>
      <p:sp>
        <p:nvSpPr>
          <p:cNvPr id="4" name="object 4"/>
          <p:cNvSpPr/>
          <p:nvPr/>
        </p:nvSpPr>
        <p:spPr>
          <a:xfrm>
            <a:off x="0" y="3124200"/>
            <a:ext cx="6033008" cy="3733799"/>
          </a:xfrm>
          <a:prstGeom prst="rect">
            <a:avLst/>
          </a:prstGeom>
          <a:gradFill flip="none" rotWithShape="1">
            <a:gsLst>
              <a:gs pos="0">
                <a:schemeClr val="tx1">
                  <a:lumMod val="85000"/>
                  <a:lumOff val="15000"/>
                  <a:alpha val="0"/>
                </a:schemeClr>
              </a:gs>
              <a:gs pos="95000">
                <a:schemeClr val="tx1">
                  <a:lumMod val="81000"/>
                  <a:lumOff val="19000"/>
                </a:schemeClr>
              </a:gs>
            </a:gsLst>
            <a:lin ang="5400000" scaled="1"/>
            <a:tileRect/>
          </a:gradFill>
        </p:spPr>
        <p:txBody>
          <a:bodyPr wrap="square" lIns="0" tIns="0" rIns="0" bIns="0" rtlCol="0"/>
          <a:lstStyle/>
          <a:p>
            <a:endParaRPr/>
          </a:p>
        </p:txBody>
      </p:sp>
      <p:sp>
        <p:nvSpPr>
          <p:cNvPr id="5" name="object 5"/>
          <p:cNvSpPr/>
          <p:nvPr/>
        </p:nvSpPr>
        <p:spPr>
          <a:xfrm>
            <a:off x="254779" y="3429000"/>
            <a:ext cx="5585460" cy="990600"/>
          </a:xfrm>
          <a:custGeom>
            <a:avLst/>
            <a:gdLst/>
            <a:ahLst/>
            <a:cxnLst/>
            <a:rect l="l" t="t" r="r" b="b"/>
            <a:pathLst>
              <a:path w="5585460" h="990600">
                <a:moveTo>
                  <a:pt x="5493461" y="0"/>
                </a:moveTo>
                <a:lnTo>
                  <a:pt x="91452" y="0"/>
                </a:lnTo>
                <a:lnTo>
                  <a:pt x="55855" y="7186"/>
                </a:lnTo>
                <a:lnTo>
                  <a:pt x="26785" y="26785"/>
                </a:lnTo>
                <a:lnTo>
                  <a:pt x="7186" y="55855"/>
                </a:lnTo>
                <a:lnTo>
                  <a:pt x="0" y="91452"/>
                </a:lnTo>
                <a:lnTo>
                  <a:pt x="0" y="898537"/>
                </a:lnTo>
                <a:lnTo>
                  <a:pt x="7186" y="934135"/>
                </a:lnTo>
                <a:lnTo>
                  <a:pt x="26785" y="963204"/>
                </a:lnTo>
                <a:lnTo>
                  <a:pt x="55855" y="982803"/>
                </a:lnTo>
                <a:lnTo>
                  <a:pt x="91452" y="989990"/>
                </a:lnTo>
                <a:lnTo>
                  <a:pt x="5493461" y="989990"/>
                </a:lnTo>
                <a:lnTo>
                  <a:pt x="5529058" y="982803"/>
                </a:lnTo>
                <a:lnTo>
                  <a:pt x="5558128" y="963204"/>
                </a:lnTo>
                <a:lnTo>
                  <a:pt x="5577727" y="934135"/>
                </a:lnTo>
                <a:lnTo>
                  <a:pt x="5584913" y="898537"/>
                </a:lnTo>
                <a:lnTo>
                  <a:pt x="5584913" y="91452"/>
                </a:lnTo>
                <a:lnTo>
                  <a:pt x="5577727" y="55855"/>
                </a:lnTo>
                <a:lnTo>
                  <a:pt x="5558128" y="26785"/>
                </a:lnTo>
                <a:lnTo>
                  <a:pt x="5529058" y="7186"/>
                </a:lnTo>
                <a:lnTo>
                  <a:pt x="5493461" y="0"/>
                </a:lnTo>
                <a:close/>
              </a:path>
            </a:pathLst>
          </a:custGeom>
          <a:solidFill>
            <a:srgbClr val="FFFFFF">
              <a:alpha val="89999"/>
            </a:srgbClr>
          </a:solidFill>
        </p:spPr>
        <p:txBody>
          <a:bodyPr wrap="square" lIns="0" tIns="0" rIns="0" bIns="0" rtlCol="0"/>
          <a:lstStyle/>
          <a:p>
            <a:endParaRPr/>
          </a:p>
        </p:txBody>
      </p:sp>
      <p:sp>
        <p:nvSpPr>
          <p:cNvPr id="6" name="object 6"/>
          <p:cNvSpPr/>
          <p:nvPr/>
        </p:nvSpPr>
        <p:spPr>
          <a:xfrm>
            <a:off x="6172961" y="0"/>
            <a:ext cx="6019038" cy="68580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793534" y="349453"/>
            <a:ext cx="794385" cy="886460"/>
          </a:xfrm>
          <a:custGeom>
            <a:avLst/>
            <a:gdLst/>
            <a:ahLst/>
            <a:cxnLst/>
            <a:rect l="l" t="t" r="r" b="b"/>
            <a:pathLst>
              <a:path w="794384" h="886460">
                <a:moveTo>
                  <a:pt x="0" y="886155"/>
                </a:moveTo>
                <a:lnTo>
                  <a:pt x="794054" y="886155"/>
                </a:lnTo>
                <a:lnTo>
                  <a:pt x="794054" y="0"/>
                </a:lnTo>
                <a:lnTo>
                  <a:pt x="0" y="0"/>
                </a:lnTo>
                <a:lnTo>
                  <a:pt x="0" y="886155"/>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7842325" y="381000"/>
            <a:ext cx="3054275" cy="829522"/>
          </a:xfrm>
          <a:prstGeom prst="rect">
            <a:avLst/>
          </a:prstGeom>
        </p:spPr>
        <p:txBody>
          <a:bodyPr vert="horz" wrap="square" lIns="0" tIns="17145" rIns="0" bIns="0" rtlCol="0">
            <a:spAutoFit/>
          </a:bodyPr>
          <a:lstStyle/>
          <a:p>
            <a:pPr marL="12700" algn="l">
              <a:lnSpc>
                <a:spcPts val="2070"/>
              </a:lnSpc>
              <a:spcBef>
                <a:spcPts val="135"/>
              </a:spcBef>
            </a:pPr>
            <a:r>
              <a:rPr sz="2000" b="1">
                <a:solidFill>
                  <a:schemeClr val="bg1"/>
                </a:solidFill>
                <a:latin typeface="+mj-lt"/>
                <a:cs typeface="Arial"/>
              </a:rPr>
              <a:t>Pillar 2</a:t>
            </a:r>
          </a:p>
          <a:p>
            <a:pPr marL="12700" marR="5080" algn="l">
              <a:lnSpc>
                <a:spcPts val="1980"/>
              </a:lnSpc>
              <a:spcBef>
                <a:spcPts val="125"/>
              </a:spcBef>
            </a:pPr>
            <a:r>
              <a:rPr sz="2000" b="1">
                <a:solidFill>
                  <a:srgbClr val="FFFFFF"/>
                </a:solidFill>
                <a:latin typeface="+mj-lt"/>
              </a:rPr>
              <a:t>Education, Health and Local  Governance</a:t>
            </a:r>
            <a:endParaRPr sz="2000" b="1">
              <a:latin typeface="+mj-lt"/>
            </a:endParaRPr>
          </a:p>
        </p:txBody>
      </p:sp>
      <p:sp>
        <p:nvSpPr>
          <p:cNvPr id="9" name="object 9"/>
          <p:cNvSpPr/>
          <p:nvPr/>
        </p:nvSpPr>
        <p:spPr>
          <a:xfrm>
            <a:off x="6793527" y="349443"/>
            <a:ext cx="4779010" cy="886460"/>
          </a:xfrm>
          <a:custGeom>
            <a:avLst/>
            <a:gdLst/>
            <a:ahLst/>
            <a:cxnLst/>
            <a:rect l="l" t="t" r="r" b="b"/>
            <a:pathLst>
              <a:path w="4779009" h="886460">
                <a:moveTo>
                  <a:pt x="4626165" y="886167"/>
                </a:moveTo>
                <a:lnTo>
                  <a:pt x="0" y="886167"/>
                </a:lnTo>
                <a:lnTo>
                  <a:pt x="0" y="0"/>
                </a:lnTo>
                <a:lnTo>
                  <a:pt x="4778971" y="0"/>
                </a:lnTo>
                <a:lnTo>
                  <a:pt x="4778971" y="776592"/>
                </a:lnTo>
                <a:lnTo>
                  <a:pt x="4626165" y="886167"/>
                </a:lnTo>
                <a:close/>
              </a:path>
            </a:pathLst>
          </a:custGeom>
          <a:ln w="9525">
            <a:solidFill>
              <a:srgbClr val="FFFFFF"/>
            </a:solidFill>
          </a:ln>
        </p:spPr>
        <p:txBody>
          <a:bodyPr wrap="square" lIns="0" tIns="0" rIns="0" bIns="0" rtlCol="0"/>
          <a:lstStyle/>
          <a:p>
            <a:endParaRPr/>
          </a:p>
        </p:txBody>
      </p:sp>
      <p:sp>
        <p:nvSpPr>
          <p:cNvPr id="10" name="object 10"/>
          <p:cNvSpPr/>
          <p:nvPr/>
        </p:nvSpPr>
        <p:spPr>
          <a:xfrm>
            <a:off x="7132923" y="669310"/>
            <a:ext cx="304800" cy="154940"/>
          </a:xfrm>
          <a:custGeom>
            <a:avLst/>
            <a:gdLst/>
            <a:ahLst/>
            <a:cxnLst/>
            <a:rect l="l" t="t" r="r" b="b"/>
            <a:pathLst>
              <a:path w="304800" h="154940">
                <a:moveTo>
                  <a:pt x="226104" y="62268"/>
                </a:moveTo>
                <a:lnTo>
                  <a:pt x="172008" y="62268"/>
                </a:lnTo>
                <a:lnTo>
                  <a:pt x="173254" y="82478"/>
                </a:lnTo>
                <a:lnTo>
                  <a:pt x="173916" y="103035"/>
                </a:lnTo>
                <a:lnTo>
                  <a:pt x="174040" y="142074"/>
                </a:lnTo>
                <a:lnTo>
                  <a:pt x="173964" y="149847"/>
                </a:lnTo>
                <a:lnTo>
                  <a:pt x="175856" y="154381"/>
                </a:lnTo>
                <a:lnTo>
                  <a:pt x="304533" y="153695"/>
                </a:lnTo>
                <a:lnTo>
                  <a:pt x="304533" y="115366"/>
                </a:lnTo>
                <a:lnTo>
                  <a:pt x="231965" y="115366"/>
                </a:lnTo>
                <a:lnTo>
                  <a:pt x="226885" y="115239"/>
                </a:lnTo>
                <a:lnTo>
                  <a:pt x="217360" y="107657"/>
                </a:lnTo>
                <a:lnTo>
                  <a:pt x="216573" y="101549"/>
                </a:lnTo>
                <a:lnTo>
                  <a:pt x="220700" y="96697"/>
                </a:lnTo>
                <a:lnTo>
                  <a:pt x="225565" y="87716"/>
                </a:lnTo>
                <a:lnTo>
                  <a:pt x="226736" y="78317"/>
                </a:lnTo>
                <a:lnTo>
                  <a:pt x="226312" y="70357"/>
                </a:lnTo>
                <a:lnTo>
                  <a:pt x="226193" y="66997"/>
                </a:lnTo>
                <a:lnTo>
                  <a:pt x="226104" y="62268"/>
                </a:lnTo>
                <a:close/>
              </a:path>
              <a:path w="304800" h="154940">
                <a:moveTo>
                  <a:pt x="267902" y="3763"/>
                </a:moveTo>
                <a:lnTo>
                  <a:pt x="262275" y="4176"/>
                </a:lnTo>
                <a:lnTo>
                  <a:pt x="259079" y="8711"/>
                </a:lnTo>
                <a:lnTo>
                  <a:pt x="257606" y="17767"/>
                </a:lnTo>
                <a:lnTo>
                  <a:pt x="256895" y="26641"/>
                </a:lnTo>
                <a:lnTo>
                  <a:pt x="255328" y="35323"/>
                </a:lnTo>
                <a:lnTo>
                  <a:pt x="251840" y="42793"/>
                </a:lnTo>
                <a:lnTo>
                  <a:pt x="245364" y="48031"/>
                </a:lnTo>
                <a:lnTo>
                  <a:pt x="237872" y="53140"/>
                </a:lnTo>
                <a:lnTo>
                  <a:pt x="234311" y="59297"/>
                </a:lnTo>
                <a:lnTo>
                  <a:pt x="233251" y="66296"/>
                </a:lnTo>
                <a:lnTo>
                  <a:pt x="233299" y="82478"/>
                </a:lnTo>
                <a:lnTo>
                  <a:pt x="232905" y="89814"/>
                </a:lnTo>
                <a:lnTo>
                  <a:pt x="242608" y="101549"/>
                </a:lnTo>
                <a:lnTo>
                  <a:pt x="242552" y="102406"/>
                </a:lnTo>
                <a:lnTo>
                  <a:pt x="241693" y="108051"/>
                </a:lnTo>
                <a:lnTo>
                  <a:pt x="231965" y="115366"/>
                </a:lnTo>
                <a:lnTo>
                  <a:pt x="304533" y="115366"/>
                </a:lnTo>
                <a:lnTo>
                  <a:pt x="304533" y="41224"/>
                </a:lnTo>
                <a:lnTo>
                  <a:pt x="299781" y="30887"/>
                </a:lnTo>
                <a:lnTo>
                  <a:pt x="293920" y="21453"/>
                </a:lnTo>
                <a:lnTo>
                  <a:pt x="286400" y="13367"/>
                </a:lnTo>
                <a:lnTo>
                  <a:pt x="276669" y="7073"/>
                </a:lnTo>
                <a:lnTo>
                  <a:pt x="267902" y="3763"/>
                </a:lnTo>
                <a:close/>
              </a:path>
              <a:path w="304800" h="154940">
                <a:moveTo>
                  <a:pt x="129391" y="103099"/>
                </a:moveTo>
                <a:lnTo>
                  <a:pt x="117738" y="103099"/>
                </a:lnTo>
                <a:lnTo>
                  <a:pt x="128814" y="103154"/>
                </a:lnTo>
                <a:lnTo>
                  <a:pt x="129391" y="103099"/>
                </a:lnTo>
                <a:close/>
              </a:path>
              <a:path w="304800" h="154940">
                <a:moveTo>
                  <a:pt x="11912" y="0"/>
                </a:moveTo>
                <a:lnTo>
                  <a:pt x="0" y="10667"/>
                </a:lnTo>
                <a:lnTo>
                  <a:pt x="6108" y="14935"/>
                </a:lnTo>
                <a:lnTo>
                  <a:pt x="11480" y="21272"/>
                </a:lnTo>
                <a:lnTo>
                  <a:pt x="13639" y="23177"/>
                </a:lnTo>
                <a:lnTo>
                  <a:pt x="49690" y="59297"/>
                </a:lnTo>
                <a:lnTo>
                  <a:pt x="63017" y="72720"/>
                </a:lnTo>
                <a:lnTo>
                  <a:pt x="66267" y="75634"/>
                </a:lnTo>
                <a:lnTo>
                  <a:pt x="65468" y="81775"/>
                </a:lnTo>
                <a:lnTo>
                  <a:pt x="65619" y="91065"/>
                </a:lnTo>
                <a:lnTo>
                  <a:pt x="68868" y="97634"/>
                </a:lnTo>
                <a:lnTo>
                  <a:pt x="75237" y="101588"/>
                </a:lnTo>
                <a:lnTo>
                  <a:pt x="84747" y="103035"/>
                </a:lnTo>
                <a:lnTo>
                  <a:pt x="95741" y="103154"/>
                </a:lnTo>
                <a:lnTo>
                  <a:pt x="129391" y="103099"/>
                </a:lnTo>
                <a:lnTo>
                  <a:pt x="158357" y="82359"/>
                </a:lnTo>
                <a:lnTo>
                  <a:pt x="162869" y="75628"/>
                </a:lnTo>
                <a:lnTo>
                  <a:pt x="166487" y="70357"/>
                </a:lnTo>
                <a:lnTo>
                  <a:pt x="97701" y="70357"/>
                </a:lnTo>
                <a:lnTo>
                  <a:pt x="89428" y="69148"/>
                </a:lnTo>
                <a:lnTo>
                  <a:pt x="82022" y="66997"/>
                </a:lnTo>
                <a:lnTo>
                  <a:pt x="75284" y="63433"/>
                </a:lnTo>
                <a:lnTo>
                  <a:pt x="69011" y="57988"/>
                </a:lnTo>
                <a:lnTo>
                  <a:pt x="56979" y="45409"/>
                </a:lnTo>
                <a:lnTo>
                  <a:pt x="44702" y="33061"/>
                </a:lnTo>
                <a:lnTo>
                  <a:pt x="16154" y="4813"/>
                </a:lnTo>
                <a:lnTo>
                  <a:pt x="11912" y="0"/>
                </a:lnTo>
                <a:close/>
              </a:path>
              <a:path w="304800" h="154940">
                <a:moveTo>
                  <a:pt x="188340" y="2761"/>
                </a:moveTo>
                <a:lnTo>
                  <a:pt x="176428" y="7505"/>
                </a:lnTo>
                <a:lnTo>
                  <a:pt x="168998" y="11163"/>
                </a:lnTo>
                <a:lnTo>
                  <a:pt x="162674" y="16217"/>
                </a:lnTo>
                <a:lnTo>
                  <a:pt x="157995" y="23177"/>
                </a:lnTo>
                <a:lnTo>
                  <a:pt x="154129" y="28669"/>
                </a:lnTo>
                <a:lnTo>
                  <a:pt x="150174" y="34155"/>
                </a:lnTo>
                <a:lnTo>
                  <a:pt x="146461" y="39752"/>
                </a:lnTo>
                <a:lnTo>
                  <a:pt x="143306" y="45605"/>
                </a:lnTo>
                <a:lnTo>
                  <a:pt x="135373" y="58236"/>
                </a:lnTo>
                <a:lnTo>
                  <a:pt x="125256" y="66330"/>
                </a:lnTo>
                <a:lnTo>
                  <a:pt x="112763" y="70249"/>
                </a:lnTo>
                <a:lnTo>
                  <a:pt x="97701" y="70357"/>
                </a:lnTo>
                <a:lnTo>
                  <a:pt x="166487" y="70357"/>
                </a:lnTo>
                <a:lnTo>
                  <a:pt x="172008" y="62268"/>
                </a:lnTo>
                <a:lnTo>
                  <a:pt x="226104" y="62268"/>
                </a:lnTo>
                <a:lnTo>
                  <a:pt x="226130" y="57988"/>
                </a:lnTo>
                <a:lnTo>
                  <a:pt x="226250" y="56248"/>
                </a:lnTo>
                <a:lnTo>
                  <a:pt x="224726" y="53568"/>
                </a:lnTo>
                <a:lnTo>
                  <a:pt x="221653" y="52489"/>
                </a:lnTo>
                <a:lnTo>
                  <a:pt x="212575" y="47332"/>
                </a:lnTo>
                <a:lnTo>
                  <a:pt x="206970" y="40041"/>
                </a:lnTo>
                <a:lnTo>
                  <a:pt x="203906" y="31195"/>
                </a:lnTo>
                <a:lnTo>
                  <a:pt x="202432" y="21272"/>
                </a:lnTo>
                <a:lnTo>
                  <a:pt x="200261" y="9130"/>
                </a:lnTo>
                <a:lnTo>
                  <a:pt x="195921" y="3114"/>
                </a:lnTo>
                <a:lnTo>
                  <a:pt x="188340" y="2761"/>
                </a:lnTo>
                <a:close/>
              </a:path>
            </a:pathLst>
          </a:custGeom>
          <a:solidFill>
            <a:srgbClr val="EE5E23"/>
          </a:solidFill>
        </p:spPr>
        <p:txBody>
          <a:bodyPr wrap="square" lIns="0" tIns="0" rIns="0" bIns="0" rtlCol="0"/>
          <a:lstStyle/>
          <a:p>
            <a:endParaRPr/>
          </a:p>
        </p:txBody>
      </p:sp>
      <p:sp>
        <p:nvSpPr>
          <p:cNvPr id="11" name="object 11"/>
          <p:cNvSpPr/>
          <p:nvPr/>
        </p:nvSpPr>
        <p:spPr>
          <a:xfrm>
            <a:off x="6904066" y="953947"/>
            <a:ext cx="150119" cy="121107"/>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7287735" y="953950"/>
            <a:ext cx="149979" cy="121094"/>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7080487" y="954064"/>
            <a:ext cx="180924" cy="120776"/>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6920533" y="510047"/>
            <a:ext cx="252729" cy="310515"/>
          </a:xfrm>
          <a:custGeom>
            <a:avLst/>
            <a:gdLst/>
            <a:ahLst/>
            <a:cxnLst/>
            <a:rect l="l" t="t" r="r" b="b"/>
            <a:pathLst>
              <a:path w="252729" h="310515">
                <a:moveTo>
                  <a:pt x="250418" y="0"/>
                </a:moveTo>
                <a:lnTo>
                  <a:pt x="1028" y="0"/>
                </a:lnTo>
                <a:lnTo>
                  <a:pt x="761" y="1600"/>
                </a:lnTo>
                <a:lnTo>
                  <a:pt x="253" y="3200"/>
                </a:lnTo>
                <a:lnTo>
                  <a:pt x="125" y="228890"/>
                </a:lnTo>
                <a:lnTo>
                  <a:pt x="0" y="308495"/>
                </a:lnTo>
                <a:lnTo>
                  <a:pt x="4610" y="310438"/>
                </a:lnTo>
                <a:lnTo>
                  <a:pt x="247484" y="310384"/>
                </a:lnTo>
                <a:lnTo>
                  <a:pt x="251510" y="307936"/>
                </a:lnTo>
                <a:lnTo>
                  <a:pt x="251371" y="299123"/>
                </a:lnTo>
                <a:lnTo>
                  <a:pt x="251299" y="293154"/>
                </a:lnTo>
                <a:lnTo>
                  <a:pt x="20231" y="293128"/>
                </a:lnTo>
                <a:lnTo>
                  <a:pt x="16128" y="290461"/>
                </a:lnTo>
                <a:lnTo>
                  <a:pt x="16333" y="245945"/>
                </a:lnTo>
                <a:lnTo>
                  <a:pt x="16454" y="208368"/>
                </a:lnTo>
                <a:lnTo>
                  <a:pt x="16340" y="58193"/>
                </a:lnTo>
                <a:lnTo>
                  <a:pt x="16192" y="18923"/>
                </a:lnTo>
                <a:lnTo>
                  <a:pt x="18910" y="15201"/>
                </a:lnTo>
                <a:lnTo>
                  <a:pt x="250507" y="15201"/>
                </a:lnTo>
                <a:lnTo>
                  <a:pt x="250418" y="0"/>
                </a:lnTo>
                <a:close/>
              </a:path>
              <a:path w="252729" h="310515">
                <a:moveTo>
                  <a:pt x="247484" y="310384"/>
                </a:moveTo>
                <a:lnTo>
                  <a:pt x="125856" y="310384"/>
                </a:lnTo>
                <a:lnTo>
                  <a:pt x="247395" y="310438"/>
                </a:lnTo>
                <a:close/>
              </a:path>
              <a:path w="252729" h="310515">
                <a:moveTo>
                  <a:pt x="240271" y="208368"/>
                </a:moveTo>
                <a:lnTo>
                  <a:pt x="233921" y="211188"/>
                </a:lnTo>
                <a:lnTo>
                  <a:pt x="235000" y="214782"/>
                </a:lnTo>
                <a:lnTo>
                  <a:pt x="234876" y="228890"/>
                </a:lnTo>
                <a:lnTo>
                  <a:pt x="234761" y="263671"/>
                </a:lnTo>
                <a:lnTo>
                  <a:pt x="235153" y="278574"/>
                </a:lnTo>
                <a:lnTo>
                  <a:pt x="235623" y="290029"/>
                </a:lnTo>
                <a:lnTo>
                  <a:pt x="231622" y="293154"/>
                </a:lnTo>
                <a:lnTo>
                  <a:pt x="251299" y="293154"/>
                </a:lnTo>
                <a:lnTo>
                  <a:pt x="251150" y="278574"/>
                </a:lnTo>
                <a:lnTo>
                  <a:pt x="251165" y="245945"/>
                </a:lnTo>
                <a:lnTo>
                  <a:pt x="251409" y="221754"/>
                </a:lnTo>
                <a:lnTo>
                  <a:pt x="248399" y="217424"/>
                </a:lnTo>
                <a:lnTo>
                  <a:pt x="241985" y="211772"/>
                </a:lnTo>
                <a:lnTo>
                  <a:pt x="240271" y="208368"/>
                </a:lnTo>
                <a:close/>
              </a:path>
              <a:path w="252729" h="310515">
                <a:moveTo>
                  <a:pt x="125787" y="292750"/>
                </a:moveTo>
                <a:lnTo>
                  <a:pt x="20231" y="293128"/>
                </a:lnTo>
                <a:lnTo>
                  <a:pt x="227922" y="293128"/>
                </a:lnTo>
                <a:lnTo>
                  <a:pt x="125787" y="292750"/>
                </a:lnTo>
                <a:close/>
              </a:path>
              <a:path w="252729" h="310515">
                <a:moveTo>
                  <a:pt x="250507" y="15265"/>
                </a:moveTo>
                <a:lnTo>
                  <a:pt x="231965" y="15265"/>
                </a:lnTo>
                <a:lnTo>
                  <a:pt x="235229" y="18402"/>
                </a:lnTo>
                <a:lnTo>
                  <a:pt x="235102" y="28549"/>
                </a:lnTo>
                <a:lnTo>
                  <a:pt x="234908" y="58193"/>
                </a:lnTo>
                <a:lnTo>
                  <a:pt x="234843" y="129138"/>
                </a:lnTo>
                <a:lnTo>
                  <a:pt x="234721" y="147129"/>
                </a:lnTo>
                <a:lnTo>
                  <a:pt x="235542" y="155107"/>
                </a:lnTo>
                <a:lnTo>
                  <a:pt x="238277" y="161658"/>
                </a:lnTo>
                <a:lnTo>
                  <a:pt x="243022" y="167028"/>
                </a:lnTo>
                <a:lnTo>
                  <a:pt x="249872" y="171462"/>
                </a:lnTo>
                <a:lnTo>
                  <a:pt x="252348" y="163550"/>
                </a:lnTo>
                <a:lnTo>
                  <a:pt x="251205" y="156222"/>
                </a:lnTo>
                <a:lnTo>
                  <a:pt x="251047" y="111803"/>
                </a:lnTo>
                <a:lnTo>
                  <a:pt x="250507" y="15265"/>
                </a:lnTo>
                <a:close/>
              </a:path>
              <a:path w="252729" h="310515">
                <a:moveTo>
                  <a:pt x="250507" y="15201"/>
                </a:moveTo>
                <a:lnTo>
                  <a:pt x="18910" y="15201"/>
                </a:lnTo>
                <a:lnTo>
                  <a:pt x="125882" y="15616"/>
                </a:lnTo>
                <a:lnTo>
                  <a:pt x="250507" y="15265"/>
                </a:lnTo>
                <a:close/>
              </a:path>
            </a:pathLst>
          </a:custGeom>
          <a:solidFill>
            <a:srgbClr val="EE5E23"/>
          </a:solidFill>
        </p:spPr>
        <p:txBody>
          <a:bodyPr wrap="square" lIns="0" tIns="0" rIns="0" bIns="0" rtlCol="0"/>
          <a:lstStyle/>
          <a:p>
            <a:endParaRPr/>
          </a:p>
        </p:txBody>
      </p:sp>
      <p:sp>
        <p:nvSpPr>
          <p:cNvPr id="15" name="object 15"/>
          <p:cNvSpPr/>
          <p:nvPr/>
        </p:nvSpPr>
        <p:spPr>
          <a:xfrm>
            <a:off x="6976912" y="589864"/>
            <a:ext cx="133985" cy="199390"/>
          </a:xfrm>
          <a:custGeom>
            <a:avLst/>
            <a:gdLst/>
            <a:ahLst/>
            <a:cxnLst/>
            <a:rect l="l" t="t" r="r" b="b"/>
            <a:pathLst>
              <a:path w="133984" h="199390">
                <a:moveTo>
                  <a:pt x="94458" y="30910"/>
                </a:moveTo>
                <a:lnTo>
                  <a:pt x="35471" y="30910"/>
                </a:lnTo>
                <a:lnTo>
                  <a:pt x="40640" y="35596"/>
                </a:lnTo>
                <a:lnTo>
                  <a:pt x="38874" y="39927"/>
                </a:lnTo>
                <a:lnTo>
                  <a:pt x="39268" y="43775"/>
                </a:lnTo>
                <a:lnTo>
                  <a:pt x="39820" y="69258"/>
                </a:lnTo>
                <a:lnTo>
                  <a:pt x="36807" y="94183"/>
                </a:lnTo>
                <a:lnTo>
                  <a:pt x="31142" y="118700"/>
                </a:lnTo>
                <a:lnTo>
                  <a:pt x="23736" y="142962"/>
                </a:lnTo>
                <a:lnTo>
                  <a:pt x="20707" y="152555"/>
                </a:lnTo>
                <a:lnTo>
                  <a:pt x="17887" y="162218"/>
                </a:lnTo>
                <a:lnTo>
                  <a:pt x="15249" y="171933"/>
                </a:lnTo>
                <a:lnTo>
                  <a:pt x="12763" y="181684"/>
                </a:lnTo>
                <a:lnTo>
                  <a:pt x="11295" y="187615"/>
                </a:lnTo>
                <a:lnTo>
                  <a:pt x="11248" y="188529"/>
                </a:lnTo>
                <a:lnTo>
                  <a:pt x="13487" y="194168"/>
                </a:lnTo>
                <a:lnTo>
                  <a:pt x="27774" y="198766"/>
                </a:lnTo>
                <a:lnTo>
                  <a:pt x="33083" y="195502"/>
                </a:lnTo>
                <a:lnTo>
                  <a:pt x="37122" y="185875"/>
                </a:lnTo>
                <a:lnTo>
                  <a:pt x="37960" y="183145"/>
                </a:lnTo>
                <a:lnTo>
                  <a:pt x="61366" y="103770"/>
                </a:lnTo>
                <a:lnTo>
                  <a:pt x="61188" y="97737"/>
                </a:lnTo>
                <a:lnTo>
                  <a:pt x="97376" y="97737"/>
                </a:lnTo>
                <a:lnTo>
                  <a:pt x="94742" y="82581"/>
                </a:lnTo>
                <a:lnTo>
                  <a:pt x="94330" y="69122"/>
                </a:lnTo>
                <a:lnTo>
                  <a:pt x="94347" y="59945"/>
                </a:lnTo>
                <a:lnTo>
                  <a:pt x="94530" y="51777"/>
                </a:lnTo>
                <a:lnTo>
                  <a:pt x="94458" y="30910"/>
                </a:lnTo>
                <a:close/>
              </a:path>
              <a:path w="133984" h="199390">
                <a:moveTo>
                  <a:pt x="97376" y="97737"/>
                </a:moveTo>
                <a:lnTo>
                  <a:pt x="61188" y="97737"/>
                </a:lnTo>
                <a:lnTo>
                  <a:pt x="72821" y="98004"/>
                </a:lnTo>
                <a:lnTo>
                  <a:pt x="72644" y="104036"/>
                </a:lnTo>
                <a:lnTo>
                  <a:pt x="73914" y="108100"/>
                </a:lnTo>
                <a:lnTo>
                  <a:pt x="75765" y="114232"/>
                </a:lnTo>
                <a:lnTo>
                  <a:pt x="79302" y="126542"/>
                </a:lnTo>
                <a:lnTo>
                  <a:pt x="81089" y="132688"/>
                </a:lnTo>
                <a:lnTo>
                  <a:pt x="93358" y="173911"/>
                </a:lnTo>
                <a:lnTo>
                  <a:pt x="105003" y="198524"/>
                </a:lnTo>
                <a:lnTo>
                  <a:pt x="120396" y="194740"/>
                </a:lnTo>
                <a:lnTo>
                  <a:pt x="122212" y="188529"/>
                </a:lnTo>
                <a:lnTo>
                  <a:pt x="120611" y="177404"/>
                </a:lnTo>
                <a:lnTo>
                  <a:pt x="119329" y="173493"/>
                </a:lnTo>
                <a:lnTo>
                  <a:pt x="113000" y="152029"/>
                </a:lnTo>
                <a:lnTo>
                  <a:pt x="107780" y="134485"/>
                </a:lnTo>
                <a:lnTo>
                  <a:pt x="102628" y="116921"/>
                </a:lnTo>
                <a:lnTo>
                  <a:pt x="97650" y="99312"/>
                </a:lnTo>
                <a:lnTo>
                  <a:pt x="97376" y="97737"/>
                </a:lnTo>
                <a:close/>
              </a:path>
              <a:path w="133984" h="199390">
                <a:moveTo>
                  <a:pt x="119262" y="29906"/>
                </a:moveTo>
                <a:lnTo>
                  <a:pt x="94449" y="29906"/>
                </a:lnTo>
                <a:lnTo>
                  <a:pt x="101384" y="34123"/>
                </a:lnTo>
                <a:lnTo>
                  <a:pt x="101955" y="38123"/>
                </a:lnTo>
                <a:lnTo>
                  <a:pt x="115874" y="84351"/>
                </a:lnTo>
                <a:lnTo>
                  <a:pt x="119011" y="90155"/>
                </a:lnTo>
                <a:lnTo>
                  <a:pt x="133616" y="84974"/>
                </a:lnTo>
                <a:lnTo>
                  <a:pt x="133756" y="79271"/>
                </a:lnTo>
                <a:lnTo>
                  <a:pt x="131902" y="73125"/>
                </a:lnTo>
                <a:lnTo>
                  <a:pt x="128047" y="59945"/>
                </a:lnTo>
                <a:lnTo>
                  <a:pt x="124259" y="46745"/>
                </a:lnTo>
                <a:lnTo>
                  <a:pt x="120400" y="33571"/>
                </a:lnTo>
                <a:lnTo>
                  <a:pt x="119262" y="29906"/>
                </a:lnTo>
                <a:close/>
              </a:path>
              <a:path w="133984" h="199390">
                <a:moveTo>
                  <a:pt x="66471" y="0"/>
                </a:moveTo>
                <a:lnTo>
                  <a:pt x="24521" y="8296"/>
                </a:lnTo>
                <a:lnTo>
                  <a:pt x="9809" y="45397"/>
                </a:lnTo>
                <a:lnTo>
                  <a:pt x="1371" y="76617"/>
                </a:lnTo>
                <a:lnTo>
                  <a:pt x="0" y="81507"/>
                </a:lnTo>
                <a:lnTo>
                  <a:pt x="2362" y="85494"/>
                </a:lnTo>
                <a:lnTo>
                  <a:pt x="12255" y="89063"/>
                </a:lnTo>
                <a:lnTo>
                  <a:pt x="16179" y="87006"/>
                </a:lnTo>
                <a:lnTo>
                  <a:pt x="20055" y="79271"/>
                </a:lnTo>
                <a:lnTo>
                  <a:pt x="20777" y="75601"/>
                </a:lnTo>
                <a:lnTo>
                  <a:pt x="21996" y="72159"/>
                </a:lnTo>
                <a:lnTo>
                  <a:pt x="25121" y="62087"/>
                </a:lnTo>
                <a:lnTo>
                  <a:pt x="27938" y="51777"/>
                </a:lnTo>
                <a:lnTo>
                  <a:pt x="31152" y="41347"/>
                </a:lnTo>
                <a:lnTo>
                  <a:pt x="35471" y="30910"/>
                </a:lnTo>
                <a:lnTo>
                  <a:pt x="94458" y="30910"/>
                </a:lnTo>
                <a:lnTo>
                  <a:pt x="94449" y="29906"/>
                </a:lnTo>
                <a:lnTo>
                  <a:pt x="119262" y="29906"/>
                </a:lnTo>
                <a:lnTo>
                  <a:pt x="116332" y="20470"/>
                </a:lnTo>
                <a:lnTo>
                  <a:pt x="112057" y="11472"/>
                </a:lnTo>
                <a:lnTo>
                  <a:pt x="105922" y="5170"/>
                </a:lnTo>
                <a:lnTo>
                  <a:pt x="97870" y="1425"/>
                </a:lnTo>
                <a:lnTo>
                  <a:pt x="87845" y="100"/>
                </a:lnTo>
                <a:lnTo>
                  <a:pt x="66471" y="0"/>
                </a:lnTo>
                <a:close/>
              </a:path>
            </a:pathLst>
          </a:custGeom>
          <a:solidFill>
            <a:srgbClr val="EE5E23"/>
          </a:solidFill>
        </p:spPr>
        <p:txBody>
          <a:bodyPr wrap="square" lIns="0" tIns="0" rIns="0" bIns="0" rtlCol="0"/>
          <a:lstStyle/>
          <a:p>
            <a:endParaRPr/>
          </a:p>
        </p:txBody>
      </p:sp>
      <p:sp>
        <p:nvSpPr>
          <p:cNvPr id="16" name="object 16"/>
          <p:cNvSpPr/>
          <p:nvPr/>
        </p:nvSpPr>
        <p:spPr>
          <a:xfrm>
            <a:off x="7132380" y="864621"/>
            <a:ext cx="76796" cy="76504"/>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7324605" y="583191"/>
            <a:ext cx="76835" cy="76835"/>
          </a:xfrm>
          <a:custGeom>
            <a:avLst/>
            <a:gdLst/>
            <a:ahLst/>
            <a:cxnLst/>
            <a:rect l="l" t="t" r="r" b="b"/>
            <a:pathLst>
              <a:path w="76834" h="76834">
                <a:moveTo>
                  <a:pt x="37693" y="0"/>
                </a:moveTo>
                <a:lnTo>
                  <a:pt x="23090" y="3305"/>
                </a:lnTo>
                <a:lnTo>
                  <a:pt x="11022" y="11785"/>
                </a:lnTo>
                <a:lnTo>
                  <a:pt x="2866" y="24028"/>
                </a:lnTo>
                <a:lnTo>
                  <a:pt x="0" y="38620"/>
                </a:lnTo>
                <a:lnTo>
                  <a:pt x="3312" y="53208"/>
                </a:lnTo>
                <a:lnTo>
                  <a:pt x="11801" y="65295"/>
                </a:lnTo>
                <a:lnTo>
                  <a:pt x="24038" y="73483"/>
                </a:lnTo>
                <a:lnTo>
                  <a:pt x="38595" y="76377"/>
                </a:lnTo>
                <a:lnTo>
                  <a:pt x="53153" y="73084"/>
                </a:lnTo>
                <a:lnTo>
                  <a:pt x="65214" y="64592"/>
                </a:lnTo>
                <a:lnTo>
                  <a:pt x="73388" y="52328"/>
                </a:lnTo>
                <a:lnTo>
                  <a:pt x="76288" y="37719"/>
                </a:lnTo>
                <a:lnTo>
                  <a:pt x="73001" y="23136"/>
                </a:lnTo>
                <a:lnTo>
                  <a:pt x="64515" y="11053"/>
                </a:lnTo>
                <a:lnTo>
                  <a:pt x="52268" y="2873"/>
                </a:lnTo>
                <a:lnTo>
                  <a:pt x="37693" y="0"/>
                </a:lnTo>
                <a:close/>
              </a:path>
            </a:pathLst>
          </a:custGeom>
          <a:solidFill>
            <a:srgbClr val="EE5E23"/>
          </a:solidFill>
        </p:spPr>
        <p:txBody>
          <a:bodyPr wrap="square" lIns="0" tIns="0" rIns="0" bIns="0" rtlCol="0"/>
          <a:lstStyle/>
          <a:p>
            <a:endParaRPr/>
          </a:p>
        </p:txBody>
      </p:sp>
      <p:sp>
        <p:nvSpPr>
          <p:cNvPr id="18" name="object 18"/>
          <p:cNvSpPr/>
          <p:nvPr/>
        </p:nvSpPr>
        <p:spPr>
          <a:xfrm>
            <a:off x="7324652" y="861928"/>
            <a:ext cx="76423" cy="76479"/>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6940856" y="865445"/>
            <a:ext cx="76441" cy="75717"/>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7341713" y="671244"/>
            <a:ext cx="41910" cy="43180"/>
          </a:xfrm>
          <a:custGeom>
            <a:avLst/>
            <a:gdLst/>
            <a:ahLst/>
            <a:cxnLst/>
            <a:rect l="l" t="t" r="r" b="b"/>
            <a:pathLst>
              <a:path w="41909" h="43179">
                <a:moveTo>
                  <a:pt x="1016" y="0"/>
                </a:moveTo>
                <a:lnTo>
                  <a:pt x="255" y="374"/>
                </a:lnTo>
                <a:lnTo>
                  <a:pt x="157" y="2179"/>
                </a:lnTo>
                <a:lnTo>
                  <a:pt x="0" y="10680"/>
                </a:lnTo>
                <a:lnTo>
                  <a:pt x="1142" y="24606"/>
                </a:lnTo>
                <a:lnTo>
                  <a:pt x="5092" y="34621"/>
                </a:lnTo>
                <a:lnTo>
                  <a:pt x="11805" y="40657"/>
                </a:lnTo>
                <a:lnTo>
                  <a:pt x="21234" y="42646"/>
                </a:lnTo>
                <a:lnTo>
                  <a:pt x="30487" y="40695"/>
                </a:lnTo>
                <a:lnTo>
                  <a:pt x="36915" y="34791"/>
                </a:lnTo>
                <a:lnTo>
                  <a:pt x="40643" y="24687"/>
                </a:lnTo>
                <a:lnTo>
                  <a:pt x="41795" y="10134"/>
                </a:lnTo>
                <a:lnTo>
                  <a:pt x="39678" y="2179"/>
                </a:lnTo>
                <a:lnTo>
                  <a:pt x="35486" y="374"/>
                </a:lnTo>
                <a:lnTo>
                  <a:pt x="28486" y="374"/>
                </a:lnTo>
                <a:lnTo>
                  <a:pt x="23012" y="12"/>
                </a:lnTo>
                <a:lnTo>
                  <a:pt x="1016" y="0"/>
                </a:lnTo>
                <a:close/>
              </a:path>
              <a:path w="41909" h="43179">
                <a:moveTo>
                  <a:pt x="34642" y="11"/>
                </a:moveTo>
                <a:lnTo>
                  <a:pt x="28486" y="374"/>
                </a:lnTo>
                <a:lnTo>
                  <a:pt x="35486" y="374"/>
                </a:lnTo>
                <a:lnTo>
                  <a:pt x="34642" y="11"/>
                </a:lnTo>
                <a:close/>
              </a:path>
            </a:pathLst>
          </a:custGeom>
          <a:solidFill>
            <a:srgbClr val="EE5E23"/>
          </a:solidFill>
        </p:spPr>
        <p:txBody>
          <a:bodyPr wrap="square" lIns="0" tIns="0" rIns="0" bIns="0" rtlCol="0"/>
          <a:lstStyle/>
          <a:p>
            <a:endParaRPr/>
          </a:p>
        </p:txBody>
      </p:sp>
      <p:sp>
        <p:nvSpPr>
          <p:cNvPr id="21" name="object 21"/>
          <p:cNvSpPr/>
          <p:nvPr/>
        </p:nvSpPr>
        <p:spPr>
          <a:xfrm>
            <a:off x="7023530" y="544389"/>
            <a:ext cx="40640" cy="41275"/>
          </a:xfrm>
          <a:custGeom>
            <a:avLst/>
            <a:gdLst/>
            <a:ahLst/>
            <a:cxnLst/>
            <a:rect l="l" t="t" r="r" b="b"/>
            <a:pathLst>
              <a:path w="40640" h="41275">
                <a:moveTo>
                  <a:pt x="20307" y="0"/>
                </a:moveTo>
                <a:lnTo>
                  <a:pt x="12562" y="1657"/>
                </a:lnTo>
                <a:lnTo>
                  <a:pt x="6124" y="6081"/>
                </a:lnTo>
                <a:lnTo>
                  <a:pt x="1701" y="12560"/>
                </a:lnTo>
                <a:lnTo>
                  <a:pt x="0" y="20383"/>
                </a:lnTo>
                <a:lnTo>
                  <a:pt x="1633" y="28539"/>
                </a:lnTo>
                <a:lnTo>
                  <a:pt x="6219" y="35282"/>
                </a:lnTo>
                <a:lnTo>
                  <a:pt x="12944" y="39798"/>
                </a:lnTo>
                <a:lnTo>
                  <a:pt x="20993" y="41274"/>
                </a:lnTo>
                <a:lnTo>
                  <a:pt x="28720" y="39397"/>
                </a:lnTo>
                <a:lnTo>
                  <a:pt x="34983" y="34824"/>
                </a:lnTo>
                <a:lnTo>
                  <a:pt x="39154" y="28235"/>
                </a:lnTo>
                <a:lnTo>
                  <a:pt x="40601" y="20307"/>
                </a:lnTo>
                <a:lnTo>
                  <a:pt x="38884" y="12460"/>
                </a:lnTo>
                <a:lnTo>
                  <a:pt x="34455" y="5986"/>
                </a:lnTo>
                <a:lnTo>
                  <a:pt x="28025" y="1596"/>
                </a:lnTo>
                <a:lnTo>
                  <a:pt x="20307" y="0"/>
                </a:lnTo>
                <a:close/>
              </a:path>
            </a:pathLst>
          </a:custGeom>
          <a:solidFill>
            <a:srgbClr val="EE5E23"/>
          </a:solidFill>
        </p:spPr>
        <p:txBody>
          <a:bodyPr wrap="square" lIns="0" tIns="0" rIns="0" bIns="0" rtlCol="0"/>
          <a:lstStyle/>
          <a:p>
            <a:endParaRPr/>
          </a:p>
        </p:txBody>
      </p:sp>
      <p:sp>
        <p:nvSpPr>
          <p:cNvPr id="22" name="object 22"/>
          <p:cNvSpPr/>
          <p:nvPr/>
        </p:nvSpPr>
        <p:spPr>
          <a:xfrm>
            <a:off x="6361480" y="5297474"/>
            <a:ext cx="5552440" cy="1160145"/>
          </a:xfrm>
          <a:custGeom>
            <a:avLst/>
            <a:gdLst/>
            <a:ahLst/>
            <a:cxnLst/>
            <a:rect l="l" t="t" r="r" b="b"/>
            <a:pathLst>
              <a:path w="5552440" h="1160145">
                <a:moveTo>
                  <a:pt x="5552236" y="1159522"/>
                </a:moveTo>
                <a:lnTo>
                  <a:pt x="0" y="1159522"/>
                </a:lnTo>
                <a:lnTo>
                  <a:pt x="0" y="0"/>
                </a:lnTo>
                <a:lnTo>
                  <a:pt x="5552236" y="0"/>
                </a:lnTo>
                <a:lnTo>
                  <a:pt x="5552236" y="1159522"/>
                </a:lnTo>
                <a:close/>
              </a:path>
            </a:pathLst>
          </a:custGeom>
          <a:ln w="9525">
            <a:solidFill>
              <a:srgbClr val="FFFFFF"/>
            </a:solidFill>
          </a:ln>
        </p:spPr>
        <p:txBody>
          <a:bodyPr wrap="square" lIns="0" tIns="0" rIns="0" bIns="0" rtlCol="0"/>
          <a:lstStyle/>
          <a:p>
            <a:endParaRPr/>
          </a:p>
        </p:txBody>
      </p:sp>
      <p:graphicFrame>
        <p:nvGraphicFramePr>
          <p:cNvPr id="23" name="object 23"/>
          <p:cNvGraphicFramePr>
            <a:graphicFrameLocks noGrp="1"/>
          </p:cNvGraphicFramePr>
          <p:nvPr>
            <p:extLst>
              <p:ext uri="{D42A27DB-BD31-4B8C-83A1-F6EECF244321}">
                <p14:modId xmlns:p14="http://schemas.microsoft.com/office/powerpoint/2010/main" val="2286462793"/>
              </p:ext>
            </p:extLst>
          </p:nvPr>
        </p:nvGraphicFramePr>
        <p:xfrm>
          <a:off x="6361480" y="4649876"/>
          <a:ext cx="4687570" cy="1807119"/>
        </p:xfrm>
        <a:graphic>
          <a:graphicData uri="http://schemas.openxmlformats.org/drawingml/2006/table">
            <a:tbl>
              <a:tblPr firstRow="1" bandRow="1">
                <a:tableStyleId>{2D5ABB26-0587-4C30-8999-92F81FD0307C}</a:tableStyleId>
              </a:tblPr>
              <a:tblGrid>
                <a:gridCol w="3728720">
                  <a:extLst>
                    <a:ext uri="{9D8B030D-6E8A-4147-A177-3AD203B41FA5}">
                      <a16:colId xmlns:a16="http://schemas.microsoft.com/office/drawing/2014/main" val="20000"/>
                    </a:ext>
                  </a:extLst>
                </a:gridCol>
                <a:gridCol w="958850">
                  <a:extLst>
                    <a:ext uri="{9D8B030D-6E8A-4147-A177-3AD203B41FA5}">
                      <a16:colId xmlns:a16="http://schemas.microsoft.com/office/drawing/2014/main" val="20001"/>
                    </a:ext>
                  </a:extLst>
                </a:gridCol>
              </a:tblGrid>
              <a:tr h="330288">
                <a:tc>
                  <a:txBody>
                    <a:bodyPr/>
                    <a:lstStyle/>
                    <a:p>
                      <a:pPr marL="96520">
                        <a:lnSpc>
                          <a:spcPct val="100000"/>
                        </a:lnSpc>
                        <a:spcBef>
                          <a:spcPts val="500"/>
                        </a:spcBef>
                      </a:pPr>
                      <a:r>
                        <a:rPr sz="1400" b="1" spc="5">
                          <a:solidFill>
                            <a:srgbClr val="FFFFFF"/>
                          </a:solidFill>
                          <a:latin typeface="+mj-lt"/>
                          <a:cs typeface="Arial"/>
                        </a:rPr>
                        <a:t>Intervention</a:t>
                      </a:r>
                      <a:endParaRPr sz="1400">
                        <a:latin typeface="+mj-lt"/>
                        <a:cs typeface="Arial"/>
                      </a:endParaRPr>
                    </a:p>
                  </a:txBody>
                  <a:tcPr marL="0" marR="0" marT="63500" marB="0">
                    <a:lnR w="9525">
                      <a:solidFill>
                        <a:srgbClr val="FFFFFF"/>
                      </a:solidFill>
                      <a:prstDash val="solid"/>
                    </a:lnR>
                    <a:solidFill>
                      <a:srgbClr val="EE5E23"/>
                    </a:solidFill>
                  </a:tcPr>
                </a:tc>
                <a:tc>
                  <a:txBody>
                    <a:bodyPr/>
                    <a:lstStyle/>
                    <a:p>
                      <a:pPr marL="95250">
                        <a:lnSpc>
                          <a:spcPct val="100000"/>
                        </a:lnSpc>
                        <a:spcBef>
                          <a:spcPts val="500"/>
                        </a:spcBef>
                      </a:pPr>
                      <a:r>
                        <a:rPr sz="1400" b="1" spc="-20">
                          <a:solidFill>
                            <a:srgbClr val="FFFFFF"/>
                          </a:solidFill>
                          <a:latin typeface="+mj-lt"/>
                          <a:cs typeface="Arial"/>
                        </a:rPr>
                        <a:t>Period</a:t>
                      </a:r>
                      <a:endParaRPr sz="1400">
                        <a:latin typeface="+mj-lt"/>
                        <a:cs typeface="Arial"/>
                      </a:endParaRPr>
                    </a:p>
                  </a:txBody>
                  <a:tcPr marL="0" marR="0" marT="63500" marB="0">
                    <a:lnL w="9525">
                      <a:solidFill>
                        <a:srgbClr val="FFFFFF"/>
                      </a:solidFill>
                      <a:prstDash val="solid"/>
                    </a:lnL>
                    <a:lnR w="9525">
                      <a:solidFill>
                        <a:srgbClr val="FFFFFF"/>
                      </a:solidFill>
                      <a:prstDash val="solid"/>
                    </a:lnR>
                    <a:solidFill>
                      <a:srgbClr val="EE5E23"/>
                    </a:solidFill>
                  </a:tcPr>
                </a:tc>
                <a:extLst>
                  <a:ext uri="{0D108BD9-81ED-4DB2-BD59-A6C34878D82A}">
                    <a16:rowId xmlns:a16="http://schemas.microsoft.com/office/drawing/2014/main" val="10000"/>
                  </a:ext>
                </a:extLst>
              </a:tr>
              <a:tr h="294373">
                <a:tc gridSpan="2">
                  <a:txBody>
                    <a:bodyPr/>
                    <a:lstStyle/>
                    <a:p>
                      <a:pPr marL="96520">
                        <a:lnSpc>
                          <a:spcPct val="100000"/>
                        </a:lnSpc>
                        <a:spcBef>
                          <a:spcPts val="254"/>
                        </a:spcBef>
                      </a:pPr>
                      <a:r>
                        <a:rPr sz="1400" b="1">
                          <a:solidFill>
                            <a:srgbClr val="EE5E23"/>
                          </a:solidFill>
                          <a:latin typeface="+mj-lt"/>
                          <a:cs typeface="Arial"/>
                        </a:rPr>
                        <a:t>Pillar</a:t>
                      </a:r>
                      <a:r>
                        <a:rPr sz="1400" b="1" spc="-85">
                          <a:solidFill>
                            <a:srgbClr val="EE5E23"/>
                          </a:solidFill>
                          <a:latin typeface="+mj-lt"/>
                          <a:cs typeface="Arial"/>
                        </a:rPr>
                        <a:t> </a:t>
                      </a:r>
                      <a:r>
                        <a:rPr sz="1400" b="1" spc="55">
                          <a:solidFill>
                            <a:srgbClr val="EE5E23"/>
                          </a:solidFill>
                          <a:latin typeface="+mj-lt"/>
                          <a:cs typeface="Arial"/>
                        </a:rPr>
                        <a:t>2</a:t>
                      </a:r>
                      <a:endParaRPr sz="1400">
                        <a:latin typeface="+mj-lt"/>
                        <a:cs typeface="Arial"/>
                      </a:endParaRPr>
                    </a:p>
                  </a:txBody>
                  <a:tcPr marL="0" marR="0" marT="32384" marB="0">
                    <a:solidFill>
                      <a:srgbClr val="FFFFFF"/>
                    </a:solidFill>
                  </a:tcPr>
                </a:tc>
                <a:tc hMerge="1">
                  <a:txBody>
                    <a:bodyPr/>
                    <a:lstStyle/>
                    <a:p>
                      <a:endParaRPr/>
                    </a:p>
                  </a:txBody>
                  <a:tcPr marL="0" marR="0" marT="0" marB="0"/>
                </a:tc>
                <a:extLst>
                  <a:ext uri="{0D108BD9-81ED-4DB2-BD59-A6C34878D82A}">
                    <a16:rowId xmlns:a16="http://schemas.microsoft.com/office/drawing/2014/main" val="10001"/>
                  </a:ext>
                </a:extLst>
              </a:tr>
              <a:tr h="443233">
                <a:tc>
                  <a:txBody>
                    <a:bodyPr/>
                    <a:lstStyle/>
                    <a:p>
                      <a:pPr marL="96520" marR="132715">
                        <a:lnSpc>
                          <a:spcPct val="104800"/>
                        </a:lnSpc>
                        <a:spcBef>
                          <a:spcPts val="245"/>
                        </a:spcBef>
                      </a:pPr>
                      <a:r>
                        <a:rPr sz="1200" spc="10">
                          <a:solidFill>
                            <a:srgbClr val="FFFFFF"/>
                          </a:solidFill>
                          <a:latin typeface="+mj-lt"/>
                          <a:cs typeface="Arial"/>
                        </a:rPr>
                        <a:t>Intervention</a:t>
                      </a:r>
                      <a:r>
                        <a:rPr sz="1200" spc="-90">
                          <a:solidFill>
                            <a:srgbClr val="FFFFFF"/>
                          </a:solidFill>
                          <a:latin typeface="+mj-lt"/>
                          <a:cs typeface="Arial"/>
                        </a:rPr>
                        <a:t> </a:t>
                      </a:r>
                      <a:r>
                        <a:rPr sz="1200" spc="50">
                          <a:solidFill>
                            <a:srgbClr val="FFFFFF"/>
                          </a:solidFill>
                          <a:latin typeface="+mj-lt"/>
                          <a:cs typeface="Arial"/>
                        </a:rPr>
                        <a:t>3</a:t>
                      </a:r>
                      <a:r>
                        <a:rPr sz="1200" spc="-90">
                          <a:solidFill>
                            <a:srgbClr val="FFFFFF"/>
                          </a:solidFill>
                          <a:latin typeface="+mj-lt"/>
                          <a:cs typeface="Arial"/>
                        </a:rPr>
                        <a:t> </a:t>
                      </a:r>
                      <a:r>
                        <a:rPr sz="1200">
                          <a:solidFill>
                            <a:srgbClr val="FFFFFF"/>
                          </a:solidFill>
                          <a:latin typeface="+mj-lt"/>
                          <a:cs typeface="Arial"/>
                        </a:rPr>
                        <a:t>–</a:t>
                      </a:r>
                      <a:r>
                        <a:rPr sz="1200" spc="-90">
                          <a:solidFill>
                            <a:srgbClr val="FFFFFF"/>
                          </a:solidFill>
                          <a:latin typeface="+mj-lt"/>
                          <a:cs typeface="Arial"/>
                        </a:rPr>
                        <a:t> </a:t>
                      </a:r>
                      <a:r>
                        <a:rPr sz="1200" spc="-10">
                          <a:solidFill>
                            <a:srgbClr val="FFFFFF"/>
                          </a:solidFill>
                          <a:latin typeface="+mj-lt"/>
                          <a:cs typeface="Arial"/>
                        </a:rPr>
                        <a:t>Boosting</a:t>
                      </a:r>
                      <a:r>
                        <a:rPr sz="1200" spc="-90">
                          <a:solidFill>
                            <a:srgbClr val="FFFFFF"/>
                          </a:solidFill>
                          <a:latin typeface="+mj-lt"/>
                          <a:cs typeface="Arial"/>
                        </a:rPr>
                        <a:t> </a:t>
                      </a:r>
                      <a:r>
                        <a:rPr sz="1200" spc="-30">
                          <a:solidFill>
                            <a:srgbClr val="FFFFFF"/>
                          </a:solidFill>
                          <a:latin typeface="+mj-lt"/>
                          <a:cs typeface="Arial"/>
                        </a:rPr>
                        <a:t>Equal</a:t>
                      </a:r>
                      <a:r>
                        <a:rPr sz="1200" spc="-90">
                          <a:solidFill>
                            <a:srgbClr val="FFFFFF"/>
                          </a:solidFill>
                          <a:latin typeface="+mj-lt"/>
                          <a:cs typeface="Arial"/>
                        </a:rPr>
                        <a:t> </a:t>
                      </a:r>
                      <a:r>
                        <a:rPr sz="1200" spc="-15">
                          <a:solidFill>
                            <a:srgbClr val="FFFFFF"/>
                          </a:solidFill>
                          <a:latin typeface="+mj-lt"/>
                          <a:cs typeface="Arial"/>
                        </a:rPr>
                        <a:t>Learning</a:t>
                      </a:r>
                      <a:r>
                        <a:rPr sz="1200" spc="-90">
                          <a:solidFill>
                            <a:srgbClr val="FFFFFF"/>
                          </a:solidFill>
                          <a:latin typeface="+mj-lt"/>
                          <a:cs typeface="Arial"/>
                        </a:rPr>
                        <a:t> </a:t>
                      </a:r>
                      <a:r>
                        <a:rPr sz="1200" spc="10">
                          <a:solidFill>
                            <a:srgbClr val="FFFFFF"/>
                          </a:solidFill>
                          <a:latin typeface="+mj-lt"/>
                          <a:cs typeface="Arial"/>
                        </a:rPr>
                        <a:t>Opportunities  </a:t>
                      </a:r>
                      <a:r>
                        <a:rPr sz="1200" spc="-40">
                          <a:solidFill>
                            <a:srgbClr val="FFFFFF"/>
                          </a:solidFill>
                          <a:latin typeface="+mj-lt"/>
                          <a:cs typeface="Arial"/>
                        </a:rPr>
                        <a:t>(WeLearn)</a:t>
                      </a:r>
                      <a:endParaRPr sz="1200">
                        <a:latin typeface="+mj-lt"/>
                        <a:cs typeface="Arial"/>
                      </a:endParaRPr>
                    </a:p>
                  </a:txBody>
                  <a:tcPr marL="0" marR="0" marT="31115" marB="0">
                    <a:lnR w="9525">
                      <a:solidFill>
                        <a:srgbClr val="FFFFFF"/>
                      </a:solidFill>
                      <a:prstDash val="solid"/>
                    </a:lnR>
                    <a:lnB w="9525">
                      <a:solidFill>
                        <a:srgbClr val="FFFFFF"/>
                      </a:solidFill>
                      <a:prstDash val="solid"/>
                    </a:lnB>
                  </a:tcPr>
                </a:tc>
                <a:tc rowSpan="3">
                  <a:txBody>
                    <a:bodyPr/>
                    <a:lstStyle/>
                    <a:p>
                      <a:pPr>
                        <a:lnSpc>
                          <a:spcPts val="1300"/>
                        </a:lnSpc>
                      </a:pPr>
                      <a:endParaRPr sz="1400">
                        <a:latin typeface="+mj-lt"/>
                        <a:cs typeface="Times New Roman"/>
                      </a:endParaRPr>
                    </a:p>
                    <a:p>
                      <a:pPr>
                        <a:lnSpc>
                          <a:spcPts val="1400"/>
                        </a:lnSpc>
                      </a:pPr>
                      <a:endParaRPr sz="1600">
                        <a:latin typeface="+mj-lt"/>
                        <a:cs typeface="Times New Roman"/>
                      </a:endParaRPr>
                    </a:p>
                    <a:p>
                      <a:pPr marL="95250">
                        <a:lnSpc>
                          <a:spcPct val="100000"/>
                        </a:lnSpc>
                      </a:pPr>
                      <a:r>
                        <a:rPr sz="1200" spc="70">
                          <a:solidFill>
                            <a:srgbClr val="FFFFFF"/>
                          </a:solidFill>
                          <a:latin typeface="+mj-lt"/>
                          <a:cs typeface="Arial"/>
                        </a:rPr>
                        <a:t>2023-2027</a:t>
                      </a:r>
                      <a:endParaRPr sz="1200">
                        <a:latin typeface="+mj-lt"/>
                        <a:cs typeface="Arial"/>
                      </a:endParaRPr>
                    </a:p>
                  </a:txBody>
                  <a:tcPr marL="0" marR="0" marT="0" marB="0">
                    <a:lnL w="9525">
                      <a:solidFill>
                        <a:srgbClr val="FFFFFF"/>
                      </a:solidFill>
                      <a:prstDash val="solid"/>
                    </a:lnL>
                    <a:lnR w="9525">
                      <a:solidFill>
                        <a:srgbClr val="FFFFFF"/>
                      </a:solidFill>
                      <a:prstDash val="solid"/>
                    </a:lnR>
                  </a:tcPr>
                </a:tc>
                <a:extLst>
                  <a:ext uri="{0D108BD9-81ED-4DB2-BD59-A6C34878D82A}">
                    <a16:rowId xmlns:a16="http://schemas.microsoft.com/office/drawing/2014/main" val="10002"/>
                  </a:ext>
                </a:extLst>
              </a:tr>
              <a:tr h="305659">
                <a:tc>
                  <a:txBody>
                    <a:bodyPr/>
                    <a:lstStyle/>
                    <a:p>
                      <a:pPr marL="96520">
                        <a:lnSpc>
                          <a:spcPct val="100000"/>
                        </a:lnSpc>
                        <a:spcBef>
                          <a:spcPts val="325"/>
                        </a:spcBef>
                      </a:pPr>
                      <a:r>
                        <a:rPr sz="1200" spc="10">
                          <a:solidFill>
                            <a:srgbClr val="FFFFFF"/>
                          </a:solidFill>
                          <a:latin typeface="+mj-lt"/>
                          <a:cs typeface="Arial"/>
                        </a:rPr>
                        <a:t>Intervention</a:t>
                      </a:r>
                      <a:r>
                        <a:rPr sz="1200" spc="-95">
                          <a:solidFill>
                            <a:srgbClr val="FFFFFF"/>
                          </a:solidFill>
                          <a:latin typeface="+mj-lt"/>
                          <a:cs typeface="Arial"/>
                        </a:rPr>
                        <a:t> </a:t>
                      </a:r>
                      <a:r>
                        <a:rPr sz="1200" spc="50">
                          <a:solidFill>
                            <a:srgbClr val="FFFFFF"/>
                          </a:solidFill>
                          <a:latin typeface="+mj-lt"/>
                          <a:cs typeface="Arial"/>
                        </a:rPr>
                        <a:t>4</a:t>
                      </a:r>
                      <a:r>
                        <a:rPr sz="1200" spc="-95">
                          <a:solidFill>
                            <a:srgbClr val="FFFFFF"/>
                          </a:solidFill>
                          <a:latin typeface="+mj-lt"/>
                          <a:cs typeface="Arial"/>
                        </a:rPr>
                        <a:t> </a:t>
                      </a:r>
                      <a:r>
                        <a:rPr sz="1200">
                          <a:solidFill>
                            <a:srgbClr val="FFFFFF"/>
                          </a:solidFill>
                          <a:latin typeface="+mj-lt"/>
                          <a:cs typeface="Arial"/>
                        </a:rPr>
                        <a:t>–</a:t>
                      </a:r>
                      <a:r>
                        <a:rPr sz="1200" spc="-90">
                          <a:solidFill>
                            <a:srgbClr val="FFFFFF"/>
                          </a:solidFill>
                          <a:latin typeface="+mj-lt"/>
                          <a:cs typeface="Arial"/>
                        </a:rPr>
                        <a:t> </a:t>
                      </a:r>
                      <a:r>
                        <a:rPr sz="1200" spc="-25">
                          <a:solidFill>
                            <a:srgbClr val="FFFFFF"/>
                          </a:solidFill>
                          <a:latin typeface="+mj-lt"/>
                          <a:cs typeface="Arial"/>
                        </a:rPr>
                        <a:t>Caring</a:t>
                      </a:r>
                      <a:r>
                        <a:rPr sz="1200" spc="-95">
                          <a:solidFill>
                            <a:srgbClr val="FFFFFF"/>
                          </a:solidFill>
                          <a:latin typeface="+mj-lt"/>
                          <a:cs typeface="Arial"/>
                        </a:rPr>
                        <a:t> </a:t>
                      </a:r>
                      <a:r>
                        <a:rPr sz="1200" spc="30">
                          <a:solidFill>
                            <a:srgbClr val="FFFFFF"/>
                          </a:solidFill>
                          <a:latin typeface="+mj-lt"/>
                          <a:cs typeface="Arial"/>
                        </a:rPr>
                        <a:t>for</a:t>
                      </a:r>
                      <a:r>
                        <a:rPr sz="1200" spc="-95">
                          <a:solidFill>
                            <a:srgbClr val="FFFFFF"/>
                          </a:solidFill>
                          <a:latin typeface="+mj-lt"/>
                          <a:cs typeface="Arial"/>
                        </a:rPr>
                        <a:t> </a:t>
                      </a:r>
                      <a:r>
                        <a:rPr sz="1200" spc="-10">
                          <a:solidFill>
                            <a:srgbClr val="FFFFFF"/>
                          </a:solidFill>
                          <a:latin typeface="+mj-lt"/>
                          <a:cs typeface="Arial"/>
                        </a:rPr>
                        <a:t>Mothers’</a:t>
                      </a:r>
                      <a:r>
                        <a:rPr sz="1200" spc="-90">
                          <a:solidFill>
                            <a:srgbClr val="FFFFFF"/>
                          </a:solidFill>
                          <a:latin typeface="+mj-lt"/>
                          <a:cs typeface="Arial"/>
                        </a:rPr>
                        <a:t> </a:t>
                      </a:r>
                      <a:r>
                        <a:rPr sz="1200" spc="-30">
                          <a:solidFill>
                            <a:srgbClr val="FFFFFF"/>
                          </a:solidFill>
                          <a:latin typeface="+mj-lt"/>
                          <a:cs typeface="Arial"/>
                        </a:rPr>
                        <a:t>Lives</a:t>
                      </a:r>
                      <a:r>
                        <a:rPr sz="1200" spc="-95">
                          <a:solidFill>
                            <a:srgbClr val="FFFFFF"/>
                          </a:solidFill>
                          <a:latin typeface="+mj-lt"/>
                          <a:cs typeface="Arial"/>
                        </a:rPr>
                        <a:t> </a:t>
                      </a:r>
                      <a:r>
                        <a:rPr sz="1200" spc="-55">
                          <a:solidFill>
                            <a:srgbClr val="FFFFFF"/>
                          </a:solidFill>
                          <a:latin typeface="+mj-lt"/>
                          <a:cs typeface="Arial"/>
                        </a:rPr>
                        <a:t>(WeCare)</a:t>
                      </a:r>
                      <a:endParaRPr sz="1200">
                        <a:latin typeface="+mj-lt"/>
                        <a:cs typeface="Arial"/>
                      </a:endParaRPr>
                    </a:p>
                  </a:txBody>
                  <a:tcPr marL="0" marR="0" marT="41275" marB="0">
                    <a:lnR w="9525">
                      <a:solidFill>
                        <a:srgbClr val="FFFFFF"/>
                      </a:solidFill>
                      <a:prstDash val="solid"/>
                    </a:lnR>
                    <a:lnT w="9525">
                      <a:solidFill>
                        <a:srgbClr val="FFFFFF"/>
                      </a:solidFill>
                      <a:prstDash val="solid"/>
                    </a:lnT>
                    <a:lnB w="9525">
                      <a:solidFill>
                        <a:srgbClr val="FFFFFF"/>
                      </a:solidFill>
                      <a:prstDash val="solid"/>
                    </a:lnB>
                  </a:tcPr>
                </a:tc>
                <a:tc vMerge="1">
                  <a:txBody>
                    <a:bodyPr/>
                    <a:lstStyle/>
                    <a:p>
                      <a:endParaRPr/>
                    </a:p>
                  </a:txBody>
                  <a:tcPr marL="0" marR="0" marT="0" marB="0">
                    <a:lnL w="9525">
                      <a:solidFill>
                        <a:srgbClr val="FFFFFF"/>
                      </a:solidFill>
                      <a:prstDash val="solid"/>
                    </a:lnL>
                    <a:lnR w="9525">
                      <a:solidFill>
                        <a:srgbClr val="FFFFFF"/>
                      </a:solidFill>
                      <a:prstDash val="solid"/>
                    </a:lnR>
                  </a:tcPr>
                </a:tc>
                <a:extLst>
                  <a:ext uri="{0D108BD9-81ED-4DB2-BD59-A6C34878D82A}">
                    <a16:rowId xmlns:a16="http://schemas.microsoft.com/office/drawing/2014/main" val="10003"/>
                  </a:ext>
                </a:extLst>
              </a:tr>
              <a:tr h="433566">
                <a:tc>
                  <a:txBody>
                    <a:bodyPr/>
                    <a:lstStyle/>
                    <a:p>
                      <a:pPr marL="96520">
                        <a:lnSpc>
                          <a:spcPct val="100000"/>
                        </a:lnSpc>
                        <a:spcBef>
                          <a:spcPts val="45"/>
                        </a:spcBef>
                      </a:pPr>
                      <a:r>
                        <a:rPr sz="1200" spc="10">
                          <a:solidFill>
                            <a:srgbClr val="FFFFFF"/>
                          </a:solidFill>
                          <a:latin typeface="+mj-lt"/>
                          <a:cs typeface="Arial"/>
                        </a:rPr>
                        <a:t>Intervention</a:t>
                      </a:r>
                      <a:r>
                        <a:rPr sz="1200" spc="-95">
                          <a:solidFill>
                            <a:srgbClr val="FFFFFF"/>
                          </a:solidFill>
                          <a:latin typeface="+mj-lt"/>
                          <a:cs typeface="Arial"/>
                        </a:rPr>
                        <a:t> </a:t>
                      </a:r>
                      <a:r>
                        <a:rPr sz="1200" spc="50">
                          <a:solidFill>
                            <a:srgbClr val="FFFFFF"/>
                          </a:solidFill>
                          <a:latin typeface="+mj-lt"/>
                          <a:cs typeface="Arial"/>
                        </a:rPr>
                        <a:t>5</a:t>
                      </a:r>
                      <a:r>
                        <a:rPr sz="1200" spc="-95">
                          <a:solidFill>
                            <a:srgbClr val="FFFFFF"/>
                          </a:solidFill>
                          <a:latin typeface="+mj-lt"/>
                          <a:cs typeface="Arial"/>
                        </a:rPr>
                        <a:t> </a:t>
                      </a:r>
                      <a:r>
                        <a:rPr sz="1200">
                          <a:solidFill>
                            <a:srgbClr val="FFFFFF"/>
                          </a:solidFill>
                          <a:latin typeface="+mj-lt"/>
                          <a:cs typeface="Arial"/>
                        </a:rPr>
                        <a:t>–</a:t>
                      </a:r>
                      <a:r>
                        <a:rPr sz="1200" spc="-95">
                          <a:solidFill>
                            <a:srgbClr val="FFFFFF"/>
                          </a:solidFill>
                          <a:latin typeface="+mj-lt"/>
                          <a:cs typeface="Arial"/>
                        </a:rPr>
                        <a:t> </a:t>
                      </a:r>
                      <a:r>
                        <a:rPr sz="1200" spc="-20">
                          <a:solidFill>
                            <a:srgbClr val="FFFFFF"/>
                          </a:solidFill>
                          <a:latin typeface="+mj-lt"/>
                          <a:cs typeface="Arial"/>
                        </a:rPr>
                        <a:t>Training</a:t>
                      </a:r>
                      <a:r>
                        <a:rPr sz="1200" spc="-95">
                          <a:solidFill>
                            <a:srgbClr val="FFFFFF"/>
                          </a:solidFill>
                          <a:latin typeface="+mj-lt"/>
                          <a:cs typeface="Arial"/>
                        </a:rPr>
                        <a:t> </a:t>
                      </a:r>
                      <a:r>
                        <a:rPr sz="1200" spc="30">
                          <a:solidFill>
                            <a:srgbClr val="FFFFFF"/>
                          </a:solidFill>
                          <a:latin typeface="+mj-lt"/>
                          <a:cs typeface="Arial"/>
                        </a:rPr>
                        <a:t>for</a:t>
                      </a:r>
                      <a:r>
                        <a:rPr sz="1200" spc="-95">
                          <a:solidFill>
                            <a:srgbClr val="FFFFFF"/>
                          </a:solidFill>
                          <a:latin typeface="+mj-lt"/>
                          <a:cs typeface="Arial"/>
                        </a:rPr>
                        <a:t> </a:t>
                      </a:r>
                      <a:r>
                        <a:rPr sz="1200" spc="-10">
                          <a:solidFill>
                            <a:srgbClr val="FFFFFF"/>
                          </a:solidFill>
                          <a:latin typeface="+mj-lt"/>
                          <a:cs typeface="Arial"/>
                        </a:rPr>
                        <a:t>Excellent</a:t>
                      </a:r>
                      <a:r>
                        <a:rPr sz="1200" spc="-95">
                          <a:solidFill>
                            <a:srgbClr val="FFFFFF"/>
                          </a:solidFill>
                          <a:latin typeface="+mj-lt"/>
                          <a:cs typeface="Arial"/>
                        </a:rPr>
                        <a:t> </a:t>
                      </a:r>
                      <a:r>
                        <a:rPr sz="1200" spc="-5">
                          <a:solidFill>
                            <a:srgbClr val="FFFFFF"/>
                          </a:solidFill>
                          <a:latin typeface="+mj-lt"/>
                          <a:cs typeface="Arial"/>
                        </a:rPr>
                        <a:t>Health</a:t>
                      </a:r>
                      <a:endParaRPr sz="1200">
                        <a:latin typeface="+mj-lt"/>
                        <a:cs typeface="Arial"/>
                      </a:endParaRPr>
                    </a:p>
                    <a:p>
                      <a:pPr marL="96520">
                        <a:lnSpc>
                          <a:spcPct val="100000"/>
                        </a:lnSpc>
                        <a:spcBef>
                          <a:spcPts val="65"/>
                        </a:spcBef>
                      </a:pPr>
                      <a:r>
                        <a:rPr sz="1200" spc="-55">
                          <a:solidFill>
                            <a:srgbClr val="FFFFFF"/>
                          </a:solidFill>
                          <a:latin typeface="+mj-lt"/>
                          <a:cs typeface="Arial"/>
                        </a:rPr>
                        <a:t>Care</a:t>
                      </a:r>
                      <a:r>
                        <a:rPr sz="1200" spc="-100">
                          <a:solidFill>
                            <a:srgbClr val="FFFFFF"/>
                          </a:solidFill>
                          <a:latin typeface="+mj-lt"/>
                          <a:cs typeface="Arial"/>
                        </a:rPr>
                        <a:t> </a:t>
                      </a:r>
                      <a:r>
                        <a:rPr sz="1200" spc="-25">
                          <a:solidFill>
                            <a:srgbClr val="FFFFFF"/>
                          </a:solidFill>
                          <a:latin typeface="+mj-lt"/>
                          <a:cs typeface="Arial"/>
                        </a:rPr>
                        <a:t>(WeTrain4Health)</a:t>
                      </a:r>
                      <a:endParaRPr sz="1200">
                        <a:latin typeface="+mj-lt"/>
                        <a:cs typeface="Arial"/>
                      </a:endParaRPr>
                    </a:p>
                  </a:txBody>
                  <a:tcPr marL="0" marR="0" marT="5715" marB="0">
                    <a:lnR w="9525">
                      <a:solidFill>
                        <a:srgbClr val="FFFFFF"/>
                      </a:solidFill>
                      <a:prstDash val="solid"/>
                    </a:lnR>
                    <a:lnT w="9525">
                      <a:solidFill>
                        <a:srgbClr val="FFFFFF"/>
                      </a:solidFill>
                      <a:prstDash val="solid"/>
                    </a:lnT>
                  </a:tcPr>
                </a:tc>
                <a:tc vMerge="1">
                  <a:txBody>
                    <a:bodyPr/>
                    <a:lstStyle/>
                    <a:p>
                      <a:endParaRPr/>
                    </a:p>
                  </a:txBody>
                  <a:tcPr marL="0" marR="0" marT="0" marB="0">
                    <a:lnL w="9525">
                      <a:solidFill>
                        <a:srgbClr val="FFFFFF"/>
                      </a:solidFill>
                      <a:prstDash val="solid"/>
                    </a:lnL>
                    <a:lnR w="9525">
                      <a:solidFill>
                        <a:srgbClr val="FFFFFF"/>
                      </a:solidFill>
                      <a:prstDash val="solid"/>
                    </a:lnR>
                  </a:tcPr>
                </a:tc>
                <a:extLst>
                  <a:ext uri="{0D108BD9-81ED-4DB2-BD59-A6C34878D82A}">
                    <a16:rowId xmlns:a16="http://schemas.microsoft.com/office/drawing/2014/main" val="10004"/>
                  </a:ext>
                </a:extLst>
              </a:tr>
            </a:tbl>
          </a:graphicData>
        </a:graphic>
      </p:graphicFrame>
      <p:sp>
        <p:nvSpPr>
          <p:cNvPr id="32" name="object 32"/>
          <p:cNvSpPr/>
          <p:nvPr/>
        </p:nvSpPr>
        <p:spPr>
          <a:xfrm>
            <a:off x="255498" y="4976939"/>
            <a:ext cx="5584825" cy="296545"/>
          </a:xfrm>
          <a:custGeom>
            <a:avLst/>
            <a:gdLst/>
            <a:ahLst/>
            <a:cxnLst/>
            <a:rect l="l" t="t" r="r" b="b"/>
            <a:pathLst>
              <a:path w="5584825" h="296545">
                <a:moveTo>
                  <a:pt x="0" y="296062"/>
                </a:moveTo>
                <a:lnTo>
                  <a:pt x="5584202" y="296062"/>
                </a:lnTo>
                <a:lnTo>
                  <a:pt x="5584202" y="0"/>
                </a:lnTo>
                <a:lnTo>
                  <a:pt x="0" y="0"/>
                </a:lnTo>
                <a:lnTo>
                  <a:pt x="0" y="296062"/>
                </a:lnTo>
                <a:close/>
              </a:path>
            </a:pathLst>
          </a:custGeom>
          <a:solidFill>
            <a:srgbClr val="FFFFFF"/>
          </a:solidFill>
        </p:spPr>
        <p:txBody>
          <a:bodyPr wrap="square" lIns="0" tIns="0" rIns="0" bIns="0" rtlCol="0"/>
          <a:lstStyle/>
          <a:p>
            <a:endParaRPr/>
          </a:p>
        </p:txBody>
      </p:sp>
      <p:sp>
        <p:nvSpPr>
          <p:cNvPr id="33" name="object 33"/>
          <p:cNvSpPr/>
          <p:nvPr/>
        </p:nvSpPr>
        <p:spPr>
          <a:xfrm>
            <a:off x="255498" y="5296077"/>
            <a:ext cx="5584825" cy="986155"/>
          </a:xfrm>
          <a:custGeom>
            <a:avLst/>
            <a:gdLst/>
            <a:ahLst/>
            <a:cxnLst/>
            <a:rect l="l" t="t" r="r" b="b"/>
            <a:pathLst>
              <a:path w="5584825" h="986154">
                <a:moveTo>
                  <a:pt x="5584202" y="985773"/>
                </a:moveTo>
                <a:lnTo>
                  <a:pt x="0" y="985773"/>
                </a:lnTo>
                <a:lnTo>
                  <a:pt x="0" y="0"/>
                </a:lnTo>
                <a:lnTo>
                  <a:pt x="5584202" y="0"/>
                </a:lnTo>
                <a:lnTo>
                  <a:pt x="5584202" y="985773"/>
                </a:lnTo>
                <a:close/>
              </a:path>
            </a:pathLst>
          </a:custGeom>
          <a:ln w="9525">
            <a:solidFill>
              <a:srgbClr val="FFFFFF"/>
            </a:solidFill>
          </a:ln>
        </p:spPr>
        <p:txBody>
          <a:bodyPr wrap="square" lIns="0" tIns="0" rIns="0" bIns="0" rtlCol="0"/>
          <a:lstStyle/>
          <a:p>
            <a:endParaRPr/>
          </a:p>
        </p:txBody>
      </p:sp>
      <p:sp>
        <p:nvSpPr>
          <p:cNvPr id="34" name="object 34"/>
          <p:cNvSpPr/>
          <p:nvPr/>
        </p:nvSpPr>
        <p:spPr>
          <a:xfrm>
            <a:off x="255498" y="4644745"/>
            <a:ext cx="5584825" cy="332740"/>
          </a:xfrm>
          <a:custGeom>
            <a:avLst/>
            <a:gdLst/>
            <a:ahLst/>
            <a:cxnLst/>
            <a:rect l="l" t="t" r="r" b="b"/>
            <a:pathLst>
              <a:path w="5584825" h="332739">
                <a:moveTo>
                  <a:pt x="5584202" y="332193"/>
                </a:moveTo>
                <a:lnTo>
                  <a:pt x="0" y="332193"/>
                </a:lnTo>
                <a:lnTo>
                  <a:pt x="0" y="0"/>
                </a:lnTo>
                <a:lnTo>
                  <a:pt x="5584202" y="0"/>
                </a:lnTo>
                <a:lnTo>
                  <a:pt x="5584202" y="332193"/>
                </a:lnTo>
                <a:close/>
              </a:path>
            </a:pathLst>
          </a:custGeom>
          <a:solidFill>
            <a:srgbClr val="EE5E23"/>
          </a:solidFill>
        </p:spPr>
        <p:txBody>
          <a:bodyPr wrap="square" lIns="0" tIns="0" rIns="0" bIns="0" rtlCol="0"/>
          <a:lstStyle/>
          <a:p>
            <a:endParaRPr/>
          </a:p>
        </p:txBody>
      </p:sp>
      <p:sp>
        <p:nvSpPr>
          <p:cNvPr id="35" name="object 35"/>
          <p:cNvSpPr txBox="1"/>
          <p:nvPr/>
        </p:nvSpPr>
        <p:spPr>
          <a:xfrm>
            <a:off x="389421" y="4695068"/>
            <a:ext cx="1667978" cy="260328"/>
          </a:xfrm>
          <a:prstGeom prst="rect">
            <a:avLst/>
          </a:prstGeom>
        </p:spPr>
        <p:txBody>
          <a:bodyPr vert="horz" wrap="square" lIns="0" tIns="13970" rIns="0" bIns="0" rtlCol="0">
            <a:spAutoFit/>
          </a:bodyPr>
          <a:lstStyle/>
          <a:p>
            <a:pPr marL="12700">
              <a:lnSpc>
                <a:spcPct val="100000"/>
              </a:lnSpc>
              <a:spcBef>
                <a:spcPts val="110"/>
              </a:spcBef>
            </a:pPr>
            <a:r>
              <a:rPr sz="1600" b="1">
                <a:solidFill>
                  <a:srgbClr val="FFFFFF"/>
                </a:solidFill>
                <a:latin typeface="+mj-lt"/>
                <a:cs typeface="Arial"/>
              </a:rPr>
              <a:t>Intervention</a:t>
            </a:r>
            <a:endParaRPr sz="1200">
              <a:latin typeface="+mj-lt"/>
              <a:cs typeface="Arial"/>
            </a:endParaRPr>
          </a:p>
        </p:txBody>
      </p:sp>
      <p:sp>
        <p:nvSpPr>
          <p:cNvPr id="36" name="object 36"/>
          <p:cNvSpPr txBox="1"/>
          <p:nvPr/>
        </p:nvSpPr>
        <p:spPr>
          <a:xfrm>
            <a:off x="389421" y="5853717"/>
            <a:ext cx="3119120" cy="396262"/>
          </a:xfrm>
          <a:prstGeom prst="rect">
            <a:avLst/>
          </a:prstGeom>
        </p:spPr>
        <p:txBody>
          <a:bodyPr vert="horz" wrap="square" lIns="0" tIns="13970" rIns="0" bIns="0" rtlCol="0">
            <a:spAutoFit/>
          </a:bodyPr>
          <a:lstStyle/>
          <a:p>
            <a:pPr marL="12700">
              <a:lnSpc>
                <a:spcPct val="100000"/>
              </a:lnSpc>
              <a:spcBef>
                <a:spcPts val="110"/>
              </a:spcBef>
            </a:pPr>
            <a:r>
              <a:rPr sz="1200">
                <a:solidFill>
                  <a:srgbClr val="FFFFFF"/>
                </a:solidFill>
                <a:latin typeface="+mj-lt"/>
                <a:cs typeface="Arial"/>
              </a:rPr>
              <a:t>Intervention 2 – Green and decent jobs for youth</a:t>
            </a:r>
            <a:endParaRPr sz="1200">
              <a:latin typeface="+mj-lt"/>
              <a:cs typeface="Arial"/>
            </a:endParaRPr>
          </a:p>
          <a:p>
            <a:pPr marL="12700">
              <a:lnSpc>
                <a:spcPct val="100000"/>
              </a:lnSpc>
              <a:spcBef>
                <a:spcPts val="75"/>
              </a:spcBef>
            </a:pPr>
            <a:r>
              <a:rPr sz="1200">
                <a:solidFill>
                  <a:srgbClr val="FFFFFF"/>
                </a:solidFill>
                <a:latin typeface="+mj-lt"/>
                <a:cs typeface="Arial"/>
              </a:rPr>
              <a:t>(WeWork) - Busoga Region</a:t>
            </a:r>
            <a:endParaRPr sz="1200">
              <a:latin typeface="+mj-lt"/>
              <a:cs typeface="Arial"/>
            </a:endParaRPr>
          </a:p>
        </p:txBody>
      </p:sp>
      <p:sp>
        <p:nvSpPr>
          <p:cNvPr id="25" name="object 25"/>
          <p:cNvSpPr/>
          <p:nvPr/>
        </p:nvSpPr>
        <p:spPr>
          <a:xfrm>
            <a:off x="620013" y="349453"/>
            <a:ext cx="794385" cy="886460"/>
          </a:xfrm>
          <a:custGeom>
            <a:avLst/>
            <a:gdLst/>
            <a:ahLst/>
            <a:cxnLst/>
            <a:rect l="l" t="t" r="r" b="b"/>
            <a:pathLst>
              <a:path w="794385" h="886460">
                <a:moveTo>
                  <a:pt x="0" y="886155"/>
                </a:moveTo>
                <a:lnTo>
                  <a:pt x="794054" y="886155"/>
                </a:lnTo>
                <a:lnTo>
                  <a:pt x="794054" y="0"/>
                </a:lnTo>
                <a:lnTo>
                  <a:pt x="0" y="0"/>
                </a:lnTo>
                <a:lnTo>
                  <a:pt x="0" y="886155"/>
                </a:lnTo>
                <a:close/>
              </a:path>
            </a:pathLst>
          </a:custGeom>
          <a:solidFill>
            <a:srgbClr val="FFFFFF"/>
          </a:solidFill>
        </p:spPr>
        <p:txBody>
          <a:bodyPr wrap="square" lIns="0" tIns="0" rIns="0" bIns="0" rtlCol="0"/>
          <a:lstStyle/>
          <a:p>
            <a:endParaRPr/>
          </a:p>
        </p:txBody>
      </p:sp>
      <p:sp>
        <p:nvSpPr>
          <p:cNvPr id="26" name="object 26"/>
          <p:cNvSpPr txBox="1"/>
          <p:nvPr/>
        </p:nvSpPr>
        <p:spPr>
          <a:xfrm>
            <a:off x="1668796" y="387024"/>
            <a:ext cx="3436603" cy="632866"/>
          </a:xfrm>
          <a:prstGeom prst="rect">
            <a:avLst/>
          </a:prstGeom>
        </p:spPr>
        <p:txBody>
          <a:bodyPr vert="horz" wrap="square" lIns="0" tIns="17145" rIns="0" bIns="0" rtlCol="0">
            <a:spAutoFit/>
          </a:bodyPr>
          <a:lstStyle/>
          <a:p>
            <a:pPr marL="12700">
              <a:lnSpc>
                <a:spcPct val="100000"/>
              </a:lnSpc>
              <a:spcBef>
                <a:spcPts val="135"/>
              </a:spcBef>
            </a:pPr>
            <a:r>
              <a:rPr sz="2000">
                <a:solidFill>
                  <a:schemeClr val="bg1"/>
                </a:solidFill>
                <a:latin typeface="+mj-lt"/>
                <a:cs typeface="Arial"/>
              </a:rPr>
              <a:t>Pillar 1</a:t>
            </a:r>
          </a:p>
          <a:p>
            <a:pPr marL="12700">
              <a:lnSpc>
                <a:spcPct val="100000"/>
              </a:lnSpc>
              <a:spcBef>
                <a:spcPts val="20"/>
              </a:spcBef>
            </a:pPr>
            <a:r>
              <a:rPr sz="2000" b="1">
                <a:solidFill>
                  <a:srgbClr val="FFFFFF"/>
                </a:solidFill>
                <a:latin typeface="+mj-lt"/>
                <a:cs typeface="Arial"/>
              </a:rPr>
              <a:t>Skilling &amp; Decent Jobs</a:t>
            </a:r>
            <a:endParaRPr sz="2000">
              <a:latin typeface="+mj-lt"/>
              <a:cs typeface="Arial"/>
            </a:endParaRPr>
          </a:p>
        </p:txBody>
      </p:sp>
      <p:sp>
        <p:nvSpPr>
          <p:cNvPr id="27" name="object 27"/>
          <p:cNvSpPr/>
          <p:nvPr/>
        </p:nvSpPr>
        <p:spPr>
          <a:xfrm>
            <a:off x="620006" y="349443"/>
            <a:ext cx="4779010" cy="886460"/>
          </a:xfrm>
          <a:custGeom>
            <a:avLst/>
            <a:gdLst/>
            <a:ahLst/>
            <a:cxnLst/>
            <a:rect l="l" t="t" r="r" b="b"/>
            <a:pathLst>
              <a:path w="4779010" h="886460">
                <a:moveTo>
                  <a:pt x="4626165" y="886167"/>
                </a:moveTo>
                <a:lnTo>
                  <a:pt x="0" y="886167"/>
                </a:lnTo>
                <a:lnTo>
                  <a:pt x="0" y="0"/>
                </a:lnTo>
                <a:lnTo>
                  <a:pt x="4778971" y="0"/>
                </a:lnTo>
                <a:lnTo>
                  <a:pt x="4778971" y="776592"/>
                </a:lnTo>
                <a:lnTo>
                  <a:pt x="4626165" y="886167"/>
                </a:lnTo>
                <a:close/>
              </a:path>
            </a:pathLst>
          </a:custGeom>
          <a:ln w="9525">
            <a:solidFill>
              <a:srgbClr val="FFFFFF"/>
            </a:solidFill>
          </a:ln>
        </p:spPr>
        <p:txBody>
          <a:bodyPr wrap="square" lIns="0" tIns="0" rIns="0" bIns="0" rtlCol="0"/>
          <a:lstStyle/>
          <a:p>
            <a:endParaRPr/>
          </a:p>
        </p:txBody>
      </p:sp>
      <p:sp>
        <p:nvSpPr>
          <p:cNvPr id="28" name="object 28"/>
          <p:cNvSpPr/>
          <p:nvPr/>
        </p:nvSpPr>
        <p:spPr>
          <a:xfrm>
            <a:off x="866167" y="659641"/>
            <a:ext cx="382905" cy="389255"/>
          </a:xfrm>
          <a:custGeom>
            <a:avLst/>
            <a:gdLst/>
            <a:ahLst/>
            <a:cxnLst/>
            <a:rect l="l" t="t" r="r" b="b"/>
            <a:pathLst>
              <a:path w="382905" h="389255">
                <a:moveTo>
                  <a:pt x="303150" y="332043"/>
                </a:moveTo>
                <a:lnTo>
                  <a:pt x="148534" y="332043"/>
                </a:lnTo>
                <a:lnTo>
                  <a:pt x="171005" y="340847"/>
                </a:lnTo>
                <a:lnTo>
                  <a:pt x="188073" y="357792"/>
                </a:lnTo>
                <a:lnTo>
                  <a:pt x="197752" y="381558"/>
                </a:lnTo>
                <a:lnTo>
                  <a:pt x="199175" y="388747"/>
                </a:lnTo>
                <a:lnTo>
                  <a:pt x="367513" y="388747"/>
                </a:lnTo>
                <a:lnTo>
                  <a:pt x="382521" y="369049"/>
                </a:lnTo>
                <a:lnTo>
                  <a:pt x="304064" y="369049"/>
                </a:lnTo>
                <a:lnTo>
                  <a:pt x="302997" y="367423"/>
                </a:lnTo>
                <a:lnTo>
                  <a:pt x="303115" y="360244"/>
                </a:lnTo>
                <a:lnTo>
                  <a:pt x="303150" y="332043"/>
                </a:lnTo>
                <a:close/>
              </a:path>
              <a:path w="382905" h="389255">
                <a:moveTo>
                  <a:pt x="333134" y="368855"/>
                </a:moveTo>
                <a:lnTo>
                  <a:pt x="304064" y="369049"/>
                </a:lnTo>
                <a:lnTo>
                  <a:pt x="362243" y="369049"/>
                </a:lnTo>
                <a:lnTo>
                  <a:pt x="333134" y="368855"/>
                </a:lnTo>
                <a:close/>
              </a:path>
              <a:path w="382905" h="389255">
                <a:moveTo>
                  <a:pt x="316784" y="226707"/>
                </a:moveTo>
                <a:lnTo>
                  <a:pt x="277470" y="226707"/>
                </a:lnTo>
                <a:lnTo>
                  <a:pt x="280849" y="228511"/>
                </a:lnTo>
                <a:lnTo>
                  <a:pt x="293755" y="235654"/>
                </a:lnTo>
                <a:lnTo>
                  <a:pt x="330633" y="260032"/>
                </a:lnTo>
                <a:lnTo>
                  <a:pt x="356873" y="297406"/>
                </a:lnTo>
                <a:lnTo>
                  <a:pt x="362549" y="338177"/>
                </a:lnTo>
                <a:lnTo>
                  <a:pt x="363073" y="367423"/>
                </a:lnTo>
                <a:lnTo>
                  <a:pt x="362243" y="369049"/>
                </a:lnTo>
                <a:lnTo>
                  <a:pt x="382521" y="369049"/>
                </a:lnTo>
                <a:lnTo>
                  <a:pt x="382768" y="363499"/>
                </a:lnTo>
                <a:lnTo>
                  <a:pt x="382661" y="342971"/>
                </a:lnTo>
                <a:lnTo>
                  <a:pt x="381391" y="325553"/>
                </a:lnTo>
                <a:lnTo>
                  <a:pt x="371071" y="279669"/>
                </a:lnTo>
                <a:lnTo>
                  <a:pt x="338384" y="241688"/>
                </a:lnTo>
                <a:lnTo>
                  <a:pt x="321997" y="229911"/>
                </a:lnTo>
                <a:lnTo>
                  <a:pt x="316784" y="226707"/>
                </a:lnTo>
                <a:close/>
              </a:path>
              <a:path w="382905" h="389255">
                <a:moveTo>
                  <a:pt x="59856" y="271551"/>
                </a:moveTo>
                <a:lnTo>
                  <a:pt x="58192" y="275056"/>
                </a:lnTo>
                <a:lnTo>
                  <a:pt x="60453" y="275882"/>
                </a:lnTo>
                <a:lnTo>
                  <a:pt x="107255" y="322783"/>
                </a:lnTo>
                <a:lnTo>
                  <a:pt x="116942" y="332524"/>
                </a:lnTo>
                <a:lnTo>
                  <a:pt x="119000" y="333489"/>
                </a:lnTo>
                <a:lnTo>
                  <a:pt x="122645" y="332701"/>
                </a:lnTo>
                <a:lnTo>
                  <a:pt x="148534" y="332043"/>
                </a:lnTo>
                <a:lnTo>
                  <a:pt x="303150" y="332043"/>
                </a:lnTo>
                <a:lnTo>
                  <a:pt x="303151" y="322783"/>
                </a:lnTo>
                <a:lnTo>
                  <a:pt x="242037" y="322783"/>
                </a:lnTo>
                <a:lnTo>
                  <a:pt x="237757" y="318516"/>
                </a:lnTo>
                <a:lnTo>
                  <a:pt x="237832" y="308546"/>
                </a:lnTo>
                <a:lnTo>
                  <a:pt x="241504" y="304838"/>
                </a:lnTo>
                <a:lnTo>
                  <a:pt x="303129" y="304812"/>
                </a:lnTo>
                <a:lnTo>
                  <a:pt x="303124" y="303542"/>
                </a:lnTo>
                <a:lnTo>
                  <a:pt x="273292" y="272453"/>
                </a:lnTo>
                <a:lnTo>
                  <a:pt x="270072" y="272326"/>
                </a:lnTo>
                <a:lnTo>
                  <a:pt x="62015" y="272326"/>
                </a:lnTo>
                <a:lnTo>
                  <a:pt x="59856" y="271551"/>
                </a:lnTo>
                <a:close/>
              </a:path>
              <a:path w="382905" h="389255">
                <a:moveTo>
                  <a:pt x="303129" y="304812"/>
                </a:moveTo>
                <a:lnTo>
                  <a:pt x="251550" y="304812"/>
                </a:lnTo>
                <a:lnTo>
                  <a:pt x="255550" y="308660"/>
                </a:lnTo>
                <a:lnTo>
                  <a:pt x="255779" y="318211"/>
                </a:lnTo>
                <a:lnTo>
                  <a:pt x="251410" y="322681"/>
                </a:lnTo>
                <a:lnTo>
                  <a:pt x="242037" y="322783"/>
                </a:lnTo>
                <a:lnTo>
                  <a:pt x="303151" y="322783"/>
                </a:lnTo>
                <a:lnTo>
                  <a:pt x="303129" y="304812"/>
                </a:lnTo>
                <a:close/>
              </a:path>
              <a:path w="382905" h="389255">
                <a:moveTo>
                  <a:pt x="253880" y="193954"/>
                </a:moveTo>
                <a:lnTo>
                  <a:pt x="201207" y="193954"/>
                </a:lnTo>
                <a:lnTo>
                  <a:pt x="211047" y="198062"/>
                </a:lnTo>
                <a:lnTo>
                  <a:pt x="217060" y="200434"/>
                </a:lnTo>
                <a:lnTo>
                  <a:pt x="223115" y="202697"/>
                </a:lnTo>
                <a:lnTo>
                  <a:pt x="233706" y="206375"/>
                </a:lnTo>
                <a:lnTo>
                  <a:pt x="234459" y="208506"/>
                </a:lnTo>
                <a:lnTo>
                  <a:pt x="234539" y="209677"/>
                </a:lnTo>
                <a:lnTo>
                  <a:pt x="232099" y="231220"/>
                </a:lnTo>
                <a:lnTo>
                  <a:pt x="229894" y="251826"/>
                </a:lnTo>
                <a:lnTo>
                  <a:pt x="227924" y="270827"/>
                </a:lnTo>
                <a:lnTo>
                  <a:pt x="227877" y="272288"/>
                </a:lnTo>
                <a:lnTo>
                  <a:pt x="62015" y="272326"/>
                </a:lnTo>
                <a:lnTo>
                  <a:pt x="270072" y="272326"/>
                </a:lnTo>
                <a:lnTo>
                  <a:pt x="268780" y="272262"/>
                </a:lnTo>
                <a:lnTo>
                  <a:pt x="268326" y="270827"/>
                </a:lnTo>
                <a:lnTo>
                  <a:pt x="270959" y="258013"/>
                </a:lnTo>
                <a:lnTo>
                  <a:pt x="273155" y="246786"/>
                </a:lnTo>
                <a:lnTo>
                  <a:pt x="276696" y="228117"/>
                </a:lnTo>
                <a:lnTo>
                  <a:pt x="277470" y="226707"/>
                </a:lnTo>
                <a:lnTo>
                  <a:pt x="316784" y="226707"/>
                </a:lnTo>
                <a:lnTo>
                  <a:pt x="304809" y="219348"/>
                </a:lnTo>
                <a:lnTo>
                  <a:pt x="287021" y="209677"/>
                </a:lnTo>
                <a:lnTo>
                  <a:pt x="269090" y="200804"/>
                </a:lnTo>
                <a:lnTo>
                  <a:pt x="253880" y="193954"/>
                </a:lnTo>
                <a:close/>
              </a:path>
              <a:path w="382905" h="389255">
                <a:moveTo>
                  <a:pt x="262053" y="0"/>
                </a:moveTo>
                <a:lnTo>
                  <a:pt x="6224" y="12"/>
                </a:lnTo>
                <a:lnTo>
                  <a:pt x="3290" y="2971"/>
                </a:lnTo>
                <a:lnTo>
                  <a:pt x="3143" y="24180"/>
                </a:lnTo>
                <a:lnTo>
                  <a:pt x="3366" y="37541"/>
                </a:lnTo>
                <a:lnTo>
                  <a:pt x="6275" y="40424"/>
                </a:lnTo>
                <a:lnTo>
                  <a:pt x="23826" y="40741"/>
                </a:lnTo>
                <a:lnTo>
                  <a:pt x="23699" y="40754"/>
                </a:lnTo>
                <a:lnTo>
                  <a:pt x="31846" y="92541"/>
                </a:lnTo>
                <a:lnTo>
                  <a:pt x="49277" y="130429"/>
                </a:lnTo>
                <a:lnTo>
                  <a:pt x="54656" y="139915"/>
                </a:lnTo>
                <a:lnTo>
                  <a:pt x="58051" y="149352"/>
                </a:lnTo>
                <a:lnTo>
                  <a:pt x="58137" y="149656"/>
                </a:lnTo>
                <a:lnTo>
                  <a:pt x="59721" y="159413"/>
                </a:lnTo>
                <a:lnTo>
                  <a:pt x="59652" y="164947"/>
                </a:lnTo>
                <a:lnTo>
                  <a:pt x="59551" y="170307"/>
                </a:lnTo>
                <a:lnTo>
                  <a:pt x="60211" y="174523"/>
                </a:lnTo>
                <a:lnTo>
                  <a:pt x="58459" y="176568"/>
                </a:lnTo>
                <a:lnTo>
                  <a:pt x="54547" y="177914"/>
                </a:lnTo>
                <a:lnTo>
                  <a:pt x="44361" y="181650"/>
                </a:lnTo>
                <a:lnTo>
                  <a:pt x="24236" y="189762"/>
                </a:lnTo>
                <a:lnTo>
                  <a:pt x="14136" y="193713"/>
                </a:lnTo>
                <a:lnTo>
                  <a:pt x="5538" y="196938"/>
                </a:lnTo>
                <a:lnTo>
                  <a:pt x="0" y="201314"/>
                </a:lnTo>
                <a:lnTo>
                  <a:pt x="79" y="209156"/>
                </a:lnTo>
                <a:lnTo>
                  <a:pt x="204" y="215760"/>
                </a:lnTo>
                <a:lnTo>
                  <a:pt x="34316" y="249656"/>
                </a:lnTo>
                <a:lnTo>
                  <a:pt x="35269" y="251574"/>
                </a:lnTo>
                <a:lnTo>
                  <a:pt x="38545" y="250202"/>
                </a:lnTo>
                <a:lnTo>
                  <a:pt x="37682" y="248069"/>
                </a:lnTo>
                <a:lnTo>
                  <a:pt x="35334" y="225427"/>
                </a:lnTo>
                <a:lnTo>
                  <a:pt x="34941" y="221865"/>
                </a:lnTo>
                <a:lnTo>
                  <a:pt x="33453" y="209677"/>
                </a:lnTo>
                <a:lnTo>
                  <a:pt x="33443" y="208965"/>
                </a:lnTo>
                <a:lnTo>
                  <a:pt x="34176" y="206349"/>
                </a:lnTo>
                <a:lnTo>
                  <a:pt x="46546" y="202298"/>
                </a:lnTo>
                <a:lnTo>
                  <a:pt x="53988" y="199364"/>
                </a:lnTo>
                <a:lnTo>
                  <a:pt x="65812" y="194170"/>
                </a:lnTo>
                <a:lnTo>
                  <a:pt x="97993" y="194170"/>
                </a:lnTo>
                <a:lnTo>
                  <a:pt x="78665" y="178727"/>
                </a:lnTo>
                <a:lnTo>
                  <a:pt x="79223" y="175298"/>
                </a:lnTo>
                <a:lnTo>
                  <a:pt x="79731" y="171411"/>
                </a:lnTo>
                <a:lnTo>
                  <a:pt x="181385" y="171411"/>
                </a:lnTo>
                <a:lnTo>
                  <a:pt x="188130" y="167764"/>
                </a:lnTo>
                <a:lnTo>
                  <a:pt x="132738" y="167764"/>
                </a:lnTo>
                <a:lnTo>
                  <a:pt x="117082" y="165561"/>
                </a:lnTo>
                <a:lnTo>
                  <a:pt x="75504" y="135662"/>
                </a:lnTo>
                <a:lnTo>
                  <a:pt x="50445" y="84645"/>
                </a:lnTo>
                <a:lnTo>
                  <a:pt x="43524" y="46329"/>
                </a:lnTo>
                <a:lnTo>
                  <a:pt x="43092" y="41884"/>
                </a:lnTo>
                <a:lnTo>
                  <a:pt x="44527" y="40411"/>
                </a:lnTo>
                <a:lnTo>
                  <a:pt x="261545" y="40411"/>
                </a:lnTo>
                <a:lnTo>
                  <a:pt x="264681" y="37325"/>
                </a:lnTo>
                <a:lnTo>
                  <a:pt x="264921" y="23876"/>
                </a:lnTo>
                <a:lnTo>
                  <a:pt x="264783" y="2717"/>
                </a:lnTo>
                <a:lnTo>
                  <a:pt x="262053" y="0"/>
                </a:lnTo>
                <a:close/>
              </a:path>
              <a:path w="382905" h="389255">
                <a:moveTo>
                  <a:pt x="97993" y="194170"/>
                </a:moveTo>
                <a:lnTo>
                  <a:pt x="65812" y="194170"/>
                </a:lnTo>
                <a:lnTo>
                  <a:pt x="69000" y="195122"/>
                </a:lnTo>
                <a:lnTo>
                  <a:pt x="86003" y="209268"/>
                </a:lnTo>
                <a:lnTo>
                  <a:pt x="132208" y="247015"/>
                </a:lnTo>
                <a:lnTo>
                  <a:pt x="136234" y="246786"/>
                </a:lnTo>
                <a:lnTo>
                  <a:pt x="165059" y="222783"/>
                </a:lnTo>
                <a:lnTo>
                  <a:pt x="134646" y="222783"/>
                </a:lnTo>
                <a:lnTo>
                  <a:pt x="132843" y="222440"/>
                </a:lnTo>
                <a:lnTo>
                  <a:pt x="113081" y="206349"/>
                </a:lnTo>
                <a:lnTo>
                  <a:pt x="106237" y="200804"/>
                </a:lnTo>
                <a:lnTo>
                  <a:pt x="97993" y="194170"/>
                </a:lnTo>
                <a:close/>
              </a:path>
              <a:path w="382905" h="389255">
                <a:moveTo>
                  <a:pt x="208508" y="167601"/>
                </a:moveTo>
                <a:lnTo>
                  <a:pt x="188431" y="167601"/>
                </a:lnTo>
                <a:lnTo>
                  <a:pt x="190450" y="174205"/>
                </a:lnTo>
                <a:lnTo>
                  <a:pt x="189104" y="178562"/>
                </a:lnTo>
                <a:lnTo>
                  <a:pt x="154338" y="206375"/>
                </a:lnTo>
                <a:lnTo>
                  <a:pt x="134646" y="222783"/>
                </a:lnTo>
                <a:lnTo>
                  <a:pt x="165059" y="222783"/>
                </a:lnTo>
                <a:lnTo>
                  <a:pt x="184773" y="206349"/>
                </a:lnTo>
                <a:lnTo>
                  <a:pt x="198527" y="194779"/>
                </a:lnTo>
                <a:lnTo>
                  <a:pt x="201207" y="193954"/>
                </a:lnTo>
                <a:lnTo>
                  <a:pt x="253880" y="193954"/>
                </a:lnTo>
                <a:lnTo>
                  <a:pt x="250862" y="192595"/>
                </a:lnTo>
                <a:lnTo>
                  <a:pt x="232366" y="185006"/>
                </a:lnTo>
                <a:lnTo>
                  <a:pt x="213627" y="177990"/>
                </a:lnTo>
                <a:lnTo>
                  <a:pt x="209525" y="176517"/>
                </a:lnTo>
                <a:lnTo>
                  <a:pt x="208231" y="174523"/>
                </a:lnTo>
                <a:lnTo>
                  <a:pt x="208124" y="174205"/>
                </a:lnTo>
                <a:lnTo>
                  <a:pt x="208508" y="167601"/>
                </a:lnTo>
                <a:close/>
              </a:path>
              <a:path w="382905" h="389255">
                <a:moveTo>
                  <a:pt x="181385" y="171411"/>
                </a:moveTo>
                <a:lnTo>
                  <a:pt x="79731" y="171411"/>
                </a:lnTo>
                <a:lnTo>
                  <a:pt x="107354" y="183837"/>
                </a:lnTo>
                <a:lnTo>
                  <a:pt x="134657" y="187437"/>
                </a:lnTo>
                <a:lnTo>
                  <a:pt x="161672" y="182072"/>
                </a:lnTo>
                <a:lnTo>
                  <a:pt x="181385" y="171411"/>
                </a:lnTo>
                <a:close/>
              </a:path>
              <a:path w="382905" h="389255">
                <a:moveTo>
                  <a:pt x="255720" y="40538"/>
                </a:moveTo>
                <a:lnTo>
                  <a:pt x="224588" y="40538"/>
                </a:lnTo>
                <a:lnTo>
                  <a:pt x="224819" y="40716"/>
                </a:lnTo>
                <a:lnTo>
                  <a:pt x="224870" y="41884"/>
                </a:lnTo>
                <a:lnTo>
                  <a:pt x="215733" y="90939"/>
                </a:lnTo>
                <a:lnTo>
                  <a:pt x="195797" y="131241"/>
                </a:lnTo>
                <a:lnTo>
                  <a:pt x="163512" y="160488"/>
                </a:lnTo>
                <a:lnTo>
                  <a:pt x="132738" y="167764"/>
                </a:lnTo>
                <a:lnTo>
                  <a:pt x="188130" y="167764"/>
                </a:lnTo>
                <a:lnTo>
                  <a:pt x="188431" y="167601"/>
                </a:lnTo>
                <a:lnTo>
                  <a:pt x="208508" y="167601"/>
                </a:lnTo>
                <a:lnTo>
                  <a:pt x="208626" y="165561"/>
                </a:lnTo>
                <a:lnTo>
                  <a:pt x="208641" y="159413"/>
                </a:lnTo>
                <a:lnTo>
                  <a:pt x="207900" y="149352"/>
                </a:lnTo>
                <a:lnTo>
                  <a:pt x="209576" y="145237"/>
                </a:lnTo>
                <a:lnTo>
                  <a:pt x="234021" y="97972"/>
                </a:lnTo>
                <a:lnTo>
                  <a:pt x="243549" y="50787"/>
                </a:lnTo>
                <a:lnTo>
                  <a:pt x="244360" y="41884"/>
                </a:lnTo>
                <a:lnTo>
                  <a:pt x="244357" y="40741"/>
                </a:lnTo>
                <a:lnTo>
                  <a:pt x="244146" y="40716"/>
                </a:lnTo>
                <a:lnTo>
                  <a:pt x="255720" y="40538"/>
                </a:lnTo>
                <a:close/>
              </a:path>
              <a:path w="382905" h="389255">
                <a:moveTo>
                  <a:pt x="261545" y="40411"/>
                </a:moveTo>
                <a:lnTo>
                  <a:pt x="44527" y="40411"/>
                </a:lnTo>
                <a:lnTo>
                  <a:pt x="91580" y="40559"/>
                </a:lnTo>
                <a:lnTo>
                  <a:pt x="255720" y="40538"/>
                </a:lnTo>
                <a:lnTo>
                  <a:pt x="261506" y="40449"/>
                </a:lnTo>
                <a:close/>
              </a:path>
            </a:pathLst>
          </a:custGeom>
          <a:solidFill>
            <a:srgbClr val="EE5E23"/>
          </a:solidFill>
        </p:spPr>
        <p:txBody>
          <a:bodyPr wrap="square" lIns="0" tIns="0" rIns="0" bIns="0" rtlCol="0"/>
          <a:lstStyle/>
          <a:p>
            <a:endParaRPr/>
          </a:p>
        </p:txBody>
      </p:sp>
      <p:sp>
        <p:nvSpPr>
          <p:cNvPr id="29" name="object 29"/>
          <p:cNvSpPr/>
          <p:nvPr/>
        </p:nvSpPr>
        <p:spPr>
          <a:xfrm>
            <a:off x="744819" y="802177"/>
            <a:ext cx="312420" cy="311785"/>
          </a:xfrm>
          <a:custGeom>
            <a:avLst/>
            <a:gdLst/>
            <a:ahLst/>
            <a:cxnLst/>
            <a:rect l="l" t="t" r="r" b="b"/>
            <a:pathLst>
              <a:path w="312419" h="311784">
                <a:moveTo>
                  <a:pt x="147725" y="110997"/>
                </a:moveTo>
                <a:lnTo>
                  <a:pt x="74079" y="110997"/>
                </a:lnTo>
                <a:lnTo>
                  <a:pt x="76301" y="111467"/>
                </a:lnTo>
                <a:lnTo>
                  <a:pt x="199542" y="234644"/>
                </a:lnTo>
                <a:lnTo>
                  <a:pt x="200875" y="238035"/>
                </a:lnTo>
                <a:lnTo>
                  <a:pt x="199351" y="244029"/>
                </a:lnTo>
                <a:lnTo>
                  <a:pt x="198628" y="269290"/>
                </a:lnTo>
                <a:lnTo>
                  <a:pt x="208491" y="290637"/>
                </a:lnTo>
                <a:lnTo>
                  <a:pt x="226899" y="305400"/>
                </a:lnTo>
                <a:lnTo>
                  <a:pt x="251815" y="310908"/>
                </a:lnTo>
                <a:lnTo>
                  <a:pt x="256438" y="311174"/>
                </a:lnTo>
                <a:lnTo>
                  <a:pt x="261886" y="310387"/>
                </a:lnTo>
                <a:lnTo>
                  <a:pt x="272554" y="307288"/>
                </a:lnTo>
                <a:lnTo>
                  <a:pt x="272770" y="306602"/>
                </a:lnTo>
                <a:lnTo>
                  <a:pt x="257463" y="291200"/>
                </a:lnTo>
                <a:lnTo>
                  <a:pt x="251673" y="285433"/>
                </a:lnTo>
                <a:lnTo>
                  <a:pt x="243751" y="277646"/>
                </a:lnTo>
                <a:lnTo>
                  <a:pt x="243103" y="275678"/>
                </a:lnTo>
                <a:lnTo>
                  <a:pt x="245440" y="266166"/>
                </a:lnTo>
                <a:lnTo>
                  <a:pt x="246926" y="259498"/>
                </a:lnTo>
                <a:lnTo>
                  <a:pt x="248729" y="249249"/>
                </a:lnTo>
                <a:lnTo>
                  <a:pt x="250659" y="247966"/>
                </a:lnTo>
                <a:lnTo>
                  <a:pt x="266674" y="244906"/>
                </a:lnTo>
                <a:lnTo>
                  <a:pt x="276301" y="242315"/>
                </a:lnTo>
                <a:lnTo>
                  <a:pt x="311254" y="242315"/>
                </a:lnTo>
                <a:lnTo>
                  <a:pt x="278747" y="200499"/>
                </a:lnTo>
                <a:lnTo>
                  <a:pt x="277628" y="200265"/>
                </a:lnTo>
                <a:lnTo>
                  <a:pt x="238201" y="200265"/>
                </a:lnTo>
                <a:lnTo>
                  <a:pt x="236004" y="199554"/>
                </a:lnTo>
                <a:lnTo>
                  <a:pt x="228295" y="191261"/>
                </a:lnTo>
                <a:lnTo>
                  <a:pt x="222783" y="185965"/>
                </a:lnTo>
                <a:lnTo>
                  <a:pt x="147725" y="110997"/>
                </a:lnTo>
                <a:close/>
              </a:path>
              <a:path w="312419" h="311784">
                <a:moveTo>
                  <a:pt x="311254" y="242315"/>
                </a:moveTo>
                <a:lnTo>
                  <a:pt x="276301" y="242315"/>
                </a:lnTo>
                <a:lnTo>
                  <a:pt x="278422" y="243242"/>
                </a:lnTo>
                <a:lnTo>
                  <a:pt x="286513" y="251456"/>
                </a:lnTo>
                <a:lnTo>
                  <a:pt x="298250" y="263179"/>
                </a:lnTo>
                <a:lnTo>
                  <a:pt x="306590" y="271614"/>
                </a:lnTo>
                <a:lnTo>
                  <a:pt x="307936" y="271398"/>
                </a:lnTo>
                <a:lnTo>
                  <a:pt x="309041" y="267956"/>
                </a:lnTo>
                <a:lnTo>
                  <a:pt x="311566" y="256778"/>
                </a:lnTo>
                <a:lnTo>
                  <a:pt x="311894" y="245774"/>
                </a:lnTo>
                <a:lnTo>
                  <a:pt x="311254" y="242315"/>
                </a:lnTo>
                <a:close/>
              </a:path>
              <a:path w="312419" h="311784">
                <a:moveTo>
                  <a:pt x="261092" y="196817"/>
                </a:moveTo>
                <a:lnTo>
                  <a:pt x="241947" y="199198"/>
                </a:lnTo>
                <a:lnTo>
                  <a:pt x="238201" y="200265"/>
                </a:lnTo>
                <a:lnTo>
                  <a:pt x="277628" y="200265"/>
                </a:lnTo>
                <a:lnTo>
                  <a:pt x="261092" y="196817"/>
                </a:lnTo>
                <a:close/>
              </a:path>
              <a:path w="312419" h="311784">
                <a:moveTo>
                  <a:pt x="4673" y="39610"/>
                </a:moveTo>
                <a:lnTo>
                  <a:pt x="1422" y="50316"/>
                </a:lnTo>
                <a:lnTo>
                  <a:pt x="0" y="57505"/>
                </a:lnTo>
                <a:lnTo>
                  <a:pt x="850" y="64921"/>
                </a:lnTo>
                <a:lnTo>
                  <a:pt x="8571" y="88809"/>
                </a:lnTo>
                <a:lnTo>
                  <a:pt x="24203" y="105585"/>
                </a:lnTo>
                <a:lnTo>
                  <a:pt x="45611" y="113777"/>
                </a:lnTo>
                <a:lnTo>
                  <a:pt x="70675" y="111949"/>
                </a:lnTo>
                <a:lnTo>
                  <a:pt x="74079" y="110997"/>
                </a:lnTo>
                <a:lnTo>
                  <a:pt x="147725" y="110997"/>
                </a:lnTo>
                <a:lnTo>
                  <a:pt x="112090" y="75539"/>
                </a:lnTo>
                <a:lnTo>
                  <a:pt x="111823" y="73405"/>
                </a:lnTo>
                <a:lnTo>
                  <a:pt x="112788" y="69798"/>
                </a:lnTo>
                <a:lnTo>
                  <a:pt x="112959" y="68719"/>
                </a:lnTo>
                <a:lnTo>
                  <a:pt x="36182" y="68719"/>
                </a:lnTo>
                <a:lnTo>
                  <a:pt x="34048" y="67931"/>
                </a:lnTo>
                <a:lnTo>
                  <a:pt x="26175" y="59963"/>
                </a:lnTo>
                <a:lnTo>
                  <a:pt x="6273" y="39991"/>
                </a:lnTo>
                <a:lnTo>
                  <a:pt x="4673" y="39610"/>
                </a:lnTo>
                <a:close/>
              </a:path>
              <a:path w="312419" h="311784">
                <a:moveTo>
                  <a:pt x="59774" y="0"/>
                </a:moveTo>
                <a:lnTo>
                  <a:pt x="44742" y="2526"/>
                </a:lnTo>
                <a:lnTo>
                  <a:pt x="39674" y="3936"/>
                </a:lnTo>
                <a:lnTo>
                  <a:pt x="39585" y="4533"/>
                </a:lnTo>
                <a:lnTo>
                  <a:pt x="60860" y="25849"/>
                </a:lnTo>
                <a:lnTo>
                  <a:pt x="66776" y="31660"/>
                </a:lnTo>
                <a:lnTo>
                  <a:pt x="68910" y="33730"/>
                </a:lnTo>
                <a:lnTo>
                  <a:pt x="69494" y="35673"/>
                </a:lnTo>
                <a:lnTo>
                  <a:pt x="67144" y="45186"/>
                </a:lnTo>
                <a:lnTo>
                  <a:pt x="65824" y="51878"/>
                </a:lnTo>
                <a:lnTo>
                  <a:pt x="63893" y="61416"/>
                </a:lnTo>
                <a:lnTo>
                  <a:pt x="62585" y="63067"/>
                </a:lnTo>
                <a:lnTo>
                  <a:pt x="52616" y="64921"/>
                </a:lnTo>
                <a:lnTo>
                  <a:pt x="45808" y="66534"/>
                </a:lnTo>
                <a:lnTo>
                  <a:pt x="36182" y="68719"/>
                </a:lnTo>
                <a:lnTo>
                  <a:pt x="112959" y="68719"/>
                </a:lnTo>
                <a:lnTo>
                  <a:pt x="115165" y="54774"/>
                </a:lnTo>
                <a:lnTo>
                  <a:pt x="113922" y="40580"/>
                </a:lnTo>
                <a:lnTo>
                  <a:pt x="108759" y="27384"/>
                </a:lnTo>
                <a:lnTo>
                  <a:pt x="99377" y="15353"/>
                </a:lnTo>
                <a:lnTo>
                  <a:pt x="87224" y="6157"/>
                </a:lnTo>
                <a:lnTo>
                  <a:pt x="73979" y="1124"/>
                </a:lnTo>
                <a:lnTo>
                  <a:pt x="59774" y="0"/>
                </a:lnTo>
                <a:close/>
              </a:path>
            </a:pathLst>
          </a:custGeom>
          <a:solidFill>
            <a:srgbClr val="EE5E23"/>
          </a:solidFill>
        </p:spPr>
        <p:txBody>
          <a:bodyPr wrap="square" lIns="0" tIns="0" rIns="0" bIns="0" rtlCol="0"/>
          <a:lstStyle/>
          <a:p>
            <a:endParaRPr/>
          </a:p>
        </p:txBody>
      </p:sp>
      <p:sp>
        <p:nvSpPr>
          <p:cNvPr id="30" name="object 30"/>
          <p:cNvSpPr/>
          <p:nvPr/>
        </p:nvSpPr>
        <p:spPr>
          <a:xfrm>
            <a:off x="751229" y="920474"/>
            <a:ext cx="185921" cy="129120"/>
          </a:xfrm>
          <a:prstGeom prst="rect">
            <a:avLst/>
          </a:prstGeom>
          <a:blipFill>
            <a:blip r:embed="rId11" cstate="print"/>
            <a:stretch>
              <a:fillRect/>
            </a:stretch>
          </a:blipFill>
        </p:spPr>
        <p:txBody>
          <a:bodyPr wrap="square" lIns="0" tIns="0" rIns="0" bIns="0" rtlCol="0"/>
          <a:lstStyle/>
          <a:p>
            <a:endParaRPr/>
          </a:p>
        </p:txBody>
      </p:sp>
      <p:sp>
        <p:nvSpPr>
          <p:cNvPr id="31" name="object 31"/>
          <p:cNvSpPr/>
          <p:nvPr/>
        </p:nvSpPr>
        <p:spPr>
          <a:xfrm>
            <a:off x="883882" y="508628"/>
            <a:ext cx="232843" cy="143784"/>
          </a:xfrm>
          <a:prstGeom prst="rect">
            <a:avLst/>
          </a:prstGeom>
          <a:blipFill>
            <a:blip r:embed="rId12" cstate="print"/>
            <a:stretch>
              <a:fillRect/>
            </a:stretch>
          </a:blipFill>
        </p:spPr>
        <p:txBody>
          <a:bodyPr wrap="square" lIns="0" tIns="0" rIns="0" bIns="0" rtlCol="0"/>
          <a:lstStyle/>
          <a:p>
            <a:endParaRPr/>
          </a:p>
        </p:txBody>
      </p:sp>
      <p:sp>
        <p:nvSpPr>
          <p:cNvPr id="39" name="object 39"/>
          <p:cNvSpPr txBox="1"/>
          <p:nvPr/>
        </p:nvSpPr>
        <p:spPr>
          <a:xfrm>
            <a:off x="3895068" y="5604907"/>
            <a:ext cx="788035" cy="198772"/>
          </a:xfrm>
          <a:prstGeom prst="rect">
            <a:avLst/>
          </a:prstGeom>
        </p:spPr>
        <p:txBody>
          <a:bodyPr vert="horz" wrap="square" lIns="0" tIns="13970" rIns="0" bIns="0" rtlCol="0">
            <a:spAutoFit/>
          </a:bodyPr>
          <a:lstStyle/>
          <a:p>
            <a:pPr marL="12700">
              <a:lnSpc>
                <a:spcPct val="100000"/>
              </a:lnSpc>
              <a:spcBef>
                <a:spcPts val="110"/>
              </a:spcBef>
            </a:pPr>
            <a:r>
              <a:rPr sz="1200">
                <a:solidFill>
                  <a:srgbClr val="FFFFFF"/>
                </a:solidFill>
                <a:latin typeface="+mj-lt"/>
                <a:cs typeface="Arial"/>
              </a:rPr>
              <a:t>2023-2027</a:t>
            </a:r>
            <a:endParaRPr sz="1200">
              <a:latin typeface="+mj-lt"/>
              <a:cs typeface="Arial"/>
            </a:endParaRPr>
          </a:p>
        </p:txBody>
      </p:sp>
      <p:sp>
        <p:nvSpPr>
          <p:cNvPr id="40" name="object 40"/>
          <p:cNvSpPr txBox="1"/>
          <p:nvPr/>
        </p:nvSpPr>
        <p:spPr>
          <a:xfrm>
            <a:off x="3895068" y="4695215"/>
            <a:ext cx="469900" cy="198772"/>
          </a:xfrm>
          <a:prstGeom prst="rect">
            <a:avLst/>
          </a:prstGeom>
        </p:spPr>
        <p:txBody>
          <a:bodyPr vert="horz" wrap="square" lIns="0" tIns="13970" rIns="0" bIns="0" rtlCol="0">
            <a:spAutoFit/>
          </a:bodyPr>
          <a:lstStyle/>
          <a:p>
            <a:pPr marL="12700">
              <a:lnSpc>
                <a:spcPct val="100000"/>
              </a:lnSpc>
              <a:spcBef>
                <a:spcPts val="110"/>
              </a:spcBef>
            </a:pPr>
            <a:r>
              <a:rPr sz="1200" b="1">
                <a:solidFill>
                  <a:srgbClr val="FFFFFF"/>
                </a:solidFill>
                <a:latin typeface="+mj-lt"/>
                <a:cs typeface="Arial"/>
              </a:rPr>
              <a:t>Period</a:t>
            </a:r>
            <a:endParaRPr sz="1200">
              <a:latin typeface="+mj-lt"/>
              <a:cs typeface="Arial"/>
            </a:endParaRPr>
          </a:p>
        </p:txBody>
      </p:sp>
      <p:sp>
        <p:nvSpPr>
          <p:cNvPr id="42" name="object 42"/>
          <p:cNvSpPr txBox="1"/>
          <p:nvPr/>
        </p:nvSpPr>
        <p:spPr>
          <a:xfrm>
            <a:off x="389421" y="4885137"/>
            <a:ext cx="3119120" cy="372538"/>
          </a:xfrm>
          <a:prstGeom prst="rect">
            <a:avLst/>
          </a:prstGeom>
        </p:spPr>
        <p:txBody>
          <a:bodyPr vert="horz" wrap="square" lIns="0" tIns="125095" rIns="0" bIns="0" rtlCol="0">
            <a:spAutoFit/>
          </a:bodyPr>
          <a:lstStyle/>
          <a:p>
            <a:pPr marL="12700">
              <a:lnSpc>
                <a:spcPct val="100000"/>
              </a:lnSpc>
              <a:spcBef>
                <a:spcPts val="985"/>
              </a:spcBef>
            </a:pPr>
            <a:r>
              <a:rPr sz="1600" b="1">
                <a:solidFill>
                  <a:srgbClr val="EE5E23"/>
                </a:solidFill>
                <a:latin typeface="+mj-lt"/>
                <a:cs typeface="Arial"/>
              </a:rPr>
              <a:t>Pillar 1</a:t>
            </a:r>
            <a:endParaRPr sz="1600">
              <a:latin typeface="+mj-lt"/>
              <a:cs typeface="Arial"/>
            </a:endParaRPr>
          </a:p>
        </p:txBody>
      </p:sp>
      <p:sp>
        <p:nvSpPr>
          <p:cNvPr id="44" name="object 44"/>
          <p:cNvSpPr/>
          <p:nvPr/>
        </p:nvSpPr>
        <p:spPr>
          <a:xfrm>
            <a:off x="255489" y="5768069"/>
            <a:ext cx="3446779" cy="0"/>
          </a:xfrm>
          <a:custGeom>
            <a:avLst/>
            <a:gdLst/>
            <a:ahLst/>
            <a:cxnLst/>
            <a:rect l="l" t="t" r="r" b="b"/>
            <a:pathLst>
              <a:path w="3446779">
                <a:moveTo>
                  <a:pt x="0" y="0"/>
                </a:moveTo>
                <a:lnTo>
                  <a:pt x="3446678" y="0"/>
                </a:lnTo>
              </a:path>
            </a:pathLst>
          </a:custGeom>
          <a:ln w="9525">
            <a:solidFill>
              <a:srgbClr val="FFFFFF"/>
            </a:solidFill>
          </a:ln>
        </p:spPr>
        <p:txBody>
          <a:bodyPr wrap="square" lIns="0" tIns="0" rIns="0" bIns="0" rtlCol="0"/>
          <a:lstStyle/>
          <a:p>
            <a:endParaRPr/>
          </a:p>
        </p:txBody>
      </p:sp>
      <p:sp>
        <p:nvSpPr>
          <p:cNvPr id="45" name="object 45"/>
          <p:cNvSpPr/>
          <p:nvPr/>
        </p:nvSpPr>
        <p:spPr>
          <a:xfrm>
            <a:off x="3702163" y="5296071"/>
            <a:ext cx="0" cy="986155"/>
          </a:xfrm>
          <a:custGeom>
            <a:avLst/>
            <a:gdLst/>
            <a:ahLst/>
            <a:cxnLst/>
            <a:rect l="l" t="t" r="r" b="b"/>
            <a:pathLst>
              <a:path h="986154">
                <a:moveTo>
                  <a:pt x="0" y="0"/>
                </a:moveTo>
                <a:lnTo>
                  <a:pt x="0" y="985773"/>
                </a:lnTo>
              </a:path>
            </a:pathLst>
          </a:custGeom>
          <a:ln w="9525">
            <a:solidFill>
              <a:srgbClr val="FFFFFF"/>
            </a:solidFill>
          </a:ln>
        </p:spPr>
        <p:txBody>
          <a:bodyPr wrap="square" lIns="0" tIns="0" rIns="0" bIns="0" rtlCol="0"/>
          <a:lstStyle/>
          <a:p>
            <a:endParaRPr/>
          </a:p>
        </p:txBody>
      </p:sp>
      <p:sp>
        <p:nvSpPr>
          <p:cNvPr id="46" name="object 46"/>
          <p:cNvSpPr/>
          <p:nvPr/>
        </p:nvSpPr>
        <p:spPr>
          <a:xfrm>
            <a:off x="3702163" y="4644745"/>
            <a:ext cx="0" cy="628650"/>
          </a:xfrm>
          <a:custGeom>
            <a:avLst/>
            <a:gdLst/>
            <a:ahLst/>
            <a:cxnLst/>
            <a:rect l="l" t="t" r="r" b="b"/>
            <a:pathLst>
              <a:path h="628650">
                <a:moveTo>
                  <a:pt x="0" y="0"/>
                </a:moveTo>
                <a:lnTo>
                  <a:pt x="0" y="628256"/>
                </a:lnTo>
              </a:path>
            </a:pathLst>
          </a:custGeom>
          <a:ln w="9525">
            <a:solidFill>
              <a:srgbClr val="FFFFFF"/>
            </a:solidFill>
          </a:ln>
        </p:spPr>
        <p:txBody>
          <a:bodyPr wrap="square" lIns="0" tIns="0" rIns="0" bIns="0" rtlCol="0"/>
          <a:lstStyle/>
          <a:p>
            <a:endParaRPr/>
          </a:p>
        </p:txBody>
      </p:sp>
      <p:sp>
        <p:nvSpPr>
          <p:cNvPr id="47" name="object 47"/>
          <p:cNvSpPr/>
          <p:nvPr/>
        </p:nvSpPr>
        <p:spPr>
          <a:xfrm>
            <a:off x="4792133" y="5296071"/>
            <a:ext cx="0" cy="986155"/>
          </a:xfrm>
          <a:custGeom>
            <a:avLst/>
            <a:gdLst/>
            <a:ahLst/>
            <a:cxnLst/>
            <a:rect l="l" t="t" r="r" b="b"/>
            <a:pathLst>
              <a:path h="986154">
                <a:moveTo>
                  <a:pt x="0" y="0"/>
                </a:moveTo>
                <a:lnTo>
                  <a:pt x="0" y="985773"/>
                </a:lnTo>
              </a:path>
            </a:pathLst>
          </a:custGeom>
          <a:ln w="9525">
            <a:solidFill>
              <a:srgbClr val="FFFFFF"/>
            </a:solidFill>
          </a:ln>
        </p:spPr>
        <p:txBody>
          <a:bodyPr wrap="square" lIns="0" tIns="0" rIns="0" bIns="0" rtlCol="0"/>
          <a:lstStyle/>
          <a:p>
            <a:endParaRPr/>
          </a:p>
        </p:txBody>
      </p:sp>
      <p:sp>
        <p:nvSpPr>
          <p:cNvPr id="48" name="object 48"/>
          <p:cNvSpPr/>
          <p:nvPr/>
        </p:nvSpPr>
        <p:spPr>
          <a:xfrm>
            <a:off x="4792133" y="4644745"/>
            <a:ext cx="0" cy="628650"/>
          </a:xfrm>
          <a:custGeom>
            <a:avLst/>
            <a:gdLst/>
            <a:ahLst/>
            <a:cxnLst/>
            <a:rect l="l" t="t" r="r" b="b"/>
            <a:pathLst>
              <a:path h="628650">
                <a:moveTo>
                  <a:pt x="0" y="0"/>
                </a:moveTo>
                <a:lnTo>
                  <a:pt x="0" y="628256"/>
                </a:lnTo>
              </a:path>
            </a:pathLst>
          </a:custGeom>
          <a:ln w="9525">
            <a:solidFill>
              <a:srgbClr val="FFFFFF"/>
            </a:solidFill>
          </a:ln>
        </p:spPr>
        <p:txBody>
          <a:bodyPr wrap="square" lIns="0" tIns="0" rIns="0" bIns="0" rtlCol="0"/>
          <a:lstStyle/>
          <a:p>
            <a:endParaRPr/>
          </a:p>
        </p:txBody>
      </p:sp>
      <p:sp>
        <p:nvSpPr>
          <p:cNvPr id="50" name="object 50"/>
          <p:cNvSpPr txBox="1"/>
          <p:nvPr/>
        </p:nvSpPr>
        <p:spPr>
          <a:xfrm>
            <a:off x="381000" y="3502067"/>
            <a:ext cx="5293112" cy="856645"/>
          </a:xfrm>
          <a:prstGeom prst="rect">
            <a:avLst/>
          </a:prstGeom>
        </p:spPr>
        <p:txBody>
          <a:bodyPr vert="horz" wrap="square" lIns="0" tIns="12700" rIns="0" bIns="0" rtlCol="0">
            <a:spAutoFit/>
          </a:bodyPr>
          <a:lstStyle/>
          <a:p>
            <a:pPr>
              <a:spcBef>
                <a:spcPts val="100"/>
              </a:spcBef>
            </a:pPr>
            <a:r>
              <a:rPr lang="en-US">
                <a:solidFill>
                  <a:srgbClr val="58595B"/>
                </a:solidFill>
                <a:latin typeface="+mj-lt"/>
                <a:cs typeface="Arial"/>
              </a:rPr>
              <a:t>Young people especially young women acquire skills and </a:t>
            </a:r>
            <a:r>
              <a:rPr>
                <a:solidFill>
                  <a:srgbClr val="58595B"/>
                </a:solidFill>
                <a:latin typeface="+mj-lt"/>
                <a:cs typeface="Arial"/>
              </a:rPr>
              <a:t>ﬁnd decent jobs, or entrepreneurship</a:t>
            </a:r>
            <a:r>
              <a:rPr lang="en-US">
                <a:solidFill>
                  <a:srgbClr val="58595B"/>
                </a:solidFill>
                <a:latin typeface="+mj-lt"/>
                <a:cs typeface="Arial"/>
              </a:rPr>
              <a:t> </a:t>
            </a:r>
            <a:r>
              <a:rPr>
                <a:solidFill>
                  <a:srgbClr val="58595B"/>
                </a:solidFill>
                <a:latin typeface="+mj-lt"/>
                <a:cs typeface="Arial"/>
              </a:rPr>
              <a:t>opportunities in</a:t>
            </a:r>
            <a:endParaRPr>
              <a:latin typeface="+mj-lt"/>
              <a:cs typeface="Arial"/>
            </a:endParaRPr>
          </a:p>
          <a:p>
            <a:pPr>
              <a:spcBef>
                <a:spcPts val="55"/>
              </a:spcBef>
            </a:pPr>
            <a:r>
              <a:rPr>
                <a:solidFill>
                  <a:srgbClr val="58595B"/>
                </a:solidFill>
                <a:latin typeface="+mj-lt"/>
                <a:cs typeface="Arial"/>
              </a:rPr>
              <a:t>agriculture and the green and sustainable economy</a:t>
            </a:r>
            <a:endParaRPr>
              <a:latin typeface="+mj-lt"/>
              <a:cs typeface="Arial"/>
            </a:endParaRPr>
          </a:p>
        </p:txBody>
      </p:sp>
      <p:sp>
        <p:nvSpPr>
          <p:cNvPr id="51" name="object 51"/>
          <p:cNvSpPr/>
          <p:nvPr/>
        </p:nvSpPr>
        <p:spPr>
          <a:xfrm>
            <a:off x="6365154" y="3429000"/>
            <a:ext cx="5585460" cy="990600"/>
          </a:xfrm>
          <a:custGeom>
            <a:avLst/>
            <a:gdLst/>
            <a:ahLst/>
            <a:cxnLst/>
            <a:rect l="l" t="t" r="r" b="b"/>
            <a:pathLst>
              <a:path w="5585459" h="990600">
                <a:moveTo>
                  <a:pt x="5493461" y="0"/>
                </a:moveTo>
                <a:lnTo>
                  <a:pt x="91452" y="0"/>
                </a:lnTo>
                <a:lnTo>
                  <a:pt x="55855" y="7186"/>
                </a:lnTo>
                <a:lnTo>
                  <a:pt x="26785" y="26785"/>
                </a:lnTo>
                <a:lnTo>
                  <a:pt x="7186" y="55855"/>
                </a:lnTo>
                <a:lnTo>
                  <a:pt x="0" y="91452"/>
                </a:lnTo>
                <a:lnTo>
                  <a:pt x="0" y="898537"/>
                </a:lnTo>
                <a:lnTo>
                  <a:pt x="7186" y="934135"/>
                </a:lnTo>
                <a:lnTo>
                  <a:pt x="26785" y="963204"/>
                </a:lnTo>
                <a:lnTo>
                  <a:pt x="55855" y="982803"/>
                </a:lnTo>
                <a:lnTo>
                  <a:pt x="91452" y="989990"/>
                </a:lnTo>
                <a:lnTo>
                  <a:pt x="5493461" y="989990"/>
                </a:lnTo>
                <a:lnTo>
                  <a:pt x="5529058" y="982803"/>
                </a:lnTo>
                <a:lnTo>
                  <a:pt x="5558128" y="963204"/>
                </a:lnTo>
                <a:lnTo>
                  <a:pt x="5577727" y="934135"/>
                </a:lnTo>
                <a:lnTo>
                  <a:pt x="5584913" y="898537"/>
                </a:lnTo>
                <a:lnTo>
                  <a:pt x="5584913" y="91452"/>
                </a:lnTo>
                <a:lnTo>
                  <a:pt x="5577727" y="55855"/>
                </a:lnTo>
                <a:lnTo>
                  <a:pt x="5558128" y="26785"/>
                </a:lnTo>
                <a:lnTo>
                  <a:pt x="5529058" y="7186"/>
                </a:lnTo>
                <a:lnTo>
                  <a:pt x="5493461" y="0"/>
                </a:lnTo>
                <a:close/>
              </a:path>
            </a:pathLst>
          </a:custGeom>
          <a:solidFill>
            <a:srgbClr val="FFFFFF">
              <a:alpha val="89999"/>
            </a:srgbClr>
          </a:solidFill>
        </p:spPr>
        <p:txBody>
          <a:bodyPr wrap="square" lIns="0" tIns="0" rIns="0" bIns="0" rtlCol="0"/>
          <a:lstStyle/>
          <a:p>
            <a:endParaRPr/>
          </a:p>
        </p:txBody>
      </p:sp>
      <p:sp>
        <p:nvSpPr>
          <p:cNvPr id="52" name="object 52"/>
          <p:cNvSpPr txBox="1"/>
          <p:nvPr/>
        </p:nvSpPr>
        <p:spPr>
          <a:xfrm>
            <a:off x="6477000" y="3526222"/>
            <a:ext cx="5269865" cy="814069"/>
          </a:xfrm>
          <a:prstGeom prst="rect">
            <a:avLst/>
          </a:prstGeom>
        </p:spPr>
        <p:txBody>
          <a:bodyPr vert="horz" wrap="square" lIns="0" tIns="5715" rIns="0" bIns="0" rtlCol="0">
            <a:spAutoFit/>
          </a:bodyPr>
          <a:lstStyle/>
          <a:p>
            <a:pPr marL="12700" marR="5080" indent="23495">
              <a:lnSpc>
                <a:spcPct val="102899"/>
              </a:lnSpc>
              <a:spcBef>
                <a:spcPts val="45"/>
              </a:spcBef>
            </a:pPr>
            <a:r>
              <a:rPr sz="1700">
                <a:solidFill>
                  <a:srgbClr val="58595B"/>
                </a:solidFill>
                <a:latin typeface="+mj-lt"/>
                <a:cs typeface="Arial"/>
              </a:rPr>
              <a:t>The right to safe and quality education and health care is  more transparently ensured in particular for vulnerable  groups including children, girls and women, and refugees</a:t>
            </a:r>
            <a:endParaRPr sz="1700">
              <a:latin typeface="+mj-lt"/>
              <a:cs typeface="Arial"/>
            </a:endParaRPr>
          </a:p>
        </p:txBody>
      </p:sp>
      <p:sp>
        <p:nvSpPr>
          <p:cNvPr id="54" name="object 36">
            <a:extLst>
              <a:ext uri="{FF2B5EF4-FFF2-40B4-BE49-F238E27FC236}">
                <a16:creationId xmlns:a16="http://schemas.microsoft.com/office/drawing/2014/main" id="{3C898FEF-22BB-47D3-AD5D-CE63487C02E3}"/>
              </a:ext>
            </a:extLst>
          </p:cNvPr>
          <p:cNvSpPr txBox="1"/>
          <p:nvPr/>
        </p:nvSpPr>
        <p:spPr>
          <a:xfrm>
            <a:off x="389420" y="5302572"/>
            <a:ext cx="3226931" cy="396262"/>
          </a:xfrm>
          <a:prstGeom prst="rect">
            <a:avLst/>
          </a:prstGeom>
        </p:spPr>
        <p:txBody>
          <a:bodyPr vert="horz" wrap="square" lIns="0" tIns="13970" rIns="0" bIns="0" rtlCol="0">
            <a:spAutoFit/>
          </a:bodyPr>
          <a:lstStyle/>
          <a:p>
            <a:pPr marL="12700">
              <a:lnSpc>
                <a:spcPct val="100000"/>
              </a:lnSpc>
              <a:spcBef>
                <a:spcPts val="770"/>
              </a:spcBef>
            </a:pPr>
            <a:r>
              <a:rPr lang="en-US" sz="1200">
                <a:solidFill>
                  <a:srgbClr val="FFFFFF"/>
                </a:solidFill>
                <a:latin typeface="+mj-lt"/>
                <a:cs typeface="Arial"/>
              </a:rPr>
              <a:t>Intervention 1 – Green and decent jobs for youth</a:t>
            </a:r>
            <a:endParaRPr lang="en-US" sz="1200">
              <a:latin typeface="+mj-lt"/>
              <a:cs typeface="Arial"/>
            </a:endParaRPr>
          </a:p>
          <a:p>
            <a:pPr marL="12700">
              <a:lnSpc>
                <a:spcPct val="100000"/>
              </a:lnSpc>
              <a:spcBef>
                <a:spcPts val="75"/>
              </a:spcBef>
            </a:pPr>
            <a:r>
              <a:rPr lang="en-US" sz="1200">
                <a:solidFill>
                  <a:srgbClr val="FFFFFF"/>
                </a:solidFill>
                <a:latin typeface="+mj-lt"/>
                <a:cs typeface="Arial"/>
              </a:rPr>
              <a:t>(WeWork) - Rwenzori/Albertine Region</a:t>
            </a:r>
            <a:endParaRPr lang="en-US" sz="1200">
              <a:latin typeface="+mj-lt"/>
              <a:cs typeface="Arial"/>
            </a:endParaRPr>
          </a:p>
        </p:txBody>
      </p:sp>
      <p:sp>
        <p:nvSpPr>
          <p:cNvPr id="43" name="Oval 3">
            <a:extLst>
              <a:ext uri="{FF2B5EF4-FFF2-40B4-BE49-F238E27FC236}">
                <a16:creationId xmlns:a16="http://schemas.microsoft.com/office/drawing/2014/main" id="{C0B6CD18-0FBD-9C43-911B-B81226E44E92}"/>
              </a:ext>
            </a:extLst>
          </p:cNvPr>
          <p:cNvSpPr/>
          <p:nvPr/>
        </p:nvSpPr>
        <p:spPr>
          <a:xfrm>
            <a:off x="6110215" y="5244724"/>
            <a:ext cx="4048210" cy="75985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7756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907" y="283603"/>
            <a:ext cx="9694333" cy="1143000"/>
          </a:xfrm>
        </p:spPr>
        <p:txBody>
          <a:bodyPr vert="horz" lIns="91440" tIns="45720" rIns="91440" bIns="45720" rtlCol="0" anchor="t">
            <a:normAutofit/>
          </a:bodyPr>
          <a:lstStyle/>
          <a:p>
            <a:r>
              <a:rPr lang="fr-BE" sz="3600" b="1">
                <a:solidFill>
                  <a:srgbClr val="C00000"/>
                </a:solidFill>
                <a:latin typeface="Times New Roman"/>
                <a:cs typeface="Times New Roman"/>
              </a:rPr>
              <a:t>5. Indicative timeline for the call;</a:t>
            </a: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10" name="Table 9">
            <a:extLst>
              <a:ext uri="{FF2B5EF4-FFF2-40B4-BE49-F238E27FC236}">
                <a16:creationId xmlns:a16="http://schemas.microsoft.com/office/drawing/2014/main" id="{CFE12402-60CF-D7DF-B078-23EED654D2C4}"/>
              </a:ext>
            </a:extLst>
          </p:cNvPr>
          <p:cNvGraphicFramePr>
            <a:graphicFrameLocks noGrp="1"/>
          </p:cNvGraphicFramePr>
          <p:nvPr>
            <p:extLst>
              <p:ext uri="{D42A27DB-BD31-4B8C-83A1-F6EECF244321}">
                <p14:modId xmlns:p14="http://schemas.microsoft.com/office/powerpoint/2010/main" val="875863353"/>
              </p:ext>
            </p:extLst>
          </p:nvPr>
        </p:nvGraphicFramePr>
        <p:xfrm>
          <a:off x="256032" y="1618488"/>
          <a:ext cx="11073384" cy="4933500"/>
        </p:xfrm>
        <a:graphic>
          <a:graphicData uri="http://schemas.openxmlformats.org/drawingml/2006/table">
            <a:tbl>
              <a:tblPr>
                <a:tableStyleId>{5C22544A-7EE6-4342-B048-85BDC9FD1C3A}</a:tableStyleId>
              </a:tblPr>
              <a:tblGrid>
                <a:gridCol w="5015255">
                  <a:extLst>
                    <a:ext uri="{9D8B030D-6E8A-4147-A177-3AD203B41FA5}">
                      <a16:colId xmlns:a16="http://schemas.microsoft.com/office/drawing/2014/main" val="1974069607"/>
                    </a:ext>
                  </a:extLst>
                </a:gridCol>
                <a:gridCol w="4391297">
                  <a:extLst>
                    <a:ext uri="{9D8B030D-6E8A-4147-A177-3AD203B41FA5}">
                      <a16:colId xmlns:a16="http://schemas.microsoft.com/office/drawing/2014/main" val="3575709726"/>
                    </a:ext>
                  </a:extLst>
                </a:gridCol>
                <a:gridCol w="1666832">
                  <a:extLst>
                    <a:ext uri="{9D8B030D-6E8A-4147-A177-3AD203B41FA5}">
                      <a16:colId xmlns:a16="http://schemas.microsoft.com/office/drawing/2014/main" val="562106971"/>
                    </a:ext>
                  </a:extLst>
                </a:gridCol>
              </a:tblGrid>
              <a:tr h="609600">
                <a:tc>
                  <a:txBody>
                    <a:bodyPr/>
                    <a:lstStyle/>
                    <a:p>
                      <a:pPr>
                        <a:spcAft>
                          <a:spcPts val="600"/>
                        </a:spcAft>
                        <a:buNone/>
                      </a:pPr>
                      <a:endParaRPr lang="en-US" sz="1400" kern="50">
                        <a:effectLst/>
                        <a:latin typeface="Arial"/>
                        <a:ea typeface="Arial Unicode MS"/>
                        <a:cs typeface="Tahoma"/>
                      </a:endParaRPr>
                    </a:p>
                  </a:txBody>
                  <a:tcPr marL="68580" marR="68580" marT="0" marB="0"/>
                </a:tc>
                <a:tc>
                  <a:txBody>
                    <a:bodyPr/>
                    <a:lstStyle/>
                    <a:p>
                      <a:pPr algn="ctr">
                        <a:spcAft>
                          <a:spcPts val="600"/>
                        </a:spcAft>
                        <a:buNone/>
                      </a:pPr>
                      <a:r>
                        <a:rPr lang="fr-FR" sz="1400" kern="50">
                          <a:effectLst/>
                        </a:rPr>
                        <a:t>Date</a:t>
                      </a:r>
                      <a:endParaRPr lang="en-US" sz="1400" kern="50">
                        <a:effectLst/>
                        <a:latin typeface="Arial"/>
                        <a:ea typeface="Arial Unicode MS"/>
                        <a:cs typeface="Tahoma"/>
                      </a:endParaRPr>
                    </a:p>
                  </a:txBody>
                  <a:tcPr marL="68580" marR="68580" marT="0" marB="0"/>
                </a:tc>
                <a:tc>
                  <a:txBody>
                    <a:bodyPr/>
                    <a:lstStyle/>
                    <a:p>
                      <a:pPr algn="ctr">
                        <a:spcAft>
                          <a:spcPts val="600"/>
                        </a:spcAft>
                        <a:buNone/>
                      </a:pPr>
                      <a:r>
                        <a:rPr lang="fr-FR" sz="1100" kern="50">
                          <a:effectLst/>
                        </a:rPr>
                        <a:t>Time*</a:t>
                      </a:r>
                      <a:endParaRPr lang="en-UG" sz="900" kern="50">
                        <a:effectLst/>
                        <a:latin typeface="Arial" panose="020B0604020202020204" pitchFamily="34" charset="0"/>
                        <a:ea typeface="Arial Unicode MS"/>
                        <a:cs typeface="Tahoma" panose="020B0604030504040204" pitchFamily="34" charset="0"/>
                      </a:endParaRPr>
                    </a:p>
                  </a:txBody>
                  <a:tcPr marL="68580" marR="68580" marT="0" marB="0"/>
                </a:tc>
                <a:extLst>
                  <a:ext uri="{0D108BD9-81ED-4DB2-BD59-A6C34878D82A}">
                    <a16:rowId xmlns:a16="http://schemas.microsoft.com/office/drawing/2014/main" val="2132578463"/>
                  </a:ext>
                </a:extLst>
              </a:tr>
              <a:tr h="430986">
                <a:tc>
                  <a:txBody>
                    <a:bodyPr/>
                    <a:lstStyle/>
                    <a:p>
                      <a:pPr>
                        <a:spcAft>
                          <a:spcPts val="600"/>
                        </a:spcAft>
                        <a:buNone/>
                      </a:pPr>
                      <a:r>
                        <a:rPr lang="fr-FR" sz="1400" kern="50">
                          <a:effectLst/>
                        </a:rPr>
                        <a:t>Information meeting </a:t>
                      </a:r>
                      <a:endParaRPr lang="en-US" sz="1400" kern="50">
                        <a:effectLst/>
                        <a:latin typeface="Arial"/>
                        <a:ea typeface="Arial Unicode MS"/>
                        <a:cs typeface="Tahoma"/>
                      </a:endParaRPr>
                    </a:p>
                  </a:txBody>
                  <a:tcPr marL="68580" marR="68580" marT="0" marB="0"/>
                </a:tc>
                <a:tc>
                  <a:txBody>
                    <a:bodyPr/>
                    <a:lstStyle/>
                    <a:p>
                      <a:pPr algn="ctr">
                        <a:spcAft>
                          <a:spcPts val="600"/>
                        </a:spcAft>
                        <a:buNone/>
                      </a:pPr>
                      <a:r>
                        <a:rPr lang="fr-FR" sz="1400" kern="50">
                          <a:effectLst/>
                        </a:rPr>
                        <a:t>28th/07/2025</a:t>
                      </a:r>
                      <a:endParaRPr lang="en-US" sz="1400" kern="50">
                        <a:effectLst/>
                        <a:latin typeface="Arial"/>
                        <a:ea typeface="Arial Unicode MS"/>
                        <a:cs typeface="Tahoma"/>
                      </a:endParaRPr>
                    </a:p>
                  </a:txBody>
                  <a:tcPr marL="68580" marR="68580" marT="0" marB="0"/>
                </a:tc>
                <a:tc>
                  <a:txBody>
                    <a:bodyPr/>
                    <a:lstStyle/>
                    <a:p>
                      <a:pPr algn="ctr">
                        <a:spcAft>
                          <a:spcPts val="600"/>
                        </a:spcAft>
                        <a:buNone/>
                      </a:pPr>
                      <a:r>
                        <a:rPr lang="fr-FR" sz="1100" kern="50">
                          <a:effectLst/>
                        </a:rPr>
                        <a:t>11 :00 AM</a:t>
                      </a:r>
                      <a:r>
                        <a:rPr lang="fr-FR" sz="1100" kern="50">
                          <a:effectLst/>
                          <a:highlight>
                            <a:srgbClr val="FFFF00"/>
                          </a:highlight>
                        </a:rPr>
                        <a:t>   </a:t>
                      </a:r>
                      <a:endParaRPr lang="en-UG" sz="900" kern="50">
                        <a:effectLst/>
                        <a:latin typeface="Arial" panose="020B0604020202020204" pitchFamily="34" charset="0"/>
                        <a:ea typeface="Arial Unicode MS"/>
                        <a:cs typeface="Tahoma" panose="020B0604030504040204" pitchFamily="34" charset="0"/>
                      </a:endParaRPr>
                    </a:p>
                  </a:txBody>
                  <a:tcPr marL="68580" marR="68580" marT="0" marB="0"/>
                </a:tc>
                <a:extLst>
                  <a:ext uri="{0D108BD9-81ED-4DB2-BD59-A6C34878D82A}">
                    <a16:rowId xmlns:a16="http://schemas.microsoft.com/office/drawing/2014/main" val="1653370054"/>
                  </a:ext>
                </a:extLst>
              </a:tr>
              <a:tr h="430986">
                <a:tc>
                  <a:txBody>
                    <a:bodyPr/>
                    <a:lstStyle/>
                    <a:p>
                      <a:pPr>
                        <a:spcAft>
                          <a:spcPts val="600"/>
                        </a:spcAft>
                        <a:buNone/>
                      </a:pPr>
                      <a:r>
                        <a:rPr lang="en-US" sz="1400" kern="50">
                          <a:effectLst/>
                        </a:rPr>
                        <a:t>Deadline for clarification requests to the contracting authority</a:t>
                      </a:r>
                      <a:endParaRPr lang="en-US" sz="1400" kern="50">
                        <a:effectLst/>
                        <a:latin typeface="Arial"/>
                        <a:ea typeface="Arial Unicode MS"/>
                        <a:cs typeface="Tahoma"/>
                      </a:endParaRPr>
                    </a:p>
                  </a:txBody>
                  <a:tcPr marL="68580" marR="68580" marT="0" marB="0"/>
                </a:tc>
                <a:tc>
                  <a:txBody>
                    <a:bodyPr/>
                    <a:lstStyle/>
                    <a:p>
                      <a:pPr algn="ctr">
                        <a:spcAft>
                          <a:spcPts val="600"/>
                        </a:spcAft>
                        <a:buNone/>
                      </a:pPr>
                      <a:r>
                        <a:rPr lang="en-US" sz="1400" kern="50">
                          <a:effectLst/>
                        </a:rPr>
                        <a:t>13 August 2025</a:t>
                      </a:r>
                      <a:endParaRPr lang="en-US" sz="1400" kern="50">
                        <a:effectLst/>
                        <a:latin typeface="Arial"/>
                        <a:ea typeface="Arial Unicode MS"/>
                        <a:cs typeface="Tahoma"/>
                      </a:endParaRPr>
                    </a:p>
                  </a:txBody>
                  <a:tcPr marL="68580" marR="68580" marT="0" marB="0"/>
                </a:tc>
                <a:tc>
                  <a:txBody>
                    <a:bodyPr/>
                    <a:lstStyle/>
                    <a:p>
                      <a:pPr algn="ctr">
                        <a:spcAft>
                          <a:spcPts val="600"/>
                        </a:spcAft>
                        <a:buNone/>
                      </a:pPr>
                      <a:r>
                        <a:rPr lang="fr-FR" sz="1100" kern="50">
                          <a:effectLst/>
                        </a:rPr>
                        <a:t>5 PM</a:t>
                      </a:r>
                      <a:endParaRPr lang="en-UG" sz="900" kern="50">
                        <a:effectLst/>
                        <a:latin typeface="Arial" panose="020B0604020202020204" pitchFamily="34" charset="0"/>
                        <a:ea typeface="Arial Unicode MS"/>
                        <a:cs typeface="Tahoma" panose="020B0604030504040204" pitchFamily="34" charset="0"/>
                      </a:endParaRPr>
                    </a:p>
                  </a:txBody>
                  <a:tcPr marL="68580" marR="68580" marT="0" marB="0"/>
                </a:tc>
                <a:extLst>
                  <a:ext uri="{0D108BD9-81ED-4DB2-BD59-A6C34878D82A}">
                    <a16:rowId xmlns:a16="http://schemas.microsoft.com/office/drawing/2014/main" val="172286741"/>
                  </a:ext>
                </a:extLst>
              </a:tr>
              <a:tr h="430986">
                <a:tc>
                  <a:txBody>
                    <a:bodyPr/>
                    <a:lstStyle/>
                    <a:p>
                      <a:pPr>
                        <a:spcAft>
                          <a:spcPts val="600"/>
                        </a:spcAft>
                        <a:buNone/>
                      </a:pPr>
                      <a:r>
                        <a:rPr lang="en-US" sz="1400" kern="50">
                          <a:effectLst/>
                        </a:rPr>
                        <a:t>Last date on which clarifications are given by the contracting authority</a:t>
                      </a:r>
                      <a:endParaRPr lang="en-US" sz="1400" kern="50">
                        <a:effectLst/>
                        <a:latin typeface="Arial"/>
                        <a:ea typeface="Arial Unicode MS"/>
                        <a:cs typeface="Tahoma"/>
                      </a:endParaRPr>
                    </a:p>
                  </a:txBody>
                  <a:tcPr marL="68580" marR="68580" marT="0" marB="0"/>
                </a:tc>
                <a:tc>
                  <a:txBody>
                    <a:bodyPr/>
                    <a:lstStyle/>
                    <a:p>
                      <a:pPr algn="ctr">
                        <a:spcAft>
                          <a:spcPts val="600"/>
                        </a:spcAft>
                        <a:buNone/>
                      </a:pPr>
                      <a:r>
                        <a:rPr lang="en-US" sz="1400" kern="50">
                          <a:effectLst/>
                        </a:rPr>
                        <a:t>21 August 2025</a:t>
                      </a:r>
                      <a:endParaRPr lang="en-US" sz="1400" kern="50">
                        <a:effectLst/>
                        <a:latin typeface="Arial"/>
                        <a:ea typeface="Arial Unicode MS"/>
                        <a:cs typeface="Tahoma"/>
                      </a:endParaRPr>
                    </a:p>
                  </a:txBody>
                  <a:tcPr marL="68580" marR="68580" marT="0" marB="0"/>
                </a:tc>
                <a:tc>
                  <a:txBody>
                    <a:bodyPr/>
                    <a:lstStyle/>
                    <a:p>
                      <a:pPr algn="ctr">
                        <a:spcAft>
                          <a:spcPts val="600"/>
                        </a:spcAft>
                        <a:buNone/>
                      </a:pPr>
                      <a:r>
                        <a:rPr lang="fr-FR" sz="1100" kern="50">
                          <a:effectLst/>
                        </a:rPr>
                        <a:t>-</a:t>
                      </a:r>
                      <a:endParaRPr lang="en-UG" sz="900" kern="50">
                        <a:effectLst/>
                        <a:latin typeface="Arial" panose="020B0604020202020204" pitchFamily="34" charset="0"/>
                        <a:ea typeface="Arial Unicode MS"/>
                        <a:cs typeface="Tahoma" panose="020B0604030504040204" pitchFamily="34" charset="0"/>
                      </a:endParaRPr>
                    </a:p>
                  </a:txBody>
                  <a:tcPr marL="68580" marR="68580" marT="0" marB="0"/>
                </a:tc>
                <a:extLst>
                  <a:ext uri="{0D108BD9-81ED-4DB2-BD59-A6C34878D82A}">
                    <a16:rowId xmlns:a16="http://schemas.microsoft.com/office/drawing/2014/main" val="941208032"/>
                  </a:ext>
                </a:extLst>
              </a:tr>
              <a:tr h="430986">
                <a:tc>
                  <a:txBody>
                    <a:bodyPr/>
                    <a:lstStyle/>
                    <a:p>
                      <a:pPr>
                        <a:spcAft>
                          <a:spcPts val="600"/>
                        </a:spcAft>
                        <a:buNone/>
                      </a:pPr>
                      <a:r>
                        <a:rPr lang="en-US" sz="1400" kern="50">
                          <a:effectLst/>
                        </a:rPr>
                        <a:t>Proposal Submission deadline</a:t>
                      </a:r>
                      <a:endParaRPr lang="en-US" sz="1400" kern="50">
                        <a:effectLst/>
                        <a:latin typeface="Arial"/>
                        <a:ea typeface="Arial Unicode MS"/>
                        <a:cs typeface="Tahoma"/>
                      </a:endParaRPr>
                    </a:p>
                  </a:txBody>
                  <a:tcPr marL="68580" marR="68580" marT="0" marB="0"/>
                </a:tc>
                <a:tc>
                  <a:txBody>
                    <a:bodyPr/>
                    <a:lstStyle/>
                    <a:p>
                      <a:pPr algn="ctr">
                        <a:spcAft>
                          <a:spcPts val="600"/>
                        </a:spcAft>
                        <a:buNone/>
                      </a:pPr>
                      <a:r>
                        <a:rPr lang="en-GB" sz="1400" kern="50">
                          <a:effectLst/>
                        </a:rPr>
                        <a:t>2d September 2025  </a:t>
                      </a:r>
                      <a:endParaRPr lang="en-US" sz="1400" kern="50">
                        <a:effectLst/>
                        <a:latin typeface="Arial"/>
                        <a:ea typeface="Arial Unicode MS"/>
                        <a:cs typeface="Tahoma"/>
                      </a:endParaRPr>
                    </a:p>
                  </a:txBody>
                  <a:tcPr marL="68580" marR="68580" marT="0" marB="0"/>
                </a:tc>
                <a:tc>
                  <a:txBody>
                    <a:bodyPr/>
                    <a:lstStyle/>
                    <a:p>
                      <a:pPr algn="ctr">
                        <a:spcAft>
                          <a:spcPts val="600"/>
                        </a:spcAft>
                        <a:buNone/>
                      </a:pPr>
                      <a:r>
                        <a:rPr lang="fr-FR" sz="1100" kern="50">
                          <a:effectLst/>
                        </a:rPr>
                        <a:t>5 PM</a:t>
                      </a:r>
                      <a:endParaRPr lang="en-UG" sz="900" kern="50">
                        <a:effectLst/>
                        <a:latin typeface="Arial" panose="020B0604020202020204" pitchFamily="34" charset="0"/>
                        <a:ea typeface="Arial Unicode MS"/>
                        <a:cs typeface="Tahoma" panose="020B0604030504040204" pitchFamily="34" charset="0"/>
                      </a:endParaRPr>
                    </a:p>
                  </a:txBody>
                  <a:tcPr marL="68580" marR="68580" marT="0" marB="0"/>
                </a:tc>
                <a:extLst>
                  <a:ext uri="{0D108BD9-81ED-4DB2-BD59-A6C34878D82A}">
                    <a16:rowId xmlns:a16="http://schemas.microsoft.com/office/drawing/2014/main" val="1559728730"/>
                  </a:ext>
                </a:extLst>
              </a:tr>
              <a:tr h="861970">
                <a:tc>
                  <a:txBody>
                    <a:bodyPr/>
                    <a:lstStyle/>
                    <a:p>
                      <a:pPr>
                        <a:spcAft>
                          <a:spcPts val="600"/>
                        </a:spcAft>
                        <a:buNone/>
                      </a:pPr>
                      <a:r>
                        <a:rPr lang="en-US" sz="1400" kern="50">
                          <a:effectLst/>
                        </a:rPr>
                        <a:t>Request certificates and supporting documents relating to the grounds for exclusion (see 2.1.1 (2))</a:t>
                      </a:r>
                      <a:endParaRPr lang="en-US" sz="1400" kern="50">
                        <a:effectLst/>
                        <a:latin typeface="Arial"/>
                        <a:ea typeface="Arial Unicode MS"/>
                        <a:cs typeface="Tahoma"/>
                      </a:endParaRPr>
                    </a:p>
                  </a:txBody>
                  <a:tcPr marL="68580" marR="68580" marT="0" marB="0"/>
                </a:tc>
                <a:tc>
                  <a:txBody>
                    <a:bodyPr/>
                    <a:lstStyle/>
                    <a:p>
                      <a:pPr algn="ctr">
                        <a:spcAft>
                          <a:spcPts val="600"/>
                        </a:spcAft>
                        <a:buNone/>
                      </a:pPr>
                      <a:r>
                        <a:rPr lang="en-GB" sz="1400" kern="50">
                          <a:effectLst/>
                        </a:rPr>
                        <a:t>02 October 2025</a:t>
                      </a:r>
                      <a:endParaRPr lang="en-US" sz="1400" kern="50">
                        <a:effectLst/>
                        <a:latin typeface="Arial"/>
                        <a:ea typeface="Arial Unicode MS"/>
                        <a:cs typeface="Tahoma"/>
                      </a:endParaRPr>
                    </a:p>
                  </a:txBody>
                  <a:tcPr marL="68580" marR="68580" marT="0" marB="0"/>
                </a:tc>
                <a:tc>
                  <a:txBody>
                    <a:bodyPr/>
                    <a:lstStyle/>
                    <a:p>
                      <a:pPr algn="ctr">
                        <a:spcAft>
                          <a:spcPts val="600"/>
                        </a:spcAft>
                        <a:buNone/>
                      </a:pPr>
                      <a:endParaRPr lang="en-UG" sz="900" kern="50">
                        <a:effectLst/>
                        <a:latin typeface="Arial" panose="020B0604020202020204" pitchFamily="34" charset="0"/>
                        <a:ea typeface="Arial Unicode MS"/>
                        <a:cs typeface="Tahoma" panose="020B0604030504040204" pitchFamily="34" charset="0"/>
                      </a:endParaRPr>
                    </a:p>
                  </a:txBody>
                  <a:tcPr marL="68580" marR="68580" marT="0" marB="0"/>
                </a:tc>
                <a:extLst>
                  <a:ext uri="{0D108BD9-81ED-4DB2-BD59-A6C34878D82A}">
                    <a16:rowId xmlns:a16="http://schemas.microsoft.com/office/drawing/2014/main" val="155879759"/>
                  </a:ext>
                </a:extLst>
              </a:tr>
              <a:tr h="430986">
                <a:tc>
                  <a:txBody>
                    <a:bodyPr/>
                    <a:lstStyle/>
                    <a:p>
                      <a:pPr>
                        <a:spcAft>
                          <a:spcPts val="600"/>
                        </a:spcAft>
                        <a:buNone/>
                      </a:pPr>
                      <a:r>
                        <a:rPr lang="en-US" sz="1400" kern="50">
                          <a:effectLst/>
                        </a:rPr>
                        <a:t>Receipt of certificates and supporting documents relating to the grounds for exclusion</a:t>
                      </a:r>
                      <a:endParaRPr lang="en-US" sz="1400" kern="50">
                        <a:effectLst/>
                        <a:latin typeface="Arial"/>
                        <a:ea typeface="Arial Unicode MS"/>
                        <a:cs typeface="Tahoma"/>
                      </a:endParaRPr>
                    </a:p>
                  </a:txBody>
                  <a:tcPr marL="68580" marR="68580" marT="0" marB="0"/>
                </a:tc>
                <a:tc>
                  <a:txBody>
                    <a:bodyPr/>
                    <a:lstStyle/>
                    <a:p>
                      <a:pPr algn="ctr">
                        <a:spcAft>
                          <a:spcPts val="600"/>
                        </a:spcAft>
                        <a:buNone/>
                      </a:pPr>
                      <a:r>
                        <a:rPr lang="en-GB" sz="1400" kern="50">
                          <a:effectLst/>
                        </a:rPr>
                        <a:t>17 October 2025</a:t>
                      </a:r>
                      <a:endParaRPr lang="en-US" sz="1400" kern="50">
                        <a:effectLst/>
                        <a:latin typeface="Arial"/>
                        <a:ea typeface="Arial Unicode MS"/>
                        <a:cs typeface="Tahoma"/>
                      </a:endParaRPr>
                    </a:p>
                  </a:txBody>
                  <a:tcPr marL="68580" marR="68580" marT="0" marB="0"/>
                </a:tc>
                <a:tc>
                  <a:txBody>
                    <a:bodyPr/>
                    <a:lstStyle/>
                    <a:p>
                      <a:pPr algn="ctr">
                        <a:spcAft>
                          <a:spcPts val="600"/>
                        </a:spcAft>
                        <a:buNone/>
                      </a:pPr>
                      <a:endParaRPr lang="en-UG" sz="900" kern="50">
                        <a:effectLst/>
                        <a:latin typeface="Arial" panose="020B0604020202020204" pitchFamily="34" charset="0"/>
                        <a:ea typeface="Arial Unicode MS"/>
                        <a:cs typeface="Tahoma" panose="020B0604030504040204" pitchFamily="34" charset="0"/>
                      </a:endParaRPr>
                    </a:p>
                  </a:txBody>
                  <a:tcPr marL="68580" marR="68580" marT="0" marB="0"/>
                </a:tc>
                <a:extLst>
                  <a:ext uri="{0D108BD9-81ED-4DB2-BD59-A6C34878D82A}">
                    <a16:rowId xmlns:a16="http://schemas.microsoft.com/office/drawing/2014/main" val="1075778385"/>
                  </a:ext>
                </a:extLst>
              </a:tr>
              <a:tr h="430986">
                <a:tc>
                  <a:txBody>
                    <a:bodyPr/>
                    <a:lstStyle/>
                    <a:p>
                      <a:pPr>
                        <a:spcAft>
                          <a:spcPts val="600"/>
                        </a:spcAft>
                        <a:buNone/>
                      </a:pPr>
                      <a:r>
                        <a:rPr lang="en-US" sz="1400" kern="50">
                          <a:effectLst/>
                        </a:rPr>
                        <a:t>Organizational analysis of applicants whose proposal has been shortlisted. </a:t>
                      </a:r>
                      <a:endParaRPr lang="en-US" sz="1400" kern="50">
                        <a:effectLst/>
                        <a:latin typeface="Arial"/>
                        <a:ea typeface="Arial Unicode MS"/>
                        <a:cs typeface="Tahoma"/>
                      </a:endParaRPr>
                    </a:p>
                  </a:txBody>
                  <a:tcPr marL="68580" marR="68580" marT="0" marB="0"/>
                </a:tc>
                <a:tc>
                  <a:txBody>
                    <a:bodyPr/>
                    <a:lstStyle/>
                    <a:p>
                      <a:pPr algn="ctr">
                        <a:spcAft>
                          <a:spcPts val="600"/>
                        </a:spcAft>
                        <a:buNone/>
                      </a:pPr>
                      <a:r>
                        <a:rPr lang="en-GB" sz="1400" kern="50">
                          <a:effectLst/>
                        </a:rPr>
                        <a:t> 02 October 2025</a:t>
                      </a:r>
                      <a:endParaRPr lang="en-US" sz="1400" kern="50">
                        <a:effectLst/>
                        <a:latin typeface="Arial"/>
                        <a:ea typeface="Arial Unicode MS"/>
                        <a:cs typeface="Tahoma"/>
                      </a:endParaRPr>
                    </a:p>
                  </a:txBody>
                  <a:tcPr marL="68580" marR="68580" marT="0" marB="0"/>
                </a:tc>
                <a:tc>
                  <a:txBody>
                    <a:bodyPr/>
                    <a:lstStyle/>
                    <a:p>
                      <a:pPr algn="ctr">
                        <a:spcAft>
                          <a:spcPts val="600"/>
                        </a:spcAft>
                        <a:buNone/>
                      </a:pPr>
                      <a:endParaRPr lang="en-UG" sz="900" kern="50">
                        <a:effectLst/>
                        <a:latin typeface="Arial" panose="020B0604020202020204" pitchFamily="34" charset="0"/>
                        <a:ea typeface="Arial Unicode MS"/>
                        <a:cs typeface="Tahoma" panose="020B0604030504040204" pitchFamily="34" charset="0"/>
                      </a:endParaRPr>
                    </a:p>
                  </a:txBody>
                  <a:tcPr marL="68580" marR="68580" marT="0" marB="0"/>
                </a:tc>
                <a:extLst>
                  <a:ext uri="{0D108BD9-81ED-4DB2-BD59-A6C34878D82A}">
                    <a16:rowId xmlns:a16="http://schemas.microsoft.com/office/drawing/2014/main" val="1454033260"/>
                  </a:ext>
                </a:extLst>
              </a:tr>
              <a:tr h="438007">
                <a:tc>
                  <a:txBody>
                    <a:bodyPr/>
                    <a:lstStyle/>
                    <a:p>
                      <a:pPr>
                        <a:spcAft>
                          <a:spcPts val="600"/>
                        </a:spcAft>
                        <a:buNone/>
                      </a:pPr>
                      <a:r>
                        <a:rPr lang="en-US" sz="1400" kern="50">
                          <a:effectLst/>
                        </a:rPr>
                        <a:t>Notification of the award decision and transmission of signed grant agreement</a:t>
                      </a:r>
                      <a:endParaRPr lang="en-US" sz="1400" kern="50">
                        <a:effectLst/>
                        <a:latin typeface="Arial"/>
                        <a:ea typeface="Arial Unicode MS"/>
                        <a:cs typeface="Tahoma"/>
                      </a:endParaRPr>
                    </a:p>
                  </a:txBody>
                  <a:tcPr marL="68580" marR="68580" marT="0" marB="0"/>
                </a:tc>
                <a:tc>
                  <a:txBody>
                    <a:bodyPr/>
                    <a:lstStyle/>
                    <a:p>
                      <a:pPr algn="ctr">
                        <a:spcAft>
                          <a:spcPts val="600"/>
                        </a:spcAft>
                        <a:buNone/>
                      </a:pPr>
                      <a:r>
                        <a:rPr lang="fr-FR" sz="1400" kern="50">
                          <a:effectLst/>
                        </a:rPr>
                        <a:t>30th </a:t>
                      </a:r>
                      <a:r>
                        <a:rPr lang="fr-FR" sz="1400" kern="50" err="1">
                          <a:effectLst/>
                        </a:rPr>
                        <a:t>October</a:t>
                      </a:r>
                      <a:r>
                        <a:rPr lang="fr-FR" sz="1400" kern="50">
                          <a:effectLst/>
                        </a:rPr>
                        <a:t> 2025</a:t>
                      </a:r>
                      <a:endParaRPr lang="en-US" sz="1400" kern="50">
                        <a:effectLst/>
                        <a:latin typeface="Arial"/>
                        <a:ea typeface="Arial Unicode MS"/>
                        <a:cs typeface="Tahoma"/>
                      </a:endParaRPr>
                    </a:p>
                  </a:txBody>
                  <a:tcPr marL="68580" marR="68580" marT="0" marB="0"/>
                </a:tc>
                <a:tc>
                  <a:txBody>
                    <a:bodyPr/>
                    <a:lstStyle/>
                    <a:p>
                      <a:pPr algn="ctr">
                        <a:lnSpc>
                          <a:spcPct val="107000"/>
                        </a:lnSpc>
                        <a:spcAft>
                          <a:spcPts val="600"/>
                        </a:spcAft>
                        <a:buNone/>
                      </a:pPr>
                      <a:endParaRPr lang="en-UG" sz="900" kern="50">
                        <a:effectLst/>
                        <a:latin typeface="Arial" panose="020B0604020202020204" pitchFamily="34" charset="0"/>
                        <a:ea typeface="Arial Unicode MS"/>
                        <a:cs typeface="Tahoma" panose="020B0604030504040204" pitchFamily="34" charset="0"/>
                      </a:endParaRPr>
                    </a:p>
                  </a:txBody>
                  <a:tcPr marL="68580" marR="68580" marT="0" marB="0"/>
                </a:tc>
                <a:extLst>
                  <a:ext uri="{0D108BD9-81ED-4DB2-BD59-A6C34878D82A}">
                    <a16:rowId xmlns:a16="http://schemas.microsoft.com/office/drawing/2014/main" val="4181860494"/>
                  </a:ext>
                </a:extLst>
              </a:tr>
              <a:tr h="438007">
                <a:tc>
                  <a:txBody>
                    <a:bodyPr/>
                    <a:lstStyle/>
                    <a:p>
                      <a:pPr>
                        <a:spcAft>
                          <a:spcPts val="600"/>
                        </a:spcAft>
                        <a:buNone/>
                      </a:pPr>
                      <a:r>
                        <a:rPr lang="en-GB" sz="1400" kern="50">
                          <a:effectLst/>
                        </a:rPr>
                        <a:t>Signature of the Agreement by contracting beneficiary</a:t>
                      </a:r>
                      <a:endParaRPr lang="en-US" sz="1400" kern="50">
                        <a:effectLst/>
                        <a:latin typeface="Arial"/>
                        <a:ea typeface="Arial Unicode MS"/>
                        <a:cs typeface="Tahoma"/>
                      </a:endParaRPr>
                    </a:p>
                  </a:txBody>
                  <a:tcPr marL="68580" marR="68580" marT="0" marB="0"/>
                </a:tc>
                <a:tc>
                  <a:txBody>
                    <a:bodyPr/>
                    <a:lstStyle/>
                    <a:p>
                      <a:pPr algn="ctr">
                        <a:spcAft>
                          <a:spcPts val="600"/>
                        </a:spcAft>
                        <a:buNone/>
                      </a:pPr>
                      <a:r>
                        <a:rPr lang="en-GB" sz="1400" kern="50">
                          <a:effectLst/>
                        </a:rPr>
                        <a:t>15th November 2025</a:t>
                      </a:r>
                      <a:endParaRPr lang="en-US" sz="1400" kern="50">
                        <a:effectLst/>
                        <a:latin typeface="Arial"/>
                        <a:ea typeface="Arial Unicode MS"/>
                        <a:cs typeface="Tahoma"/>
                      </a:endParaRPr>
                    </a:p>
                  </a:txBody>
                  <a:tcPr marL="68580" marR="68580" marT="0" marB="0"/>
                </a:tc>
                <a:tc>
                  <a:txBody>
                    <a:bodyPr/>
                    <a:lstStyle/>
                    <a:p>
                      <a:pPr algn="ctr">
                        <a:lnSpc>
                          <a:spcPct val="107000"/>
                        </a:lnSpc>
                        <a:spcAft>
                          <a:spcPts val="600"/>
                        </a:spcAft>
                        <a:buNone/>
                      </a:pPr>
                      <a:r>
                        <a:rPr lang="fr-FR" sz="1100" strike="sngStrike" kern="50">
                          <a:effectLst/>
                        </a:rPr>
                        <a:t>-</a:t>
                      </a:r>
                      <a:endParaRPr lang="en-UG" sz="900" kern="50">
                        <a:effectLst/>
                        <a:latin typeface="Arial" panose="020B0604020202020204" pitchFamily="34" charset="0"/>
                        <a:ea typeface="Arial Unicode MS"/>
                        <a:cs typeface="Tahoma" panose="020B0604030504040204" pitchFamily="34" charset="0"/>
                      </a:endParaRPr>
                    </a:p>
                  </a:txBody>
                  <a:tcPr marL="68580" marR="68580" marT="0" marB="0"/>
                </a:tc>
                <a:extLst>
                  <a:ext uri="{0D108BD9-81ED-4DB2-BD59-A6C34878D82A}">
                    <a16:rowId xmlns:a16="http://schemas.microsoft.com/office/drawing/2014/main" val="157418277"/>
                  </a:ext>
                </a:extLst>
              </a:tr>
            </a:tbl>
          </a:graphicData>
        </a:graphic>
      </p:graphicFrame>
      <p:sp>
        <p:nvSpPr>
          <p:cNvPr id="11" name="Rectangle 4">
            <a:extLst>
              <a:ext uri="{FF2B5EF4-FFF2-40B4-BE49-F238E27FC236}">
                <a16:creationId xmlns:a16="http://schemas.microsoft.com/office/drawing/2014/main" id="{33D746B9-0AAF-F6DC-FCE6-F693DCD77842}"/>
              </a:ext>
            </a:extLst>
          </p:cNvPr>
          <p:cNvSpPr>
            <a:spLocks noChangeArrowheads="1"/>
          </p:cNvSpPr>
          <p:nvPr/>
        </p:nvSpPr>
        <p:spPr bwMode="auto">
          <a:xfrm>
            <a:off x="4025900" y="1906588"/>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G"/>
          </a:p>
        </p:txBody>
      </p:sp>
    </p:spTree>
    <p:extLst>
      <p:ext uri="{BB962C8B-B14F-4D97-AF65-F5344CB8AC3E}">
        <p14:creationId xmlns:p14="http://schemas.microsoft.com/office/powerpoint/2010/main" val="2859091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3D7A2-4547-4F64-BB96-B74E99583CD9}"/>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EC901D6-038F-233C-8475-10FA86C9DC8B}"/>
              </a:ext>
            </a:extLst>
          </p:cNvPr>
          <p:cNvSpPr>
            <a:spLocks noGrp="1"/>
          </p:cNvSpPr>
          <p:nvPr>
            <p:ph sz="half" idx="1"/>
          </p:nvPr>
        </p:nvSpPr>
        <p:spPr>
          <a:xfrm>
            <a:off x="1799302" y="1825625"/>
            <a:ext cx="4220498" cy="4351338"/>
          </a:xfrm>
        </p:spPr>
        <p:txBody>
          <a:bodyPr vert="horz" lIns="91440" tIns="45720" rIns="91440" bIns="45720" rtlCol="0">
            <a:normAutofit/>
          </a:bodyPr>
          <a:lstStyle/>
          <a:p>
            <a:pPr marL="0" indent="0">
              <a:buNone/>
            </a:pPr>
            <a:endParaRPr lang="en-US" i="1"/>
          </a:p>
          <a:p>
            <a:pPr marL="0" indent="0">
              <a:buNone/>
            </a:pPr>
            <a:endParaRPr lang="en-US"/>
          </a:p>
          <a:p>
            <a:endParaRPr lang="en-US"/>
          </a:p>
          <a:p>
            <a:pPr marL="0" indent="0">
              <a:buNone/>
            </a:pPr>
            <a:endParaRPr lang="en-US"/>
          </a:p>
        </p:txBody>
      </p:sp>
      <p:pic>
        <p:nvPicPr>
          <p:cNvPr id="4" name="Picture 3">
            <a:extLst>
              <a:ext uri="{FF2B5EF4-FFF2-40B4-BE49-F238E27FC236}">
                <a16:creationId xmlns:a16="http://schemas.microsoft.com/office/drawing/2014/main" id="{762E4CE0-A299-C7B2-B837-37619DAB14BC}"/>
              </a:ext>
            </a:extLst>
          </p:cNvPr>
          <p:cNvPicPr>
            <a:picLocks noChangeAspect="1"/>
          </p:cNvPicPr>
          <p:nvPr/>
        </p:nvPicPr>
        <p:blipFill>
          <a:blip r:embed="rId3"/>
          <a:stretch>
            <a:fillRect/>
          </a:stretch>
        </p:blipFill>
        <p:spPr>
          <a:xfrm>
            <a:off x="7157867" y="1627481"/>
            <a:ext cx="3809576" cy="3809576"/>
          </a:xfrm>
          <a:prstGeom prst="rect">
            <a:avLst/>
          </a:prstGeom>
          <a:noFill/>
        </p:spPr>
      </p:pic>
      <p:sp>
        <p:nvSpPr>
          <p:cNvPr id="2" name="Title 1">
            <a:extLst>
              <a:ext uri="{FF2B5EF4-FFF2-40B4-BE49-F238E27FC236}">
                <a16:creationId xmlns:a16="http://schemas.microsoft.com/office/drawing/2014/main" id="{2B6EA467-179C-F837-E034-1F7ED928493E}"/>
              </a:ext>
            </a:extLst>
          </p:cNvPr>
          <p:cNvSpPr>
            <a:spLocks noGrp="1"/>
          </p:cNvSpPr>
          <p:nvPr>
            <p:ph type="title"/>
          </p:nvPr>
        </p:nvSpPr>
        <p:spPr>
          <a:xfrm>
            <a:off x="2517759" y="301918"/>
            <a:ext cx="8637789" cy="1325563"/>
          </a:xfrm>
        </p:spPr>
        <p:txBody>
          <a:bodyPr vert="horz" lIns="91440" tIns="45720" rIns="91440" bIns="45720" rtlCol="0" anchor="ctr">
            <a:normAutofit/>
          </a:bodyPr>
          <a:lstStyle/>
          <a:p>
            <a:r>
              <a:rPr lang="fr-BE" b="1"/>
              <a:t>Questions?</a:t>
            </a:r>
          </a:p>
        </p:txBody>
      </p:sp>
      <p:pic>
        <p:nvPicPr>
          <p:cNvPr id="3" name="Picture 4" descr="Sign icon">
            <a:extLst>
              <a:ext uri="{FF2B5EF4-FFF2-40B4-BE49-F238E27FC236}">
                <a16:creationId xmlns:a16="http://schemas.microsoft.com/office/drawing/2014/main" id="{A042A017-8AA3-BC7D-EA72-42A8FEFAFA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151" y="260168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160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a:solidFill>
                  <a:srgbClr val="C00000"/>
                </a:solidFill>
                <a:latin typeface="Times New Roman"/>
                <a:cs typeface="Times New Roman"/>
              </a:rPr>
              <a:t>1. Introduction</a:t>
            </a:r>
            <a:r>
              <a:rPr lang="fr-BE" b="1">
                <a:solidFill>
                  <a:srgbClr val="C00000"/>
                </a:solidFill>
              </a:rPr>
              <a:t> </a:t>
            </a:r>
            <a:endParaRPr lang="en-US" b="1">
              <a:solidFill>
                <a:srgbClr val="C00000"/>
              </a:solidFill>
            </a:endParaRPr>
          </a:p>
        </p:txBody>
      </p:sp>
      <p:sp>
        <p:nvSpPr>
          <p:cNvPr id="3" name="Content Placeholder 2"/>
          <p:cNvSpPr>
            <a:spLocks noGrp="1"/>
          </p:cNvSpPr>
          <p:nvPr>
            <p:ph idx="1"/>
          </p:nvPr>
        </p:nvSpPr>
        <p:spPr>
          <a:xfrm>
            <a:off x="1460404" y="1184496"/>
            <a:ext cx="9271191" cy="4764313"/>
          </a:xfrm>
        </p:spPr>
        <p:txBody>
          <a:bodyPr vert="horz" lIns="91440" tIns="45720" rIns="91440" bIns="45720" rtlCol="0" anchor="t">
            <a:normAutofit/>
          </a:bodyPr>
          <a:lstStyle/>
          <a:p>
            <a:pPr marL="267970" indent="-267970">
              <a:buNone/>
            </a:pPr>
            <a:r>
              <a:rPr lang="en-US" b="1" err="1">
                <a:latin typeface="Times New Roman"/>
                <a:ea typeface="+mn-lt"/>
                <a:cs typeface="+mn-lt"/>
              </a:rPr>
              <a:t>Enabel</a:t>
            </a:r>
            <a:r>
              <a:rPr lang="en-US" b="1">
                <a:latin typeface="Times New Roman"/>
                <a:ea typeface="+mn-lt"/>
                <a:cs typeface="+mn-lt"/>
              </a:rPr>
              <a:t>, the Belgian Agency for </a:t>
            </a:r>
            <a:r>
              <a:rPr lang="en-US" b="1">
                <a:solidFill>
                  <a:srgbClr val="FF0000"/>
                </a:solidFill>
                <a:latin typeface="Times New Roman"/>
                <a:ea typeface="+mn-lt"/>
                <a:cs typeface="+mn-lt"/>
              </a:rPr>
              <a:t>International Cooperation</a:t>
            </a:r>
            <a:endParaRPr lang="en-US">
              <a:solidFill>
                <a:srgbClr val="FF0000"/>
              </a:solidFill>
              <a:latin typeface="Times New Roman"/>
              <a:ea typeface="Calibri" panose="020F0502020204030204"/>
              <a:cs typeface="Calibri" panose="020F0502020204030204"/>
            </a:endParaRPr>
          </a:p>
          <a:p>
            <a:pPr marL="267970" indent="-267970">
              <a:buNone/>
            </a:pPr>
            <a:r>
              <a:rPr lang="en-US" b="1">
                <a:latin typeface="Times New Roman"/>
                <a:ea typeface="+mn-lt"/>
                <a:cs typeface="+mn-lt"/>
              </a:rPr>
              <a:t>Vision:</a:t>
            </a:r>
            <a:r>
              <a:rPr lang="en-US">
                <a:latin typeface="Times New Roman"/>
                <a:ea typeface="+mn-lt"/>
                <a:cs typeface="+mn-lt"/>
              </a:rPr>
              <a:t> Young people and women in Uganda develop into active, economically independent citizens in a sustainable society that respects human rights and ensures quality basic services. </a:t>
            </a:r>
          </a:p>
          <a:p>
            <a:pPr marL="267970" indent="-267970">
              <a:buNone/>
            </a:pPr>
            <a:r>
              <a:rPr lang="en-US" b="1">
                <a:latin typeface="Times New Roman"/>
                <a:ea typeface="+mn-lt"/>
                <a:cs typeface="+mn-lt"/>
              </a:rPr>
              <a:t>Focus areas:</a:t>
            </a:r>
            <a:r>
              <a:rPr lang="en-US">
                <a:latin typeface="Times New Roman"/>
                <a:ea typeface="+mn-lt"/>
                <a:cs typeface="+mn-lt"/>
              </a:rPr>
              <a:t>   </a:t>
            </a:r>
            <a:endParaRPr lang="en-US">
              <a:latin typeface="Times New Roman"/>
              <a:ea typeface="Calibri"/>
              <a:cs typeface="Calibri"/>
            </a:endParaRPr>
          </a:p>
          <a:p>
            <a:pPr marL="0" indent="0">
              <a:buNone/>
            </a:pPr>
            <a:endParaRPr lang="en-US">
              <a:ea typeface="Calibri"/>
              <a:cs typeface="Calibri"/>
            </a:endParaRPr>
          </a:p>
        </p:txBody>
      </p:sp>
      <p:graphicFrame>
        <p:nvGraphicFramePr>
          <p:cNvPr id="6" name="Table 5">
            <a:extLst>
              <a:ext uri="{FF2B5EF4-FFF2-40B4-BE49-F238E27FC236}">
                <a16:creationId xmlns:a16="http://schemas.microsoft.com/office/drawing/2014/main" id="{BF5B5C16-89AF-BB26-E8B3-CC6F85E7D58B}"/>
              </a:ext>
            </a:extLst>
          </p:cNvPr>
          <p:cNvGraphicFramePr>
            <a:graphicFrameLocks noGrp="1"/>
          </p:cNvGraphicFramePr>
          <p:nvPr>
            <p:extLst>
              <p:ext uri="{D42A27DB-BD31-4B8C-83A1-F6EECF244321}">
                <p14:modId xmlns:p14="http://schemas.microsoft.com/office/powerpoint/2010/main" val="1017531461"/>
              </p:ext>
            </p:extLst>
          </p:nvPr>
        </p:nvGraphicFramePr>
        <p:xfrm>
          <a:off x="432619" y="3853553"/>
          <a:ext cx="11326760" cy="2865120"/>
        </p:xfrm>
        <a:graphic>
          <a:graphicData uri="http://schemas.openxmlformats.org/drawingml/2006/table">
            <a:tbl>
              <a:tblPr firstRow="1" bandRow="1">
                <a:tableStyleId>{72833802-FEF1-4C79-8D5D-14CF1EAF98D9}</a:tableStyleId>
              </a:tblPr>
              <a:tblGrid>
                <a:gridCol w="2860310">
                  <a:extLst>
                    <a:ext uri="{9D8B030D-6E8A-4147-A177-3AD203B41FA5}">
                      <a16:colId xmlns:a16="http://schemas.microsoft.com/office/drawing/2014/main" val="3529659229"/>
                    </a:ext>
                  </a:extLst>
                </a:gridCol>
                <a:gridCol w="3076436">
                  <a:extLst>
                    <a:ext uri="{9D8B030D-6E8A-4147-A177-3AD203B41FA5}">
                      <a16:colId xmlns:a16="http://schemas.microsoft.com/office/drawing/2014/main" val="1854927788"/>
                    </a:ext>
                  </a:extLst>
                </a:gridCol>
                <a:gridCol w="2538684">
                  <a:extLst>
                    <a:ext uri="{9D8B030D-6E8A-4147-A177-3AD203B41FA5}">
                      <a16:colId xmlns:a16="http://schemas.microsoft.com/office/drawing/2014/main" val="4260720077"/>
                    </a:ext>
                  </a:extLst>
                </a:gridCol>
                <a:gridCol w="2851330">
                  <a:extLst>
                    <a:ext uri="{9D8B030D-6E8A-4147-A177-3AD203B41FA5}">
                      <a16:colId xmlns:a16="http://schemas.microsoft.com/office/drawing/2014/main" val="1730859665"/>
                    </a:ext>
                  </a:extLst>
                </a:gridCol>
              </a:tblGrid>
              <a:tr h="370840">
                <a:tc>
                  <a:txBody>
                    <a:bodyPr/>
                    <a:lstStyle/>
                    <a:p>
                      <a:pPr algn="ctr"/>
                      <a:r>
                        <a:rPr lang="nl-BE" sz="2800">
                          <a:latin typeface="Times New Roman"/>
                        </a:rPr>
                        <a:t>Employability</a:t>
                      </a:r>
                      <a:endParaRPr lang="en-US" sz="2800">
                        <a:latin typeface="Times New Roman"/>
                      </a:endParaRPr>
                    </a:p>
                  </a:txBody>
                  <a:tcPr>
                    <a:solidFill>
                      <a:srgbClr val="C00000"/>
                    </a:solidFill>
                  </a:tcPr>
                </a:tc>
                <a:tc>
                  <a:txBody>
                    <a:bodyPr/>
                    <a:lstStyle/>
                    <a:p>
                      <a:pPr algn="ctr"/>
                      <a:r>
                        <a:rPr lang="nl-BE" sz="2800" err="1">
                          <a:latin typeface="Times New Roman"/>
                        </a:rPr>
                        <a:t>Employment</a:t>
                      </a:r>
                      <a:r>
                        <a:rPr lang="nl-BE" sz="2800">
                          <a:latin typeface="Times New Roman"/>
                        </a:rPr>
                        <a:t> &amp; </a:t>
                      </a:r>
                      <a:r>
                        <a:rPr lang="nl-BE" sz="2800" err="1">
                          <a:latin typeface="Times New Roman"/>
                        </a:rPr>
                        <a:t>Entrepreneurship</a:t>
                      </a:r>
                      <a:endParaRPr lang="en-US" sz="2800">
                        <a:latin typeface="Times New Roman"/>
                      </a:endParaRPr>
                    </a:p>
                  </a:txBody>
                  <a:tcPr>
                    <a:solidFill>
                      <a:srgbClr val="C00000"/>
                    </a:solidFill>
                  </a:tcPr>
                </a:tc>
                <a:tc>
                  <a:txBody>
                    <a:bodyPr/>
                    <a:lstStyle/>
                    <a:p>
                      <a:pPr algn="ctr"/>
                      <a:r>
                        <a:rPr lang="nl-BE" sz="2800" err="1">
                          <a:latin typeface="Times New Roman"/>
                        </a:rPr>
                        <a:t>Education</a:t>
                      </a:r>
                      <a:endParaRPr lang="en-US" sz="2800">
                        <a:latin typeface="Times New Roman"/>
                      </a:endParaRPr>
                    </a:p>
                  </a:txBody>
                  <a:tcPr>
                    <a:solidFill>
                      <a:srgbClr val="C0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2800" b="1" u="none" strike="noStrike" kern="1200" baseline="0">
                          <a:solidFill>
                            <a:schemeClr val="lt1"/>
                          </a:solidFill>
                          <a:latin typeface="Times New Roman"/>
                        </a:rPr>
                        <a:t>Health </a:t>
                      </a:r>
                      <a:r>
                        <a:rPr lang="nl-BE" sz="2800" b="0" u="none" strike="noStrike" kern="1200" baseline="0">
                          <a:solidFill>
                            <a:schemeClr val="lt1"/>
                          </a:solidFill>
                          <a:latin typeface="Times New Roman"/>
                        </a:rPr>
                        <a:t>	</a:t>
                      </a:r>
                    </a:p>
                    <a:p>
                      <a:pPr algn="ctr"/>
                      <a:endParaRPr lang="en-UG" sz="2800">
                        <a:latin typeface="Times New Roman"/>
                      </a:endParaRPr>
                    </a:p>
                  </a:txBody>
                  <a:tcPr>
                    <a:solidFill>
                      <a:srgbClr val="C00000"/>
                    </a:solidFill>
                  </a:tcPr>
                </a:tc>
                <a:extLst>
                  <a:ext uri="{0D108BD9-81ED-4DB2-BD59-A6C34878D82A}">
                    <a16:rowId xmlns:a16="http://schemas.microsoft.com/office/drawing/2014/main" val="3798878504"/>
                  </a:ext>
                </a:extLst>
              </a:tr>
              <a:tr h="370840">
                <a:tc>
                  <a:txBody>
                    <a:bodyPr/>
                    <a:lstStyle/>
                    <a:p>
                      <a:r>
                        <a:rPr lang="en-US" sz="2400">
                          <a:latin typeface="Times New Roman"/>
                        </a:rPr>
                        <a:t>Skills development that offers the prospect of decent and green jobs</a:t>
                      </a:r>
                    </a:p>
                  </a:txBody>
                  <a:tcPr>
                    <a:solidFill>
                      <a:schemeClr val="accent2">
                        <a:lumMod val="20000"/>
                        <a:lumOff val="80000"/>
                      </a:schemeClr>
                    </a:solidFill>
                  </a:tcPr>
                </a:tc>
                <a:tc>
                  <a:txBody>
                    <a:bodyPr/>
                    <a:lstStyle/>
                    <a:p>
                      <a:r>
                        <a:rPr lang="en-US" sz="2400">
                          <a:latin typeface="Times New Roman"/>
                        </a:rPr>
                        <a:t>Skilled people find decent and green jobs or start a successful business</a:t>
                      </a:r>
                    </a:p>
                  </a:txBody>
                  <a:tcPr>
                    <a:solidFill>
                      <a:schemeClr val="accent2">
                        <a:lumMod val="20000"/>
                        <a:lumOff val="80000"/>
                      </a:schemeClr>
                    </a:solidFill>
                  </a:tcPr>
                </a:tc>
                <a:tc>
                  <a:txBody>
                    <a:bodyPr/>
                    <a:lstStyle/>
                    <a:p>
                      <a:r>
                        <a:rPr lang="nl-BE" sz="2400" err="1">
                          <a:latin typeface="Times New Roman"/>
                        </a:rPr>
                        <a:t>Quality</a:t>
                      </a:r>
                      <a:r>
                        <a:rPr lang="nl-BE" sz="2400">
                          <a:latin typeface="Times New Roman"/>
                        </a:rPr>
                        <a:t> </a:t>
                      </a:r>
                      <a:r>
                        <a:rPr lang="nl-BE" sz="2400" err="1">
                          <a:latin typeface="Times New Roman"/>
                        </a:rPr>
                        <a:t>lower</a:t>
                      </a:r>
                      <a:r>
                        <a:rPr lang="nl-BE" sz="2400">
                          <a:latin typeface="Times New Roman"/>
                        </a:rPr>
                        <a:t> </a:t>
                      </a:r>
                      <a:r>
                        <a:rPr lang="nl-BE" sz="2400" err="1">
                          <a:latin typeface="Times New Roman"/>
                        </a:rPr>
                        <a:t>secondary</a:t>
                      </a:r>
                      <a:r>
                        <a:rPr lang="nl-BE" sz="2400">
                          <a:latin typeface="Times New Roman"/>
                        </a:rPr>
                        <a:t> </a:t>
                      </a:r>
                      <a:r>
                        <a:rPr lang="nl-BE" sz="2400" err="1">
                          <a:latin typeface="Times New Roman"/>
                        </a:rPr>
                        <a:t>education</a:t>
                      </a:r>
                      <a:endParaRPr lang="en-US" sz="2400">
                        <a:latin typeface="Times New Roman"/>
                      </a:endParaRPr>
                    </a:p>
                  </a:txBody>
                  <a:tcPr>
                    <a:solidFill>
                      <a:schemeClr val="accent2">
                        <a:lumMod val="20000"/>
                        <a:lumOff val="80000"/>
                      </a:schemeClr>
                    </a:solidFill>
                  </a:tcPr>
                </a:tc>
                <a:tc>
                  <a:txBody>
                    <a:bodyPr/>
                    <a:lstStyle/>
                    <a:p>
                      <a:r>
                        <a:rPr lang="en-US" sz="2400">
                          <a:latin typeface="Times New Roman"/>
                        </a:rPr>
                        <a:t>Training of health personnel &amp; improved capacity of health </a:t>
                      </a:r>
                      <a:r>
                        <a:rPr lang="en-US" sz="2400" err="1">
                          <a:latin typeface="Times New Roman"/>
                        </a:rPr>
                        <a:t>centres</a:t>
                      </a:r>
                      <a:r>
                        <a:rPr lang="en-US" sz="2400">
                          <a:latin typeface="Times New Roman"/>
                        </a:rPr>
                        <a:t> and hospitals</a:t>
                      </a:r>
                    </a:p>
                  </a:txBody>
                  <a:tcPr>
                    <a:solidFill>
                      <a:schemeClr val="accent2">
                        <a:lumMod val="20000"/>
                        <a:lumOff val="80000"/>
                      </a:schemeClr>
                    </a:solidFill>
                  </a:tcPr>
                </a:tc>
                <a:extLst>
                  <a:ext uri="{0D108BD9-81ED-4DB2-BD59-A6C34878D82A}">
                    <a16:rowId xmlns:a16="http://schemas.microsoft.com/office/drawing/2014/main" val="2123838101"/>
                  </a:ext>
                </a:extLst>
              </a:tr>
            </a:tbl>
          </a:graphicData>
        </a:graphic>
      </p:graphicFrame>
    </p:spTree>
    <p:extLst>
      <p:ext uri="{BB962C8B-B14F-4D97-AF65-F5344CB8AC3E}">
        <p14:creationId xmlns:p14="http://schemas.microsoft.com/office/powerpoint/2010/main" val="1990185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85664-754A-E014-8E3F-4DD04657FDD1}"/>
              </a:ext>
            </a:extLst>
          </p:cNvPr>
          <p:cNvSpPr>
            <a:spLocks noGrp="1"/>
          </p:cNvSpPr>
          <p:nvPr>
            <p:ph type="title"/>
          </p:nvPr>
        </p:nvSpPr>
        <p:spPr/>
        <p:txBody>
          <a:bodyPr vert="horz" lIns="91440" tIns="45720" rIns="91440" bIns="45720" rtlCol="0" anchor="t">
            <a:normAutofit/>
          </a:bodyPr>
          <a:lstStyle/>
          <a:p>
            <a:r>
              <a:rPr lang="fr-BE" b="1" err="1">
                <a:solidFill>
                  <a:srgbClr val="C00000"/>
                </a:solidFill>
                <a:latin typeface="Times New Roman"/>
                <a:ea typeface="+mj-lt"/>
                <a:cs typeface="+mj-lt"/>
              </a:rPr>
              <a:t>Cn't</a:t>
            </a:r>
            <a:r>
              <a:rPr lang="fr-BE" b="1">
                <a:solidFill>
                  <a:srgbClr val="C00000"/>
                </a:solidFill>
                <a:latin typeface="Times New Roman"/>
                <a:ea typeface="+mj-lt"/>
                <a:cs typeface="+mj-lt"/>
              </a:rPr>
              <a:t> Introduction</a:t>
            </a:r>
            <a:endParaRPr lang="en-US">
              <a:solidFill>
                <a:srgbClr val="C00000"/>
              </a:solidFill>
              <a:latin typeface="Times New Roman"/>
              <a:ea typeface="Calibri"/>
              <a:cs typeface="Calibri"/>
            </a:endParaRPr>
          </a:p>
        </p:txBody>
      </p:sp>
      <p:sp>
        <p:nvSpPr>
          <p:cNvPr id="3" name="Content Placeholder 2">
            <a:extLst>
              <a:ext uri="{FF2B5EF4-FFF2-40B4-BE49-F238E27FC236}">
                <a16:creationId xmlns:a16="http://schemas.microsoft.com/office/drawing/2014/main" id="{6232814A-7387-7C3F-0883-63810EAF9DFA}"/>
              </a:ext>
            </a:extLst>
          </p:cNvPr>
          <p:cNvSpPr>
            <a:spLocks noGrp="1"/>
          </p:cNvSpPr>
          <p:nvPr>
            <p:ph idx="1"/>
          </p:nvPr>
        </p:nvSpPr>
        <p:spPr>
          <a:xfrm>
            <a:off x="827314" y="1825625"/>
            <a:ext cx="10526486" cy="4351338"/>
          </a:xfrm>
        </p:spPr>
        <p:txBody>
          <a:bodyPr vert="horz" lIns="91440" tIns="45720" rIns="91440" bIns="45720" rtlCol="0" anchor="t">
            <a:normAutofit/>
          </a:bodyPr>
          <a:lstStyle/>
          <a:p>
            <a:pPr marL="0" indent="0">
              <a:buNone/>
            </a:pPr>
            <a:r>
              <a:rPr lang="en-US">
                <a:latin typeface="Times New Roman"/>
                <a:ea typeface="Calibri"/>
                <a:cs typeface="Calibri"/>
              </a:rPr>
              <a:t>Pillar 2 interventions are funded by:</a:t>
            </a:r>
          </a:p>
          <a:p>
            <a:pPr marL="267970" indent="-267970"/>
            <a:r>
              <a:rPr lang="en-US" b="1">
                <a:latin typeface="Times New Roman"/>
                <a:ea typeface="Calibri"/>
                <a:cs typeface="Calibri"/>
              </a:rPr>
              <a:t>Belgian government</a:t>
            </a:r>
          </a:p>
          <a:p>
            <a:pPr lvl="1">
              <a:buFont typeface="Wingdings" panose="05000000000000000000" pitchFamily="2" charset="2"/>
              <a:buChar char="v"/>
            </a:pPr>
            <a:r>
              <a:rPr lang="en-US" sz="2800" b="1">
                <a:latin typeface="Times New Roman"/>
                <a:ea typeface="Calibri"/>
                <a:cs typeface="Calibri"/>
              </a:rPr>
              <a:t>Education: </a:t>
            </a:r>
            <a:r>
              <a:rPr lang="en-US" sz="2800">
                <a:latin typeface="Times New Roman"/>
                <a:ea typeface="Calibri"/>
                <a:cs typeface="Calibri"/>
              </a:rPr>
              <a:t>WeLearn and </a:t>
            </a:r>
            <a:r>
              <a:rPr lang="en-US" sz="2800" err="1">
                <a:latin typeface="Times New Roman"/>
                <a:ea typeface="Calibri"/>
                <a:cs typeface="Calibri"/>
              </a:rPr>
              <a:t>WeTeach</a:t>
            </a:r>
            <a:r>
              <a:rPr lang="en-US" sz="2800">
                <a:latin typeface="Times New Roman"/>
                <a:ea typeface="Calibri"/>
                <a:cs typeface="Calibri"/>
              </a:rPr>
              <a:t> (EU funding)</a:t>
            </a:r>
          </a:p>
          <a:p>
            <a:pPr lvl="1">
              <a:buFont typeface="Wingdings" panose="05000000000000000000" pitchFamily="2" charset="2"/>
              <a:buChar char="v"/>
            </a:pPr>
            <a:r>
              <a:rPr lang="en-US" sz="2800" b="1">
                <a:latin typeface="Times New Roman"/>
                <a:ea typeface="Calibri"/>
                <a:cs typeface="Calibri"/>
              </a:rPr>
              <a:t>Health: </a:t>
            </a:r>
            <a:r>
              <a:rPr lang="en-US" sz="2800">
                <a:latin typeface="Times New Roman"/>
                <a:ea typeface="Calibri"/>
                <a:cs typeface="Calibri"/>
              </a:rPr>
              <a:t>WeCare and WeTrain4Health</a:t>
            </a:r>
          </a:p>
          <a:p>
            <a:pPr marL="0" indent="0">
              <a:buNone/>
            </a:pPr>
            <a:endParaRPr lang="en-US" sz="3600" b="1">
              <a:ea typeface="Calibri"/>
              <a:cs typeface="Calibri"/>
            </a:endParaRPr>
          </a:p>
        </p:txBody>
      </p:sp>
    </p:spTree>
    <p:extLst>
      <p:ext uri="{BB962C8B-B14F-4D97-AF65-F5344CB8AC3E}">
        <p14:creationId xmlns:p14="http://schemas.microsoft.com/office/powerpoint/2010/main" val="100095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1B0B7B-E84D-2597-EF64-09610077F712}"/>
              </a:ext>
            </a:extLst>
          </p:cNvPr>
          <p:cNvPicPr>
            <a:picLocks noChangeAspect="1"/>
          </p:cNvPicPr>
          <p:nvPr/>
        </p:nvPicPr>
        <p:blipFill>
          <a:blip r:embed="rId2"/>
          <a:stretch>
            <a:fillRect/>
          </a:stretch>
        </p:blipFill>
        <p:spPr>
          <a:xfrm>
            <a:off x="138946" y="1320458"/>
            <a:ext cx="5357464" cy="4828567"/>
          </a:xfrm>
          <a:prstGeom prst="rect">
            <a:avLst/>
          </a:prstGeom>
        </p:spPr>
      </p:pic>
      <p:sp>
        <p:nvSpPr>
          <p:cNvPr id="16" name="object 16"/>
          <p:cNvSpPr txBox="1">
            <a:spLocks noGrp="1"/>
          </p:cNvSpPr>
          <p:nvPr>
            <p:ph type="title"/>
          </p:nvPr>
        </p:nvSpPr>
        <p:spPr>
          <a:xfrm>
            <a:off x="2825240" y="410219"/>
            <a:ext cx="5498439" cy="320601"/>
          </a:xfrm>
          <a:prstGeom prst="rect">
            <a:avLst/>
          </a:prstGeom>
        </p:spPr>
        <p:txBody>
          <a:bodyPr vert="horz" wrap="square" lIns="0" tIns="12700" rIns="0" bIns="0" rtlCol="0">
            <a:spAutoFit/>
          </a:bodyPr>
          <a:lstStyle/>
          <a:p>
            <a:pPr marL="12700">
              <a:lnSpc>
                <a:spcPct val="100000"/>
              </a:lnSpc>
              <a:spcBef>
                <a:spcPts val="100"/>
              </a:spcBef>
            </a:pPr>
            <a:r>
              <a:rPr sz="2000" b="1">
                <a:solidFill>
                  <a:srgbClr val="0086A9"/>
                </a:solidFill>
                <a:latin typeface="Georgia"/>
              </a:rPr>
              <a:t>Geographical focus</a:t>
            </a:r>
            <a:r>
              <a:rPr lang="en-US" sz="2000" b="1">
                <a:solidFill>
                  <a:srgbClr val="0086A9"/>
                </a:solidFill>
                <a:latin typeface="Georgia"/>
              </a:rPr>
              <a:t> Pillar 2</a:t>
            </a:r>
            <a:endParaRPr sz="2000" b="1">
              <a:latin typeface="Georgia" panose="02040502050405020303" pitchFamily="18" charset="0"/>
            </a:endParaRPr>
          </a:p>
        </p:txBody>
      </p:sp>
      <p:sp>
        <p:nvSpPr>
          <p:cNvPr id="17" name="object 17"/>
          <p:cNvSpPr txBox="1"/>
          <p:nvPr/>
        </p:nvSpPr>
        <p:spPr>
          <a:xfrm>
            <a:off x="5510736" y="5678701"/>
            <a:ext cx="590861"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0" normalizeH="0" baseline="0" noProof="0">
                <a:ln>
                  <a:noFill/>
                </a:ln>
                <a:solidFill>
                  <a:srgbClr val="0086A9"/>
                </a:solidFill>
                <a:effectLst/>
                <a:uLnTx/>
                <a:uFillTx/>
                <a:latin typeface="Georgia" panose="02040502050405020303" pitchFamily="18" charset="0"/>
                <a:ea typeface="+mn-ea"/>
                <a:cs typeface="Arial"/>
              </a:rPr>
              <a:t>Key</a:t>
            </a:r>
            <a:endParaRPr kumimoji="0" sz="1400" b="0" i="0" u="none" strike="noStrike" kern="1200" cap="none" spc="0" normalizeH="0" baseline="0" noProof="0">
              <a:ln>
                <a:noFill/>
              </a:ln>
              <a:solidFill>
                <a:prstClr val="black"/>
              </a:solidFill>
              <a:effectLst/>
              <a:uLnTx/>
              <a:uFillTx/>
              <a:latin typeface="Georgia" panose="02040502050405020303" pitchFamily="18" charset="0"/>
              <a:ea typeface="+mn-ea"/>
              <a:cs typeface="Arial"/>
            </a:endParaRPr>
          </a:p>
        </p:txBody>
      </p:sp>
      <p:sp>
        <p:nvSpPr>
          <p:cNvPr id="18" name="object 18"/>
          <p:cNvSpPr txBox="1"/>
          <p:nvPr/>
        </p:nvSpPr>
        <p:spPr>
          <a:xfrm>
            <a:off x="5867937" y="5911441"/>
            <a:ext cx="906442" cy="473205"/>
          </a:xfrm>
          <a:prstGeom prst="rect">
            <a:avLst/>
          </a:prstGeom>
        </p:spPr>
        <p:txBody>
          <a:bodyPr vert="horz" wrap="square" lIns="0" tIns="29209" rIns="0" bIns="0" rtlCol="0">
            <a:spAutoFit/>
          </a:bodyPr>
          <a:lstStyle/>
          <a:p>
            <a:pPr marL="12700" marR="0" lvl="0" indent="0" algn="l" defTabSz="914400" rtl="0" eaLnBrk="1" fontAlgn="auto" latinLnBrk="0" hangingPunct="1">
              <a:lnSpc>
                <a:spcPct val="100000"/>
              </a:lnSpc>
              <a:spcBef>
                <a:spcPts val="229"/>
              </a:spcBef>
              <a:spcAft>
                <a:spcPts val="0"/>
              </a:spcAft>
              <a:buClrTx/>
              <a:buSzTx/>
              <a:buFontTx/>
              <a:buNone/>
              <a:tabLst/>
              <a:defRPr/>
            </a:pPr>
            <a:r>
              <a:rPr kumimoji="0" sz="1400" b="0" i="0" u="none" strike="noStrike" kern="1200" cap="none" spc="0" normalizeH="0" baseline="0" noProof="0">
                <a:ln>
                  <a:noFill/>
                </a:ln>
                <a:solidFill>
                  <a:srgbClr val="58595B"/>
                </a:solidFill>
                <a:effectLst/>
                <a:uLnTx/>
                <a:uFillTx/>
                <a:latin typeface="Georgia" panose="02040502050405020303" pitchFamily="18" charset="0"/>
                <a:ea typeface="+mn-ea"/>
                <a:cs typeface="Calibri"/>
              </a:rPr>
              <a:t>Busoga</a:t>
            </a:r>
            <a:endParaRPr kumimoji="0" sz="1400" b="0" i="0" u="none" strike="noStrike" kern="1200" cap="none" spc="0" normalizeH="0" baseline="0" noProof="0">
              <a:ln>
                <a:noFill/>
              </a:ln>
              <a:solidFill>
                <a:prstClr val="black"/>
              </a:solidFill>
              <a:effectLst/>
              <a:uLnTx/>
              <a:uFillTx/>
              <a:latin typeface="Georgia" panose="02040502050405020303" pitchFamily="18" charset="0"/>
              <a:ea typeface="+mn-ea"/>
              <a:cs typeface="Calibri"/>
            </a:endParaRPr>
          </a:p>
          <a:p>
            <a:pPr marL="12700" marR="0" lvl="0" indent="0" algn="l" defTabSz="914400" rtl="0" eaLnBrk="1" fontAlgn="auto" latinLnBrk="0" hangingPunct="1">
              <a:lnSpc>
                <a:spcPct val="100000"/>
              </a:lnSpc>
              <a:spcBef>
                <a:spcPts val="130"/>
              </a:spcBef>
              <a:spcAft>
                <a:spcPts val="0"/>
              </a:spcAft>
              <a:buClrTx/>
              <a:buSzTx/>
              <a:buFontTx/>
              <a:buNone/>
              <a:tabLst/>
              <a:defRPr/>
            </a:pPr>
            <a:r>
              <a:rPr kumimoji="0" sz="1400" b="0" i="0" u="none" strike="noStrike" kern="1200" cap="none" spc="0" normalizeH="0" baseline="0" noProof="0">
                <a:ln>
                  <a:noFill/>
                </a:ln>
                <a:solidFill>
                  <a:srgbClr val="58595B"/>
                </a:solidFill>
                <a:effectLst/>
                <a:uLnTx/>
                <a:uFillTx/>
                <a:latin typeface="Georgia" panose="02040502050405020303" pitchFamily="18" charset="0"/>
                <a:ea typeface="+mn-ea"/>
                <a:cs typeface="Calibri"/>
              </a:rPr>
              <a:t>Westnile</a:t>
            </a:r>
            <a:endParaRPr kumimoji="0" sz="1400" b="0" i="0" u="none" strike="noStrike" kern="1200" cap="none" spc="0" normalizeH="0" baseline="0" noProof="0">
              <a:ln>
                <a:noFill/>
              </a:ln>
              <a:solidFill>
                <a:prstClr val="black"/>
              </a:solidFill>
              <a:effectLst/>
              <a:uLnTx/>
              <a:uFillTx/>
              <a:latin typeface="Georgia" panose="02040502050405020303" pitchFamily="18" charset="0"/>
              <a:ea typeface="+mn-ea"/>
              <a:cs typeface="Calibri"/>
            </a:endParaRPr>
          </a:p>
        </p:txBody>
      </p:sp>
      <p:sp>
        <p:nvSpPr>
          <p:cNvPr id="19" name="object 19"/>
          <p:cNvSpPr txBox="1"/>
          <p:nvPr/>
        </p:nvSpPr>
        <p:spPr>
          <a:xfrm>
            <a:off x="7121782" y="5911441"/>
            <a:ext cx="884815" cy="461601"/>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7800"/>
              </a:lnSpc>
              <a:spcBef>
                <a:spcPts val="100"/>
              </a:spcBef>
              <a:spcAft>
                <a:spcPts val="0"/>
              </a:spcAft>
              <a:buClrTx/>
              <a:buSzTx/>
              <a:buFontTx/>
              <a:buNone/>
              <a:tabLst/>
              <a:defRPr/>
            </a:pPr>
            <a:r>
              <a:rPr kumimoji="0" sz="1400" b="0" i="0" u="none" strike="noStrike" kern="1200" cap="none" spc="0" normalizeH="0" baseline="0" noProof="0">
                <a:ln>
                  <a:noFill/>
                </a:ln>
                <a:solidFill>
                  <a:srgbClr val="58595B"/>
                </a:solidFill>
                <a:effectLst/>
                <a:uLnTx/>
                <a:uFillTx/>
                <a:latin typeface="Georgia" panose="02040502050405020303" pitchFamily="18" charset="0"/>
                <a:ea typeface="+mn-ea"/>
                <a:cs typeface="Calibri" panose="020F0502020204030204" pitchFamily="34" charset="0"/>
              </a:rPr>
              <a:t>Alber</a:t>
            </a:r>
            <a:r>
              <a:rPr kumimoji="0" lang="en-US" sz="1400" b="0" i="0" u="none" strike="noStrike" kern="1200" cap="none" spc="0" normalizeH="0" baseline="0" noProof="0">
                <a:ln>
                  <a:noFill/>
                </a:ln>
                <a:solidFill>
                  <a:srgbClr val="58595B"/>
                </a:solidFill>
                <a:effectLst/>
                <a:uLnTx/>
                <a:uFillTx/>
                <a:latin typeface="Georgia" panose="02040502050405020303" pitchFamily="18" charset="0"/>
                <a:ea typeface="+mn-ea"/>
                <a:cs typeface="Calibri" panose="020F0502020204030204" pitchFamily="34" charset="0"/>
              </a:rPr>
              <a:t>ti</a:t>
            </a:r>
            <a:r>
              <a:rPr kumimoji="0" sz="1400" b="0" i="0" u="none" strike="noStrike" kern="1200" cap="none" spc="0" normalizeH="0" baseline="0" noProof="0">
                <a:ln>
                  <a:noFill/>
                </a:ln>
                <a:solidFill>
                  <a:srgbClr val="58595B"/>
                </a:solidFill>
                <a:effectLst/>
                <a:uLnTx/>
                <a:uFillTx/>
                <a:latin typeface="Georgia" panose="02040502050405020303" pitchFamily="18" charset="0"/>
                <a:ea typeface="+mn-ea"/>
                <a:cs typeface="Calibri" panose="020F0502020204030204" pitchFamily="34" charset="0"/>
              </a:rPr>
              <a:t>ne Rwenzori</a:t>
            </a:r>
            <a:endParaRPr kumimoji="0" sz="1400" b="0" i="0" u="none" strike="noStrike" kern="1200" cap="none" spc="0" normalizeH="0" baseline="0" noProof="0">
              <a:ln>
                <a:noFill/>
              </a:ln>
              <a:solidFill>
                <a:prstClr val="black"/>
              </a:solidFill>
              <a:effectLst/>
              <a:uLnTx/>
              <a:uFillTx/>
              <a:latin typeface="Georgia" panose="02040502050405020303" pitchFamily="18" charset="0"/>
              <a:ea typeface="+mn-ea"/>
              <a:cs typeface="Calibri" panose="020F0502020204030204" pitchFamily="34" charset="0"/>
            </a:endParaRPr>
          </a:p>
        </p:txBody>
      </p:sp>
      <p:grpSp>
        <p:nvGrpSpPr>
          <p:cNvPr id="20" name="object 20"/>
          <p:cNvGrpSpPr/>
          <p:nvPr/>
        </p:nvGrpSpPr>
        <p:grpSpPr>
          <a:xfrm>
            <a:off x="5523429" y="5997486"/>
            <a:ext cx="1528445" cy="365760"/>
            <a:chOff x="5517832" y="5644400"/>
            <a:chExt cx="1528445" cy="365760"/>
          </a:xfrm>
        </p:grpSpPr>
        <p:sp>
          <p:nvSpPr>
            <p:cNvPr id="21" name="object 21"/>
            <p:cNvSpPr/>
            <p:nvPr/>
          </p:nvSpPr>
          <p:spPr>
            <a:xfrm>
              <a:off x="5517832" y="5645759"/>
              <a:ext cx="277495" cy="136525"/>
            </a:xfrm>
            <a:custGeom>
              <a:avLst/>
              <a:gdLst/>
              <a:ahLst/>
              <a:cxnLst/>
              <a:rect l="l" t="t" r="r" b="b"/>
              <a:pathLst>
                <a:path w="277495" h="136525">
                  <a:moveTo>
                    <a:pt x="276987" y="0"/>
                  </a:moveTo>
                  <a:lnTo>
                    <a:pt x="0" y="0"/>
                  </a:lnTo>
                  <a:lnTo>
                    <a:pt x="0" y="136232"/>
                  </a:lnTo>
                  <a:lnTo>
                    <a:pt x="276987" y="136232"/>
                  </a:lnTo>
                  <a:lnTo>
                    <a:pt x="276987" y="0"/>
                  </a:lnTo>
                  <a:close/>
                </a:path>
              </a:pathLst>
            </a:custGeom>
            <a:solidFill>
              <a:srgbClr val="8C8C8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22" name="object 22"/>
            <p:cNvSpPr/>
            <p:nvPr/>
          </p:nvSpPr>
          <p:spPr>
            <a:xfrm>
              <a:off x="5517832" y="5873394"/>
              <a:ext cx="277495" cy="136525"/>
            </a:xfrm>
            <a:custGeom>
              <a:avLst/>
              <a:gdLst/>
              <a:ahLst/>
              <a:cxnLst/>
              <a:rect l="l" t="t" r="r" b="b"/>
              <a:pathLst>
                <a:path w="277495" h="136525">
                  <a:moveTo>
                    <a:pt x="276987" y="0"/>
                  </a:moveTo>
                  <a:lnTo>
                    <a:pt x="0" y="0"/>
                  </a:lnTo>
                  <a:lnTo>
                    <a:pt x="0" y="136245"/>
                  </a:lnTo>
                  <a:lnTo>
                    <a:pt x="276987" y="136245"/>
                  </a:lnTo>
                  <a:lnTo>
                    <a:pt x="276987" y="0"/>
                  </a:lnTo>
                  <a:close/>
                </a:path>
              </a:pathLst>
            </a:custGeom>
            <a:solidFill>
              <a:srgbClr val="EE5E2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23" name="object 23"/>
            <p:cNvSpPr/>
            <p:nvPr/>
          </p:nvSpPr>
          <p:spPr>
            <a:xfrm>
              <a:off x="6768782" y="5865533"/>
              <a:ext cx="277495" cy="136525"/>
            </a:xfrm>
            <a:custGeom>
              <a:avLst/>
              <a:gdLst/>
              <a:ahLst/>
              <a:cxnLst/>
              <a:rect l="l" t="t" r="r" b="b"/>
              <a:pathLst>
                <a:path w="277495" h="136525">
                  <a:moveTo>
                    <a:pt x="276999" y="0"/>
                  </a:moveTo>
                  <a:lnTo>
                    <a:pt x="0" y="0"/>
                  </a:lnTo>
                  <a:lnTo>
                    <a:pt x="0" y="136245"/>
                  </a:lnTo>
                  <a:lnTo>
                    <a:pt x="276999" y="136245"/>
                  </a:lnTo>
                  <a:lnTo>
                    <a:pt x="276999" y="0"/>
                  </a:lnTo>
                  <a:close/>
                </a:path>
              </a:pathLst>
            </a:custGeom>
            <a:solidFill>
              <a:srgbClr val="0086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pic>
          <p:nvPicPr>
            <p:cNvPr id="24" name="object 24"/>
            <p:cNvPicPr/>
            <p:nvPr/>
          </p:nvPicPr>
          <p:blipFill>
            <a:blip r:embed="rId3" cstate="email">
              <a:extLst>
                <a:ext uri="{28A0092B-C50C-407E-A947-70E740481C1C}">
                  <a14:useLocalDpi xmlns:a14="http://schemas.microsoft.com/office/drawing/2010/main"/>
                </a:ext>
              </a:extLst>
            </a:blip>
            <a:stretch>
              <a:fillRect/>
            </a:stretch>
          </p:blipFill>
          <p:spPr>
            <a:xfrm>
              <a:off x="6768782" y="5644400"/>
              <a:ext cx="276999" cy="136220"/>
            </a:xfrm>
            <a:prstGeom prst="rect">
              <a:avLst/>
            </a:prstGeom>
          </p:spPr>
        </p:pic>
      </p:grpSp>
      <p:sp>
        <p:nvSpPr>
          <p:cNvPr id="30" name="TextBox 29">
            <a:extLst>
              <a:ext uri="{FF2B5EF4-FFF2-40B4-BE49-F238E27FC236}">
                <a16:creationId xmlns:a16="http://schemas.microsoft.com/office/drawing/2014/main" id="{2489C274-3DC4-EE66-8E51-27C72457476C}"/>
              </a:ext>
            </a:extLst>
          </p:cNvPr>
          <p:cNvSpPr txBox="1"/>
          <p:nvPr/>
        </p:nvSpPr>
        <p:spPr>
          <a:xfrm>
            <a:off x="5862775" y="2065619"/>
            <a:ext cx="6329225" cy="3075586"/>
          </a:xfrm>
          <a:prstGeom prst="rect">
            <a:avLst/>
          </a:prstGeom>
          <a:noFill/>
        </p:spPr>
        <p:txBody>
          <a:bodyPr wrap="square" rtlCol="0">
            <a:spAutoFit/>
          </a:bodyPr>
          <a:lstStyle/>
          <a:p>
            <a:pPr marL="450850" marR="532765" lvl="0" indent="-457200" algn="l" defTabSz="914400" rtl="0" eaLnBrk="1" fontAlgn="auto" latinLnBrk="0" hangingPunct="1">
              <a:lnSpc>
                <a:spcPct val="200000"/>
              </a:lnSpc>
              <a:spcBef>
                <a:spcPts val="1405"/>
              </a:spcBef>
              <a:spcAft>
                <a:spcPts val="0"/>
              </a:spcAft>
              <a:buClrTx/>
              <a:buSzTx/>
              <a:buFont typeface="+mj-lt"/>
              <a:buAutoNum type="arabicPeriod"/>
              <a:tabLst/>
              <a:defRPr/>
            </a:pPr>
            <a:r>
              <a:rPr kumimoji="0" lang="en-US" sz="2000" b="1" i="0" u="none" strike="noStrike" kern="1200" cap="none" spc="0" normalizeH="0" baseline="0" noProof="0">
                <a:ln>
                  <a:noFill/>
                </a:ln>
                <a:solidFill>
                  <a:srgbClr val="58595B"/>
                </a:solidFill>
                <a:effectLst/>
                <a:uLnTx/>
                <a:uFillTx/>
                <a:latin typeface="Georgia" panose="02040502050405020303" pitchFamily="18" charset="0"/>
                <a:ea typeface="+mn-ea"/>
                <a:cs typeface="Calibri"/>
              </a:rPr>
              <a:t>Rwenzori region: </a:t>
            </a:r>
            <a:r>
              <a:rPr kumimoji="0" lang="en-US" sz="2000" b="0" i="0" u="none" strike="noStrike" kern="1200" cap="none" spc="0" normalizeH="0" baseline="0" noProof="0">
                <a:ln>
                  <a:noFill/>
                </a:ln>
                <a:solidFill>
                  <a:srgbClr val="58595B"/>
                </a:solidFill>
                <a:effectLst/>
                <a:uLnTx/>
                <a:uFillTx/>
                <a:latin typeface="Georgia" panose="02040502050405020303" pitchFamily="18" charset="0"/>
                <a:ea typeface="+mn-ea"/>
                <a:cs typeface="Calibri"/>
              </a:rPr>
              <a:t>Kasese, Kabarole &amp; Kyegegwa</a:t>
            </a:r>
          </a:p>
          <a:p>
            <a:pPr marL="450850" marR="532765" lvl="0" indent="-4572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2000" b="1" i="0" u="none" strike="noStrike" kern="1200" cap="none" spc="0" normalizeH="0" baseline="0" noProof="0">
                <a:ln>
                  <a:noFill/>
                </a:ln>
                <a:solidFill>
                  <a:srgbClr val="58595B"/>
                </a:solidFill>
                <a:effectLst/>
                <a:uLnTx/>
                <a:uFillTx/>
                <a:latin typeface="Georgia" panose="02040502050405020303" pitchFamily="18" charset="0"/>
                <a:ea typeface="+mn-ea"/>
                <a:cs typeface="Calibri"/>
              </a:rPr>
              <a:t>Albertine region: </a:t>
            </a:r>
            <a:r>
              <a:rPr kumimoji="0" lang="en-US" sz="2000" b="0" i="0" u="none" strike="noStrike" kern="1200" cap="none" spc="0" normalizeH="0" baseline="0" noProof="0">
                <a:ln>
                  <a:noFill/>
                </a:ln>
                <a:solidFill>
                  <a:srgbClr val="58595B"/>
                </a:solidFill>
                <a:effectLst/>
                <a:uLnTx/>
                <a:uFillTx/>
                <a:latin typeface="Georgia" panose="02040502050405020303" pitchFamily="18" charset="0"/>
                <a:ea typeface="+mn-ea"/>
                <a:cs typeface="Calibri"/>
              </a:rPr>
              <a:t>Hoima </a:t>
            </a:r>
          </a:p>
          <a:p>
            <a:pPr marL="450850" marR="532765" lvl="0" indent="-4572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2000" b="1" i="0" u="none" strike="noStrike" kern="1200" cap="none" spc="0" normalizeH="0" baseline="0" noProof="0">
                <a:ln>
                  <a:noFill/>
                </a:ln>
                <a:solidFill>
                  <a:srgbClr val="58595B"/>
                </a:solidFill>
                <a:effectLst/>
                <a:uLnTx/>
                <a:uFillTx/>
                <a:latin typeface="Georgia" panose="02040502050405020303" pitchFamily="18" charset="0"/>
                <a:ea typeface="+mn-ea"/>
                <a:cs typeface="Calibri"/>
              </a:rPr>
              <a:t>Busoga region: </a:t>
            </a:r>
            <a:r>
              <a:rPr kumimoji="0" lang="en-US" sz="2000" b="0" i="0" u="none" strike="noStrike" kern="1200" cap="none" spc="0" normalizeH="0" baseline="0" noProof="0">
                <a:ln>
                  <a:noFill/>
                </a:ln>
                <a:solidFill>
                  <a:srgbClr val="58595B"/>
                </a:solidFill>
                <a:effectLst/>
                <a:uLnTx/>
                <a:uFillTx/>
                <a:latin typeface="Georgia" panose="02040502050405020303" pitchFamily="18" charset="0"/>
                <a:ea typeface="+mn-ea"/>
                <a:cs typeface="Calibri"/>
              </a:rPr>
              <a:t>Jinja and Kamuli</a:t>
            </a:r>
          </a:p>
          <a:p>
            <a:pPr marL="450850" marR="532765" lvl="0" indent="-4572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2000" b="1" i="0" u="none" strike="noStrike" kern="1200" cap="none" spc="0" normalizeH="0" baseline="0" noProof="0">
                <a:ln>
                  <a:noFill/>
                </a:ln>
                <a:solidFill>
                  <a:srgbClr val="58595B"/>
                </a:solidFill>
                <a:effectLst/>
                <a:uLnTx/>
                <a:uFillTx/>
                <a:latin typeface="Georgia" panose="02040502050405020303" pitchFamily="18" charset="0"/>
                <a:ea typeface="+mn-ea"/>
                <a:cs typeface="Calibri"/>
              </a:rPr>
              <a:t>West Nile </a:t>
            </a:r>
          </a:p>
        </p:txBody>
      </p:sp>
    </p:spTree>
    <p:extLst>
      <p:ext uri="{BB962C8B-B14F-4D97-AF65-F5344CB8AC3E}">
        <p14:creationId xmlns:p14="http://schemas.microsoft.com/office/powerpoint/2010/main" val="146831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204213" y="3388372"/>
            <a:ext cx="9782810" cy="2827655"/>
          </a:xfrm>
          <a:custGeom>
            <a:avLst/>
            <a:gdLst/>
            <a:ahLst/>
            <a:cxnLst/>
            <a:rect l="l" t="t" r="r" b="b"/>
            <a:pathLst>
              <a:path w="9782810" h="2827654">
                <a:moveTo>
                  <a:pt x="9782429" y="0"/>
                </a:moveTo>
                <a:lnTo>
                  <a:pt x="0" y="0"/>
                </a:lnTo>
                <a:lnTo>
                  <a:pt x="0" y="2827159"/>
                </a:lnTo>
                <a:lnTo>
                  <a:pt x="9782429" y="2827159"/>
                </a:lnTo>
                <a:lnTo>
                  <a:pt x="9782429" y="0"/>
                </a:lnTo>
                <a:close/>
              </a:path>
            </a:pathLst>
          </a:custGeom>
          <a:solidFill>
            <a:srgbClr val="0086A9"/>
          </a:solidFill>
        </p:spPr>
        <p:txBody>
          <a:bodyPr wrap="square" lIns="0" tIns="0" rIns="0" bIns="0" rtlCol="0"/>
          <a:lstStyle/>
          <a:p>
            <a:endParaRPr/>
          </a:p>
        </p:txBody>
      </p:sp>
      <p:sp>
        <p:nvSpPr>
          <p:cNvPr id="12" name="object 12"/>
          <p:cNvSpPr txBox="1">
            <a:spLocks noGrp="1"/>
          </p:cNvSpPr>
          <p:nvPr>
            <p:ph type="title"/>
          </p:nvPr>
        </p:nvSpPr>
        <p:spPr>
          <a:xfrm>
            <a:off x="2073076" y="533532"/>
            <a:ext cx="8348980" cy="693780"/>
          </a:xfrm>
          <a:prstGeom prst="rect">
            <a:avLst/>
          </a:prstGeom>
        </p:spPr>
        <p:txBody>
          <a:bodyPr vert="horz" wrap="square" lIns="0" tIns="16510" rIns="0" bIns="0" rtlCol="0">
            <a:spAutoFit/>
          </a:bodyPr>
          <a:lstStyle/>
          <a:p>
            <a:pPr marL="12700">
              <a:lnSpc>
                <a:spcPct val="100000"/>
              </a:lnSpc>
              <a:spcBef>
                <a:spcPts val="130"/>
              </a:spcBef>
            </a:pPr>
            <a:r>
              <a:rPr b="1">
                <a:solidFill>
                  <a:srgbClr val="0086A9"/>
                </a:solidFill>
                <a:latin typeface="+mj-lt"/>
              </a:rPr>
              <a:t>Pillar </a:t>
            </a:r>
            <a:r>
              <a:rPr lang="en-US" b="1">
                <a:solidFill>
                  <a:srgbClr val="0086A9"/>
                </a:solidFill>
                <a:latin typeface="+mj-lt"/>
              </a:rPr>
              <a:t>2</a:t>
            </a:r>
            <a:r>
              <a:rPr b="1">
                <a:solidFill>
                  <a:srgbClr val="0086A9"/>
                </a:solidFill>
                <a:latin typeface="+mj-lt"/>
              </a:rPr>
              <a:t>: Education, Health, Local Gov.</a:t>
            </a:r>
            <a:endParaRPr b="1">
              <a:latin typeface="+mj-lt"/>
            </a:endParaRPr>
          </a:p>
        </p:txBody>
      </p:sp>
      <p:sp>
        <p:nvSpPr>
          <p:cNvPr id="13" name="object 13"/>
          <p:cNvSpPr/>
          <p:nvPr/>
        </p:nvSpPr>
        <p:spPr>
          <a:xfrm>
            <a:off x="1205357" y="1308252"/>
            <a:ext cx="3260813" cy="2165959"/>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4066157" y="1440969"/>
            <a:ext cx="241935" cy="222885"/>
          </a:xfrm>
          <a:custGeom>
            <a:avLst/>
            <a:gdLst/>
            <a:ahLst/>
            <a:cxnLst/>
            <a:rect l="l" t="t" r="r" b="b"/>
            <a:pathLst>
              <a:path w="241935" h="222885">
                <a:moveTo>
                  <a:pt x="241630" y="0"/>
                </a:moveTo>
                <a:lnTo>
                  <a:pt x="0" y="0"/>
                </a:lnTo>
                <a:lnTo>
                  <a:pt x="241630" y="222288"/>
                </a:lnTo>
                <a:lnTo>
                  <a:pt x="241630" y="0"/>
                </a:lnTo>
                <a:close/>
              </a:path>
            </a:pathLst>
          </a:custGeom>
          <a:solidFill>
            <a:srgbClr val="EE5E23"/>
          </a:solidFill>
        </p:spPr>
        <p:txBody>
          <a:bodyPr wrap="square" lIns="0" tIns="0" rIns="0" bIns="0" rtlCol="0"/>
          <a:lstStyle/>
          <a:p>
            <a:endParaRPr/>
          </a:p>
        </p:txBody>
      </p:sp>
      <p:sp>
        <p:nvSpPr>
          <p:cNvPr id="15" name="object 15"/>
          <p:cNvSpPr txBox="1"/>
          <p:nvPr/>
        </p:nvSpPr>
        <p:spPr>
          <a:xfrm>
            <a:off x="4575844" y="4444074"/>
            <a:ext cx="3018862" cy="535403"/>
          </a:xfrm>
          <a:prstGeom prst="rect">
            <a:avLst/>
          </a:prstGeom>
        </p:spPr>
        <p:txBody>
          <a:bodyPr vert="horz" wrap="square" lIns="0" tIns="11430" rIns="0" bIns="0" rtlCol="0">
            <a:spAutoFit/>
          </a:bodyPr>
          <a:lstStyle/>
          <a:p>
            <a:pPr marL="12700" marR="5080">
              <a:lnSpc>
                <a:spcPct val="109200"/>
              </a:lnSpc>
              <a:spcBef>
                <a:spcPts val="90"/>
              </a:spcBef>
            </a:pPr>
            <a:r>
              <a:rPr sz="1600">
                <a:solidFill>
                  <a:srgbClr val="FFFFFF"/>
                </a:solidFill>
                <a:latin typeface="+mj-lt"/>
                <a:cs typeface="Arial"/>
              </a:rPr>
              <a:t>Increased supply of quality and  inclusive secondary education</a:t>
            </a:r>
            <a:endParaRPr sz="1600">
              <a:latin typeface="+mj-lt"/>
              <a:cs typeface="Arial"/>
            </a:endParaRPr>
          </a:p>
        </p:txBody>
      </p:sp>
      <p:sp>
        <p:nvSpPr>
          <p:cNvPr id="16" name="object 16"/>
          <p:cNvSpPr/>
          <p:nvPr/>
        </p:nvSpPr>
        <p:spPr>
          <a:xfrm>
            <a:off x="4466170" y="1308252"/>
            <a:ext cx="6521602" cy="2165959"/>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7352771" y="1440969"/>
            <a:ext cx="241935" cy="222885"/>
          </a:xfrm>
          <a:custGeom>
            <a:avLst/>
            <a:gdLst/>
            <a:ahLst/>
            <a:cxnLst/>
            <a:rect l="l" t="t" r="r" b="b"/>
            <a:pathLst>
              <a:path w="241934" h="222885">
                <a:moveTo>
                  <a:pt x="241630" y="0"/>
                </a:moveTo>
                <a:lnTo>
                  <a:pt x="0" y="0"/>
                </a:lnTo>
                <a:lnTo>
                  <a:pt x="241630" y="222288"/>
                </a:lnTo>
                <a:lnTo>
                  <a:pt x="241630" y="0"/>
                </a:lnTo>
                <a:close/>
              </a:path>
            </a:pathLst>
          </a:custGeom>
          <a:solidFill>
            <a:srgbClr val="EE5E23"/>
          </a:solidFill>
        </p:spPr>
        <p:txBody>
          <a:bodyPr wrap="square" lIns="0" tIns="0" rIns="0" bIns="0" rtlCol="0"/>
          <a:lstStyle/>
          <a:p>
            <a:endParaRPr/>
          </a:p>
        </p:txBody>
      </p:sp>
      <p:sp>
        <p:nvSpPr>
          <p:cNvPr id="18" name="object 18"/>
          <p:cNvSpPr/>
          <p:nvPr/>
        </p:nvSpPr>
        <p:spPr>
          <a:xfrm>
            <a:off x="10578522" y="1550527"/>
            <a:ext cx="241935" cy="222885"/>
          </a:xfrm>
          <a:custGeom>
            <a:avLst/>
            <a:gdLst/>
            <a:ahLst/>
            <a:cxnLst/>
            <a:rect l="l" t="t" r="r" b="b"/>
            <a:pathLst>
              <a:path w="241934" h="222885">
                <a:moveTo>
                  <a:pt x="241630" y="0"/>
                </a:moveTo>
                <a:lnTo>
                  <a:pt x="0" y="0"/>
                </a:lnTo>
                <a:lnTo>
                  <a:pt x="241630" y="222288"/>
                </a:lnTo>
                <a:lnTo>
                  <a:pt x="241630" y="0"/>
                </a:lnTo>
                <a:close/>
              </a:path>
            </a:pathLst>
          </a:custGeom>
          <a:solidFill>
            <a:srgbClr val="EE5E23"/>
          </a:solidFill>
        </p:spPr>
        <p:txBody>
          <a:bodyPr wrap="square" lIns="0" tIns="0" rIns="0" bIns="0" rtlCol="0"/>
          <a:lstStyle/>
          <a:p>
            <a:endParaRPr/>
          </a:p>
        </p:txBody>
      </p:sp>
      <p:sp>
        <p:nvSpPr>
          <p:cNvPr id="19" name="object 19"/>
          <p:cNvSpPr txBox="1"/>
          <p:nvPr/>
        </p:nvSpPr>
        <p:spPr>
          <a:xfrm>
            <a:off x="4597818" y="4222241"/>
            <a:ext cx="932815" cy="210892"/>
          </a:xfrm>
          <a:prstGeom prst="rect">
            <a:avLst/>
          </a:prstGeom>
          <a:solidFill>
            <a:srgbClr val="FFFFFF"/>
          </a:solidFill>
        </p:spPr>
        <p:txBody>
          <a:bodyPr vert="horz" wrap="square" lIns="0" tIns="0" rIns="0" bIns="0" rtlCol="0">
            <a:spAutoFit/>
          </a:bodyPr>
          <a:lstStyle/>
          <a:p>
            <a:pPr marL="52705">
              <a:lnSpc>
                <a:spcPts val="1660"/>
              </a:lnSpc>
            </a:pPr>
            <a:r>
              <a:rPr sz="1400" b="1">
                <a:solidFill>
                  <a:srgbClr val="0086A9"/>
                </a:solidFill>
                <a:latin typeface="+mj-lt"/>
                <a:cs typeface="Arial"/>
              </a:rPr>
              <a:t>Education</a:t>
            </a:r>
            <a:endParaRPr sz="1400">
              <a:latin typeface="+mj-lt"/>
              <a:cs typeface="Arial"/>
            </a:endParaRPr>
          </a:p>
        </p:txBody>
      </p:sp>
      <p:sp>
        <p:nvSpPr>
          <p:cNvPr id="20" name="object 20"/>
          <p:cNvSpPr txBox="1"/>
          <p:nvPr/>
        </p:nvSpPr>
        <p:spPr>
          <a:xfrm>
            <a:off x="4575844" y="5314148"/>
            <a:ext cx="3047401" cy="803810"/>
          </a:xfrm>
          <a:prstGeom prst="rect">
            <a:avLst/>
          </a:prstGeom>
        </p:spPr>
        <p:txBody>
          <a:bodyPr vert="horz" wrap="square" lIns="0" tIns="11430" rIns="0" bIns="0" rtlCol="0">
            <a:spAutoFit/>
          </a:bodyPr>
          <a:lstStyle/>
          <a:p>
            <a:pPr marL="12700" marR="5080">
              <a:lnSpc>
                <a:spcPct val="109200"/>
              </a:lnSpc>
              <a:spcBef>
                <a:spcPts val="90"/>
              </a:spcBef>
            </a:pPr>
            <a:r>
              <a:rPr sz="1600">
                <a:solidFill>
                  <a:srgbClr val="FFFFFF"/>
                </a:solidFill>
                <a:latin typeface="+mj-lt"/>
                <a:cs typeface="Arial"/>
              </a:rPr>
              <a:t>Improved emergency referral and  quality health services with a focus  on SRHR</a:t>
            </a:r>
            <a:endParaRPr sz="1600">
              <a:latin typeface="+mj-lt"/>
              <a:cs typeface="Arial"/>
            </a:endParaRPr>
          </a:p>
        </p:txBody>
      </p:sp>
      <p:sp>
        <p:nvSpPr>
          <p:cNvPr id="21" name="object 21"/>
          <p:cNvSpPr txBox="1"/>
          <p:nvPr/>
        </p:nvSpPr>
        <p:spPr>
          <a:xfrm>
            <a:off x="4597818" y="5092319"/>
            <a:ext cx="932815" cy="210892"/>
          </a:xfrm>
          <a:prstGeom prst="rect">
            <a:avLst/>
          </a:prstGeom>
          <a:solidFill>
            <a:srgbClr val="FFFFFF"/>
          </a:solidFill>
        </p:spPr>
        <p:txBody>
          <a:bodyPr vert="horz" wrap="square" lIns="0" tIns="0" rIns="0" bIns="0" rtlCol="0">
            <a:spAutoFit/>
          </a:bodyPr>
          <a:lstStyle/>
          <a:p>
            <a:pPr marL="52705">
              <a:lnSpc>
                <a:spcPts val="1660"/>
              </a:lnSpc>
            </a:pPr>
            <a:r>
              <a:rPr sz="1400" b="1">
                <a:solidFill>
                  <a:srgbClr val="0086A9"/>
                </a:solidFill>
                <a:latin typeface="+mj-lt"/>
                <a:cs typeface="Arial"/>
              </a:rPr>
              <a:t>Health</a:t>
            </a:r>
            <a:endParaRPr sz="1400">
              <a:latin typeface="+mj-lt"/>
              <a:cs typeface="Arial"/>
            </a:endParaRPr>
          </a:p>
        </p:txBody>
      </p:sp>
      <p:sp>
        <p:nvSpPr>
          <p:cNvPr id="22" name="object 22"/>
          <p:cNvSpPr/>
          <p:nvPr/>
        </p:nvSpPr>
        <p:spPr>
          <a:xfrm>
            <a:off x="1205357" y="3433537"/>
            <a:ext cx="2468245" cy="383540"/>
          </a:xfrm>
          <a:custGeom>
            <a:avLst/>
            <a:gdLst/>
            <a:ahLst/>
            <a:cxnLst/>
            <a:rect l="l" t="t" r="r" b="b"/>
            <a:pathLst>
              <a:path w="2468245" h="383539">
                <a:moveTo>
                  <a:pt x="2119210" y="0"/>
                </a:moveTo>
                <a:lnTo>
                  <a:pt x="0" y="0"/>
                </a:lnTo>
                <a:lnTo>
                  <a:pt x="0" y="383070"/>
                </a:lnTo>
                <a:lnTo>
                  <a:pt x="2467622" y="383070"/>
                </a:lnTo>
                <a:lnTo>
                  <a:pt x="2119210" y="0"/>
                </a:lnTo>
                <a:close/>
              </a:path>
            </a:pathLst>
          </a:custGeom>
          <a:solidFill>
            <a:srgbClr val="EE5E23"/>
          </a:solidFill>
        </p:spPr>
        <p:txBody>
          <a:bodyPr wrap="square" lIns="0" tIns="0" rIns="0" bIns="0" rtlCol="0"/>
          <a:lstStyle/>
          <a:p>
            <a:endParaRPr/>
          </a:p>
        </p:txBody>
      </p:sp>
      <p:sp>
        <p:nvSpPr>
          <p:cNvPr id="23" name="object 23"/>
          <p:cNvSpPr/>
          <p:nvPr/>
        </p:nvSpPr>
        <p:spPr>
          <a:xfrm>
            <a:off x="3412361" y="3433532"/>
            <a:ext cx="180975" cy="194310"/>
          </a:xfrm>
          <a:custGeom>
            <a:avLst/>
            <a:gdLst/>
            <a:ahLst/>
            <a:cxnLst/>
            <a:rect l="l" t="t" r="r" b="b"/>
            <a:pathLst>
              <a:path w="180975" h="194310">
                <a:moveTo>
                  <a:pt x="180936" y="194157"/>
                </a:moveTo>
                <a:lnTo>
                  <a:pt x="0" y="0"/>
                </a:lnTo>
              </a:path>
            </a:pathLst>
          </a:custGeom>
          <a:ln w="6400">
            <a:solidFill>
              <a:srgbClr val="FFFFFF"/>
            </a:solidFill>
          </a:ln>
        </p:spPr>
        <p:txBody>
          <a:bodyPr wrap="square" lIns="0" tIns="0" rIns="0" bIns="0" rtlCol="0"/>
          <a:lstStyle/>
          <a:p>
            <a:endParaRPr/>
          </a:p>
        </p:txBody>
      </p:sp>
      <p:sp>
        <p:nvSpPr>
          <p:cNvPr id="24" name="object 24"/>
          <p:cNvSpPr txBox="1"/>
          <p:nvPr/>
        </p:nvSpPr>
        <p:spPr>
          <a:xfrm>
            <a:off x="1304391" y="3453846"/>
            <a:ext cx="3108004" cy="707886"/>
          </a:xfrm>
          <a:prstGeom prst="rect">
            <a:avLst/>
          </a:prstGeom>
        </p:spPr>
        <p:txBody>
          <a:bodyPr vert="horz" wrap="square" lIns="0" tIns="12700" rIns="0" bIns="0" rtlCol="0">
            <a:spAutoFit/>
          </a:bodyPr>
          <a:lstStyle/>
          <a:p>
            <a:pPr marL="12700">
              <a:lnSpc>
                <a:spcPct val="100000"/>
              </a:lnSpc>
              <a:spcBef>
                <a:spcPts val="100"/>
              </a:spcBef>
            </a:pPr>
            <a:r>
              <a:rPr sz="2000" b="1">
                <a:solidFill>
                  <a:srgbClr val="FFFFFF"/>
                </a:solidFill>
                <a:latin typeface="+mj-lt"/>
                <a:cs typeface="Arial"/>
              </a:rPr>
              <a:t>Results domain 1</a:t>
            </a:r>
            <a:endParaRPr sz="2000">
              <a:latin typeface="+mj-lt"/>
              <a:cs typeface="Arial"/>
            </a:endParaRPr>
          </a:p>
          <a:p>
            <a:pPr marL="12700">
              <a:lnSpc>
                <a:spcPct val="100000"/>
              </a:lnSpc>
              <a:spcBef>
                <a:spcPts val="1090"/>
              </a:spcBef>
            </a:pPr>
            <a:r>
              <a:rPr sz="1600" b="1">
                <a:solidFill>
                  <a:srgbClr val="FFFFFF"/>
                </a:solidFill>
                <a:latin typeface="+mj-lt"/>
                <a:cs typeface="Arial"/>
              </a:rPr>
              <a:t>Demand side, focus on right-holders</a:t>
            </a:r>
            <a:endParaRPr sz="1600">
              <a:latin typeface="+mj-lt"/>
              <a:cs typeface="Arial"/>
            </a:endParaRPr>
          </a:p>
        </p:txBody>
      </p:sp>
      <p:sp>
        <p:nvSpPr>
          <p:cNvPr id="25" name="object 25"/>
          <p:cNvSpPr/>
          <p:nvPr/>
        </p:nvSpPr>
        <p:spPr>
          <a:xfrm>
            <a:off x="4466165" y="3433537"/>
            <a:ext cx="2468245" cy="383540"/>
          </a:xfrm>
          <a:custGeom>
            <a:avLst/>
            <a:gdLst/>
            <a:ahLst/>
            <a:cxnLst/>
            <a:rect l="l" t="t" r="r" b="b"/>
            <a:pathLst>
              <a:path w="2468245" h="383539">
                <a:moveTo>
                  <a:pt x="2119210" y="0"/>
                </a:moveTo>
                <a:lnTo>
                  <a:pt x="0" y="0"/>
                </a:lnTo>
                <a:lnTo>
                  <a:pt x="0" y="383070"/>
                </a:lnTo>
                <a:lnTo>
                  <a:pt x="2467622" y="383070"/>
                </a:lnTo>
                <a:lnTo>
                  <a:pt x="2119210" y="0"/>
                </a:lnTo>
                <a:close/>
              </a:path>
            </a:pathLst>
          </a:custGeom>
          <a:solidFill>
            <a:srgbClr val="EE5E23"/>
          </a:solidFill>
        </p:spPr>
        <p:txBody>
          <a:bodyPr wrap="square" lIns="0" tIns="0" rIns="0" bIns="0" rtlCol="0"/>
          <a:lstStyle/>
          <a:p>
            <a:endParaRPr/>
          </a:p>
        </p:txBody>
      </p:sp>
      <p:sp>
        <p:nvSpPr>
          <p:cNvPr id="26" name="object 26"/>
          <p:cNvSpPr/>
          <p:nvPr/>
        </p:nvSpPr>
        <p:spPr>
          <a:xfrm>
            <a:off x="6673169" y="3433532"/>
            <a:ext cx="180975" cy="194310"/>
          </a:xfrm>
          <a:custGeom>
            <a:avLst/>
            <a:gdLst/>
            <a:ahLst/>
            <a:cxnLst/>
            <a:rect l="l" t="t" r="r" b="b"/>
            <a:pathLst>
              <a:path w="180975" h="194310">
                <a:moveTo>
                  <a:pt x="180936" y="194157"/>
                </a:moveTo>
                <a:lnTo>
                  <a:pt x="0" y="0"/>
                </a:lnTo>
              </a:path>
            </a:pathLst>
          </a:custGeom>
          <a:ln w="6400">
            <a:solidFill>
              <a:srgbClr val="FFFFFF"/>
            </a:solidFill>
          </a:ln>
        </p:spPr>
        <p:txBody>
          <a:bodyPr wrap="square" lIns="0" tIns="0" rIns="0" bIns="0" rtlCol="0"/>
          <a:lstStyle/>
          <a:p>
            <a:endParaRPr/>
          </a:p>
        </p:txBody>
      </p:sp>
      <p:sp>
        <p:nvSpPr>
          <p:cNvPr id="27" name="object 27"/>
          <p:cNvSpPr/>
          <p:nvPr/>
        </p:nvSpPr>
        <p:spPr>
          <a:xfrm>
            <a:off x="9960475" y="3433532"/>
            <a:ext cx="180975" cy="194310"/>
          </a:xfrm>
          <a:custGeom>
            <a:avLst/>
            <a:gdLst/>
            <a:ahLst/>
            <a:cxnLst/>
            <a:rect l="l" t="t" r="r" b="b"/>
            <a:pathLst>
              <a:path w="180975" h="194310">
                <a:moveTo>
                  <a:pt x="180936" y="194157"/>
                </a:moveTo>
                <a:lnTo>
                  <a:pt x="0" y="0"/>
                </a:lnTo>
              </a:path>
            </a:pathLst>
          </a:custGeom>
          <a:ln w="6400">
            <a:solidFill>
              <a:srgbClr val="FFFFFF"/>
            </a:solidFill>
          </a:ln>
        </p:spPr>
        <p:txBody>
          <a:bodyPr wrap="square" lIns="0" tIns="0" rIns="0" bIns="0" rtlCol="0"/>
          <a:lstStyle/>
          <a:p>
            <a:endParaRPr/>
          </a:p>
        </p:txBody>
      </p:sp>
      <p:sp>
        <p:nvSpPr>
          <p:cNvPr id="28" name="object 28"/>
          <p:cNvSpPr txBox="1"/>
          <p:nvPr/>
        </p:nvSpPr>
        <p:spPr>
          <a:xfrm>
            <a:off x="4569767" y="3297529"/>
            <a:ext cx="3103437" cy="852798"/>
          </a:xfrm>
          <a:prstGeom prst="rect">
            <a:avLst/>
          </a:prstGeom>
        </p:spPr>
        <p:txBody>
          <a:bodyPr vert="horz" wrap="square" lIns="0" tIns="168910" rIns="0" bIns="0" rtlCol="0">
            <a:spAutoFit/>
          </a:bodyPr>
          <a:lstStyle/>
          <a:p>
            <a:pPr marL="32384">
              <a:lnSpc>
                <a:spcPct val="100000"/>
              </a:lnSpc>
              <a:spcBef>
                <a:spcPts val="1330"/>
              </a:spcBef>
            </a:pPr>
            <a:r>
              <a:rPr sz="2000" b="1">
                <a:solidFill>
                  <a:srgbClr val="FFFFFF"/>
                </a:solidFill>
                <a:latin typeface="+mj-lt"/>
                <a:cs typeface="Arial"/>
              </a:rPr>
              <a:t>Results domain 2</a:t>
            </a:r>
            <a:endParaRPr sz="2000">
              <a:latin typeface="+mj-lt"/>
              <a:cs typeface="Arial"/>
            </a:endParaRPr>
          </a:p>
          <a:p>
            <a:pPr marL="12700">
              <a:lnSpc>
                <a:spcPct val="100000"/>
              </a:lnSpc>
              <a:spcBef>
                <a:spcPts val="994"/>
              </a:spcBef>
            </a:pPr>
            <a:r>
              <a:rPr sz="1600" b="1">
                <a:solidFill>
                  <a:srgbClr val="FFFFFF"/>
                </a:solidFill>
                <a:latin typeface="+mj-lt"/>
                <a:cs typeface="Arial"/>
              </a:rPr>
              <a:t>Supply side, focus on duty-bearers</a:t>
            </a:r>
            <a:endParaRPr sz="1600">
              <a:latin typeface="+mj-lt"/>
              <a:cs typeface="Arial"/>
            </a:endParaRPr>
          </a:p>
        </p:txBody>
      </p:sp>
      <p:sp>
        <p:nvSpPr>
          <p:cNvPr id="29" name="object 29"/>
          <p:cNvSpPr/>
          <p:nvPr/>
        </p:nvSpPr>
        <p:spPr>
          <a:xfrm>
            <a:off x="7726974" y="3433537"/>
            <a:ext cx="2468245" cy="383540"/>
          </a:xfrm>
          <a:custGeom>
            <a:avLst/>
            <a:gdLst/>
            <a:ahLst/>
            <a:cxnLst/>
            <a:rect l="l" t="t" r="r" b="b"/>
            <a:pathLst>
              <a:path w="2468245" h="383539">
                <a:moveTo>
                  <a:pt x="2119210" y="0"/>
                </a:moveTo>
                <a:lnTo>
                  <a:pt x="0" y="0"/>
                </a:lnTo>
                <a:lnTo>
                  <a:pt x="0" y="383070"/>
                </a:lnTo>
                <a:lnTo>
                  <a:pt x="2467622" y="383070"/>
                </a:lnTo>
                <a:lnTo>
                  <a:pt x="2119210" y="0"/>
                </a:lnTo>
                <a:close/>
              </a:path>
            </a:pathLst>
          </a:custGeom>
          <a:solidFill>
            <a:srgbClr val="EE5E23"/>
          </a:solidFill>
        </p:spPr>
        <p:txBody>
          <a:bodyPr wrap="square" lIns="0" tIns="0" rIns="0" bIns="0" rtlCol="0"/>
          <a:lstStyle/>
          <a:p>
            <a:endParaRPr/>
          </a:p>
        </p:txBody>
      </p:sp>
      <p:sp>
        <p:nvSpPr>
          <p:cNvPr id="30" name="object 30"/>
          <p:cNvSpPr txBox="1"/>
          <p:nvPr/>
        </p:nvSpPr>
        <p:spPr>
          <a:xfrm>
            <a:off x="7830703" y="3453846"/>
            <a:ext cx="2999141" cy="1818190"/>
          </a:xfrm>
          <a:prstGeom prst="rect">
            <a:avLst/>
          </a:prstGeom>
        </p:spPr>
        <p:txBody>
          <a:bodyPr vert="horz" wrap="square" lIns="0" tIns="12700" rIns="0" bIns="0" rtlCol="0">
            <a:spAutoFit/>
          </a:bodyPr>
          <a:lstStyle/>
          <a:p>
            <a:pPr marL="31750">
              <a:lnSpc>
                <a:spcPct val="100000"/>
              </a:lnSpc>
              <a:spcBef>
                <a:spcPts val="100"/>
              </a:spcBef>
            </a:pPr>
            <a:r>
              <a:rPr sz="2000" b="1">
                <a:solidFill>
                  <a:srgbClr val="FFFFFF"/>
                </a:solidFill>
                <a:latin typeface="+mj-lt"/>
                <a:cs typeface="Arial"/>
              </a:rPr>
              <a:t>Results domain 3</a:t>
            </a:r>
            <a:endParaRPr sz="2000">
              <a:latin typeface="+mj-lt"/>
              <a:cs typeface="Arial"/>
            </a:endParaRPr>
          </a:p>
          <a:p>
            <a:pPr marL="12700" marR="241300">
              <a:lnSpc>
                <a:spcPts val="1630"/>
              </a:lnSpc>
              <a:spcBef>
                <a:spcPts val="1185"/>
              </a:spcBef>
            </a:pPr>
            <a:r>
              <a:rPr sz="1600" b="1">
                <a:solidFill>
                  <a:srgbClr val="FFFFFF"/>
                </a:solidFill>
                <a:latin typeface="+mj-lt"/>
                <a:cs typeface="Arial"/>
              </a:rPr>
              <a:t>Governance, with right-holders  &amp; duty-bearers</a:t>
            </a:r>
            <a:endParaRPr sz="1600">
              <a:latin typeface="+mj-lt"/>
              <a:cs typeface="Arial"/>
            </a:endParaRPr>
          </a:p>
          <a:p>
            <a:pPr marL="18415" marR="5080">
              <a:lnSpc>
                <a:spcPct val="109200"/>
              </a:lnSpc>
              <a:spcBef>
                <a:spcPts val="1080"/>
              </a:spcBef>
            </a:pPr>
            <a:r>
              <a:rPr sz="1600">
                <a:solidFill>
                  <a:srgbClr val="FFFFFF"/>
                </a:solidFill>
                <a:latin typeface="+mj-lt"/>
                <a:cs typeface="Arial"/>
              </a:rPr>
              <a:t>Enhanced participatory governance  and shared accountability for  education &amp; health services</a:t>
            </a:r>
            <a:endParaRPr sz="1600">
              <a:latin typeface="+mj-lt"/>
              <a:cs typeface="Arial"/>
            </a:endParaRPr>
          </a:p>
        </p:txBody>
      </p:sp>
      <p:sp>
        <p:nvSpPr>
          <p:cNvPr id="31" name="object 31"/>
          <p:cNvSpPr/>
          <p:nvPr/>
        </p:nvSpPr>
        <p:spPr>
          <a:xfrm>
            <a:off x="4466165" y="1308251"/>
            <a:ext cx="0" cy="4907280"/>
          </a:xfrm>
          <a:custGeom>
            <a:avLst/>
            <a:gdLst/>
            <a:ahLst/>
            <a:cxnLst/>
            <a:rect l="l" t="t" r="r" b="b"/>
            <a:pathLst>
              <a:path h="4907280">
                <a:moveTo>
                  <a:pt x="0" y="0"/>
                </a:moveTo>
                <a:lnTo>
                  <a:pt x="0" y="4907280"/>
                </a:lnTo>
              </a:path>
            </a:pathLst>
          </a:custGeom>
          <a:ln w="12700">
            <a:solidFill>
              <a:srgbClr val="FFFFFF"/>
            </a:solidFill>
          </a:ln>
        </p:spPr>
        <p:txBody>
          <a:bodyPr wrap="square" lIns="0" tIns="0" rIns="0" bIns="0" rtlCol="0"/>
          <a:lstStyle/>
          <a:p>
            <a:endParaRPr/>
          </a:p>
        </p:txBody>
      </p:sp>
      <p:sp>
        <p:nvSpPr>
          <p:cNvPr id="32" name="object 32"/>
          <p:cNvSpPr/>
          <p:nvPr/>
        </p:nvSpPr>
        <p:spPr>
          <a:xfrm>
            <a:off x="7726974" y="1308251"/>
            <a:ext cx="0" cy="4907280"/>
          </a:xfrm>
          <a:custGeom>
            <a:avLst/>
            <a:gdLst/>
            <a:ahLst/>
            <a:cxnLst/>
            <a:rect l="l" t="t" r="r" b="b"/>
            <a:pathLst>
              <a:path h="4907280">
                <a:moveTo>
                  <a:pt x="0" y="0"/>
                </a:moveTo>
                <a:lnTo>
                  <a:pt x="0" y="4907280"/>
                </a:lnTo>
              </a:path>
            </a:pathLst>
          </a:custGeom>
          <a:ln w="12700">
            <a:solidFill>
              <a:srgbClr val="FFFFFF"/>
            </a:solidFill>
          </a:ln>
        </p:spPr>
        <p:txBody>
          <a:bodyPr wrap="square" lIns="0" tIns="0" rIns="0" bIns="0" rtlCol="0"/>
          <a:lstStyle/>
          <a:p>
            <a:endParaRPr/>
          </a:p>
        </p:txBody>
      </p:sp>
      <p:sp>
        <p:nvSpPr>
          <p:cNvPr id="33" name="object 15">
            <a:extLst>
              <a:ext uri="{FF2B5EF4-FFF2-40B4-BE49-F238E27FC236}">
                <a16:creationId xmlns:a16="http://schemas.microsoft.com/office/drawing/2014/main" id="{051C7A60-2A48-4926-81C5-8BBD08C0B3FE}"/>
              </a:ext>
            </a:extLst>
          </p:cNvPr>
          <p:cNvSpPr txBox="1"/>
          <p:nvPr/>
        </p:nvSpPr>
        <p:spPr>
          <a:xfrm>
            <a:off x="1320026" y="4252253"/>
            <a:ext cx="3018862" cy="1072217"/>
          </a:xfrm>
          <a:prstGeom prst="rect">
            <a:avLst/>
          </a:prstGeom>
        </p:spPr>
        <p:txBody>
          <a:bodyPr vert="horz" wrap="square" lIns="0" tIns="11430" rIns="0" bIns="0" rtlCol="0">
            <a:spAutoFit/>
          </a:bodyPr>
          <a:lstStyle/>
          <a:p>
            <a:pPr marL="18415" marR="98425">
              <a:lnSpc>
                <a:spcPct val="109200"/>
              </a:lnSpc>
              <a:spcBef>
                <a:spcPts val="715"/>
              </a:spcBef>
            </a:pPr>
            <a:r>
              <a:rPr lang="en-US" sz="1600">
                <a:solidFill>
                  <a:srgbClr val="FFFFFF"/>
                </a:solidFill>
                <a:latin typeface="+mj-lt"/>
                <a:cs typeface="Arial"/>
              </a:rPr>
              <a:t>Increased demand for safe and  quality secondary education and  health care (with attention on SRHR)</a:t>
            </a:r>
            <a:endParaRPr lang="en-US" sz="1600">
              <a:latin typeface="+mj-lt"/>
              <a:cs typeface="Arial"/>
            </a:endParaRPr>
          </a:p>
        </p:txBody>
      </p:sp>
    </p:spTree>
    <p:extLst>
      <p:ext uri="{BB962C8B-B14F-4D97-AF65-F5344CB8AC3E}">
        <p14:creationId xmlns:p14="http://schemas.microsoft.com/office/powerpoint/2010/main" val="3239722116"/>
      </p:ext>
    </p:extLst>
  </p:cSld>
  <p:clrMapOvr>
    <a:masterClrMapping/>
  </p:clrMapOvr>
</p:sld>
</file>

<file path=ppt/theme/theme1.xml><?xml version="1.0" encoding="utf-8"?>
<a:theme xmlns:a="http://schemas.openxmlformats.org/drawingml/2006/main" name="CTB-17-18908-powerpoint 80%-ab-1512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B-17-18908-Powerpoint EN 16-9-bhf-211217" id="{335357C0-1979-43F0-BC35-E1F291AF7570}" vid="{03EE0CA4-CCBB-4399-9A84-D626D8142D6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nabel_document" ma:contentTypeID="0x010100A054E23CC720224AB55CD5109E0645C000D68A28B51D514D40849FE8116A39ECA6" ma:contentTypeVersion="33" ma:contentTypeDescription="Create a new document." ma:contentTypeScope="" ma:versionID="db87d5281ae8dc3948dd2f61eee81540">
  <xsd:schema xmlns:xsd="http://www.w3.org/2001/XMLSchema" xmlns:xs="http://www.w3.org/2001/XMLSchema" xmlns:p="http://schemas.microsoft.com/office/2006/metadata/properties" xmlns:ns1="http://schemas.microsoft.com/sharepoint/v3" xmlns:ns2="508ba6eb-9e09-4fd5-92f2-2d9921329f2d" xmlns:ns3="14a9c00f-d9e3-4eb9-aad3-f69239d17d9c" xmlns:ns4="3a2cca07-d411-4b48-b7e8-c526dfd39ce0" xmlns:ns5="702fbd75-83ea-491b-9326-cd04ce73097a" xmlns:ns6="f3391a51-24a2-4aff-bc36-b8bafdb70464" targetNamespace="http://schemas.microsoft.com/office/2006/metadata/properties" ma:root="true" ma:fieldsID="70e9eeb407a945d6bd04c95650e99788" ns1:_="" ns2:_="" ns3:_="" ns4:_="" ns5:_="" ns6:_="">
    <xsd:import namespace="http://schemas.microsoft.com/sharepoint/v3"/>
    <xsd:import namespace="508ba6eb-9e09-4fd5-92f2-2d9921329f2d"/>
    <xsd:import namespace="14a9c00f-d9e3-4eb9-aad3-f69239d17d9c"/>
    <xsd:import namespace="3a2cca07-d411-4b48-b7e8-c526dfd39ce0"/>
    <xsd:import namespace="702fbd75-83ea-491b-9326-cd04ce73097a"/>
    <xsd:import namespace="f3391a51-24a2-4aff-bc36-b8bafdb70464"/>
    <xsd:element name="properties">
      <xsd:complexType>
        <xsd:sequence>
          <xsd:element name="documentManagement">
            <xsd:complexType>
              <xsd:all>
                <xsd:element ref="ns2:_dlc_DocId" minOccurs="0"/>
                <xsd:element ref="ns2:_dlc_DocIdUrl" minOccurs="0"/>
                <xsd:element ref="ns2:_dlc_DocIdPersistId" minOccurs="0"/>
                <xsd:element ref="ns3:o99d250c03344da181939f0145dbc023" minOccurs="0"/>
                <xsd:element ref="ns4:TaxCatchAll" minOccurs="0"/>
                <xsd:element ref="ns4:TaxCatchAllLabel" minOccurs="0"/>
                <xsd:element ref="ns3:kecc0e8a0a3349c79c5d1d6e51bea7c3" minOccurs="0"/>
                <xsd:element ref="ns3:j50cb40f2a0941d2947e6bcbd5d19dce" minOccurs="0"/>
                <xsd:element ref="ns3:jcd7455606374210a964e5d7a999097a" minOccurs="0"/>
                <xsd:element ref="ns6:MediaServiceMetadata" minOccurs="0"/>
                <xsd:element ref="ns6:MediaServiceFastMetadata" minOccurs="0"/>
                <xsd:element ref="ns6:MediaServiceAutoKeyPoints" minOccurs="0"/>
                <xsd:element ref="ns6:MediaServiceDateTaken" minOccurs="0"/>
                <xsd:element ref="ns6:MediaServiceAutoTags" minOccurs="0"/>
                <xsd:element ref="ns6:MediaLengthInSeconds" minOccurs="0"/>
                <xsd:element ref="ns6:MediaServiceOCR" minOccurs="0"/>
                <xsd:element ref="ns6:MediaServiceGenerationTime" minOccurs="0"/>
                <xsd:element ref="ns6:MediaServiceEventHashCode" minOccurs="0"/>
                <xsd:element ref="ns5:SharedWithUsers" minOccurs="0"/>
                <xsd:element ref="ns5:SharedWithDetails" minOccurs="0"/>
                <xsd:element ref="ns6:MediaServiceLocation" minOccurs="0"/>
                <xsd:element ref="ns1:_ip_UnifiedCompliancePolicyProperties" minOccurs="0"/>
                <xsd:element ref="ns1:_ip_UnifiedCompliancePolicyUIAction" minOccurs="0"/>
                <xsd:element ref="ns6:lcf76f155ced4ddcb4097134ff3c332f" minOccurs="0"/>
                <xsd:element ref="ns6:MediaServiceObjectDetectorVersions" minOccurs="0"/>
                <xsd:element ref="ns6:MediaServiceSearchProperties" minOccurs="0"/>
                <xsd:element ref="ns6:_Flow_SignoffStatus" minOccurs="0"/>
                <xsd:element ref="ns6: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3" nillable="true" ma:displayName="Unified Compliance Policy Properties" ma:hidden="true" ma:internalName="_ip_UnifiedCompliancePolicyProperties">
      <xsd:simpleType>
        <xsd:restriction base="dms:Note"/>
      </xsd:simpleType>
    </xsd:element>
    <xsd:element name="_ip_UnifiedCompliancePolicyUIAction" ma:index="3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8ba6eb-9e09-4fd5-92f2-2d9921329f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4a9c00f-d9e3-4eb9-aad3-f69239d17d9c" elementFormDefault="qualified">
    <xsd:import namespace="http://schemas.microsoft.com/office/2006/documentManagement/types"/>
    <xsd:import namespace="http://schemas.microsoft.com/office/infopath/2007/PartnerControls"/>
    <xsd:element name="o99d250c03344da181939f0145dbc023" ma:index="11" nillable="true" ma:taxonomy="true" ma:internalName="o99d250c03344da181939f0145dbc023" ma:taxonomyFieldName="Document_Language" ma:displayName="Document_Language" ma:readOnly="false" ma:default="5;#EN|eb0f068f-7d92-44c4-a2e1-052290512cff" ma:fieldId="{899d250c-0334-4da1-8193-9f0145dbc023}" ma:sspId="60552f54-6c29-411d-8801-9a0c08c1a1a0" ma:termSetId="df09f262-5bd0-48f7-8ff9-66e612052d7c" ma:anchorId="00000000-0000-0000-0000-000000000000" ma:open="false" ma:isKeyword="false">
      <xsd:complexType>
        <xsd:sequence>
          <xsd:element ref="pc:Terms" minOccurs="0" maxOccurs="1"/>
        </xsd:sequence>
      </xsd:complexType>
    </xsd:element>
    <xsd:element name="kecc0e8a0a3349c79c5d1d6e51bea7c3" ma:index="15" nillable="true" ma:taxonomy="true" ma:internalName="kecc0e8a0a3349c79c5d1d6e51bea7c3" ma:taxonomyFieldName="Document_Status" ma:displayName="Document_Status" ma:readOnly="false" ma:default="" ma:fieldId="{4ecc0e8a-0a33-49c7-9c5d-1d6e51bea7c3}" ma:sspId="60552f54-6c29-411d-8801-9a0c08c1a1a0" ma:termSetId="44d061db-62b2-4b12-a4d8-975f9639cbdb" ma:anchorId="00000000-0000-0000-0000-000000000000" ma:open="false" ma:isKeyword="false">
      <xsd:complexType>
        <xsd:sequence>
          <xsd:element ref="pc:Terms" minOccurs="0" maxOccurs="1"/>
        </xsd:sequence>
      </xsd:complexType>
    </xsd:element>
    <xsd:element name="j50cb40f2a0941d2947e6bcbd5d19dce" ma:index="17" nillable="true" ma:taxonomy="true" ma:internalName="j50cb40f2a0941d2947e6bcbd5d19dce" ma:taxonomyFieldName="Document_Type" ma:displayName="Document_Type" ma:readOnly="false" ma:default="" ma:fieldId="{350cb40f-2a09-41d2-947e-6bcbd5d19dce}" ma:sspId="60552f54-6c29-411d-8801-9a0c08c1a1a0" ma:termSetId="33f81917-df70-4c8b-9cac-ffa47dc2aabf" ma:anchorId="00000000-0000-0000-0000-000000000000" ma:open="false" ma:isKeyword="false">
      <xsd:complexType>
        <xsd:sequence>
          <xsd:element ref="pc:Terms" minOccurs="0" maxOccurs="1"/>
        </xsd:sequence>
      </xsd:complexType>
    </xsd:element>
    <xsd:element name="jcd7455606374210a964e5d7a999097a" ma:index="19" nillable="true" ma:taxonomy="true" ma:internalName="jcd7455606374210a964e5d7a999097a" ma:taxonomyFieldName="Country" ma:displayName="Country" ma:readOnly="false" ma:default="1;#UGA|1e7ef116-7281-487b-a68a-9c110788cf77" ma:fieldId="{3cd74556-0637-4210-a964-e5d7a999097a}" ma:sspId="60552f54-6c29-411d-8801-9a0c08c1a1a0" ma:termSetId="a5b2ccc0-0626-4c6c-a942-5ad76bcb68f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2cca07-d411-4b48-b7e8-c526dfd39ce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3defffb-d34b-4a84-9a51-64a1835147bf}" ma:internalName="TaxCatchAll" ma:showField="CatchAllData" ma:web="702fbd75-83ea-491b-9326-cd04ce73097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03defffb-d34b-4a84-9a51-64a1835147bf}" ma:internalName="TaxCatchAllLabel" ma:readOnly="true" ma:showField="CatchAllDataLabel" ma:web="702fbd75-83ea-491b-9326-cd04ce7309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2fbd75-83ea-491b-9326-cd04ce73097a"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391a51-24a2-4aff-bc36-b8bafdb70464"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lcf76f155ced4ddcb4097134ff3c332f" ma:index="36" nillable="true" ma:taxonomy="true" ma:internalName="lcf76f155ced4ddcb4097134ff3c332f" ma:taxonomyFieldName="MediaServiceImageTags" ma:displayName="Image Tags" ma:readOnly="false" ma:fieldId="{5cf76f15-5ced-4ddc-b409-7134ff3c332f}" ma:taxonomyMulti="true" ma:sspId="60552f54-6c29-411d-8801-9a0c08c1a1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_Flow_SignoffStatus" ma:index="39" nillable="true" ma:displayName="Sign-off status" ma:internalName="Sign_x002d_off_x0020_status">
      <xsd:simpleType>
        <xsd:restriction base="dms:Text"/>
      </xsd:simpleType>
    </xsd:element>
    <xsd:element name="MediaServiceBillingMetadata" ma:index="4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o99d250c03344da181939f0145dbc023 xmlns="14a9c00f-d9e3-4eb9-aad3-f69239d17d9c">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eb0f068f-7d92-44c4-a2e1-052290512cff</TermId>
        </TermInfo>
      </Terms>
    </o99d250c03344da181939f0145dbc023>
    <TaxCatchAll xmlns="3a2cca07-d411-4b48-b7e8-c526dfd39ce0">
      <Value>5</Value>
      <Value>1</Value>
    </TaxCatchAll>
    <jcd7455606374210a964e5d7a999097a xmlns="14a9c00f-d9e3-4eb9-aad3-f69239d17d9c">
      <Terms xmlns="http://schemas.microsoft.com/office/infopath/2007/PartnerControls">
        <TermInfo xmlns="http://schemas.microsoft.com/office/infopath/2007/PartnerControls">
          <TermName xmlns="http://schemas.microsoft.com/office/infopath/2007/PartnerControls">UGA</TermName>
          <TermId xmlns="http://schemas.microsoft.com/office/infopath/2007/PartnerControls">1e7ef116-7281-487b-a68a-9c110788cf77</TermId>
        </TermInfo>
      </Terms>
    </jcd7455606374210a964e5d7a999097a>
    <_ip_UnifiedCompliancePolicyProperties xmlns="http://schemas.microsoft.com/sharepoint/v3" xsi:nil="true"/>
    <j50cb40f2a0941d2947e6bcbd5d19dce xmlns="14a9c00f-d9e3-4eb9-aad3-f69239d17d9c">
      <Terms xmlns="http://schemas.microsoft.com/office/infopath/2007/PartnerControls"/>
    </j50cb40f2a0941d2947e6bcbd5d19dce>
    <kecc0e8a0a3349c79c5d1d6e51bea7c3 xmlns="14a9c00f-d9e3-4eb9-aad3-f69239d17d9c">
      <Terms xmlns="http://schemas.microsoft.com/office/infopath/2007/PartnerControls"/>
    </kecc0e8a0a3349c79c5d1d6e51bea7c3>
    <_dlc_DocId xmlns="508ba6eb-9e09-4fd5-92f2-2d9921329f2d">UGAENABEL-403665430-462136</_dlc_DocId>
    <_dlc_DocIdUrl xmlns="508ba6eb-9e09-4fd5-92f2-2d9921329f2d">
      <Url>https://enabelbe.sharepoint.com/sites/UGA/_layouts/15/DocIdRedir.aspx?ID=UGAENABEL-403665430-462136</Url>
      <Description>UGAENABEL-403665430-462136</Description>
    </_dlc_DocIdUrl>
    <lcf76f155ced4ddcb4097134ff3c332f xmlns="f3391a51-24a2-4aff-bc36-b8bafdb70464">
      <Terms xmlns="http://schemas.microsoft.com/office/infopath/2007/PartnerControls"/>
    </lcf76f155ced4ddcb4097134ff3c332f>
    <_Flow_SignoffStatus xmlns="f3391a51-24a2-4aff-bc36-b8bafdb70464" xsi:nil="true"/>
  </documentManagement>
</p:properties>
</file>

<file path=customXml/itemProps1.xml><?xml version="1.0" encoding="utf-8"?>
<ds:datastoreItem xmlns:ds="http://schemas.openxmlformats.org/officeDocument/2006/customXml" ds:itemID="{31494CC5-6423-4001-B28C-00A5E70906BC}">
  <ds:schemaRefs>
    <ds:schemaRef ds:uri="http://schemas.microsoft.com/sharepoint/v3/contenttype/forms"/>
  </ds:schemaRefs>
</ds:datastoreItem>
</file>

<file path=customXml/itemProps2.xml><?xml version="1.0" encoding="utf-8"?>
<ds:datastoreItem xmlns:ds="http://schemas.openxmlformats.org/officeDocument/2006/customXml" ds:itemID="{141288B2-52C6-4603-8333-34A472B735F1}">
  <ds:schemaRefs>
    <ds:schemaRef ds:uri="14a9c00f-d9e3-4eb9-aad3-f69239d17d9c"/>
    <ds:schemaRef ds:uri="3a2cca07-d411-4b48-b7e8-c526dfd39ce0"/>
    <ds:schemaRef ds:uri="508ba6eb-9e09-4fd5-92f2-2d9921329f2d"/>
    <ds:schemaRef ds:uri="702fbd75-83ea-491b-9326-cd04ce73097a"/>
    <ds:schemaRef ds:uri="f3391a51-24a2-4aff-bc36-b8bafdb704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554850C-AEE9-449A-ACD3-77DBA9F5F189}">
  <ds:schemaRefs>
    <ds:schemaRef ds:uri="http://schemas.microsoft.com/sharepoint/events"/>
  </ds:schemaRefs>
</ds:datastoreItem>
</file>

<file path=customXml/itemProps4.xml><?xml version="1.0" encoding="utf-8"?>
<ds:datastoreItem xmlns:ds="http://schemas.openxmlformats.org/officeDocument/2006/customXml" ds:itemID="{42846C81-1955-4CEE-9D68-A30262C70901}">
  <ds:schemaRefs>
    <ds:schemaRef ds:uri="http://schemas.microsoft.com/office/2006/metadata/properties"/>
    <ds:schemaRef ds:uri="http://schemas.microsoft.com/office/2006/documentManagement/types"/>
    <ds:schemaRef ds:uri="http://www.w3.org/XML/1998/namespace"/>
    <ds:schemaRef ds:uri="14a9c00f-d9e3-4eb9-aad3-f69239d17d9c"/>
    <ds:schemaRef ds:uri="http://schemas.microsoft.com/office/infopath/2007/PartnerControls"/>
    <ds:schemaRef ds:uri="http://purl.org/dc/dcmitype/"/>
    <ds:schemaRef ds:uri="702fbd75-83ea-491b-9326-cd04ce73097a"/>
    <ds:schemaRef ds:uri="http://schemas.openxmlformats.org/package/2006/metadata/core-properties"/>
    <ds:schemaRef ds:uri="http://purl.org/dc/terms/"/>
    <ds:schemaRef ds:uri="http://purl.org/dc/elements/1.1/"/>
    <ds:schemaRef ds:uri="f3391a51-24a2-4aff-bc36-b8bafdb70464"/>
    <ds:schemaRef ds:uri="3a2cca07-d411-4b48-b7e8-c526dfd39ce0"/>
    <ds:schemaRef ds:uri="508ba6eb-9e09-4fd5-92f2-2d9921329f2d"/>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0</TotalTime>
  <Words>3572</Words>
  <Application>Microsoft Office PowerPoint</Application>
  <PresentationFormat>Widescreen</PresentationFormat>
  <Paragraphs>596</Paragraphs>
  <Slides>51</Slides>
  <Notes>49</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Courier New</vt:lpstr>
      <vt:lpstr>Georgia</vt:lpstr>
      <vt:lpstr>Symbol</vt:lpstr>
      <vt:lpstr>Times New Roman</vt:lpstr>
      <vt:lpstr>Wingdings</vt:lpstr>
      <vt:lpstr>Wingdings,Sans-Serif</vt:lpstr>
      <vt:lpstr>CTB-17-18908-powerpoint 80%-ab-151217</vt:lpstr>
      <vt:lpstr>   CfP: Enhance access to sustainable transport for education and health care services  UGA22008 and UGA22002   </vt:lpstr>
      <vt:lpstr>Presentation outline</vt:lpstr>
      <vt:lpstr>Call for Proposals</vt:lpstr>
      <vt:lpstr>Enabel Country Portfolio Objectives</vt:lpstr>
      <vt:lpstr>Pillar 2 Education, Health and Local  Governance</vt:lpstr>
      <vt:lpstr>1. Introduction </vt:lpstr>
      <vt:lpstr>Cn't Introduction</vt:lpstr>
      <vt:lpstr>Geographical focus Pillar 2</vt:lpstr>
      <vt:lpstr>Pillar 2: Education, Health, Local Gov.</vt:lpstr>
      <vt:lpstr>(a) Caring for mother's lives-We Care</vt:lpstr>
      <vt:lpstr>(b) Boosting equal learning opportunities -We Learn</vt:lpstr>
      <vt:lpstr>2. Call procedure</vt:lpstr>
      <vt:lpstr>2. General Objective </vt:lpstr>
      <vt:lpstr>Specific objective(s) of the call are;</vt:lpstr>
      <vt:lpstr>Focus Geographic areas of Implementation</vt:lpstr>
      <vt:lpstr>Themes</vt:lpstr>
      <vt:lpstr>Expected results</vt:lpstr>
      <vt:lpstr>Target groups</vt:lpstr>
      <vt:lpstr>The institutions in which the activities should take place are;</vt:lpstr>
      <vt:lpstr>Call volume and grant amounts</vt:lpstr>
      <vt:lpstr>3. Admissibility criteria – 3 levels </vt:lpstr>
      <vt:lpstr>3a. The actors: (lead) applicant </vt:lpstr>
      <vt:lpstr>3a. The actors: (lead) applicant </vt:lpstr>
      <vt:lpstr>3a. The actors: (lead) applicant </vt:lpstr>
      <vt:lpstr>3a. The actors: Co-applicant(s) </vt:lpstr>
      <vt:lpstr>Questions?</vt:lpstr>
      <vt:lpstr>3b. The actions</vt:lpstr>
      <vt:lpstr>3b. The actions: Duration</vt:lpstr>
      <vt:lpstr>3b. The actions – admissible </vt:lpstr>
      <vt:lpstr>3b. The actions – admissible Cont'd....</vt:lpstr>
      <vt:lpstr>3b. The actions – NON admissible</vt:lpstr>
      <vt:lpstr>3b. The actions: Sub-grants to sub-beneficiaries</vt:lpstr>
      <vt:lpstr>3b. Number of applications</vt:lpstr>
      <vt:lpstr>Questions?</vt:lpstr>
      <vt:lpstr>3c. Admissible/ Ineligible costs</vt:lpstr>
      <vt:lpstr>3c. Admissible/ Eligible costs</vt:lpstr>
      <vt:lpstr>3c. Admissible/Ineligible costs</vt:lpstr>
      <vt:lpstr>3c. Admissible/Eligible costs</vt:lpstr>
      <vt:lpstr>3c. Ineligible costs</vt:lpstr>
      <vt:lpstr>3c. Budgeting</vt:lpstr>
      <vt:lpstr>Questions?</vt:lpstr>
      <vt:lpstr>4.  Application </vt:lpstr>
      <vt:lpstr>4.  Annex A;  proposal </vt:lpstr>
      <vt:lpstr>4. Application annexes</vt:lpstr>
      <vt:lpstr>4. Application procedure </vt:lpstr>
      <vt:lpstr>5. Application procedure </vt:lpstr>
      <vt:lpstr>5. Submission of proposals</vt:lpstr>
      <vt:lpstr>5. Submission of proposal</vt:lpstr>
      <vt:lpstr>5. Submission of Proposal</vt:lpstr>
      <vt:lpstr>5. Indicative timeline for the call;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WeWork EU Green and Decent jobs for youth  Entry Meeting on xx/12/2023</dc:title>
  <dc:creator>DELL</dc:creator>
  <cp:lastModifiedBy>MATOVU, Eva</cp:lastModifiedBy>
  <cp:revision>2</cp:revision>
  <dcterms:modified xsi:type="dcterms:W3CDTF">2025-07-28T07:58:53Z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0x010100A054E23CC720224AB55CD5109E0645C000D68A28B51D514D40849FE8116A39ECA6</vt:lpwstr>
  </property>
  <property fmtid="{D5CDD505-2E9C-101B-9397-08002B2CF9AE}" pid="3" name="_dlc_DocIdItemGuid">
    <vt:lpwstr>6d8d8dbe-a5c6-455a-8590-f2f53dae84a3</vt:lpwstr>
  </property>
  <property fmtid="{D5CDD505-2E9C-101B-9397-08002B2CF9AE}" pid="4" name="Document_Type">
    <vt:lpwstr/>
  </property>
  <property fmtid="{D5CDD505-2E9C-101B-9397-08002B2CF9AE}" pid="5" name="e2b781e9cad840cd89b90f5a7e989839">
    <vt:lpwstr/>
  </property>
  <property fmtid="{D5CDD505-2E9C-101B-9397-08002B2CF9AE}" pid="6" name="MediaServiceImageTags">
    <vt:lpwstr/>
  </property>
  <property fmtid="{D5CDD505-2E9C-101B-9397-08002B2CF9AE}" pid="7" name="l9d65098618b4a8fbbe87718e7187e6b">
    <vt:lpwstr/>
  </property>
  <property fmtid="{D5CDD505-2E9C-101B-9397-08002B2CF9AE}" pid="8" name="Document_Status">
    <vt:lpwstr/>
  </property>
  <property fmtid="{D5CDD505-2E9C-101B-9397-08002B2CF9AE}" pid="9" name="Country">
    <vt:lpwstr>1;#UGA|1e7ef116-7281-487b-a68a-9c110788cf77</vt:lpwstr>
  </property>
  <property fmtid="{D5CDD505-2E9C-101B-9397-08002B2CF9AE}" pid="10" name="_docset_NoMedatataSyncRequired">
    <vt:lpwstr>True</vt:lpwstr>
  </property>
  <property fmtid="{D5CDD505-2E9C-101B-9397-08002B2CF9AE}" pid="11" name="Contract_reference">
    <vt:lpwstr/>
  </property>
  <property fmtid="{D5CDD505-2E9C-101B-9397-08002B2CF9AE}" pid="12" name="Project_code">
    <vt:lpwstr/>
  </property>
  <property fmtid="{D5CDD505-2E9C-101B-9397-08002B2CF9AE}" pid="13" name="Document_Language">
    <vt:lpwstr>5;#EN|eb0f068f-7d92-44c4-a2e1-052290512cff</vt:lpwstr>
  </property>
</Properties>
</file>