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1"/>
  </p:notesMasterIdLst>
  <p:handoutMasterIdLst>
    <p:handoutMasterId r:id="rId62"/>
  </p:handoutMasterIdLst>
  <p:sldIdLst>
    <p:sldId id="2995" r:id="rId6"/>
    <p:sldId id="257" r:id="rId7"/>
    <p:sldId id="3126" r:id="rId8"/>
    <p:sldId id="3122" r:id="rId9"/>
    <p:sldId id="2784" r:id="rId10"/>
    <p:sldId id="304" r:id="rId11"/>
    <p:sldId id="347" r:id="rId12"/>
    <p:sldId id="2780" r:id="rId13"/>
    <p:sldId id="3170" r:id="rId14"/>
    <p:sldId id="3159" r:id="rId15"/>
    <p:sldId id="359" r:id="rId16"/>
    <p:sldId id="2774" r:id="rId17"/>
    <p:sldId id="3160" r:id="rId18"/>
    <p:sldId id="3161" r:id="rId19"/>
    <p:sldId id="3171" r:id="rId20"/>
    <p:sldId id="3163" r:id="rId21"/>
    <p:sldId id="309" r:id="rId22"/>
    <p:sldId id="310" r:id="rId23"/>
    <p:sldId id="311" r:id="rId24"/>
    <p:sldId id="3175" r:id="rId25"/>
    <p:sldId id="313" r:id="rId26"/>
    <p:sldId id="3157" r:id="rId27"/>
    <p:sldId id="3166" r:id="rId28"/>
    <p:sldId id="3142" r:id="rId29"/>
    <p:sldId id="319" r:id="rId30"/>
    <p:sldId id="321" r:id="rId31"/>
    <p:sldId id="320" r:id="rId32"/>
    <p:sldId id="3005" r:id="rId33"/>
    <p:sldId id="322" r:id="rId34"/>
    <p:sldId id="325" r:id="rId35"/>
    <p:sldId id="3169" r:id="rId36"/>
    <p:sldId id="3135" r:id="rId37"/>
    <p:sldId id="326" r:id="rId38"/>
    <p:sldId id="3167" r:id="rId39"/>
    <p:sldId id="3168" r:id="rId40"/>
    <p:sldId id="3136" r:id="rId41"/>
    <p:sldId id="327" r:id="rId42"/>
    <p:sldId id="3172" r:id="rId43"/>
    <p:sldId id="3150" r:id="rId44"/>
    <p:sldId id="3154" r:id="rId45"/>
    <p:sldId id="3155" r:id="rId46"/>
    <p:sldId id="3156" r:id="rId47"/>
    <p:sldId id="3000" r:id="rId48"/>
    <p:sldId id="3002" r:id="rId49"/>
    <p:sldId id="3173" r:id="rId50"/>
    <p:sldId id="358" r:id="rId51"/>
    <p:sldId id="345" r:id="rId52"/>
    <p:sldId id="330" r:id="rId53"/>
    <p:sldId id="3144" r:id="rId54"/>
    <p:sldId id="331" r:id="rId55"/>
    <p:sldId id="3143" r:id="rId56"/>
    <p:sldId id="333" r:id="rId57"/>
    <p:sldId id="332" r:id="rId58"/>
    <p:sldId id="334" r:id="rId59"/>
    <p:sldId id="3174" r:id="rId60"/>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A9D227D1-9856-8327-6C07-99968A0F933B}" name="ASINGWIRE, Sandra" initials="AS" userId="S::sandra.asingwire@enabel.be::50d7deea-d4a3-4b41-9d06-7aa8b4df3686"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 id="5" name="RUTARO, Gershom" initials="RG" lastIdx="2" clrIdx="4">
    <p:extLst>
      <p:ext uri="{19B8F6BF-5375-455C-9EA6-DF929625EA0E}">
        <p15:presenceInfo xmlns:p15="http://schemas.microsoft.com/office/powerpoint/2012/main" userId="S::gershom.rutaro@enabel.be::998f66a8-82e9-4600-aa89-732ea2471d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EBC7C-E823-37F8-6EA0-E3625D213FC0}" v="3" dt="2025-04-14T07:56:16.254"/>
    <p1510:client id="{47A52634-8C95-8130-3CA7-3BC9E029B035}" v="26" dt="2025-04-14T05:46:17.385"/>
    <p1510:client id="{5667F977-3C12-8D20-99ED-930D07402EDF}" v="3" dt="2025-04-14T07:40:06.937"/>
    <p1510:client id="{5895926A-B1F8-3623-D966-AC83420234D4}" v="47" dt="2025-04-14T07:24:35.366"/>
    <p1510:client id="{8DDFD314-5B4D-22D9-853D-EE2DA4F2016A}" v="327" dt="2025-04-14T07:27:45.156"/>
    <p1510:client id="{AC8CEA95-6B79-478B-E36A-93E7597B1BA1}" v="31" dt="2025-04-14T08:48:43.692"/>
    <p1510:client id="{EF7D1F2E-A706-7028-A833-6B518CB6DF0C}" v="4" dt="2025-04-14T08:51:41.496"/>
    <p1510:client id="{FA406C88-5F91-46C0-A555-C35A14B5D8D9}" v="110" dt="2025-04-13T19:22:41.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22-04-25</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22-04-25</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a:t>
            </a:fld>
            <a:endParaRPr lang="fr-BE"/>
          </a:p>
        </p:txBody>
      </p:sp>
    </p:spTree>
    <p:extLst>
      <p:ext uri="{BB962C8B-B14F-4D97-AF65-F5344CB8AC3E}">
        <p14:creationId xmlns:p14="http://schemas.microsoft.com/office/powerpoint/2010/main" val="250888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BB</a:t>
            </a:r>
            <a:endParaRPr lang="fr-FR"/>
          </a:p>
        </p:txBody>
      </p:sp>
      <p:sp>
        <p:nvSpPr>
          <p:cNvPr id="4" name="Slide Number Placeholder 3"/>
          <p:cNvSpPr>
            <a:spLocks noGrp="1"/>
          </p:cNvSpPr>
          <p:nvPr>
            <p:ph type="sldNum" sz="quarter" idx="5"/>
          </p:nvPr>
        </p:nvSpPr>
        <p:spPr/>
        <p:txBody>
          <a:bodyPr/>
          <a:lstStyle/>
          <a:p>
            <a:fld id="{F24C261D-1966-411E-9C31-72BA4F47BB72}" type="slidenum">
              <a:rPr lang="fr-BE" smtClean="0"/>
              <a:t>11</a:t>
            </a:fld>
            <a:endParaRPr lang="fr-BE"/>
          </a:p>
        </p:txBody>
      </p:sp>
    </p:spTree>
    <p:extLst>
      <p:ext uri="{BB962C8B-B14F-4D97-AF65-F5344CB8AC3E}">
        <p14:creationId xmlns:p14="http://schemas.microsoft.com/office/powerpoint/2010/main" val="33702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BB</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12</a:t>
            </a:fld>
            <a:endParaRPr lang="fr-BE"/>
          </a:p>
        </p:txBody>
      </p:sp>
    </p:spTree>
    <p:extLst>
      <p:ext uri="{BB962C8B-B14F-4D97-AF65-F5344CB8AC3E}">
        <p14:creationId xmlns:p14="http://schemas.microsoft.com/office/powerpoint/2010/main" val="208492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13</a:t>
            </a:fld>
            <a:endParaRPr lang="fr-BE"/>
          </a:p>
        </p:txBody>
      </p:sp>
    </p:spTree>
    <p:extLst>
      <p:ext uri="{BB962C8B-B14F-4D97-AF65-F5344CB8AC3E}">
        <p14:creationId xmlns:p14="http://schemas.microsoft.com/office/powerpoint/2010/main" val="271195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14</a:t>
            </a:fld>
            <a:endParaRPr lang="fr-BE"/>
          </a:p>
        </p:txBody>
      </p:sp>
    </p:spTree>
    <p:extLst>
      <p:ext uri="{BB962C8B-B14F-4D97-AF65-F5344CB8AC3E}">
        <p14:creationId xmlns:p14="http://schemas.microsoft.com/office/powerpoint/2010/main" val="410177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15</a:t>
            </a:fld>
            <a:endParaRPr lang="fr-BE"/>
          </a:p>
        </p:txBody>
      </p:sp>
    </p:spTree>
    <p:extLst>
      <p:ext uri="{BB962C8B-B14F-4D97-AF65-F5344CB8AC3E}">
        <p14:creationId xmlns:p14="http://schemas.microsoft.com/office/powerpoint/2010/main" val="172339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16</a:t>
            </a:fld>
            <a:endParaRPr lang="fr-BE"/>
          </a:p>
        </p:txBody>
      </p:sp>
    </p:spTree>
    <p:extLst>
      <p:ext uri="{BB962C8B-B14F-4D97-AF65-F5344CB8AC3E}">
        <p14:creationId xmlns:p14="http://schemas.microsoft.com/office/powerpoint/2010/main" val="539777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17</a:t>
            </a:fld>
            <a:endParaRPr lang="fr-BE"/>
          </a:p>
        </p:txBody>
      </p:sp>
    </p:spTree>
    <p:extLst>
      <p:ext uri="{BB962C8B-B14F-4D97-AF65-F5344CB8AC3E}">
        <p14:creationId xmlns:p14="http://schemas.microsoft.com/office/powerpoint/2010/main" val="428028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Benedicte</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18</a:t>
            </a:fld>
            <a:endParaRPr lang="fr-BE"/>
          </a:p>
        </p:txBody>
      </p:sp>
    </p:spTree>
    <p:extLst>
      <p:ext uri="{BB962C8B-B14F-4D97-AF65-F5344CB8AC3E}">
        <p14:creationId xmlns:p14="http://schemas.microsoft.com/office/powerpoint/2010/main" val="802470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Benedicte</a:t>
            </a:r>
            <a:endParaRPr lang="fr-FR">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19</a:t>
            </a:fld>
            <a:endParaRPr lang="fr-BE"/>
          </a:p>
        </p:txBody>
      </p:sp>
    </p:spTree>
    <p:extLst>
      <p:ext uri="{BB962C8B-B14F-4D97-AF65-F5344CB8AC3E}">
        <p14:creationId xmlns:p14="http://schemas.microsoft.com/office/powerpoint/2010/main" val="102672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5EB8-6984-F74A-6CE2-460BC844C1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CAE91B-49B5-BC1A-71ED-5DE0ECC3E5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841334-E759-C3DE-C822-F3BB8EAD34FB}"/>
              </a:ext>
            </a:extLst>
          </p:cNvPr>
          <p:cNvSpPr>
            <a:spLocks noGrp="1"/>
          </p:cNvSpPr>
          <p:nvPr>
            <p:ph type="body" idx="1"/>
          </p:nvPr>
        </p:nvSpPr>
        <p:spPr/>
        <p:txBody>
          <a:bodyPr/>
          <a:lstStyle/>
          <a:p>
            <a:r>
              <a:rPr lang="en-US"/>
              <a:t>Benedicte</a:t>
            </a:r>
            <a:endParaRPr lang="fr-FR">
              <a:ea typeface="Calibri"/>
              <a:cs typeface="Calibri"/>
            </a:endParaRPr>
          </a:p>
        </p:txBody>
      </p:sp>
      <p:sp>
        <p:nvSpPr>
          <p:cNvPr id="4" name="Espace réservé du numéro de diapositive 3">
            <a:extLst>
              <a:ext uri="{FF2B5EF4-FFF2-40B4-BE49-F238E27FC236}">
                <a16:creationId xmlns:a16="http://schemas.microsoft.com/office/drawing/2014/main" id="{9C4F5386-C6B3-59B6-DF4A-01D41BC8EE6F}"/>
              </a:ext>
            </a:extLst>
          </p:cNvPr>
          <p:cNvSpPr>
            <a:spLocks noGrp="1"/>
          </p:cNvSpPr>
          <p:nvPr>
            <p:ph type="sldNum" sz="quarter" idx="5"/>
          </p:nvPr>
        </p:nvSpPr>
        <p:spPr/>
        <p:txBody>
          <a:bodyPr/>
          <a:lstStyle/>
          <a:p>
            <a:fld id="{F24C261D-1966-411E-9C31-72BA4F47BB72}" type="slidenum">
              <a:rPr lang="fr-BE" smtClean="0"/>
              <a:t>20</a:t>
            </a:fld>
            <a:endParaRPr lang="fr-BE"/>
          </a:p>
        </p:txBody>
      </p:sp>
    </p:spTree>
    <p:extLst>
      <p:ext uri="{BB962C8B-B14F-4D97-AF65-F5344CB8AC3E}">
        <p14:creationId xmlns:p14="http://schemas.microsoft.com/office/powerpoint/2010/main" val="14792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a:t>
            </a:fld>
            <a:endParaRPr lang="fr-BE"/>
          </a:p>
        </p:txBody>
      </p:sp>
    </p:spTree>
    <p:extLst>
      <p:ext uri="{BB962C8B-B14F-4D97-AF65-F5344CB8AC3E}">
        <p14:creationId xmlns:p14="http://schemas.microsoft.com/office/powerpoint/2010/main" val="1965760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Benedicte</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21</a:t>
            </a:fld>
            <a:endParaRPr lang="fr-BE"/>
          </a:p>
        </p:txBody>
      </p:sp>
    </p:spTree>
    <p:extLst>
      <p:ext uri="{BB962C8B-B14F-4D97-AF65-F5344CB8AC3E}">
        <p14:creationId xmlns:p14="http://schemas.microsoft.com/office/powerpoint/2010/main" val="2160573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Benedicte</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22</a:t>
            </a:fld>
            <a:endParaRPr lang="fr-BE"/>
          </a:p>
        </p:txBody>
      </p:sp>
    </p:spTree>
    <p:extLst>
      <p:ext uri="{BB962C8B-B14F-4D97-AF65-F5344CB8AC3E}">
        <p14:creationId xmlns:p14="http://schemas.microsoft.com/office/powerpoint/2010/main" val="3641625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Benedicte</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23</a:t>
            </a:fld>
            <a:endParaRPr lang="fr-BE"/>
          </a:p>
        </p:txBody>
      </p:sp>
    </p:spTree>
    <p:extLst>
      <p:ext uri="{BB962C8B-B14F-4D97-AF65-F5344CB8AC3E}">
        <p14:creationId xmlns:p14="http://schemas.microsoft.com/office/powerpoint/2010/main" val="93355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Liz or Robert to facilitate and capture the questions</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24</a:t>
            </a:fld>
            <a:endParaRPr lang="fr-BE"/>
          </a:p>
        </p:txBody>
      </p:sp>
    </p:spTree>
    <p:extLst>
      <p:ext uri="{BB962C8B-B14F-4D97-AF65-F5344CB8AC3E}">
        <p14:creationId xmlns:p14="http://schemas.microsoft.com/office/powerpoint/2010/main" val="3679255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25</a:t>
            </a:fld>
            <a:endParaRPr lang="fr-BE"/>
          </a:p>
        </p:txBody>
      </p:sp>
    </p:spTree>
    <p:extLst>
      <p:ext uri="{BB962C8B-B14F-4D97-AF65-F5344CB8AC3E}">
        <p14:creationId xmlns:p14="http://schemas.microsoft.com/office/powerpoint/2010/main" val="1387523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26</a:t>
            </a:fld>
            <a:endParaRPr lang="fr-BE"/>
          </a:p>
        </p:txBody>
      </p:sp>
    </p:spTree>
    <p:extLst>
      <p:ext uri="{BB962C8B-B14F-4D97-AF65-F5344CB8AC3E}">
        <p14:creationId xmlns:p14="http://schemas.microsoft.com/office/powerpoint/2010/main" val="2644686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27</a:t>
            </a:fld>
            <a:endParaRPr lang="fr-BE"/>
          </a:p>
        </p:txBody>
      </p:sp>
    </p:spTree>
    <p:extLst>
      <p:ext uri="{BB962C8B-B14F-4D97-AF65-F5344CB8AC3E}">
        <p14:creationId xmlns:p14="http://schemas.microsoft.com/office/powerpoint/2010/main" val="638544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28</a:t>
            </a:fld>
            <a:endParaRPr lang="fr-BE"/>
          </a:p>
        </p:txBody>
      </p:sp>
    </p:spTree>
    <p:extLst>
      <p:ext uri="{BB962C8B-B14F-4D97-AF65-F5344CB8AC3E}">
        <p14:creationId xmlns:p14="http://schemas.microsoft.com/office/powerpoint/2010/main" val="211840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29</a:t>
            </a:fld>
            <a:endParaRPr lang="fr-BE"/>
          </a:p>
        </p:txBody>
      </p:sp>
    </p:spTree>
    <p:extLst>
      <p:ext uri="{BB962C8B-B14F-4D97-AF65-F5344CB8AC3E}">
        <p14:creationId xmlns:p14="http://schemas.microsoft.com/office/powerpoint/2010/main" val="2689879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30</a:t>
            </a:fld>
            <a:endParaRPr lang="fr-BE"/>
          </a:p>
        </p:txBody>
      </p:sp>
    </p:spTree>
    <p:extLst>
      <p:ext uri="{BB962C8B-B14F-4D97-AF65-F5344CB8AC3E}">
        <p14:creationId xmlns:p14="http://schemas.microsoft.com/office/powerpoint/2010/main" val="308678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a:t>
            </a:fld>
            <a:endParaRPr lang="fr-BE"/>
          </a:p>
        </p:txBody>
      </p:sp>
    </p:spTree>
    <p:extLst>
      <p:ext uri="{BB962C8B-B14F-4D97-AF65-F5344CB8AC3E}">
        <p14:creationId xmlns:p14="http://schemas.microsoft.com/office/powerpoint/2010/main" val="4020924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31</a:t>
            </a:fld>
            <a:endParaRPr lang="fr-BE"/>
          </a:p>
        </p:txBody>
      </p:sp>
    </p:spTree>
    <p:extLst>
      <p:ext uri="{BB962C8B-B14F-4D97-AF65-F5344CB8AC3E}">
        <p14:creationId xmlns:p14="http://schemas.microsoft.com/office/powerpoint/2010/main" val="458967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32</a:t>
            </a:fld>
            <a:endParaRPr lang="fr-BE"/>
          </a:p>
        </p:txBody>
      </p:sp>
    </p:spTree>
    <p:extLst>
      <p:ext uri="{BB962C8B-B14F-4D97-AF65-F5344CB8AC3E}">
        <p14:creationId xmlns:p14="http://schemas.microsoft.com/office/powerpoint/2010/main" val="1789155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33</a:t>
            </a:fld>
            <a:endParaRPr lang="fr-BE"/>
          </a:p>
        </p:txBody>
      </p:sp>
    </p:spTree>
    <p:extLst>
      <p:ext uri="{BB962C8B-B14F-4D97-AF65-F5344CB8AC3E}">
        <p14:creationId xmlns:p14="http://schemas.microsoft.com/office/powerpoint/2010/main" val="20141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34</a:t>
            </a:fld>
            <a:endParaRPr lang="fr-BE"/>
          </a:p>
        </p:txBody>
      </p:sp>
    </p:spTree>
    <p:extLst>
      <p:ext uri="{BB962C8B-B14F-4D97-AF65-F5344CB8AC3E}">
        <p14:creationId xmlns:p14="http://schemas.microsoft.com/office/powerpoint/2010/main" val="4062888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35</a:t>
            </a:fld>
            <a:endParaRPr lang="fr-BE"/>
          </a:p>
        </p:txBody>
      </p:sp>
    </p:spTree>
    <p:extLst>
      <p:ext uri="{BB962C8B-B14F-4D97-AF65-F5344CB8AC3E}">
        <p14:creationId xmlns:p14="http://schemas.microsoft.com/office/powerpoint/2010/main" val="341917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36</a:t>
            </a:fld>
            <a:endParaRPr lang="fr-BE"/>
          </a:p>
        </p:txBody>
      </p:sp>
    </p:spTree>
    <p:extLst>
      <p:ext uri="{BB962C8B-B14F-4D97-AF65-F5344CB8AC3E}">
        <p14:creationId xmlns:p14="http://schemas.microsoft.com/office/powerpoint/2010/main" val="3517999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Joseph</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37</a:t>
            </a:fld>
            <a:endParaRPr lang="fr-BE"/>
          </a:p>
        </p:txBody>
      </p:sp>
    </p:spTree>
    <p:extLst>
      <p:ext uri="{BB962C8B-B14F-4D97-AF65-F5344CB8AC3E}">
        <p14:creationId xmlns:p14="http://schemas.microsoft.com/office/powerpoint/2010/main" val="4182344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Robert taking notes of questions and Liz facilitating</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38</a:t>
            </a:fld>
            <a:endParaRPr lang="fr-BE"/>
          </a:p>
        </p:txBody>
      </p:sp>
    </p:spTree>
    <p:extLst>
      <p:ext uri="{BB962C8B-B14F-4D97-AF65-F5344CB8AC3E}">
        <p14:creationId xmlns:p14="http://schemas.microsoft.com/office/powerpoint/2010/main" val="3793322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Lydia</a:t>
            </a:r>
            <a:endParaRPr lang="en-UG"/>
          </a:p>
        </p:txBody>
      </p:sp>
      <p:sp>
        <p:nvSpPr>
          <p:cNvPr id="4" name="Slide Number Placeholder 3"/>
          <p:cNvSpPr>
            <a:spLocks noGrp="1"/>
          </p:cNvSpPr>
          <p:nvPr>
            <p:ph type="sldNum" sz="quarter" idx="5"/>
          </p:nvPr>
        </p:nvSpPr>
        <p:spPr/>
        <p:txBody>
          <a:bodyPr/>
          <a:lstStyle/>
          <a:p>
            <a:fld id="{F24C261D-1966-411E-9C31-72BA4F47BB72}" type="slidenum">
              <a:rPr lang="fr-BE" smtClean="0"/>
              <a:t>39</a:t>
            </a:fld>
            <a:endParaRPr lang="fr-BE"/>
          </a:p>
        </p:txBody>
      </p:sp>
    </p:spTree>
    <p:extLst>
      <p:ext uri="{BB962C8B-B14F-4D97-AF65-F5344CB8AC3E}">
        <p14:creationId xmlns:p14="http://schemas.microsoft.com/office/powerpoint/2010/main" val="624988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40</a:t>
            </a:fld>
            <a:endParaRPr lang="fr-BE"/>
          </a:p>
        </p:txBody>
      </p:sp>
    </p:spTree>
    <p:extLst>
      <p:ext uri="{BB962C8B-B14F-4D97-AF65-F5344CB8AC3E}">
        <p14:creationId xmlns:p14="http://schemas.microsoft.com/office/powerpoint/2010/main" val="157064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a:t>
            </a:fld>
            <a:endParaRPr lang="fr-BE"/>
          </a:p>
        </p:txBody>
      </p:sp>
    </p:spTree>
    <p:extLst>
      <p:ext uri="{BB962C8B-B14F-4D97-AF65-F5344CB8AC3E}">
        <p14:creationId xmlns:p14="http://schemas.microsoft.com/office/powerpoint/2010/main" val="83557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41</a:t>
            </a:fld>
            <a:endParaRPr lang="fr-BE"/>
          </a:p>
        </p:txBody>
      </p:sp>
    </p:spTree>
    <p:extLst>
      <p:ext uri="{BB962C8B-B14F-4D97-AF65-F5344CB8AC3E}">
        <p14:creationId xmlns:p14="http://schemas.microsoft.com/office/powerpoint/2010/main" val="3817194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42</a:t>
            </a:fld>
            <a:endParaRPr lang="fr-BE"/>
          </a:p>
        </p:txBody>
      </p:sp>
    </p:spTree>
    <p:extLst>
      <p:ext uri="{BB962C8B-B14F-4D97-AF65-F5344CB8AC3E}">
        <p14:creationId xmlns:p14="http://schemas.microsoft.com/office/powerpoint/2010/main" val="461911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43</a:t>
            </a:fld>
            <a:endParaRPr lang="fr-BE"/>
          </a:p>
        </p:txBody>
      </p:sp>
    </p:spTree>
    <p:extLst>
      <p:ext uri="{BB962C8B-B14F-4D97-AF65-F5344CB8AC3E}">
        <p14:creationId xmlns:p14="http://schemas.microsoft.com/office/powerpoint/2010/main" val="1195746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44</a:t>
            </a:fld>
            <a:endParaRPr lang="fr-BE"/>
          </a:p>
        </p:txBody>
      </p:sp>
    </p:spTree>
    <p:extLst>
      <p:ext uri="{BB962C8B-B14F-4D97-AF65-F5344CB8AC3E}">
        <p14:creationId xmlns:p14="http://schemas.microsoft.com/office/powerpoint/2010/main" val="3296476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Lydia</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45</a:t>
            </a:fld>
            <a:endParaRPr lang="fr-BE"/>
          </a:p>
        </p:txBody>
      </p:sp>
    </p:spTree>
    <p:extLst>
      <p:ext uri="{BB962C8B-B14F-4D97-AF65-F5344CB8AC3E}">
        <p14:creationId xmlns:p14="http://schemas.microsoft.com/office/powerpoint/2010/main" val="2656166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Emmanuel</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46</a:t>
            </a:fld>
            <a:endParaRPr lang="fr-BE"/>
          </a:p>
        </p:txBody>
      </p:sp>
    </p:spTree>
    <p:extLst>
      <p:ext uri="{BB962C8B-B14F-4D97-AF65-F5344CB8AC3E}">
        <p14:creationId xmlns:p14="http://schemas.microsoft.com/office/powerpoint/2010/main" val="482547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47</a:t>
            </a:fld>
            <a:endParaRPr lang="fr-BE"/>
          </a:p>
        </p:txBody>
      </p:sp>
    </p:spTree>
    <p:extLst>
      <p:ext uri="{BB962C8B-B14F-4D97-AF65-F5344CB8AC3E}">
        <p14:creationId xmlns:p14="http://schemas.microsoft.com/office/powerpoint/2010/main" val="3237815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48</a:t>
            </a:fld>
            <a:endParaRPr lang="fr-BE"/>
          </a:p>
        </p:txBody>
      </p:sp>
    </p:spTree>
    <p:extLst>
      <p:ext uri="{BB962C8B-B14F-4D97-AF65-F5344CB8AC3E}">
        <p14:creationId xmlns:p14="http://schemas.microsoft.com/office/powerpoint/2010/main" val="922655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49</a:t>
            </a:fld>
            <a:endParaRPr lang="fr-BE"/>
          </a:p>
        </p:txBody>
      </p:sp>
    </p:spTree>
    <p:extLst>
      <p:ext uri="{BB962C8B-B14F-4D97-AF65-F5344CB8AC3E}">
        <p14:creationId xmlns:p14="http://schemas.microsoft.com/office/powerpoint/2010/main" val="1772544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50</a:t>
            </a:fld>
            <a:endParaRPr lang="fr-BE"/>
          </a:p>
        </p:txBody>
      </p:sp>
    </p:spTree>
    <p:extLst>
      <p:ext uri="{BB962C8B-B14F-4D97-AF65-F5344CB8AC3E}">
        <p14:creationId xmlns:p14="http://schemas.microsoft.com/office/powerpoint/2010/main" val="47860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G" err="1">
                <a:ea typeface="Calibri"/>
                <a:cs typeface="Calibri"/>
              </a:rPr>
              <a:t>Enabel</a:t>
            </a:r>
            <a:r>
              <a:rPr lang="en-UG">
                <a:ea typeface="Calibri"/>
                <a:cs typeface="Calibri"/>
              </a:rPr>
              <a:t> country portfolio objectives</a:t>
            </a:r>
            <a:r>
              <a:rPr lang="en-US"/>
              <a:t> William M or BB</a:t>
            </a:r>
            <a:endParaRPr lang="en-UG"/>
          </a:p>
        </p:txBody>
      </p:sp>
      <p:sp>
        <p:nvSpPr>
          <p:cNvPr id="4" name="Slide Number Placeholder 3"/>
          <p:cNvSpPr>
            <a:spLocks noGrp="1"/>
          </p:cNvSpPr>
          <p:nvPr>
            <p:ph type="sldNum" sz="quarter" idx="5"/>
          </p:nvPr>
        </p:nvSpPr>
        <p:spPr/>
        <p:txBody>
          <a:bodyPr/>
          <a:lstStyle/>
          <a:p>
            <a:fld id="{F73550F1-3633-470F-B488-90A8CCCAA48B}" type="slidenum">
              <a:rPr lang="en-UG" smtClean="0"/>
              <a:t>5</a:t>
            </a:fld>
            <a:endParaRPr lang="en-UG"/>
          </a:p>
        </p:txBody>
      </p:sp>
    </p:spTree>
    <p:extLst>
      <p:ext uri="{BB962C8B-B14F-4D97-AF65-F5344CB8AC3E}">
        <p14:creationId xmlns:p14="http://schemas.microsoft.com/office/powerpoint/2010/main" val="33146246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51</a:t>
            </a:fld>
            <a:endParaRPr lang="fr-BE"/>
          </a:p>
        </p:txBody>
      </p:sp>
    </p:spTree>
    <p:extLst>
      <p:ext uri="{BB962C8B-B14F-4D97-AF65-F5344CB8AC3E}">
        <p14:creationId xmlns:p14="http://schemas.microsoft.com/office/powerpoint/2010/main" val="2582421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52</a:t>
            </a:fld>
            <a:endParaRPr lang="fr-BE"/>
          </a:p>
        </p:txBody>
      </p:sp>
    </p:spTree>
    <p:extLst>
      <p:ext uri="{BB962C8B-B14F-4D97-AF65-F5344CB8AC3E}">
        <p14:creationId xmlns:p14="http://schemas.microsoft.com/office/powerpoint/2010/main" val="41464437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Emmanuel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53</a:t>
            </a:fld>
            <a:endParaRPr lang="fr-BE"/>
          </a:p>
        </p:txBody>
      </p:sp>
    </p:spTree>
    <p:extLst>
      <p:ext uri="{BB962C8B-B14F-4D97-AF65-F5344CB8AC3E}">
        <p14:creationId xmlns:p14="http://schemas.microsoft.com/office/powerpoint/2010/main" val="29765358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Emmanuel</a:t>
            </a:r>
          </a:p>
          <a:p>
            <a:endParaRPr lang="en-UG">
              <a:ea typeface="Calibri"/>
              <a:cs typeface="Calibri"/>
            </a:endParaRPr>
          </a:p>
        </p:txBody>
      </p:sp>
      <p:sp>
        <p:nvSpPr>
          <p:cNvPr id="4" name="Slide Number Placeholder 3"/>
          <p:cNvSpPr>
            <a:spLocks noGrp="1"/>
          </p:cNvSpPr>
          <p:nvPr>
            <p:ph type="sldNum" sz="quarter" idx="5"/>
          </p:nvPr>
        </p:nvSpPr>
        <p:spPr/>
        <p:txBody>
          <a:bodyPr/>
          <a:lstStyle/>
          <a:p>
            <a:fld id="{F24C261D-1966-411E-9C31-72BA4F47BB72}" type="slidenum">
              <a:rPr lang="fr-BE" smtClean="0"/>
              <a:t>54</a:t>
            </a:fld>
            <a:endParaRPr lang="fr-BE"/>
          </a:p>
        </p:txBody>
      </p:sp>
    </p:spTree>
    <p:extLst>
      <p:ext uri="{BB962C8B-B14F-4D97-AF65-F5344CB8AC3E}">
        <p14:creationId xmlns:p14="http://schemas.microsoft.com/office/powerpoint/2010/main" val="1870982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Facilitation by WeLearn or WeCare</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55</a:t>
            </a:fld>
            <a:endParaRPr lang="fr-BE"/>
          </a:p>
        </p:txBody>
      </p:sp>
    </p:spTree>
    <p:extLst>
      <p:ext uri="{BB962C8B-B14F-4D97-AF65-F5344CB8AC3E}">
        <p14:creationId xmlns:p14="http://schemas.microsoft.com/office/powerpoint/2010/main" val="194090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William M or BB</a:t>
            </a:r>
            <a:endParaRPr lang="fr-F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6</a:t>
            </a:fld>
            <a:endParaRPr lang="fr-BE"/>
          </a:p>
        </p:txBody>
      </p:sp>
    </p:spTree>
    <p:extLst>
      <p:ext uri="{BB962C8B-B14F-4D97-AF65-F5344CB8AC3E}">
        <p14:creationId xmlns:p14="http://schemas.microsoft.com/office/powerpoint/2010/main" val="295980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William M or BB</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8</a:t>
            </a:fld>
            <a:endParaRPr lang="fr-BE"/>
          </a:p>
        </p:txBody>
      </p:sp>
    </p:spTree>
    <p:extLst>
      <p:ext uri="{BB962C8B-B14F-4D97-AF65-F5344CB8AC3E}">
        <p14:creationId xmlns:p14="http://schemas.microsoft.com/office/powerpoint/2010/main" val="145311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Bene</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9</a:t>
            </a:fld>
            <a:endParaRPr lang="fr-BE"/>
          </a:p>
        </p:txBody>
      </p:sp>
    </p:spTree>
    <p:extLst>
      <p:ext uri="{BB962C8B-B14F-4D97-AF65-F5344CB8AC3E}">
        <p14:creationId xmlns:p14="http://schemas.microsoft.com/office/powerpoint/2010/main" val="323976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Liz</a:t>
            </a:r>
          </a:p>
        </p:txBody>
      </p:sp>
      <p:sp>
        <p:nvSpPr>
          <p:cNvPr id="4" name="Espace réservé du numéro de diapositive 3"/>
          <p:cNvSpPr>
            <a:spLocks noGrp="1"/>
          </p:cNvSpPr>
          <p:nvPr>
            <p:ph type="sldNum" sz="quarter" idx="5"/>
          </p:nvPr>
        </p:nvSpPr>
        <p:spPr/>
        <p:txBody>
          <a:bodyPr/>
          <a:lstStyle/>
          <a:p>
            <a:fld id="{F24C261D-1966-411E-9C31-72BA4F47BB72}" type="slidenum">
              <a:rPr lang="fr-BE" smtClean="0"/>
              <a:t>10</a:t>
            </a:fld>
            <a:endParaRPr lang="fr-BE"/>
          </a:p>
        </p:txBody>
      </p:sp>
    </p:spTree>
    <p:extLst>
      <p:ext uri="{BB962C8B-B14F-4D97-AF65-F5344CB8AC3E}">
        <p14:creationId xmlns:p14="http://schemas.microsoft.com/office/powerpoint/2010/main" val="2532479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22-04-25</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nabel.be/gra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nabel.be/grant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hyperlink" Target="mailto:uga_csc_grants@enabel.b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submit.link/3B3"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347638" y="1897977"/>
            <a:ext cx="7088460" cy="2153138"/>
          </a:xfrm>
        </p:spPr>
        <p:txBody>
          <a:bodyPr>
            <a:noAutofit/>
          </a:bodyPr>
          <a:lstStyle/>
          <a:p>
            <a:r>
              <a:rPr lang="nl-BE" sz="2400" b="1">
                <a:solidFill>
                  <a:srgbClr val="C00000"/>
                </a:solidFill>
                <a:latin typeface="Times New Roman"/>
                <a:cs typeface="Times New Roman"/>
              </a:rPr>
              <a:t>Call For </a:t>
            </a:r>
            <a:r>
              <a:rPr lang="nl-BE" sz="2400" b="1" err="1">
                <a:solidFill>
                  <a:srgbClr val="C00000"/>
                </a:solidFill>
                <a:latin typeface="Times New Roman"/>
                <a:cs typeface="Times New Roman"/>
              </a:rPr>
              <a:t>Proposals</a:t>
            </a:r>
            <a:r>
              <a:rPr lang="en-US" sz="2400">
                <a:latin typeface="Times New Roman"/>
              </a:rPr>
              <a:t/>
            </a:r>
            <a:br>
              <a:rPr lang="en-US" sz="2400">
                <a:latin typeface="Times New Roman"/>
              </a:rPr>
            </a:br>
            <a:r>
              <a:rPr lang="en-US" sz="2400" b="1">
                <a:solidFill>
                  <a:srgbClr val="C00000"/>
                </a:solidFill>
                <a:latin typeface="Times New Roman"/>
                <a:ea typeface="Calibri"/>
                <a:cs typeface="Calibri"/>
              </a:rPr>
              <a:t>UGA22008 </a:t>
            </a:r>
            <a:br>
              <a:rPr lang="en-US" sz="2400" b="1">
                <a:solidFill>
                  <a:srgbClr val="C00000"/>
                </a:solidFill>
                <a:latin typeface="Times New Roman"/>
                <a:ea typeface="Calibri"/>
                <a:cs typeface="Calibri"/>
              </a:rPr>
            </a:br>
            <a:r>
              <a:rPr lang="nl-BE" sz="2400" b="1" err="1">
                <a:solidFill>
                  <a:srgbClr val="C00000"/>
                </a:solidFill>
                <a:latin typeface="Times New Roman"/>
                <a:ea typeface="Calibri"/>
                <a:cs typeface="Calibri"/>
              </a:rPr>
              <a:t>Improving</a:t>
            </a:r>
            <a:r>
              <a:rPr lang="nl-BE" sz="2400" b="1">
                <a:solidFill>
                  <a:srgbClr val="C00000"/>
                </a:solidFill>
                <a:latin typeface="Times New Roman"/>
                <a:ea typeface="Calibri"/>
                <a:cs typeface="Calibri"/>
              </a:rPr>
              <a:t> </a:t>
            </a:r>
            <a:r>
              <a:rPr lang="nl-BE" sz="2400" b="1" err="1">
                <a:solidFill>
                  <a:srgbClr val="C00000"/>
                </a:solidFill>
                <a:latin typeface="Times New Roman"/>
                <a:ea typeface="Calibri"/>
                <a:cs typeface="Calibri"/>
              </a:rPr>
              <a:t>Citizen</a:t>
            </a:r>
            <a:r>
              <a:rPr lang="nl-BE" sz="2400" b="1">
                <a:solidFill>
                  <a:srgbClr val="C00000"/>
                </a:solidFill>
                <a:latin typeface="Times New Roman"/>
                <a:ea typeface="Calibri"/>
                <a:cs typeface="Calibri"/>
              </a:rPr>
              <a:t> </a:t>
            </a:r>
            <a:r>
              <a:rPr lang="nl-BE" sz="2400" b="1" err="1">
                <a:solidFill>
                  <a:srgbClr val="C00000"/>
                </a:solidFill>
                <a:latin typeface="Times New Roman"/>
                <a:ea typeface="Calibri"/>
                <a:cs typeface="Calibri"/>
              </a:rPr>
              <a:t>Participation</a:t>
            </a:r>
            <a:r>
              <a:rPr lang="nl-BE" sz="2400" b="1">
                <a:solidFill>
                  <a:srgbClr val="C00000"/>
                </a:solidFill>
                <a:latin typeface="Times New Roman"/>
                <a:ea typeface="Calibri"/>
                <a:cs typeface="Calibri"/>
              </a:rPr>
              <a:t> </a:t>
            </a:r>
            <a:r>
              <a:rPr lang="nl-BE" sz="2400" b="1" err="1">
                <a:solidFill>
                  <a:srgbClr val="C00000"/>
                </a:solidFill>
                <a:latin typeface="Times New Roman"/>
                <a:ea typeface="Calibri"/>
                <a:cs typeface="Calibri"/>
              </a:rPr>
              <a:t>and</a:t>
            </a:r>
            <a:r>
              <a:rPr lang="nl-BE" sz="2400" b="1">
                <a:solidFill>
                  <a:srgbClr val="C00000"/>
                </a:solidFill>
                <a:latin typeface="Times New Roman"/>
                <a:ea typeface="Calibri"/>
                <a:cs typeface="Calibri"/>
              </a:rPr>
              <a:t> Accountability in </a:t>
            </a:r>
            <a:r>
              <a:rPr lang="nl-BE" sz="2400" b="1" err="1">
                <a:solidFill>
                  <a:srgbClr val="C00000"/>
                </a:solidFill>
                <a:latin typeface="Times New Roman"/>
                <a:ea typeface="Calibri"/>
                <a:cs typeface="Calibri"/>
              </a:rPr>
              <a:t>Local</a:t>
            </a:r>
            <a:r>
              <a:rPr lang="nl-BE" sz="2400" b="1">
                <a:solidFill>
                  <a:srgbClr val="C00000"/>
                </a:solidFill>
                <a:latin typeface="Times New Roman"/>
                <a:ea typeface="Calibri"/>
                <a:cs typeface="Calibri"/>
              </a:rPr>
              <a:t> </a:t>
            </a:r>
            <a:r>
              <a:rPr lang="nl-BE" sz="2400" b="1" err="1">
                <a:solidFill>
                  <a:srgbClr val="C00000"/>
                </a:solidFill>
                <a:latin typeface="Times New Roman"/>
                <a:ea typeface="Calibri"/>
                <a:cs typeface="Calibri"/>
              </a:rPr>
              <a:t>Government</a:t>
            </a:r>
            <a:r>
              <a:rPr lang="nl-BE" sz="2400" b="1">
                <a:solidFill>
                  <a:srgbClr val="C00000"/>
                </a:solidFill>
                <a:latin typeface="Times New Roman"/>
                <a:ea typeface="Calibri"/>
                <a:cs typeface="Calibri"/>
              </a:rPr>
              <a:t> Service Delivery </a:t>
            </a:r>
            <a:r>
              <a:rPr lang="nl-BE" sz="2400" b="1" err="1">
                <a:solidFill>
                  <a:srgbClr val="C00000"/>
                </a:solidFill>
                <a:latin typeface="Times New Roman"/>
                <a:ea typeface="Calibri"/>
                <a:cs typeface="Calibri"/>
              </a:rPr>
              <a:t>Processes</a:t>
            </a:r>
            <a:r>
              <a:rPr lang="nl-BE" sz="2400" b="1">
                <a:solidFill>
                  <a:srgbClr val="C00000"/>
                </a:solidFill>
                <a:latin typeface="Times New Roman"/>
                <a:ea typeface="Calibri"/>
                <a:cs typeface="Calibri"/>
              </a:rPr>
              <a:t> in Health </a:t>
            </a:r>
            <a:r>
              <a:rPr lang="nl-BE" sz="2400" b="1" err="1">
                <a:solidFill>
                  <a:srgbClr val="C00000"/>
                </a:solidFill>
                <a:latin typeface="Times New Roman"/>
                <a:ea typeface="Calibri"/>
                <a:cs typeface="Calibri"/>
              </a:rPr>
              <a:t>and</a:t>
            </a:r>
            <a:r>
              <a:rPr lang="nl-BE" sz="2400" b="1">
                <a:solidFill>
                  <a:srgbClr val="C00000"/>
                </a:solidFill>
                <a:latin typeface="Times New Roman"/>
                <a:ea typeface="Calibri"/>
                <a:cs typeface="Calibri"/>
              </a:rPr>
              <a:t> </a:t>
            </a:r>
            <a:r>
              <a:rPr lang="nl-BE" sz="2400" b="1" err="1">
                <a:solidFill>
                  <a:srgbClr val="C00000"/>
                </a:solidFill>
                <a:latin typeface="Times New Roman"/>
                <a:ea typeface="Calibri"/>
                <a:cs typeface="Calibri"/>
              </a:rPr>
              <a:t>Education</a:t>
            </a:r>
            <a:endParaRPr lang="en-US" sz="2400" b="1">
              <a:solidFill>
                <a:srgbClr val="C00000"/>
              </a:solidFill>
              <a:latin typeface="Times New Roman"/>
              <a:ea typeface="Calibri"/>
              <a:cs typeface="Calibri"/>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vert="horz" lIns="91440" tIns="45720" rIns="91440" bIns="45720" rtlCol="0" anchor="t">
            <a:normAutofit/>
          </a:bodyPr>
          <a:lstStyle/>
          <a:p>
            <a:r>
              <a:rPr lang="en-US" sz="2800">
                <a:latin typeface="Times New Roman"/>
                <a:cs typeface="Times New Roman"/>
              </a:rPr>
              <a:t>Information session</a:t>
            </a:r>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0AF3-6946-BB8A-C7B5-B5A58F332B21}"/>
              </a:ext>
            </a:extLst>
          </p:cNvPr>
          <p:cNvSpPr>
            <a:spLocks noGrp="1"/>
          </p:cNvSpPr>
          <p:nvPr>
            <p:ph type="title"/>
          </p:nvPr>
        </p:nvSpPr>
        <p:spPr>
          <a:xfrm>
            <a:off x="1542361" y="0"/>
            <a:ext cx="10564295" cy="824971"/>
          </a:xfrm>
        </p:spPr>
        <p:txBody>
          <a:bodyPr>
            <a:normAutofit/>
          </a:bodyPr>
          <a:lstStyle/>
          <a:p>
            <a:r>
              <a:rPr lang="en-US" b="1">
                <a:latin typeface="Times New Roman"/>
                <a:ea typeface="Calibri"/>
                <a:cs typeface="Calibri"/>
              </a:rPr>
              <a:t>(</a:t>
            </a:r>
            <a:r>
              <a:rPr lang="en-US" sz="3600" b="1">
                <a:latin typeface="Times New Roman"/>
                <a:ea typeface="Calibri"/>
                <a:cs typeface="Calibri"/>
              </a:rPr>
              <a:t>b) Boosting equal learning opportunities -We Learn</a:t>
            </a:r>
          </a:p>
        </p:txBody>
      </p:sp>
      <p:sp>
        <p:nvSpPr>
          <p:cNvPr id="3" name="Content Placeholder 2">
            <a:extLst>
              <a:ext uri="{FF2B5EF4-FFF2-40B4-BE49-F238E27FC236}">
                <a16:creationId xmlns:a16="http://schemas.microsoft.com/office/drawing/2014/main" id="{114CF94A-1B73-3BB8-D07B-034BBCD3480E}"/>
              </a:ext>
            </a:extLst>
          </p:cNvPr>
          <p:cNvSpPr>
            <a:spLocks noGrp="1"/>
          </p:cNvSpPr>
          <p:nvPr>
            <p:ph idx="1"/>
          </p:nvPr>
        </p:nvSpPr>
        <p:spPr>
          <a:xfrm>
            <a:off x="338328" y="1197864"/>
            <a:ext cx="11768328" cy="5458968"/>
          </a:xfrm>
        </p:spPr>
        <p:txBody>
          <a:bodyPr vert="horz" lIns="91440" tIns="45720" rIns="91440" bIns="45720" rtlCol="0" anchor="t">
            <a:normAutofit fontScale="85000" lnSpcReduction="20000"/>
          </a:bodyPr>
          <a:lstStyle/>
          <a:p>
            <a:pPr marL="0" marR="0" lvl="0" indent="0" algn="l" defTabSz="914400" rtl="0" eaLnBrk="0" fontAlgn="base" latinLnBrk="0" hangingPunct="0">
              <a:lnSpc>
                <a:spcPct val="100000"/>
              </a:lnSpc>
              <a:spcBef>
                <a:spcPct val="0"/>
              </a:spcBef>
              <a:spcAft>
                <a:spcPct val="0"/>
              </a:spcAft>
              <a:buClrTx/>
              <a:buSzTx/>
              <a:buNone/>
              <a:tabLst/>
            </a:pPr>
            <a:r>
              <a:rPr lang="en-US"/>
              <a:t>            </a:t>
            </a:r>
            <a:r>
              <a:rPr lang="en-US" b="1"/>
              <a:t>Uganda faces one of the highest student dropout rates</a:t>
            </a:r>
            <a:r>
              <a:rPr lang="en-US"/>
              <a:t> within the first 4 years of secondary school</a:t>
            </a:r>
            <a:endParaRPr kumimoji="0" lang="en-US" altLang="en-UG"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G" sz="28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G" altLang="en-UG" sz="2800" b="1" i="0" u="none" strike="noStrike" cap="none" normalizeH="0" baseline="0">
                <a:ln>
                  <a:noFill/>
                </a:ln>
                <a:solidFill>
                  <a:schemeClr val="tx1"/>
                </a:solidFill>
                <a:effectLst/>
              </a:rPr>
              <a:t>💸</a:t>
            </a:r>
            <a:r>
              <a:rPr kumimoji="0" lang="en-US" altLang="en-UG" sz="2800" b="1"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Make Education Affordable</a:t>
            </a:r>
            <a:r>
              <a:rPr kumimoji="0" lang="en-UG" altLang="en-UG" sz="2800" i="0" u="none" strike="noStrike" cap="none" normalizeH="0" baseline="0">
                <a:ln>
                  <a:noFill/>
                </a:ln>
                <a:solidFill>
                  <a:schemeClr val="tx1"/>
                </a:solidFill>
                <a:effectLst/>
              </a:rPr>
              <a:t/>
            </a:r>
            <a:br>
              <a:rPr kumimoji="0" lang="en-UG" altLang="en-UG" sz="2800" i="0" u="none" strike="noStrike" cap="none" normalizeH="0" baseline="0">
                <a:ln>
                  <a:noFill/>
                </a:ln>
                <a:solidFill>
                  <a:schemeClr val="tx1"/>
                </a:solidFill>
                <a:effectLst/>
              </a:rPr>
            </a:br>
            <a:r>
              <a:rPr kumimoji="0" lang="en-UG" altLang="en-UG" sz="2800" i="0" u="none" strike="noStrike" cap="none" normalizeH="0" baseline="0">
                <a:ln>
                  <a:noFill/>
                </a:ln>
                <a:solidFill>
                  <a:schemeClr val="tx1"/>
                </a:solidFill>
                <a:effectLst/>
              </a:rPr>
              <a:t>Reduce the financial burden on families to keep children in school.</a:t>
            </a:r>
            <a:endParaRPr lang="en-US" altLang="en-UG">
              <a:solidFill>
                <a:schemeClr val="tx1"/>
              </a:solidFill>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G" altLang="en-UG"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G" sz="2800" b="1"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Safe and Inclusive Learning Environments</a:t>
            </a:r>
            <a:r>
              <a:rPr kumimoji="0" lang="en-UG" altLang="en-UG" sz="2800" b="0" i="0" u="none" strike="noStrike" cap="none" normalizeH="0" baseline="0">
                <a:ln>
                  <a:noFill/>
                </a:ln>
                <a:solidFill>
                  <a:schemeClr val="tx1"/>
                </a:solidFill>
                <a:effectLst/>
              </a:rPr>
              <a:t/>
            </a:r>
            <a:br>
              <a:rPr kumimoji="0" lang="en-UG" altLang="en-UG" sz="2800" b="0" i="0" u="none" strike="noStrike" cap="none" normalizeH="0" baseline="0">
                <a:ln>
                  <a:noFill/>
                </a:ln>
                <a:solidFill>
                  <a:schemeClr val="tx1"/>
                </a:solidFill>
                <a:effectLst/>
              </a:rPr>
            </a:br>
            <a:r>
              <a:rPr kumimoji="0" lang="en-UG" altLang="en-UG" sz="2800" b="0" i="0" u="none" strike="noStrike" cap="none" normalizeH="0" baseline="0">
                <a:ln>
                  <a:noFill/>
                </a:ln>
                <a:solidFill>
                  <a:schemeClr val="tx1"/>
                </a:solidFill>
                <a:effectLst/>
              </a:rPr>
              <a:t>Improve school infrastructure, sanitation, and reduce violence.</a:t>
            </a:r>
            <a:endParaRPr lang="en-US" altLang="en-UG">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G" altLang="en-UG"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G" altLang="en-UG" sz="2800" b="0" i="0" u="none" strike="noStrike" cap="none" normalizeH="0" baseline="0">
                <a:ln>
                  <a:noFill/>
                </a:ln>
                <a:solidFill>
                  <a:schemeClr val="tx1"/>
                </a:solidFill>
                <a:effectLst/>
              </a:rPr>
              <a:t> </a:t>
            </a:r>
            <a:r>
              <a:rPr kumimoji="0" lang="en-US" altLang="en-UG" sz="2800" b="0"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Strengthen Local Government Capacity</a:t>
            </a:r>
            <a:r>
              <a:rPr kumimoji="0" lang="en-UG" altLang="en-UG" sz="2800" b="0" i="0" u="none" strike="noStrike" cap="none" normalizeH="0" baseline="0">
                <a:ln>
                  <a:noFill/>
                </a:ln>
                <a:solidFill>
                  <a:schemeClr val="tx1"/>
                </a:solidFill>
                <a:effectLst/>
              </a:rPr>
              <a:t/>
            </a:r>
            <a:br>
              <a:rPr kumimoji="0" lang="en-UG" altLang="en-UG" sz="2800" b="0" i="0" u="none" strike="noStrike" cap="none" normalizeH="0" baseline="0">
                <a:ln>
                  <a:noFill/>
                </a:ln>
                <a:solidFill>
                  <a:schemeClr val="tx1"/>
                </a:solidFill>
                <a:effectLst/>
              </a:rPr>
            </a:br>
            <a:r>
              <a:rPr kumimoji="0" lang="en-UG" altLang="en-UG" sz="2800" b="0" i="0" u="none" strike="noStrike" cap="none" normalizeH="0" baseline="0">
                <a:ln>
                  <a:noFill/>
                </a:ln>
                <a:solidFill>
                  <a:schemeClr val="tx1"/>
                </a:solidFill>
                <a:effectLst/>
              </a:rPr>
              <a:t>Promote accountability and transparency in school financing.</a:t>
            </a:r>
            <a:br>
              <a:rPr kumimoji="0" lang="en-UG" altLang="en-UG" sz="2800" b="0" i="0" u="none" strike="noStrike" cap="none" normalizeH="0" baseline="0">
                <a:ln>
                  <a:noFill/>
                </a:ln>
                <a:solidFill>
                  <a:schemeClr val="tx1"/>
                </a:solidFill>
                <a:effectLst/>
              </a:rPr>
            </a:br>
            <a:endParaRPr kumimoji="0" lang="en-UG" altLang="en-UG"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G" altLang="en-UG" sz="2800" b="0" i="0" u="none" strike="noStrike" cap="none" normalizeH="0" baseline="0">
                <a:ln>
                  <a:noFill/>
                </a:ln>
                <a:solidFill>
                  <a:schemeClr val="tx1"/>
                </a:solidFill>
                <a:effectLst/>
              </a:rPr>
              <a:t>👩🏽‍🏫 </a:t>
            </a:r>
            <a:r>
              <a:rPr kumimoji="0" lang="en-US" altLang="en-UG" sz="2800" b="0"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Mentor School Leaders &amp; Boards</a:t>
            </a:r>
            <a:r>
              <a:rPr kumimoji="0" lang="en-UG" altLang="en-UG" sz="2800" b="0" i="0" u="none" strike="noStrike" cap="none" normalizeH="0" baseline="0">
                <a:ln>
                  <a:noFill/>
                </a:ln>
                <a:solidFill>
                  <a:schemeClr val="tx1"/>
                </a:solidFill>
                <a:effectLst/>
              </a:rPr>
              <a:t/>
            </a:r>
            <a:br>
              <a:rPr kumimoji="0" lang="en-UG" altLang="en-UG" sz="2800" b="0" i="0" u="none" strike="noStrike" cap="none" normalizeH="0" baseline="0">
                <a:ln>
                  <a:noFill/>
                </a:ln>
                <a:solidFill>
                  <a:schemeClr val="tx1"/>
                </a:solidFill>
                <a:effectLst/>
              </a:rPr>
            </a:br>
            <a:r>
              <a:rPr kumimoji="0" lang="en-UG" altLang="en-UG" sz="2800" b="0" i="0" u="none" strike="noStrike" cap="none" normalizeH="0" baseline="0">
                <a:ln>
                  <a:noFill/>
                </a:ln>
                <a:solidFill>
                  <a:schemeClr val="tx1"/>
                </a:solidFill>
                <a:effectLst/>
              </a:rPr>
              <a:t>Enhance management and leadership for better school performance.</a:t>
            </a:r>
            <a:br>
              <a:rPr kumimoji="0" lang="en-UG" altLang="en-UG" sz="2800" b="0" i="0" u="none" strike="noStrike" cap="none" normalizeH="0" baseline="0">
                <a:ln>
                  <a:noFill/>
                </a:ln>
                <a:solidFill>
                  <a:schemeClr val="tx1"/>
                </a:solidFill>
                <a:effectLst/>
              </a:rPr>
            </a:br>
            <a:endParaRPr kumimoji="0" lang="en-UG" altLang="en-UG"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G" altLang="en-UG" sz="2800" b="0" i="0" u="none" strike="noStrike" cap="none" normalizeH="0" baseline="0">
                <a:ln>
                  <a:noFill/>
                </a:ln>
                <a:solidFill>
                  <a:schemeClr val="tx1"/>
                </a:solidFill>
                <a:effectLst/>
              </a:rPr>
              <a:t> </a:t>
            </a:r>
            <a:r>
              <a:rPr kumimoji="0" lang="en-US" altLang="en-UG" sz="2800" b="0" i="0" u="none" strike="noStrike" cap="none" normalizeH="0" baseline="0">
                <a:ln>
                  <a:noFill/>
                </a:ln>
                <a:solidFill>
                  <a:schemeClr val="tx1"/>
                </a:solidFill>
                <a:effectLst/>
              </a:rPr>
              <a:t>           </a:t>
            </a:r>
            <a:r>
              <a:rPr kumimoji="0" lang="en-UG" altLang="en-UG" sz="2800" b="1" i="0" u="none" strike="noStrike" cap="none" normalizeH="0" baseline="0">
                <a:ln>
                  <a:noFill/>
                </a:ln>
                <a:solidFill>
                  <a:schemeClr val="tx1"/>
                </a:solidFill>
                <a:effectLst/>
              </a:rPr>
              <a:t>Engage Families and Communities</a:t>
            </a:r>
            <a:r>
              <a:rPr kumimoji="0" lang="en-UG" altLang="en-UG" sz="2800" b="0" i="0" u="none" strike="noStrike" cap="none" normalizeH="0" baseline="0">
                <a:ln>
                  <a:noFill/>
                </a:ln>
                <a:solidFill>
                  <a:schemeClr val="tx1"/>
                </a:solidFill>
                <a:effectLst/>
              </a:rPr>
              <a:t/>
            </a:r>
            <a:br>
              <a:rPr kumimoji="0" lang="en-UG" altLang="en-UG" sz="2800" b="0" i="0" u="none" strike="noStrike" cap="none" normalizeH="0" baseline="0">
                <a:ln>
                  <a:noFill/>
                </a:ln>
                <a:solidFill>
                  <a:schemeClr val="tx1"/>
                </a:solidFill>
                <a:effectLst/>
              </a:rPr>
            </a:br>
            <a:r>
              <a:rPr kumimoji="0" lang="en-UG" altLang="en-UG" sz="2800" b="0" i="0" u="none" strike="noStrike" cap="none" normalizeH="0" baseline="0">
                <a:ln>
                  <a:noFill/>
                </a:ln>
                <a:solidFill>
                  <a:schemeClr val="tx1"/>
                </a:solidFill>
                <a:effectLst/>
              </a:rPr>
              <a:t>Address socio-cultural barriers and harmful gender norms together.</a:t>
            </a:r>
            <a:endParaRPr lang="en-US"/>
          </a:p>
        </p:txBody>
      </p:sp>
      <p:pic>
        <p:nvPicPr>
          <p:cNvPr id="2051" name="Picture 3" descr="Elementary Students on School Building Background">
            <a:extLst>
              <a:ext uri="{FF2B5EF4-FFF2-40B4-BE49-F238E27FC236}">
                <a16:creationId xmlns:a16="http://schemas.microsoft.com/office/drawing/2014/main" id="{3CFE1920-58A8-EBE8-AC25-4DA869182CA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96069" y="2675763"/>
            <a:ext cx="720318" cy="546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hecklist concept illustration">
            <a:extLst>
              <a:ext uri="{FF2B5EF4-FFF2-40B4-BE49-F238E27FC236}">
                <a16:creationId xmlns:a16="http://schemas.microsoft.com/office/drawing/2014/main" id="{B32CC4DD-F566-D292-B96B-664C7AA4EF3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96069" y="3570891"/>
            <a:ext cx="648356" cy="6483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Gender equality concept">
            <a:extLst>
              <a:ext uri="{FF2B5EF4-FFF2-40B4-BE49-F238E27FC236}">
                <a16:creationId xmlns:a16="http://schemas.microsoft.com/office/drawing/2014/main" id="{DEAF36EF-DC0F-E8B3-030B-7491B4EA74A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12112" y="5444163"/>
            <a:ext cx="648357" cy="43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7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rated image">
            <a:extLst>
              <a:ext uri="{FF2B5EF4-FFF2-40B4-BE49-F238E27FC236}">
                <a16:creationId xmlns:a16="http://schemas.microsoft.com/office/drawing/2014/main" id="{9672A7CA-9D4E-10D1-A4C8-E8F85A969A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84715" y="974338"/>
            <a:ext cx="6139542" cy="5698605"/>
          </a:xfrm>
          <a:prstGeom prst="rect">
            <a:avLst/>
          </a:prstGeom>
          <a:solidFill>
            <a:srgbClr val="FFFFFF"/>
          </a:solidFill>
        </p:spPr>
      </p:pic>
      <p:sp>
        <p:nvSpPr>
          <p:cNvPr id="2" name="Title 1"/>
          <p:cNvSpPr>
            <a:spLocks noGrp="1"/>
          </p:cNvSpPr>
          <p:nvPr>
            <p:ph type="title"/>
          </p:nvPr>
        </p:nvSpPr>
        <p:spPr>
          <a:xfrm>
            <a:off x="2289159" y="304800"/>
            <a:ext cx="8637789" cy="783771"/>
          </a:xfrm>
        </p:spPr>
        <p:txBody>
          <a:bodyPr anchor="ctr">
            <a:normAutofit/>
          </a:bodyPr>
          <a:lstStyle/>
          <a:p>
            <a:r>
              <a:rPr lang="fr-BE" b="1"/>
              <a:t>2. Call procedure</a:t>
            </a:r>
            <a:endParaRPr lang="en-US" b="1"/>
          </a:p>
        </p:txBody>
      </p:sp>
    </p:spTree>
    <p:extLst>
      <p:ext uri="{BB962C8B-B14F-4D97-AF65-F5344CB8AC3E}">
        <p14:creationId xmlns:p14="http://schemas.microsoft.com/office/powerpoint/2010/main" val="121808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90441" y="-17252"/>
            <a:ext cx="10598367" cy="6858000"/>
          </a:xfrm>
          <a:prstGeom prst="rect">
            <a:avLst/>
          </a:prstGeom>
        </p:spPr>
      </p:pic>
      <p:sp>
        <p:nvSpPr>
          <p:cNvPr id="2" name="Rectangle: Rounded Corners 1">
            <a:extLst>
              <a:ext uri="{FF2B5EF4-FFF2-40B4-BE49-F238E27FC236}">
                <a16:creationId xmlns:a16="http://schemas.microsoft.com/office/drawing/2014/main" id="{7B9A5FCE-DCC7-DFE4-7205-5BBFF82A4D08}"/>
              </a:ext>
            </a:extLst>
          </p:cNvPr>
          <p:cNvSpPr/>
          <p:nvPr/>
        </p:nvSpPr>
        <p:spPr>
          <a:xfrm>
            <a:off x="4315968" y="2807208"/>
            <a:ext cx="859536"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G"/>
          </a:p>
        </p:txBody>
      </p:sp>
      <p:sp>
        <p:nvSpPr>
          <p:cNvPr id="3" name="Rectangle 2">
            <a:extLst>
              <a:ext uri="{FF2B5EF4-FFF2-40B4-BE49-F238E27FC236}">
                <a16:creationId xmlns:a16="http://schemas.microsoft.com/office/drawing/2014/main" id="{B687937E-D507-64A2-64CD-0CDA130513FC}"/>
              </a:ext>
            </a:extLst>
          </p:cNvPr>
          <p:cNvSpPr/>
          <p:nvPr/>
        </p:nvSpPr>
        <p:spPr>
          <a:xfrm>
            <a:off x="3520440" y="3044952"/>
            <a:ext cx="859536" cy="1737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G"/>
          </a:p>
        </p:txBody>
      </p:sp>
      <p:sp>
        <p:nvSpPr>
          <p:cNvPr id="4" name="Rectangle 3">
            <a:extLst>
              <a:ext uri="{FF2B5EF4-FFF2-40B4-BE49-F238E27FC236}">
                <a16:creationId xmlns:a16="http://schemas.microsoft.com/office/drawing/2014/main" id="{7AF31E9C-242B-9E97-2B19-C47D614212A0}"/>
              </a:ext>
            </a:extLst>
          </p:cNvPr>
          <p:cNvSpPr/>
          <p:nvPr/>
        </p:nvSpPr>
        <p:spPr>
          <a:xfrm>
            <a:off x="8096227" y="4572000"/>
            <a:ext cx="2231136" cy="13255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G"/>
          </a:p>
        </p:txBody>
      </p:sp>
      <p:sp>
        <p:nvSpPr>
          <p:cNvPr id="5" name="Rectangle 4">
            <a:extLst>
              <a:ext uri="{FF2B5EF4-FFF2-40B4-BE49-F238E27FC236}">
                <a16:creationId xmlns:a16="http://schemas.microsoft.com/office/drawing/2014/main" id="{6B61419F-CB97-8F5A-343A-61E69B983293}"/>
              </a:ext>
            </a:extLst>
          </p:cNvPr>
          <p:cNvSpPr/>
          <p:nvPr/>
        </p:nvSpPr>
        <p:spPr>
          <a:xfrm>
            <a:off x="3343656" y="547513"/>
            <a:ext cx="2231136" cy="13255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G"/>
          </a:p>
        </p:txBody>
      </p:sp>
      <p:sp>
        <p:nvSpPr>
          <p:cNvPr id="7" name="Title 1">
            <a:extLst>
              <a:ext uri="{FF2B5EF4-FFF2-40B4-BE49-F238E27FC236}">
                <a16:creationId xmlns:a16="http://schemas.microsoft.com/office/drawing/2014/main" id="{637DEE9E-7FAE-FD84-58AA-7178F8CB6238}"/>
              </a:ext>
            </a:extLst>
          </p:cNvPr>
          <p:cNvSpPr txBox="1">
            <a:spLocks/>
          </p:cNvSpPr>
          <p:nvPr/>
        </p:nvSpPr>
        <p:spPr>
          <a:xfrm>
            <a:off x="1408176" y="0"/>
            <a:ext cx="7690843" cy="1083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b="1"/>
              <a:t>Focus area of implementation</a:t>
            </a:r>
          </a:p>
        </p:txBody>
      </p:sp>
      <p:sp>
        <p:nvSpPr>
          <p:cNvPr id="9" name="TextBox 8">
            <a:extLst>
              <a:ext uri="{FF2B5EF4-FFF2-40B4-BE49-F238E27FC236}">
                <a16:creationId xmlns:a16="http://schemas.microsoft.com/office/drawing/2014/main" id="{2390D2EF-4845-333F-CAFB-42CCB99CC4C4}"/>
              </a:ext>
            </a:extLst>
          </p:cNvPr>
          <p:cNvSpPr txBox="1"/>
          <p:nvPr/>
        </p:nvSpPr>
        <p:spPr>
          <a:xfrm>
            <a:off x="283464" y="2954530"/>
            <a:ext cx="3116199" cy="1938992"/>
          </a:xfrm>
          <a:prstGeom prst="rect">
            <a:avLst/>
          </a:prstGeom>
          <a:noFill/>
        </p:spPr>
        <p:txBody>
          <a:bodyPr wrap="square">
            <a:spAutoFit/>
          </a:bodyPr>
          <a:lstStyle/>
          <a:p>
            <a:pPr marL="267970" indent="-267970"/>
            <a:r>
              <a:rPr lang="en-US" sz="2400">
                <a:solidFill>
                  <a:srgbClr val="FF0000"/>
                </a:solidFill>
                <a:ea typeface="Calibri"/>
                <a:cs typeface="Times New Roman" panose="02020603050405020304" pitchFamily="18" charset="0"/>
              </a:rPr>
              <a:t>Districts</a:t>
            </a:r>
            <a:r>
              <a:rPr lang="en-US" sz="2400">
                <a:ea typeface="Calibri"/>
                <a:cs typeface="Times New Roman" panose="02020603050405020304" pitchFamily="18" charset="0"/>
              </a:rPr>
              <a:t>: Jinja, Kamuli, Kyegegwa, Kabarole and Kasese</a:t>
            </a:r>
          </a:p>
          <a:p>
            <a:pPr marL="267970" indent="-267970"/>
            <a:r>
              <a:rPr lang="en-US" sz="2400">
                <a:solidFill>
                  <a:srgbClr val="FF0000"/>
                </a:solidFill>
                <a:ea typeface="Calibri"/>
                <a:cs typeface="Times New Roman" panose="02020603050405020304" pitchFamily="18" charset="0"/>
              </a:rPr>
              <a:t>Cities</a:t>
            </a:r>
            <a:r>
              <a:rPr lang="en-US" sz="2400">
                <a:ea typeface="Calibri"/>
                <a:cs typeface="Times New Roman" panose="02020603050405020304" pitchFamily="18" charset="0"/>
              </a:rPr>
              <a:t>: Jinja and Fort Portal</a:t>
            </a:r>
          </a:p>
        </p:txBody>
      </p:sp>
    </p:spTree>
    <p:extLst>
      <p:ext uri="{BB962C8B-B14F-4D97-AF65-F5344CB8AC3E}">
        <p14:creationId xmlns:p14="http://schemas.microsoft.com/office/powerpoint/2010/main" val="270419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5A5A8-29DD-B788-A077-8C8F42D11C31}"/>
              </a:ext>
            </a:extLst>
          </p:cNvPr>
          <p:cNvSpPr>
            <a:spLocks noGrp="1"/>
          </p:cNvSpPr>
          <p:nvPr>
            <p:ph sz="half" idx="1"/>
          </p:nvPr>
        </p:nvSpPr>
        <p:spPr>
          <a:xfrm>
            <a:off x="961101" y="1912711"/>
            <a:ext cx="4884527" cy="4351338"/>
          </a:xfrm>
        </p:spPr>
        <p:txBody>
          <a:bodyPr vert="horz" lIns="91440" tIns="45720" rIns="91440" bIns="45720" rtlCol="0">
            <a:normAutofit/>
          </a:bodyPr>
          <a:lstStyle/>
          <a:p>
            <a:pPr marL="0" indent="0">
              <a:buNone/>
            </a:pPr>
            <a:r>
              <a:rPr lang="en-US" sz="2400"/>
              <a:t>To improve citizen participation, accountability and strengthen anti-corruption efforts in Local Government service delivery processes for health and education, incorporating robust mechanisms for citizen feedback to ensure transparency and responsiveness.</a:t>
            </a:r>
          </a:p>
        </p:txBody>
      </p:sp>
      <p:pic>
        <p:nvPicPr>
          <p:cNvPr id="3074" name="Picture 2">
            <a:extLst>
              <a:ext uri="{FF2B5EF4-FFF2-40B4-BE49-F238E27FC236}">
                <a16:creationId xmlns:a16="http://schemas.microsoft.com/office/drawing/2014/main" id="{397210F8-9354-53C7-5174-0B3DF3EFF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10" r="74" b="-3"/>
          <a:stretch/>
        </p:blipFill>
        <p:spPr bwMode="auto">
          <a:xfrm>
            <a:off x="6466114" y="965653"/>
            <a:ext cx="5116286" cy="5219990"/>
          </a:xfrm>
          <a:prstGeom prst="rect">
            <a:avLst/>
          </a:prstGeom>
          <a:solidFill>
            <a:srgbClr val="FFFFFF"/>
          </a:solidFill>
        </p:spPr>
      </p:pic>
      <p:sp>
        <p:nvSpPr>
          <p:cNvPr id="2" name="Title 1">
            <a:extLst>
              <a:ext uri="{FF2B5EF4-FFF2-40B4-BE49-F238E27FC236}">
                <a16:creationId xmlns:a16="http://schemas.microsoft.com/office/drawing/2014/main" id="{5271A7B3-1DC8-8EE5-01E6-0C26893B14A7}"/>
              </a:ext>
            </a:extLst>
          </p:cNvPr>
          <p:cNvSpPr>
            <a:spLocks noGrp="1"/>
          </p:cNvSpPr>
          <p:nvPr>
            <p:ph type="title"/>
          </p:nvPr>
        </p:nvSpPr>
        <p:spPr>
          <a:xfrm>
            <a:off x="2147219" y="0"/>
            <a:ext cx="8637789" cy="965653"/>
          </a:xfrm>
        </p:spPr>
        <p:txBody>
          <a:bodyPr anchor="ctr">
            <a:normAutofit/>
          </a:bodyPr>
          <a:lstStyle/>
          <a:p>
            <a:r>
              <a:rPr lang="fr-BE" b="1"/>
              <a:t>2. General Objective </a:t>
            </a:r>
            <a:endParaRPr lang="en-US"/>
          </a:p>
        </p:txBody>
      </p:sp>
    </p:spTree>
    <p:extLst>
      <p:ext uri="{BB962C8B-B14F-4D97-AF65-F5344CB8AC3E}">
        <p14:creationId xmlns:p14="http://schemas.microsoft.com/office/powerpoint/2010/main" val="1307573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49D4B-B44F-410F-0EE0-4BF4DBC26B26}"/>
              </a:ext>
            </a:extLst>
          </p:cNvPr>
          <p:cNvSpPr>
            <a:spLocks noGrp="1"/>
          </p:cNvSpPr>
          <p:nvPr>
            <p:ph sz="half" idx="1"/>
          </p:nvPr>
        </p:nvSpPr>
        <p:spPr>
          <a:xfrm>
            <a:off x="634530" y="1662338"/>
            <a:ext cx="5015156" cy="4666583"/>
          </a:xfrm>
        </p:spPr>
        <p:txBody>
          <a:bodyPr vert="horz" lIns="91440" tIns="45720" rIns="91440" bIns="45720" rtlCol="0">
            <a:normAutofit/>
          </a:bodyPr>
          <a:lstStyle/>
          <a:p>
            <a:pPr marL="267970" indent="-267970"/>
            <a:r>
              <a:rPr lang="en-GB" sz="2000"/>
              <a:t>Citizens have </a:t>
            </a:r>
            <a:r>
              <a:rPr lang="en-GB" sz="2000" b="1">
                <a:solidFill>
                  <a:srgbClr val="FF0000"/>
                </a:solidFill>
              </a:rPr>
              <a:t>increased awareness </a:t>
            </a:r>
            <a:r>
              <a:rPr lang="en-GB" sz="2000"/>
              <a:t>on their right to participate in and provide feedback on local government service delivery.</a:t>
            </a:r>
            <a:r>
              <a:rPr lang="en-US" sz="2000"/>
              <a:t> </a:t>
            </a:r>
          </a:p>
          <a:p>
            <a:pPr marL="267970" indent="-267970"/>
            <a:r>
              <a:rPr lang="en-GB" sz="2000"/>
              <a:t> Provide citizens with </a:t>
            </a:r>
            <a:r>
              <a:rPr lang="en-GB" sz="2000" b="1">
                <a:solidFill>
                  <a:srgbClr val="FF0000"/>
                </a:solidFill>
              </a:rPr>
              <a:t>opportunities to voice </a:t>
            </a:r>
            <a:r>
              <a:rPr lang="en-GB" sz="2000"/>
              <a:t>their concerns, engage in dialogue, and participate in sub-county and district-level planning for health and education.</a:t>
            </a:r>
            <a:r>
              <a:rPr lang="en-US" sz="2000"/>
              <a:t> </a:t>
            </a:r>
          </a:p>
          <a:p>
            <a:pPr marL="267970" indent="-267970"/>
            <a:r>
              <a:rPr lang="en-GB" sz="2000"/>
              <a:t>Citizens have access to </a:t>
            </a:r>
            <a:r>
              <a:rPr lang="en-GB" sz="2000" b="1">
                <a:solidFill>
                  <a:srgbClr val="FF0000"/>
                </a:solidFill>
              </a:rPr>
              <a:t>mechanism and approaches that promote transparency</a:t>
            </a:r>
            <a:r>
              <a:rPr lang="en-GB" sz="2000"/>
              <a:t>, demand accountability and challenge corruption in the delivery of health and education services. </a:t>
            </a:r>
            <a:r>
              <a:rPr lang="en-US" sz="2000"/>
              <a:t> </a:t>
            </a:r>
          </a:p>
          <a:p>
            <a:pPr marL="267970" indent="-267970"/>
            <a:r>
              <a:rPr lang="en-US" sz="2000"/>
              <a:t>Duty bearers, accountability and anti-corruption actors have </a:t>
            </a:r>
            <a:r>
              <a:rPr lang="en-US" sz="2000" b="1">
                <a:solidFill>
                  <a:srgbClr val="FF0000"/>
                </a:solidFill>
              </a:rPr>
              <a:t>increased their responsiveness</a:t>
            </a:r>
            <a:r>
              <a:rPr lang="en-US" sz="2000">
                <a:solidFill>
                  <a:srgbClr val="FF0000"/>
                </a:solidFill>
              </a:rPr>
              <a:t> </a:t>
            </a:r>
            <a:r>
              <a:rPr lang="en-US" sz="2000"/>
              <a:t>to citizen demands. </a:t>
            </a:r>
          </a:p>
          <a:p>
            <a:pPr marL="267970" indent="-267970"/>
            <a:endParaRPr lang="en-US" sz="1500"/>
          </a:p>
        </p:txBody>
      </p:sp>
      <p:pic>
        <p:nvPicPr>
          <p:cNvPr id="4098" name="Picture 2">
            <a:extLst>
              <a:ext uri="{FF2B5EF4-FFF2-40B4-BE49-F238E27FC236}">
                <a16:creationId xmlns:a16="http://schemas.microsoft.com/office/drawing/2014/main" id="{0A3E4C2C-DAD9-D26B-492B-83077DD77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7" r="-3" b="-3"/>
          <a:stretch/>
        </p:blipFill>
        <p:spPr bwMode="auto">
          <a:xfrm>
            <a:off x="6215743" y="1020082"/>
            <a:ext cx="5203371" cy="5308840"/>
          </a:xfrm>
          <a:prstGeom prst="rect">
            <a:avLst/>
          </a:prstGeom>
          <a:solidFill>
            <a:srgbClr val="FFFFFF"/>
          </a:solidFill>
        </p:spPr>
      </p:pic>
      <p:sp>
        <p:nvSpPr>
          <p:cNvPr id="2" name="Title 1">
            <a:extLst>
              <a:ext uri="{FF2B5EF4-FFF2-40B4-BE49-F238E27FC236}">
                <a16:creationId xmlns:a16="http://schemas.microsoft.com/office/drawing/2014/main" id="{9B9A10BB-7067-D038-DEBE-4A370FD3C47E}"/>
              </a:ext>
            </a:extLst>
          </p:cNvPr>
          <p:cNvSpPr>
            <a:spLocks noGrp="1"/>
          </p:cNvSpPr>
          <p:nvPr>
            <p:ph type="title"/>
          </p:nvPr>
        </p:nvSpPr>
        <p:spPr>
          <a:xfrm>
            <a:off x="2212960" y="95091"/>
            <a:ext cx="8637789" cy="743110"/>
          </a:xfrm>
        </p:spPr>
        <p:txBody>
          <a:bodyPr anchor="ctr">
            <a:normAutofit/>
          </a:bodyPr>
          <a:lstStyle/>
          <a:p>
            <a:r>
              <a:rPr lang="fr-BE" b="1" err="1"/>
              <a:t>Specific</a:t>
            </a:r>
            <a:r>
              <a:rPr lang="fr-BE" b="1"/>
              <a:t> objectives of the call</a:t>
            </a:r>
            <a:endParaRPr lang="en-US"/>
          </a:p>
        </p:txBody>
      </p:sp>
    </p:spTree>
    <p:extLst>
      <p:ext uri="{BB962C8B-B14F-4D97-AF65-F5344CB8AC3E}">
        <p14:creationId xmlns:p14="http://schemas.microsoft.com/office/powerpoint/2010/main" val="415416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D1EEE-994F-A549-4C64-7B8EF565CFCC}"/>
            </a:ext>
          </a:extLst>
        </p:cNvPr>
        <p:cNvGrpSpPr/>
        <p:nvPr/>
      </p:nvGrpSpPr>
      <p:grpSpPr>
        <a:xfrm>
          <a:off x="0" y="0"/>
          <a:ext cx="0" cy="0"/>
          <a:chOff x="0" y="0"/>
          <a:chExt cx="0" cy="0"/>
        </a:xfrm>
      </p:grpSpPr>
      <p:pic>
        <p:nvPicPr>
          <p:cNvPr id="5122" name="Picture 2" descr="Growth icon">
            <a:extLst>
              <a:ext uri="{FF2B5EF4-FFF2-40B4-BE49-F238E27FC236}">
                <a16:creationId xmlns:a16="http://schemas.microsoft.com/office/drawing/2014/main" id="{974206E7-21AE-DD76-9E02-1A4C601578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276" y="2560637"/>
            <a:ext cx="1785257" cy="1785257"/>
          </a:xfrm>
          <a:prstGeom prst="rect">
            <a:avLst/>
          </a:prstGeom>
          <a:solidFill>
            <a:srgbClr val="FFFFFF"/>
          </a:solidFill>
        </p:spPr>
      </p:pic>
      <p:sp>
        <p:nvSpPr>
          <p:cNvPr id="3" name="Content Placeholder 2">
            <a:extLst>
              <a:ext uri="{FF2B5EF4-FFF2-40B4-BE49-F238E27FC236}">
                <a16:creationId xmlns:a16="http://schemas.microsoft.com/office/drawing/2014/main" id="{103A5CAA-8B7B-D608-ED71-F8CCF9364F8D}"/>
              </a:ext>
            </a:extLst>
          </p:cNvPr>
          <p:cNvSpPr>
            <a:spLocks noGrp="1"/>
          </p:cNvSpPr>
          <p:nvPr>
            <p:ph type="body" sz="half" idx="2"/>
          </p:nvPr>
        </p:nvSpPr>
        <p:spPr>
          <a:xfrm>
            <a:off x="2285533" y="813816"/>
            <a:ext cx="9721410" cy="5859127"/>
          </a:xfrm>
        </p:spPr>
        <p:txBody>
          <a:bodyPr vert="horz" lIns="91440" tIns="45720" rIns="91440" bIns="45720" rtlCol="0">
            <a:normAutofit fontScale="92500" lnSpcReduction="10000"/>
          </a:bodyPr>
          <a:lstStyle/>
          <a:p>
            <a:pPr marL="0" indent="0">
              <a:buNone/>
            </a:pPr>
            <a:endParaRPr lang="en-US" sz="1000"/>
          </a:p>
          <a:p>
            <a:pPr marL="267970" indent="-267970"/>
            <a:r>
              <a:rPr lang="en-GB" sz="2200"/>
              <a:t>Increased </a:t>
            </a:r>
            <a:r>
              <a:rPr lang="en-GB" sz="2200" b="1">
                <a:solidFill>
                  <a:srgbClr val="FF0000"/>
                </a:solidFill>
              </a:rPr>
              <a:t>civic awareness</a:t>
            </a:r>
            <a:r>
              <a:rPr lang="en-GB" sz="2200"/>
              <a:t>; i.e. Citizens are provided with information that empowers them to provide feedback and demand for accountability of service delivery in health and education. </a:t>
            </a:r>
            <a:r>
              <a:rPr lang="en-US" sz="2200"/>
              <a:t> </a:t>
            </a:r>
          </a:p>
          <a:p>
            <a:pPr marL="267970" indent="-267970"/>
            <a:r>
              <a:rPr lang="en-GB" sz="2200"/>
              <a:t>Increased </a:t>
            </a:r>
            <a:r>
              <a:rPr lang="en-GB" sz="2200" b="1">
                <a:solidFill>
                  <a:srgbClr val="FF0000"/>
                </a:solidFill>
              </a:rPr>
              <a:t>citizens’ participation </a:t>
            </a:r>
            <a:r>
              <a:rPr lang="en-GB" sz="2200"/>
              <a:t>in subcounty and district level planning to inform decision making at national and district levels and monitoring of health and education services delivery. </a:t>
            </a:r>
            <a:r>
              <a:rPr lang="en-US" sz="2200"/>
              <a:t> </a:t>
            </a:r>
          </a:p>
          <a:p>
            <a:pPr marL="267970" indent="-267970"/>
            <a:r>
              <a:rPr lang="en-GB" sz="2200"/>
              <a:t>Citizens are provided with </a:t>
            </a:r>
            <a:r>
              <a:rPr lang="en-GB" sz="2200" b="1">
                <a:solidFill>
                  <a:srgbClr val="FF0000"/>
                </a:solidFill>
              </a:rPr>
              <a:t>opportunities and spaces </a:t>
            </a:r>
            <a:r>
              <a:rPr lang="en-GB" sz="2200"/>
              <a:t>that empower them to provide feedback and demand for access to equitable and accountable service delivery in health and education. </a:t>
            </a:r>
            <a:r>
              <a:rPr lang="en-US" sz="2200"/>
              <a:t> </a:t>
            </a:r>
          </a:p>
          <a:p>
            <a:pPr marL="267970" indent="-267970"/>
            <a:r>
              <a:rPr lang="en-GB" sz="2200" b="1">
                <a:solidFill>
                  <a:srgbClr val="FF0000"/>
                </a:solidFill>
              </a:rPr>
              <a:t>Data on status and quality </a:t>
            </a:r>
            <a:r>
              <a:rPr lang="en-GB" sz="2200"/>
              <a:t>of service delivery for education and health is collected, analysed, and used to leverage policy discussions and actions for improvement at local, regional and national level.  </a:t>
            </a:r>
            <a:r>
              <a:rPr lang="en-US" sz="2200"/>
              <a:t> </a:t>
            </a:r>
          </a:p>
          <a:p>
            <a:pPr marL="267970" indent="-267970"/>
            <a:r>
              <a:rPr lang="en-GB" sz="2200" b="1">
                <a:solidFill>
                  <a:srgbClr val="FF0000"/>
                </a:solidFill>
              </a:rPr>
              <a:t>Functional mechanisms </a:t>
            </a:r>
            <a:r>
              <a:rPr lang="en-GB" sz="2200"/>
              <a:t>for citizen engagement and feedback are established, and utilized to amplify citizens voice, gather feedback and act upon service delivery demands in health and education.</a:t>
            </a:r>
            <a:r>
              <a:rPr lang="en-US" sz="2200"/>
              <a:t> </a:t>
            </a:r>
          </a:p>
          <a:p>
            <a:pPr marL="267970" indent="-267970"/>
            <a:r>
              <a:rPr lang="en-GB" sz="2200" b="1">
                <a:solidFill>
                  <a:srgbClr val="FF0000"/>
                </a:solidFill>
              </a:rPr>
              <a:t>Capacity</a:t>
            </a:r>
            <a:r>
              <a:rPr lang="en-GB" sz="2200"/>
              <a:t> of CBOs/NGOs is </a:t>
            </a:r>
            <a:r>
              <a:rPr lang="en-GB" sz="2200" b="1">
                <a:solidFill>
                  <a:srgbClr val="FF0000"/>
                </a:solidFill>
              </a:rPr>
              <a:t>strengthened</a:t>
            </a:r>
            <a:r>
              <a:rPr lang="en-GB" sz="2200"/>
              <a:t> to advocate for local communities, ensuring their concerns and priorities are addressed effectively.</a:t>
            </a:r>
            <a:r>
              <a:rPr lang="en-US" sz="2200"/>
              <a:t> </a:t>
            </a:r>
          </a:p>
          <a:p>
            <a:pPr marL="267970" indent="-267970"/>
            <a:r>
              <a:rPr lang="en-US" sz="2200" b="1">
                <a:solidFill>
                  <a:srgbClr val="FF0000"/>
                </a:solidFill>
              </a:rPr>
              <a:t>Increased responsiveness </a:t>
            </a:r>
            <a:r>
              <a:rPr lang="en-US" sz="2200"/>
              <a:t>of duty bearers, accountability and anti-corruption actors to citizens demands.</a:t>
            </a:r>
          </a:p>
          <a:p>
            <a:pPr marL="267970" indent="-267970"/>
            <a:endParaRPr lang="en-US" sz="1000"/>
          </a:p>
        </p:txBody>
      </p:sp>
      <p:sp>
        <p:nvSpPr>
          <p:cNvPr id="2" name="Title 1">
            <a:extLst>
              <a:ext uri="{FF2B5EF4-FFF2-40B4-BE49-F238E27FC236}">
                <a16:creationId xmlns:a16="http://schemas.microsoft.com/office/drawing/2014/main" id="{EA6776F8-6522-FF48-943B-D60E7F55B63A}"/>
              </a:ext>
            </a:extLst>
          </p:cNvPr>
          <p:cNvSpPr>
            <a:spLocks noGrp="1"/>
          </p:cNvSpPr>
          <p:nvPr>
            <p:ph type="title"/>
          </p:nvPr>
        </p:nvSpPr>
        <p:spPr>
          <a:xfrm>
            <a:off x="2439818" y="185057"/>
            <a:ext cx="8637789" cy="461117"/>
          </a:xfrm>
        </p:spPr>
        <p:txBody>
          <a:bodyPr anchor="ctr">
            <a:noAutofit/>
          </a:bodyPr>
          <a:lstStyle/>
          <a:p>
            <a:r>
              <a:rPr lang="en-US" b="1"/>
              <a:t>Expected results</a:t>
            </a:r>
          </a:p>
        </p:txBody>
      </p:sp>
    </p:spTree>
    <p:extLst>
      <p:ext uri="{BB962C8B-B14F-4D97-AF65-F5344CB8AC3E}">
        <p14:creationId xmlns:p14="http://schemas.microsoft.com/office/powerpoint/2010/main" val="171155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9F3E-9FA1-A6E9-6E41-83925905ABB9}"/>
              </a:ext>
            </a:extLst>
          </p:cNvPr>
          <p:cNvSpPr>
            <a:spLocks noGrp="1"/>
          </p:cNvSpPr>
          <p:nvPr>
            <p:ph type="title"/>
          </p:nvPr>
        </p:nvSpPr>
        <p:spPr>
          <a:xfrm>
            <a:off x="3323301" y="127636"/>
            <a:ext cx="3873027" cy="678749"/>
          </a:xfrm>
        </p:spPr>
        <p:txBody>
          <a:bodyPr>
            <a:normAutofit fontScale="90000"/>
          </a:bodyPr>
          <a:lstStyle/>
          <a:p>
            <a:r>
              <a:rPr lang="en-US" b="1">
                <a:latin typeface="Times New Roman"/>
                <a:ea typeface="Calibri"/>
                <a:cs typeface="Calibri"/>
              </a:rPr>
              <a:t>Target groups</a:t>
            </a:r>
          </a:p>
        </p:txBody>
      </p:sp>
      <p:sp>
        <p:nvSpPr>
          <p:cNvPr id="3" name="Content Placeholder 2">
            <a:extLst>
              <a:ext uri="{FF2B5EF4-FFF2-40B4-BE49-F238E27FC236}">
                <a16:creationId xmlns:a16="http://schemas.microsoft.com/office/drawing/2014/main" id="{866960A4-3CA5-F3E9-F004-4B7C4B634C34}"/>
              </a:ext>
            </a:extLst>
          </p:cNvPr>
          <p:cNvSpPr>
            <a:spLocks noGrp="1"/>
          </p:cNvSpPr>
          <p:nvPr>
            <p:ph idx="1"/>
          </p:nvPr>
        </p:nvSpPr>
        <p:spPr>
          <a:xfrm>
            <a:off x="391028" y="1226800"/>
            <a:ext cx="11800972" cy="5069035"/>
          </a:xfrm>
        </p:spPr>
        <p:txBody>
          <a:bodyPr vert="horz" lIns="91440" tIns="45720" rIns="91440" bIns="45720" rtlCol="0" anchor="t">
            <a:noAutofit/>
          </a:bodyPr>
          <a:lstStyle/>
          <a:p>
            <a:pPr marL="0" indent="0" algn="just">
              <a:buNone/>
            </a:pPr>
            <a:r>
              <a:rPr lang="en-GB" sz="2000">
                <a:latin typeface="Georgia"/>
              </a:rPr>
              <a:t>                  </a:t>
            </a:r>
            <a:endParaRPr lang="en-US" sz="2000" b="1">
              <a:latin typeface="Calibri" panose="020F0502020204030204"/>
              <a:ea typeface="Calibri"/>
              <a:cs typeface="Calibri"/>
            </a:endParaRPr>
          </a:p>
          <a:p>
            <a:pPr marL="0" indent="0" algn="just">
              <a:buNone/>
            </a:pPr>
            <a:r>
              <a:rPr lang="en-GB" sz="2000" b="1">
                <a:latin typeface="Times New Roman"/>
                <a:cs typeface="Times New Roman"/>
              </a:rPr>
              <a:t>The target beneficiaries of the project are:</a:t>
            </a:r>
            <a:r>
              <a:rPr lang="en-US" sz="2000" b="1">
                <a:latin typeface="Times New Roman"/>
                <a:cs typeface="Times New Roman"/>
              </a:rPr>
              <a:t> </a:t>
            </a:r>
            <a:endParaRPr lang="en-US" sz="2000" b="1">
              <a:latin typeface="Times New Roman"/>
              <a:ea typeface="Calibri"/>
              <a:cs typeface="Times New Roman"/>
            </a:endParaRPr>
          </a:p>
          <a:p>
            <a:pPr marL="267970" indent="-267970" algn="just"/>
            <a:r>
              <a:rPr lang="en-GB" sz="2000">
                <a:latin typeface="Times New Roman"/>
                <a:cs typeface="Times New Roman"/>
              </a:rPr>
              <a:t>Organized </a:t>
            </a:r>
            <a:r>
              <a:rPr lang="en-GB" sz="2000">
                <a:solidFill>
                  <a:srgbClr val="FF0000"/>
                </a:solidFill>
                <a:latin typeface="Times New Roman"/>
                <a:cs typeface="Times New Roman"/>
              </a:rPr>
              <a:t>community structures</a:t>
            </a:r>
            <a:r>
              <a:rPr lang="en-GB" sz="2000">
                <a:latin typeface="Times New Roman"/>
                <a:cs typeface="Times New Roman"/>
              </a:rPr>
              <a:t> in the five targeted districts and 2 cities. E.g. community monitors, monitoring systems etc.</a:t>
            </a:r>
            <a:r>
              <a:rPr lang="en-US" sz="2000">
                <a:latin typeface="Times New Roman"/>
                <a:cs typeface="Times New Roman"/>
              </a:rPr>
              <a:t> </a:t>
            </a:r>
          </a:p>
          <a:p>
            <a:pPr marL="267970" indent="-267970" algn="just"/>
            <a:r>
              <a:rPr lang="en-GB" sz="2000">
                <a:latin typeface="Times New Roman"/>
                <a:cs typeface="Times New Roman"/>
              </a:rPr>
              <a:t>The selected </a:t>
            </a:r>
            <a:r>
              <a:rPr lang="en-GB" sz="2000">
                <a:solidFill>
                  <a:srgbClr val="FF0000"/>
                </a:solidFill>
                <a:latin typeface="Times New Roman"/>
                <a:cs typeface="Times New Roman"/>
              </a:rPr>
              <a:t>CBOs/NGOs</a:t>
            </a:r>
            <a:r>
              <a:rPr lang="en-GB" sz="2000">
                <a:latin typeface="Times New Roman"/>
                <a:cs typeface="Times New Roman"/>
              </a:rPr>
              <a:t> operating in the 5 target districts and 2 cities. </a:t>
            </a:r>
            <a:endParaRPr lang="en-US" sz="2000">
              <a:latin typeface="Times New Roman"/>
              <a:cs typeface="Times New Roman"/>
            </a:endParaRPr>
          </a:p>
          <a:p>
            <a:pPr marL="267970" indent="-267970" algn="just"/>
            <a:r>
              <a:rPr lang="en-US" sz="2000">
                <a:latin typeface="Times New Roman"/>
                <a:cs typeface="Times New Roman"/>
              </a:rPr>
              <a:t>Directly targeted </a:t>
            </a:r>
            <a:r>
              <a:rPr lang="en-US" sz="2000">
                <a:solidFill>
                  <a:srgbClr val="FF0000"/>
                </a:solidFill>
                <a:latin typeface="Times New Roman"/>
                <a:cs typeface="Times New Roman"/>
              </a:rPr>
              <a:t>duty bearers</a:t>
            </a:r>
            <a:r>
              <a:rPr lang="en-US" sz="2000">
                <a:latin typeface="Times New Roman"/>
                <a:cs typeface="Times New Roman"/>
              </a:rPr>
              <a:t> (in health and education sectors), </a:t>
            </a:r>
            <a:r>
              <a:rPr lang="en-US" sz="2000">
                <a:solidFill>
                  <a:srgbClr val="FF0000"/>
                </a:solidFill>
                <a:latin typeface="Times New Roman"/>
                <a:cs typeface="Times New Roman"/>
              </a:rPr>
              <a:t>accountability</a:t>
            </a:r>
            <a:r>
              <a:rPr lang="en-US" sz="2000">
                <a:latin typeface="Times New Roman"/>
                <a:cs typeface="Times New Roman"/>
              </a:rPr>
              <a:t> and </a:t>
            </a:r>
            <a:r>
              <a:rPr lang="en-US" sz="2000">
                <a:solidFill>
                  <a:srgbClr val="FF0000"/>
                </a:solidFill>
                <a:latin typeface="Times New Roman"/>
                <a:cs typeface="Times New Roman"/>
              </a:rPr>
              <a:t>anti-corruption structures</a:t>
            </a:r>
            <a:r>
              <a:rPr lang="en-US" sz="2000">
                <a:latin typeface="Times New Roman"/>
                <a:cs typeface="Times New Roman"/>
              </a:rPr>
              <a:t> (council and service delivery structures). </a:t>
            </a:r>
            <a:endParaRPr lang="en-US" sz="2000">
              <a:latin typeface="Times New Roman"/>
              <a:ea typeface="Calibri"/>
              <a:cs typeface="Times New Roman"/>
            </a:endParaRPr>
          </a:p>
          <a:p>
            <a:pPr marL="267970" indent="-267970" algn="just"/>
            <a:r>
              <a:rPr lang="en-US" sz="2000">
                <a:latin typeface="Times New Roman"/>
                <a:cs typeface="Times New Roman"/>
              </a:rPr>
              <a:t>Leadership and governance structures in schools (PTAs/BOGs) and health facilities (HUMCs and Hospital boards).</a:t>
            </a:r>
          </a:p>
          <a:p>
            <a:pPr marL="0" indent="0" algn="just">
              <a:buNone/>
            </a:pPr>
            <a:r>
              <a:rPr lang="en-GB" sz="2000" b="1">
                <a:latin typeface="Times New Roman"/>
                <a:ea typeface="Calibri"/>
                <a:cs typeface="Calibri"/>
              </a:rPr>
              <a:t>The indirect beneficiaries are the</a:t>
            </a:r>
            <a:r>
              <a:rPr lang="en-US" sz="2000" b="1">
                <a:latin typeface="Times New Roman"/>
                <a:ea typeface="Calibri"/>
                <a:cs typeface="Calibri"/>
              </a:rPr>
              <a:t> </a:t>
            </a:r>
          </a:p>
          <a:p>
            <a:pPr marL="267970" indent="-267970" algn="just"/>
            <a:r>
              <a:rPr lang="en-GB" sz="2000">
                <a:latin typeface="Times New Roman"/>
                <a:ea typeface="Calibri"/>
                <a:cs typeface="Calibri"/>
              </a:rPr>
              <a:t>Residents, including </a:t>
            </a:r>
            <a:r>
              <a:rPr lang="en-GB" sz="2000">
                <a:solidFill>
                  <a:srgbClr val="FF0000"/>
                </a:solidFill>
                <a:latin typeface="Times New Roman"/>
                <a:ea typeface="Calibri"/>
                <a:cs typeface="Calibri"/>
              </a:rPr>
              <a:t>citizens and refugees</a:t>
            </a:r>
            <a:r>
              <a:rPr lang="en-GB" sz="2000">
                <a:latin typeface="Times New Roman"/>
                <a:ea typeface="Calibri"/>
                <a:cs typeface="Calibri"/>
              </a:rPr>
              <a:t>, in the 5 districts and 2 cities.</a:t>
            </a:r>
            <a:endParaRPr lang="en-US" sz="2000">
              <a:latin typeface="Times New Roman"/>
              <a:ea typeface="Calibri"/>
              <a:cs typeface="Calibri"/>
            </a:endParaRPr>
          </a:p>
          <a:p>
            <a:pPr marL="267970" indent="-267970" algn="just"/>
            <a:r>
              <a:rPr lang="en-GB" sz="2000">
                <a:latin typeface="Times New Roman"/>
                <a:ea typeface="Calibri"/>
                <a:cs typeface="Calibri"/>
              </a:rPr>
              <a:t>the health and education government officials/</a:t>
            </a:r>
            <a:r>
              <a:rPr lang="en-GB" sz="2000">
                <a:solidFill>
                  <a:srgbClr val="FF0000"/>
                </a:solidFill>
                <a:latin typeface="Times New Roman"/>
                <a:ea typeface="Calibri"/>
                <a:cs typeface="Calibri"/>
              </a:rPr>
              <a:t>duty bearers </a:t>
            </a:r>
            <a:r>
              <a:rPr lang="en-GB" sz="2000">
                <a:latin typeface="Times New Roman"/>
                <a:ea typeface="Calibri"/>
                <a:cs typeface="Calibri"/>
              </a:rPr>
              <a:t>and some </a:t>
            </a:r>
            <a:r>
              <a:rPr lang="en-GB" sz="2000">
                <a:solidFill>
                  <a:srgbClr val="FF0000"/>
                </a:solidFill>
                <a:latin typeface="Times New Roman"/>
                <a:ea typeface="Calibri"/>
                <a:cs typeface="Calibri"/>
              </a:rPr>
              <a:t>indirectly </a:t>
            </a:r>
            <a:r>
              <a:rPr lang="en-GB" sz="2000">
                <a:latin typeface="Times New Roman"/>
                <a:ea typeface="Calibri"/>
                <a:cs typeface="Calibri"/>
              </a:rPr>
              <a:t>targeted accountability and anti-corruption </a:t>
            </a:r>
            <a:r>
              <a:rPr lang="en-GB" sz="2000">
                <a:solidFill>
                  <a:srgbClr val="FF0000"/>
                </a:solidFill>
                <a:latin typeface="Times New Roman"/>
                <a:ea typeface="Calibri"/>
                <a:cs typeface="Calibri"/>
              </a:rPr>
              <a:t>actors </a:t>
            </a:r>
            <a:r>
              <a:rPr lang="en-GB" sz="2000">
                <a:latin typeface="Times New Roman"/>
                <a:ea typeface="Calibri"/>
                <a:cs typeface="Calibri"/>
              </a:rPr>
              <a:t>in the 5 target districts and 2 Cities at regional and national level.</a:t>
            </a:r>
            <a:r>
              <a:rPr lang="en-US" sz="2000">
                <a:latin typeface="Times New Roman"/>
                <a:ea typeface="Calibri"/>
                <a:cs typeface="Calibri"/>
              </a:rPr>
              <a:t> </a:t>
            </a:r>
          </a:p>
          <a:p>
            <a:pPr marL="267970" indent="-267970" algn="just"/>
            <a:r>
              <a:rPr lang="en-GB" sz="2000">
                <a:latin typeface="Times New Roman"/>
                <a:ea typeface="Calibri"/>
                <a:cs typeface="Calibri"/>
              </a:rPr>
              <a:t>The </a:t>
            </a:r>
            <a:r>
              <a:rPr lang="en-GB" sz="2000">
                <a:solidFill>
                  <a:srgbClr val="FF0000"/>
                </a:solidFill>
                <a:latin typeface="Times New Roman"/>
                <a:ea typeface="Calibri"/>
                <a:cs typeface="Calibri"/>
              </a:rPr>
              <a:t>lower secondary schools</a:t>
            </a:r>
            <a:r>
              <a:rPr lang="en-GB" sz="2000">
                <a:latin typeface="Times New Roman"/>
                <a:ea typeface="Calibri"/>
                <a:cs typeface="Calibri"/>
              </a:rPr>
              <a:t> and </a:t>
            </a:r>
            <a:r>
              <a:rPr lang="en-GB" sz="2000">
                <a:solidFill>
                  <a:srgbClr val="FF0000"/>
                </a:solidFill>
                <a:latin typeface="Times New Roman"/>
                <a:ea typeface="Calibri"/>
                <a:cs typeface="Calibri"/>
              </a:rPr>
              <a:t>health facilitie</a:t>
            </a:r>
            <a:r>
              <a:rPr lang="en-GB" sz="2000">
                <a:latin typeface="Times New Roman"/>
                <a:ea typeface="Calibri"/>
                <a:cs typeface="Calibri"/>
              </a:rPr>
              <a:t>s in the 5 target districts</a:t>
            </a:r>
            <a:r>
              <a:rPr lang="en-US" sz="2000">
                <a:latin typeface="Times New Roman"/>
                <a:ea typeface="Calibri"/>
                <a:cs typeface="Calibri"/>
              </a:rPr>
              <a:t> and 2 cities</a:t>
            </a:r>
          </a:p>
          <a:p>
            <a:pPr marL="267970" indent="-267970"/>
            <a:endParaRPr lang="en-US" sz="2000">
              <a:ea typeface="Calibri"/>
              <a:cs typeface="Calibri"/>
            </a:endParaRPr>
          </a:p>
        </p:txBody>
      </p:sp>
    </p:spTree>
    <p:extLst>
      <p:ext uri="{BB962C8B-B14F-4D97-AF65-F5344CB8AC3E}">
        <p14:creationId xmlns:p14="http://schemas.microsoft.com/office/powerpoint/2010/main" val="374586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6686" y="1825625"/>
            <a:ext cx="5323114" cy="4351338"/>
          </a:xfrm>
        </p:spPr>
        <p:txBody>
          <a:bodyPr vert="horz" lIns="91440" tIns="45720" rIns="91440" bIns="45720" rtlCol="0">
            <a:normAutofit/>
          </a:bodyPr>
          <a:lstStyle/>
          <a:p>
            <a:pPr marL="0" indent="0">
              <a:buNone/>
            </a:pPr>
            <a:r>
              <a:rPr lang="en-US" sz="2600"/>
              <a:t>Total call volume is </a:t>
            </a:r>
            <a:r>
              <a:rPr lang="en-US" sz="2600" b="1"/>
              <a:t>305,000 EUR </a:t>
            </a:r>
            <a:r>
              <a:rPr lang="en-US" sz="2600" b="0" i="0">
                <a:effectLst/>
              </a:rPr>
              <a:t> </a:t>
            </a:r>
          </a:p>
          <a:p>
            <a:pPr marL="0" indent="0">
              <a:buNone/>
            </a:pPr>
            <a:endParaRPr lang="en-US" sz="2600" b="1"/>
          </a:p>
          <a:p>
            <a:pPr marL="0" indent="0">
              <a:buNone/>
            </a:pPr>
            <a:r>
              <a:rPr lang="en-US" sz="2600"/>
              <a:t>Grant applications must fall within the call volume.</a:t>
            </a:r>
            <a:endParaRPr lang="en-US" sz="2600" b="1"/>
          </a:p>
          <a:p>
            <a:pPr marL="0" indent="0">
              <a:buNone/>
            </a:pPr>
            <a:endParaRPr lang="en-US" sz="2600"/>
          </a:p>
          <a:p>
            <a:pPr marL="0" indent="0">
              <a:buNone/>
            </a:pPr>
            <a:r>
              <a:rPr lang="en-US" sz="2600"/>
              <a:t>Grant applications must fall between </a:t>
            </a:r>
            <a:r>
              <a:rPr lang="en-US" sz="2600" b="1"/>
              <a:t>minimum 275,000 </a:t>
            </a:r>
            <a:r>
              <a:rPr lang="en-US" sz="2600"/>
              <a:t>and </a:t>
            </a:r>
            <a:r>
              <a:rPr lang="en-US" sz="2600" b="1"/>
              <a:t>maximum 305,000</a:t>
            </a:r>
            <a:r>
              <a:rPr lang="en-US" sz="2600"/>
              <a:t> </a:t>
            </a:r>
            <a:r>
              <a:rPr lang="en-US" sz="2600" b="1"/>
              <a:t>Euro</a:t>
            </a:r>
            <a:endParaRPr lang="en-US" sz="2600"/>
          </a:p>
          <a:p>
            <a:pPr marL="0" indent="0">
              <a:buNone/>
            </a:pPr>
            <a:endParaRPr lang="en-US" sz="2600"/>
          </a:p>
          <a:p>
            <a:pPr marL="0" indent="0">
              <a:buNone/>
            </a:pPr>
            <a:endParaRPr lang="en-US" sz="2600"/>
          </a:p>
        </p:txBody>
      </p:sp>
      <p:pic>
        <p:nvPicPr>
          <p:cNvPr id="11266" name="Picture 2" descr="Charity icon">
            <a:extLst>
              <a:ext uri="{FF2B5EF4-FFF2-40B4-BE49-F238E27FC236}">
                <a16:creationId xmlns:a16="http://schemas.microsoft.com/office/drawing/2014/main" id="{3EA24521-9924-EAD1-DEA5-980A38ED38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39744" y="1945049"/>
            <a:ext cx="3875314" cy="3875314"/>
          </a:xfrm>
          <a:prstGeom prst="rect">
            <a:avLst/>
          </a:prstGeom>
          <a:solidFill>
            <a:srgbClr val="FFFFFF"/>
          </a:solidFill>
        </p:spPr>
      </p:pic>
      <p:sp>
        <p:nvSpPr>
          <p:cNvPr id="2" name="Title 1"/>
          <p:cNvSpPr>
            <a:spLocks noGrp="1"/>
          </p:cNvSpPr>
          <p:nvPr>
            <p:ph type="title"/>
          </p:nvPr>
        </p:nvSpPr>
        <p:spPr>
          <a:xfrm>
            <a:off x="2093216" y="138633"/>
            <a:ext cx="8637789" cy="1325563"/>
          </a:xfrm>
        </p:spPr>
        <p:txBody>
          <a:bodyPr anchor="ctr">
            <a:normAutofit/>
          </a:bodyPr>
          <a:lstStyle/>
          <a:p>
            <a:r>
              <a:rPr lang="fr-BE" b="1"/>
              <a:t>Call volume and </a:t>
            </a:r>
            <a:r>
              <a:rPr lang="fr-BE" b="1" err="1"/>
              <a:t>grant</a:t>
            </a:r>
            <a:r>
              <a:rPr lang="fr-BE" b="1"/>
              <a:t> </a:t>
            </a:r>
            <a:r>
              <a:rPr lang="fr-BE" b="1" err="1"/>
              <a:t>amounts</a:t>
            </a:r>
            <a:endParaRPr lang="en-US" b="1"/>
          </a:p>
        </p:txBody>
      </p:sp>
    </p:spTree>
    <p:extLst>
      <p:ext uri="{BB962C8B-B14F-4D97-AF65-F5344CB8AC3E}">
        <p14:creationId xmlns:p14="http://schemas.microsoft.com/office/powerpoint/2010/main" val="229723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9189" y="1714247"/>
            <a:ext cx="4220498" cy="4351338"/>
          </a:xfrm>
        </p:spPr>
        <p:txBody>
          <a:bodyPr vert="horz" lIns="91440" tIns="45720" rIns="91440" bIns="45720" rtlCol="0">
            <a:normAutofit/>
          </a:bodyPr>
          <a:lstStyle/>
          <a:p>
            <a:pPr marL="0" indent="0">
              <a:buNone/>
            </a:pPr>
            <a:endParaRPr lang="en-US" sz="2600"/>
          </a:p>
          <a:p>
            <a:pPr marL="514350" indent="-514350">
              <a:buFont typeface="Arial"/>
              <a:buAutoNum type="alphaUcParenR"/>
            </a:pPr>
            <a:r>
              <a:rPr lang="en-US" sz="2600" b="1" u="sng"/>
              <a:t>The actors: </a:t>
            </a:r>
            <a:r>
              <a:rPr lang="en-US" sz="2600"/>
              <a:t>Admissible applicants</a:t>
            </a:r>
          </a:p>
          <a:p>
            <a:pPr marL="514350" indent="-514350">
              <a:buFont typeface="Arial"/>
              <a:buAutoNum type="alphaUcParenR"/>
            </a:pPr>
            <a:endParaRPr lang="en-US" sz="2600"/>
          </a:p>
          <a:p>
            <a:pPr marL="514350" indent="-514350">
              <a:buFont typeface="Arial"/>
              <a:buAutoNum type="alphaUcParenR"/>
            </a:pPr>
            <a:r>
              <a:rPr lang="en-US" sz="2600" b="1" u="sng"/>
              <a:t>The actions: </a:t>
            </a:r>
            <a:r>
              <a:rPr lang="en-US" sz="2600"/>
              <a:t>Admissible actions for grants</a:t>
            </a:r>
          </a:p>
          <a:p>
            <a:pPr marL="514350" indent="-514350">
              <a:buFont typeface="Arial"/>
              <a:buAutoNum type="alphaUcParenR"/>
            </a:pPr>
            <a:endParaRPr lang="en-US" sz="2600"/>
          </a:p>
          <a:p>
            <a:pPr marL="514350" indent="-514350">
              <a:buFont typeface="Arial"/>
              <a:buAutoNum type="alphaUcParenR"/>
            </a:pPr>
            <a:r>
              <a:rPr lang="en-US" sz="2600" b="1" u="sng"/>
              <a:t>The costs: </a:t>
            </a:r>
            <a:r>
              <a:rPr lang="en-US" sz="2600"/>
              <a:t>Admissible types of costs that may be included in grants</a:t>
            </a:r>
          </a:p>
          <a:p>
            <a:pPr marL="0" indent="0">
              <a:buNone/>
            </a:pPr>
            <a:endParaRPr lang="en-US" sz="2600"/>
          </a:p>
        </p:txBody>
      </p:sp>
      <p:pic>
        <p:nvPicPr>
          <p:cNvPr id="13314" name="Picture 2" descr="Wish list icon">
            <a:extLst>
              <a:ext uri="{FF2B5EF4-FFF2-40B4-BE49-F238E27FC236}">
                <a16:creationId xmlns:a16="http://schemas.microsoft.com/office/drawing/2014/main" id="{13A3B2AC-AA22-6B98-A608-8A08206D55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2314" y="1714247"/>
            <a:ext cx="4264891" cy="4264891"/>
          </a:xfrm>
          <a:prstGeom prst="rect">
            <a:avLst/>
          </a:prstGeom>
          <a:solidFill>
            <a:srgbClr val="FFFFFF"/>
          </a:solidFill>
        </p:spPr>
      </p:pic>
      <p:sp>
        <p:nvSpPr>
          <p:cNvPr id="2" name="Title 1"/>
          <p:cNvSpPr>
            <a:spLocks noGrp="1"/>
          </p:cNvSpPr>
          <p:nvPr>
            <p:ph type="title"/>
          </p:nvPr>
        </p:nvSpPr>
        <p:spPr>
          <a:xfrm>
            <a:off x="1799302" y="345461"/>
            <a:ext cx="8637789" cy="1325563"/>
          </a:xfrm>
        </p:spPr>
        <p:txBody>
          <a:bodyPr anchor="ctr">
            <a:normAutofit/>
          </a:bodyPr>
          <a:lstStyle/>
          <a:p>
            <a:r>
              <a:rPr lang="fr-BE" b="1"/>
              <a:t>3. </a:t>
            </a:r>
            <a:r>
              <a:rPr lang="fr-BE" b="1" err="1"/>
              <a:t>Admissibility</a:t>
            </a:r>
            <a:r>
              <a:rPr lang="fr-BE" b="1"/>
              <a:t> </a:t>
            </a:r>
            <a:r>
              <a:rPr lang="fr-BE" b="1" err="1"/>
              <a:t>criteria</a:t>
            </a:r>
            <a:r>
              <a:rPr lang="fr-BE" b="1"/>
              <a:t> – 3 </a:t>
            </a:r>
            <a:r>
              <a:rPr lang="fr-BE" b="1" err="1"/>
              <a:t>levels</a:t>
            </a:r>
            <a:r>
              <a:rPr lang="fr-BE" b="1"/>
              <a:t> </a:t>
            </a:r>
            <a:endParaRPr lang="en-US" b="1"/>
          </a:p>
        </p:txBody>
      </p:sp>
    </p:spTree>
    <p:extLst>
      <p:ext uri="{BB962C8B-B14F-4D97-AF65-F5344CB8AC3E}">
        <p14:creationId xmlns:p14="http://schemas.microsoft.com/office/powerpoint/2010/main" val="374219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a:solidFill>
                  <a:srgbClr val="C00000"/>
                </a:solidFill>
                <a:latin typeface="Times New Roman"/>
                <a:cs typeface="Times New Roman"/>
              </a:rPr>
              <a:t>3a. The </a:t>
            </a:r>
            <a:r>
              <a:rPr lang="fr-BE" b="1" err="1">
                <a:solidFill>
                  <a:srgbClr val="C00000"/>
                </a:solidFill>
                <a:latin typeface="Times New Roman"/>
                <a:cs typeface="Times New Roman"/>
              </a:rPr>
              <a:t>actors</a:t>
            </a:r>
            <a:r>
              <a:rPr lang="fr-BE" b="1">
                <a:solidFill>
                  <a:srgbClr val="C00000"/>
                </a:solidFill>
                <a:latin typeface="Times New Roman"/>
                <a:cs typeface="Times New Roman"/>
              </a:rPr>
              <a:t>: (lead) </a:t>
            </a:r>
            <a:r>
              <a:rPr lang="fr-BE" b="1" err="1">
                <a:solidFill>
                  <a:srgbClr val="C00000"/>
                </a:solidFill>
                <a:latin typeface="Times New Roman"/>
                <a:cs typeface="Times New Roman"/>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017723" y="1524354"/>
            <a:ext cx="10144458" cy="5179960"/>
          </a:xfrm>
        </p:spPr>
        <p:txBody>
          <a:bodyPr vert="horz" lIns="91440" tIns="45720" rIns="91440" bIns="45720" rtlCol="0" anchor="t">
            <a:noAutofit/>
          </a:bodyPr>
          <a:lstStyle/>
          <a:p>
            <a:pPr marL="0" indent="0" algn="just">
              <a:buNone/>
            </a:pPr>
            <a:r>
              <a:rPr lang="en-GB" sz="2400">
                <a:solidFill>
                  <a:srgbClr val="404040"/>
                </a:solidFill>
                <a:latin typeface="Georgia"/>
              </a:rPr>
              <a:t>To be </a:t>
            </a:r>
            <a:r>
              <a:rPr lang="en-GB" sz="2400">
                <a:solidFill>
                  <a:srgbClr val="FF0000"/>
                </a:solidFill>
                <a:latin typeface="Georgia"/>
              </a:rPr>
              <a:t>admissible for the grants</a:t>
            </a:r>
            <a:r>
              <a:rPr lang="en-GB" sz="2400">
                <a:solidFill>
                  <a:srgbClr val="404040"/>
                </a:solidFill>
                <a:latin typeface="Georgia"/>
              </a:rPr>
              <a:t>, the applicant must satisfy the following conditions:</a:t>
            </a:r>
            <a:endParaRPr lang="en-US" sz="2400">
              <a:solidFill>
                <a:srgbClr val="404040"/>
              </a:solidFill>
              <a:latin typeface="Georgia"/>
            </a:endParaRPr>
          </a:p>
          <a:p>
            <a:pPr marL="267970" indent="-267970" algn="just"/>
            <a:r>
              <a:rPr lang="en-US" sz="2400">
                <a:solidFill>
                  <a:srgbClr val="404040"/>
                </a:solidFill>
                <a:latin typeface="Georgia"/>
              </a:rPr>
              <a:t>A. be </a:t>
            </a:r>
            <a:r>
              <a:rPr lang="en-US" sz="2400" b="0" i="0" u="none" strike="noStrike" baseline="0">
                <a:solidFill>
                  <a:srgbClr val="404040"/>
                </a:solidFill>
                <a:latin typeface="Georgia"/>
              </a:rPr>
              <a:t>a </a:t>
            </a:r>
            <a:r>
              <a:rPr lang="en-US" sz="2400" b="0" i="0" u="none" strike="noStrike" baseline="0">
                <a:solidFill>
                  <a:srgbClr val="FF0000"/>
                </a:solidFill>
                <a:latin typeface="Georgia"/>
              </a:rPr>
              <a:t>legal</a:t>
            </a:r>
            <a:r>
              <a:rPr lang="en-US" sz="2400" b="0" i="0" u="none" strike="noStrike" baseline="0">
                <a:solidFill>
                  <a:srgbClr val="404040"/>
                </a:solidFill>
                <a:latin typeface="Georgia"/>
              </a:rPr>
              <a:t> </a:t>
            </a:r>
            <a:r>
              <a:rPr lang="en-US" sz="2400">
                <a:solidFill>
                  <a:srgbClr val="404040"/>
                </a:solidFill>
                <a:latin typeface="Georgia"/>
              </a:rPr>
              <a:t>person</a:t>
            </a:r>
            <a:r>
              <a:rPr lang="en-US" sz="2400" b="0" i="0" u="none" strike="noStrike" baseline="0">
                <a:solidFill>
                  <a:srgbClr val="404040"/>
                </a:solidFill>
                <a:latin typeface="Georgia"/>
              </a:rPr>
              <a:t>;</a:t>
            </a:r>
            <a:r>
              <a:rPr lang="en-US" sz="2400">
                <a:solidFill>
                  <a:srgbClr val="404040"/>
                </a:solidFill>
                <a:latin typeface="Georgia"/>
              </a:rPr>
              <a:t> </a:t>
            </a:r>
          </a:p>
          <a:p>
            <a:pPr marL="0" indent="0" algn="just">
              <a:buNone/>
            </a:pPr>
            <a:r>
              <a:rPr lang="en-US" sz="2400" b="1">
                <a:solidFill>
                  <a:srgbClr val="404040"/>
                </a:solidFill>
                <a:latin typeface="Georgia"/>
              </a:rPr>
              <a:t> </a:t>
            </a:r>
            <a:r>
              <a:rPr lang="en-US" sz="2400" b="1" u="sng">
                <a:solidFill>
                  <a:srgbClr val="404040"/>
                </a:solidFill>
                <a:latin typeface="Georgia"/>
              </a:rPr>
              <a:t>and</a:t>
            </a:r>
            <a:r>
              <a:rPr lang="en-US" sz="2400" b="1">
                <a:solidFill>
                  <a:srgbClr val="404040"/>
                </a:solidFill>
                <a:latin typeface="Georgia"/>
              </a:rPr>
              <a:t> </a:t>
            </a:r>
            <a:endParaRPr lang="en-US" sz="2400" b="0" i="0" u="none" strike="noStrike" baseline="0">
              <a:solidFill>
                <a:srgbClr val="404040"/>
              </a:solidFill>
              <a:latin typeface="Georgia"/>
            </a:endParaRPr>
          </a:p>
          <a:p>
            <a:pPr marL="267970" indent="-267970" algn="just"/>
            <a:r>
              <a:rPr lang="en-US" sz="2400">
                <a:solidFill>
                  <a:srgbClr val="404040"/>
                </a:solidFill>
                <a:latin typeface="Georgia"/>
              </a:rPr>
              <a:t>B. be </a:t>
            </a:r>
            <a:r>
              <a:rPr lang="en-US" sz="2400" i="0" u="none" strike="noStrike" baseline="0">
                <a:solidFill>
                  <a:srgbClr val="404040"/>
                </a:solidFill>
                <a:latin typeface="Georgia"/>
              </a:rPr>
              <a:t>a </a:t>
            </a:r>
            <a:r>
              <a:rPr lang="en-US" sz="2400">
                <a:solidFill>
                  <a:srgbClr val="FF0000"/>
                </a:solidFill>
                <a:latin typeface="Georgia"/>
              </a:rPr>
              <a:t>non-profit </a:t>
            </a:r>
            <a:r>
              <a:rPr lang="en-US" sz="2400" i="0" u="none" strike="noStrike" baseline="0">
                <a:solidFill>
                  <a:srgbClr val="FF0000"/>
                </a:solidFill>
                <a:latin typeface="Georgia"/>
              </a:rPr>
              <a:t>private entity</a:t>
            </a:r>
            <a:r>
              <a:rPr lang="en-US" sz="2400" i="0" u="none" strike="noStrike" baseline="0">
                <a:solidFill>
                  <a:srgbClr val="404040"/>
                </a:solidFill>
                <a:latin typeface="Georgia"/>
              </a:rPr>
              <a:t> or </a:t>
            </a:r>
            <a:r>
              <a:rPr lang="en-US" sz="2400">
                <a:solidFill>
                  <a:srgbClr val="404040"/>
                </a:solidFill>
                <a:latin typeface="Georgia"/>
              </a:rPr>
              <a:t>a </a:t>
            </a:r>
            <a:r>
              <a:rPr lang="en-US" sz="2400" i="0" u="none" strike="noStrike" baseline="0">
                <a:solidFill>
                  <a:srgbClr val="404040"/>
                </a:solidFill>
                <a:latin typeface="Georgia"/>
              </a:rPr>
              <a:t>foundation; </a:t>
            </a:r>
            <a:r>
              <a:rPr lang="en-GB" sz="2400" b="1">
                <a:solidFill>
                  <a:srgbClr val="000000"/>
                </a:solidFill>
                <a:latin typeface="Georgia"/>
              </a:rPr>
              <a:t> or</a:t>
            </a:r>
            <a:endParaRPr lang="en-GB"/>
          </a:p>
          <a:p>
            <a:pPr marL="267970" indent="-267970" algn="just"/>
            <a:r>
              <a:rPr lang="en-GB" sz="2400">
                <a:solidFill>
                  <a:srgbClr val="404040"/>
                </a:solidFill>
                <a:latin typeface="Georgia"/>
              </a:rPr>
              <a:t>be a legal entity of private law for which profit maximization is not the priority objective</a:t>
            </a:r>
            <a:endParaRPr lang="en-GB" sz="2400" b="1">
              <a:solidFill>
                <a:srgbClr val="000000"/>
              </a:solidFill>
              <a:latin typeface="Georgia"/>
            </a:endParaRPr>
          </a:p>
          <a:p>
            <a:pPr marL="267970" indent="-267970" algn="just"/>
            <a:r>
              <a:rPr lang="en-GB" sz="2400">
                <a:solidFill>
                  <a:srgbClr val="000000"/>
                </a:solidFill>
                <a:latin typeface="Georgia"/>
              </a:rPr>
              <a:t>C.</a:t>
            </a:r>
            <a:r>
              <a:rPr lang="en-GB" sz="2400" b="1">
                <a:solidFill>
                  <a:srgbClr val="000000"/>
                </a:solidFill>
                <a:latin typeface="Georgia"/>
              </a:rPr>
              <a:t> </a:t>
            </a:r>
            <a:r>
              <a:rPr lang="en-GB" sz="2400">
                <a:solidFill>
                  <a:srgbClr val="404040"/>
                </a:solidFill>
                <a:latin typeface="Georgia"/>
              </a:rPr>
              <a:t>be a (</a:t>
            </a:r>
            <a:r>
              <a:rPr lang="en-GB" sz="2400">
                <a:solidFill>
                  <a:srgbClr val="FF0000"/>
                </a:solidFill>
                <a:latin typeface="Georgia"/>
              </a:rPr>
              <a:t>local/national</a:t>
            </a:r>
            <a:r>
              <a:rPr lang="en-GB" sz="2400">
                <a:solidFill>
                  <a:srgbClr val="404040"/>
                </a:solidFill>
                <a:latin typeface="Georgia"/>
              </a:rPr>
              <a:t>) non-governmental organization, </a:t>
            </a:r>
          </a:p>
          <a:p>
            <a:pPr marL="267970" indent="-267970" algn="just"/>
            <a:r>
              <a:rPr lang="en-US" sz="2400">
                <a:solidFill>
                  <a:srgbClr val="404040"/>
                </a:solidFill>
                <a:latin typeface="Georgia"/>
              </a:rPr>
              <a:t>D. be established or represented</a:t>
            </a:r>
            <a:r>
              <a:rPr lang="en-US" sz="2400" b="0" i="0" u="none" strike="noStrike" baseline="0">
                <a:solidFill>
                  <a:srgbClr val="404040"/>
                </a:solidFill>
                <a:latin typeface="Georgia"/>
              </a:rPr>
              <a:t> in </a:t>
            </a:r>
            <a:r>
              <a:rPr lang="en-US" sz="2400" b="0" i="0" u="none" strike="noStrike" baseline="0">
                <a:solidFill>
                  <a:srgbClr val="FF0000"/>
                </a:solidFill>
                <a:latin typeface="Georgia"/>
              </a:rPr>
              <a:t>Uganda</a:t>
            </a:r>
            <a:r>
              <a:rPr lang="en-US" sz="2400" b="0" i="0" u="none" strike="noStrike" baseline="0">
                <a:solidFill>
                  <a:srgbClr val="404040"/>
                </a:solidFill>
                <a:latin typeface="Georgia"/>
              </a:rPr>
              <a:t>;</a:t>
            </a:r>
            <a:r>
              <a:rPr lang="en-US" sz="2400">
                <a:solidFill>
                  <a:srgbClr val="404040"/>
                </a:solidFill>
                <a:latin typeface="Georgia"/>
              </a:rPr>
              <a:t> </a:t>
            </a:r>
          </a:p>
          <a:p>
            <a:pPr marL="0" indent="0" algn="just">
              <a:buNone/>
            </a:pPr>
            <a:r>
              <a:rPr lang="en-US" sz="2400" b="1">
                <a:solidFill>
                  <a:srgbClr val="404040"/>
                </a:solidFill>
                <a:latin typeface="Georgia"/>
              </a:rPr>
              <a:t> </a:t>
            </a:r>
            <a:r>
              <a:rPr lang="en-US" sz="2400" b="1" u="sng">
                <a:solidFill>
                  <a:srgbClr val="404040"/>
                </a:solidFill>
                <a:latin typeface="Georgia"/>
              </a:rPr>
              <a:t>and</a:t>
            </a:r>
            <a:endParaRPr lang="en-US" sz="2400" b="0" i="0" u="sng" strike="noStrike" baseline="0">
              <a:solidFill>
                <a:srgbClr val="404040"/>
              </a:solidFill>
              <a:latin typeface="Georgia"/>
            </a:endParaRPr>
          </a:p>
          <a:p>
            <a:pPr marL="0" indent="0" algn="just">
              <a:buNone/>
            </a:pPr>
            <a:r>
              <a:rPr lang="en-US" sz="2400">
                <a:solidFill>
                  <a:srgbClr val="404040"/>
                </a:solidFill>
                <a:latin typeface="Georgia"/>
              </a:rPr>
              <a:t> E. be </a:t>
            </a:r>
            <a:r>
              <a:rPr lang="en-US" sz="2400" b="0" i="0" u="none" strike="noStrike" baseline="0">
                <a:solidFill>
                  <a:srgbClr val="404040"/>
                </a:solidFill>
                <a:latin typeface="Georgia"/>
              </a:rPr>
              <a:t>directly responsible for the </a:t>
            </a:r>
            <a:r>
              <a:rPr lang="en-US" sz="2400" b="0" i="0" u="none" strike="noStrike" baseline="0">
                <a:solidFill>
                  <a:srgbClr val="FF0000"/>
                </a:solidFill>
                <a:latin typeface="Georgia"/>
              </a:rPr>
              <a:t>preparation and management</a:t>
            </a:r>
            <a:r>
              <a:rPr lang="en-US" sz="2400" b="0" i="0" u="none" strike="noStrike" baseline="0">
                <a:solidFill>
                  <a:srgbClr val="404040"/>
                </a:solidFill>
                <a:latin typeface="Georgia"/>
              </a:rPr>
              <a:t> of the action with the co-applicant</a:t>
            </a:r>
            <a:r>
              <a:rPr lang="en-US" sz="2400" i="0" u="none" strike="noStrike" baseline="0">
                <a:solidFill>
                  <a:srgbClr val="404040"/>
                </a:solidFill>
                <a:latin typeface="Georgia"/>
              </a:rPr>
              <a:t>(</a:t>
            </a:r>
            <a:r>
              <a:rPr lang="en-US" sz="2400">
                <a:solidFill>
                  <a:srgbClr val="404040"/>
                </a:solidFill>
                <a:latin typeface="Georgia"/>
              </a:rPr>
              <a:t>s</a:t>
            </a:r>
            <a:r>
              <a:rPr lang="en-US" sz="2400" i="0" u="none" strike="noStrike" baseline="0">
                <a:solidFill>
                  <a:srgbClr val="404040"/>
                </a:solidFill>
                <a:latin typeface="Georgia"/>
              </a:rPr>
              <a:t>) </a:t>
            </a:r>
            <a:r>
              <a:rPr lang="en-US" sz="2400" b="0" i="0" u="none" strike="noStrike" baseline="0">
                <a:solidFill>
                  <a:srgbClr val="404040"/>
                </a:solidFill>
                <a:latin typeface="Georgia"/>
              </a:rPr>
              <a:t>and </a:t>
            </a:r>
            <a:r>
              <a:rPr lang="en-US" sz="2400" b="0" i="0" u="none" strike="noStrike" baseline="0">
                <a:solidFill>
                  <a:srgbClr val="FF0000"/>
                </a:solidFill>
                <a:latin typeface="Georgia"/>
              </a:rPr>
              <a:t>not be acting as an intermediary</a:t>
            </a:r>
            <a:r>
              <a:rPr lang="en-US" sz="2400">
                <a:solidFill>
                  <a:srgbClr val="404040"/>
                </a:solidFill>
                <a:latin typeface="Georgia"/>
              </a:rPr>
              <a:t> </a:t>
            </a:r>
          </a:p>
          <a:p>
            <a:pPr marL="0" indent="0" algn="just">
              <a:buNone/>
            </a:pPr>
            <a:r>
              <a:rPr lang="en-US" sz="2400" b="1">
                <a:solidFill>
                  <a:srgbClr val="000000"/>
                </a:solidFill>
                <a:latin typeface="Georgia"/>
              </a:rPr>
              <a:t> and</a:t>
            </a:r>
            <a:r>
              <a:rPr lang="en-US" sz="2400" b="0" i="0" u="sng" strike="noStrike" baseline="0">
                <a:solidFill>
                  <a:srgbClr val="000000"/>
                </a:solidFill>
                <a:latin typeface="Georgia"/>
              </a:rPr>
              <a:t>;</a:t>
            </a:r>
          </a:p>
          <a:p>
            <a:pPr marL="267970" indent="-267970"/>
            <a:endParaRPr lang="en-US" sz="2400" b="0" i="0" u="none" strike="noStrike" baseline="0">
              <a:solidFill>
                <a:srgbClr val="000000"/>
              </a:solidFill>
              <a:ea typeface="Calibri"/>
              <a:cs typeface="Calibri"/>
            </a:endParaRPr>
          </a:p>
          <a:p>
            <a:pPr marL="267970" indent="-267970" algn="l"/>
            <a:endParaRPr lang="en-US" sz="2400" b="0" i="0" u="none" strike="noStrike" baseline="0">
              <a:solidFill>
                <a:srgbClr val="000000"/>
              </a:solidFill>
              <a:latin typeface="Georgia" panose="02040502050405020303" pitchFamily="18" charset="0"/>
            </a:endParaRPr>
          </a:p>
          <a:p>
            <a:pPr marL="267970" indent="-267970"/>
            <a:endParaRPr lang="en-US" sz="1800" b="0" i="0" u="none" strike="noStrike" baseline="0">
              <a:solidFill>
                <a:srgbClr val="000000"/>
              </a:solidFill>
              <a:latin typeface="Georgia" panose="02040502050405020303" pitchFamily="18" charset="0"/>
            </a:endParaRPr>
          </a:p>
          <a:p>
            <a:pPr marL="0" indent="0">
              <a:buNone/>
            </a:pPr>
            <a:endParaRPr lang="en-US"/>
          </a:p>
        </p:txBody>
      </p:sp>
    </p:spTree>
    <p:extLst>
      <p:ext uri="{BB962C8B-B14F-4D97-AF65-F5344CB8AC3E}">
        <p14:creationId xmlns:p14="http://schemas.microsoft.com/office/powerpoint/2010/main" val="156228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latin typeface="Times New Roman"/>
                <a:cs typeface="Times New Roman"/>
              </a:rPr>
              <a:t>Presentation</a:t>
            </a:r>
            <a:r>
              <a:rPr lang="fr-BE" b="1">
                <a:solidFill>
                  <a:srgbClr val="C00000"/>
                </a:solidFill>
                <a:latin typeface="Times New Roman"/>
                <a:cs typeface="Times New Roman"/>
              </a:rPr>
              <a:t> </a:t>
            </a:r>
            <a:r>
              <a:rPr lang="fr-BE" b="1" err="1">
                <a:solidFill>
                  <a:srgbClr val="C00000"/>
                </a:solidFill>
                <a:latin typeface="Times New Roman"/>
                <a:cs typeface="Times New Roman"/>
              </a:rPr>
              <a:t>outline</a:t>
            </a:r>
            <a:endParaRPr lang="en-US" b="1">
              <a:solidFill>
                <a:srgbClr val="C00000"/>
              </a:solidFill>
              <a:latin typeface="Times New Roman"/>
              <a:cs typeface="Times New Roman"/>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C00000"/>
              </a:buClr>
              <a:buFont typeface="+mj-lt"/>
              <a:buAutoNum type="arabicPeriod"/>
            </a:pPr>
            <a:r>
              <a:rPr lang="en-US">
                <a:latin typeface="Times New Roman"/>
                <a:cs typeface="Times New Roman"/>
              </a:rPr>
              <a:t>Introduction to Wecare, We learn and the Call for Proposals</a:t>
            </a:r>
          </a:p>
          <a:p>
            <a:pPr marL="514350" indent="-514350">
              <a:buFont typeface="+mj-lt"/>
              <a:buAutoNum type="arabicPeriod"/>
            </a:pPr>
            <a:r>
              <a:rPr lang="en-US">
                <a:latin typeface="Times New Roman"/>
                <a:cs typeface="Times New Roman"/>
              </a:rPr>
              <a:t>Objectives of the call</a:t>
            </a:r>
          </a:p>
          <a:p>
            <a:pPr marL="514350" indent="-514350">
              <a:buFont typeface="+mj-lt"/>
              <a:buAutoNum type="arabicPeriod"/>
            </a:pPr>
            <a:r>
              <a:rPr lang="en-US">
                <a:latin typeface="Times New Roman"/>
                <a:cs typeface="Times New Roman"/>
              </a:rPr>
              <a:t>Admissibility criteria</a:t>
            </a:r>
            <a:endParaRPr lang="en-US">
              <a:latin typeface="Times New Roman"/>
              <a:ea typeface="Calibri"/>
              <a:cs typeface="Times New Roman"/>
            </a:endParaRPr>
          </a:p>
          <a:p>
            <a:pPr marL="874395" lvl="1" indent="-514350">
              <a:buFont typeface="+mj-lt"/>
              <a:buAutoNum type="alphaLcPeriod"/>
            </a:pPr>
            <a:r>
              <a:rPr lang="en-US">
                <a:latin typeface="Times New Roman"/>
                <a:cs typeface="Calibri"/>
              </a:rPr>
              <a:t>Actors</a:t>
            </a:r>
            <a:endParaRPr lang="en-US">
              <a:latin typeface="Times New Roman"/>
              <a:ea typeface="Calibri" panose="020F0502020204030204"/>
              <a:cs typeface="Calibri"/>
            </a:endParaRPr>
          </a:p>
          <a:p>
            <a:pPr marL="874395" lvl="1" indent="-514350">
              <a:buFont typeface="+mj-lt"/>
              <a:buAutoNum type="alphaLcPeriod"/>
            </a:pPr>
            <a:r>
              <a:rPr lang="en-US">
                <a:latin typeface="Times New Roman"/>
                <a:cs typeface="Calibri"/>
              </a:rPr>
              <a:t>Actions</a:t>
            </a:r>
            <a:endParaRPr lang="en-US">
              <a:latin typeface="Times New Roman"/>
              <a:ea typeface="Calibri" panose="020F0502020204030204"/>
              <a:cs typeface="Calibri"/>
            </a:endParaRPr>
          </a:p>
          <a:p>
            <a:pPr marL="874395" lvl="1" indent="-514350">
              <a:buFont typeface="+mj-lt"/>
              <a:buAutoNum type="alphaLcPeriod"/>
            </a:pPr>
            <a:r>
              <a:rPr lang="en-US">
                <a:latin typeface="Times New Roman"/>
                <a:cs typeface="Calibri"/>
              </a:rPr>
              <a:t>Costs</a:t>
            </a:r>
            <a:endParaRPr lang="en-US">
              <a:latin typeface="Times New Roman"/>
              <a:ea typeface="Calibri" panose="020F0502020204030204"/>
              <a:cs typeface="Calibri"/>
            </a:endParaRPr>
          </a:p>
          <a:p>
            <a:pPr marL="514350" indent="-514350">
              <a:buAutoNum type="arabicPeriod"/>
            </a:pPr>
            <a:r>
              <a:rPr lang="en-US">
                <a:latin typeface="Times New Roman"/>
                <a:ea typeface="+mn-lt"/>
                <a:cs typeface="+mn-lt"/>
              </a:rPr>
              <a:t>Concept note application form</a:t>
            </a:r>
            <a:endParaRPr lang="en-US">
              <a:latin typeface="Times New Roman"/>
              <a:cs typeface="Times New Roman"/>
            </a:endParaRPr>
          </a:p>
          <a:p>
            <a:pPr marL="514350" indent="-514350">
              <a:buClr>
                <a:srgbClr val="C00000"/>
              </a:buClr>
              <a:buFont typeface="+mj-lt"/>
              <a:buAutoNum type="arabicPeriod"/>
            </a:pPr>
            <a:r>
              <a:rPr lang="en-US">
                <a:latin typeface="Times New Roman"/>
                <a:ea typeface="+mn-lt"/>
                <a:cs typeface="+mn-lt"/>
              </a:rPr>
              <a:t>Application</a:t>
            </a:r>
            <a:r>
              <a:rPr lang="en-US">
                <a:latin typeface="Times New Roman"/>
                <a:cs typeface="Calibri"/>
              </a:rPr>
              <a:t> and selection procedure</a:t>
            </a:r>
            <a:r>
              <a:rPr lang="en-US">
                <a:cs typeface="Calibri"/>
              </a:rPr>
              <a:t> </a:t>
            </a:r>
            <a:endParaRPr lang="en-US"/>
          </a:p>
          <a:p>
            <a:pPr marL="514350" indent="-514350">
              <a:buFont typeface="+mj-lt"/>
              <a:buAutoNum type="arabicPeriod"/>
            </a:pPr>
            <a:endParaRPr lang="en-US"/>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FEBA9-CFDA-14D2-2718-A742E0D1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101E5-DA7F-337B-8B19-9B864C1B8DA0}"/>
              </a:ext>
            </a:extLst>
          </p:cNvPr>
          <p:cNvSpPr>
            <a:spLocks noGrp="1"/>
          </p:cNvSpPr>
          <p:nvPr>
            <p:ph type="title"/>
          </p:nvPr>
        </p:nvSpPr>
        <p:spPr>
          <a:xfrm>
            <a:off x="1981201" y="274638"/>
            <a:ext cx="7323667" cy="1143000"/>
          </a:xfrm>
        </p:spPr>
        <p:txBody>
          <a:bodyPr>
            <a:normAutofit fontScale="90000"/>
          </a:bodyPr>
          <a:lstStyle/>
          <a:p>
            <a:r>
              <a:rPr lang="fr-BE" b="1">
                <a:solidFill>
                  <a:srgbClr val="C00000"/>
                </a:solidFill>
                <a:latin typeface="Times New Roman"/>
                <a:cs typeface="Times New Roman"/>
              </a:rPr>
              <a:t>3a. The </a:t>
            </a:r>
            <a:r>
              <a:rPr lang="fr-BE" b="1" err="1">
                <a:solidFill>
                  <a:srgbClr val="C00000"/>
                </a:solidFill>
                <a:latin typeface="Times New Roman"/>
                <a:cs typeface="Times New Roman"/>
              </a:rPr>
              <a:t>actors</a:t>
            </a:r>
            <a:r>
              <a:rPr lang="fr-BE" b="1">
                <a:solidFill>
                  <a:srgbClr val="C00000"/>
                </a:solidFill>
                <a:latin typeface="Times New Roman"/>
                <a:cs typeface="Times New Roman"/>
              </a:rPr>
              <a:t>: (lead) </a:t>
            </a:r>
            <a:r>
              <a:rPr lang="fr-BE" b="1" err="1">
                <a:solidFill>
                  <a:srgbClr val="C00000"/>
                </a:solidFill>
                <a:latin typeface="Times New Roman"/>
                <a:cs typeface="Times New Roman"/>
              </a:rPr>
              <a:t>applicant</a:t>
            </a:r>
            <a:r>
              <a:rPr lang="fr-BE" b="1">
                <a:solidFill>
                  <a:srgbClr val="C00000"/>
                </a:solidFill>
              </a:rPr>
              <a:t> </a:t>
            </a:r>
            <a:endParaRPr lang="en-US" b="1">
              <a:solidFill>
                <a:srgbClr val="C00000"/>
              </a:solidFill>
            </a:endParaRPr>
          </a:p>
        </p:txBody>
      </p:sp>
      <p:sp>
        <p:nvSpPr>
          <p:cNvPr id="3" name="Content Placeholder 2">
            <a:extLst>
              <a:ext uri="{FF2B5EF4-FFF2-40B4-BE49-F238E27FC236}">
                <a16:creationId xmlns:a16="http://schemas.microsoft.com/office/drawing/2014/main" id="{DFC009FC-BF02-FFEC-09A7-F32BD94B24B8}"/>
              </a:ext>
            </a:extLst>
          </p:cNvPr>
          <p:cNvSpPr>
            <a:spLocks noGrp="1"/>
          </p:cNvSpPr>
          <p:nvPr>
            <p:ph idx="1"/>
          </p:nvPr>
        </p:nvSpPr>
        <p:spPr>
          <a:xfrm>
            <a:off x="1017723" y="1524354"/>
            <a:ext cx="10144458" cy="5179960"/>
          </a:xfrm>
        </p:spPr>
        <p:txBody>
          <a:bodyPr vert="horz" lIns="91440" tIns="45720" rIns="91440" bIns="45720" rtlCol="0" anchor="t">
            <a:noAutofit/>
          </a:bodyPr>
          <a:lstStyle/>
          <a:p>
            <a:pPr marL="267970" indent="-267970" algn="just">
              <a:buNone/>
            </a:pPr>
            <a:r>
              <a:rPr lang="en-US" sz="2400" b="1">
                <a:solidFill>
                  <a:srgbClr val="000000"/>
                </a:solidFill>
                <a:latin typeface="Georgia"/>
              </a:rPr>
              <a:t> and</a:t>
            </a:r>
            <a:r>
              <a:rPr lang="en-US" sz="2400" u="sng">
                <a:solidFill>
                  <a:srgbClr val="000000"/>
                </a:solidFill>
                <a:latin typeface="Georgia"/>
              </a:rPr>
              <a:t>;</a:t>
            </a:r>
            <a:endParaRPr lang="en-US" sz="2400">
              <a:solidFill>
                <a:srgbClr val="000000"/>
              </a:solidFill>
              <a:latin typeface="Georgia"/>
            </a:endParaRPr>
          </a:p>
          <a:p>
            <a:pPr marL="342900" indent="-342900" algn="just">
              <a:buFont typeface="Calibri" panose="020B0604020202020204" pitchFamily="34" charset="0"/>
              <a:buChar char="-"/>
            </a:pPr>
            <a:r>
              <a:rPr lang="en-US" sz="2400">
                <a:solidFill>
                  <a:srgbClr val="404040"/>
                </a:solidFill>
                <a:latin typeface="Georgia"/>
              </a:rPr>
              <a:t>Have 3 years of experience in the relevant thematic areas i.e.: governance and accountability projects, promotion of citizen engagement </a:t>
            </a:r>
            <a:r>
              <a:rPr lang="en-US" sz="2400" b="0" i="0" u="none" strike="noStrike" baseline="0">
                <a:solidFill>
                  <a:srgbClr val="404040"/>
                </a:solidFill>
                <a:latin typeface="Georgia"/>
              </a:rPr>
              <a:t>in </a:t>
            </a:r>
            <a:r>
              <a:rPr lang="en-US" sz="2400">
                <a:solidFill>
                  <a:srgbClr val="404040"/>
                </a:solidFill>
                <a:latin typeface="Georgia"/>
              </a:rPr>
              <a:t>accountability and anti-corruption</a:t>
            </a:r>
            <a:endParaRPr lang="fr-FR">
              <a:ea typeface="Calibri"/>
              <a:cs typeface="Calibri"/>
            </a:endParaRPr>
          </a:p>
          <a:p>
            <a:pPr marL="0" indent="0" algn="just">
              <a:buNone/>
            </a:pPr>
            <a:r>
              <a:rPr lang="en-US" sz="2400">
                <a:solidFill>
                  <a:srgbClr val="404040"/>
                </a:solidFill>
                <a:latin typeface="Georgia"/>
              </a:rPr>
              <a:t>F. Have an active Bank Account </a:t>
            </a:r>
            <a:r>
              <a:rPr lang="en-US" sz="2400" b="0" i="0" u="none" strike="noStrike" baseline="0">
                <a:solidFill>
                  <a:srgbClr val="404040"/>
                </a:solidFill>
                <a:latin typeface="Georgia"/>
              </a:rPr>
              <a:t>for the </a:t>
            </a:r>
            <a:r>
              <a:rPr lang="en-US" sz="2400">
                <a:solidFill>
                  <a:srgbClr val="404040"/>
                </a:solidFill>
                <a:latin typeface="Georgia"/>
              </a:rPr>
              <a:t>past 12 months;</a:t>
            </a:r>
            <a:endParaRPr lang="en-US">
              <a:latin typeface="Calibri" panose="020F0502020204030204"/>
              <a:ea typeface="Calibri" panose="020F0502020204030204"/>
              <a:cs typeface="Calibri" panose="020F0502020204030204"/>
            </a:endParaRPr>
          </a:p>
          <a:p>
            <a:pPr marL="0" indent="0" algn="just">
              <a:buNone/>
            </a:pPr>
            <a:endParaRPr lang="en-US" sz="2400">
              <a:solidFill>
                <a:srgbClr val="404040"/>
              </a:solidFill>
              <a:latin typeface="Georgia"/>
              <a:ea typeface="Calibri"/>
              <a:cs typeface="Calibri"/>
            </a:endParaRPr>
          </a:p>
          <a:p>
            <a:pPr marL="0" indent="0" algn="just">
              <a:buNone/>
            </a:pPr>
            <a:endParaRPr lang="en-US" sz="2400">
              <a:solidFill>
                <a:srgbClr val="404040"/>
              </a:solidFill>
              <a:latin typeface="Georgia"/>
              <a:ea typeface="Calibri"/>
              <a:cs typeface="Calibri"/>
            </a:endParaRPr>
          </a:p>
          <a:p>
            <a:pPr marL="267970" indent="-267970">
              <a:buFont typeface="Calibri" panose="020B0604020202020204" pitchFamily="34" charset="0"/>
              <a:buChar char="-"/>
            </a:pPr>
            <a:endParaRPr lang="en-US" sz="2400">
              <a:solidFill>
                <a:srgbClr val="000000"/>
              </a:solidFill>
              <a:latin typeface="Calibri" panose="020F0502020204030204"/>
              <a:ea typeface="Calibri"/>
              <a:cs typeface="Calibri"/>
            </a:endParaRPr>
          </a:p>
          <a:p>
            <a:pPr marL="267970" indent="-267970">
              <a:buFont typeface="Calibri" panose="020B0604020202020204" pitchFamily="34" charset="0"/>
              <a:buChar char="-"/>
            </a:pPr>
            <a:endParaRPr lang="en-US" sz="2400">
              <a:solidFill>
                <a:srgbClr val="000000"/>
              </a:solidFill>
              <a:latin typeface="Georgia" panose="02040502050405020303" pitchFamily="18" charset="0"/>
              <a:ea typeface="Calibri"/>
              <a:cs typeface="Calibri"/>
            </a:endParaRPr>
          </a:p>
          <a:p>
            <a:pPr marL="267970" indent="-267970">
              <a:buFont typeface="Calibri" panose="020B0604020202020204" pitchFamily="34" charset="0"/>
              <a:buChar char="-"/>
            </a:pPr>
            <a:endParaRPr lang="en-US" sz="1800" b="0" i="0" u="none" strike="noStrike" baseline="0">
              <a:solidFill>
                <a:srgbClr val="000000"/>
              </a:solidFill>
              <a:latin typeface="Georgia" panose="02040502050405020303" pitchFamily="18" charset="0"/>
              <a:ea typeface="Calibri"/>
              <a:cs typeface="Calibri"/>
            </a:endParaRPr>
          </a:p>
          <a:p>
            <a:pPr marL="0" indent="0">
              <a:buNone/>
            </a:pPr>
            <a:endParaRPr lang="en-US">
              <a:latin typeface="Calibri" panose="020F0502020204030204"/>
              <a:ea typeface="Calibri"/>
              <a:cs typeface="Calibri"/>
            </a:endParaRPr>
          </a:p>
        </p:txBody>
      </p:sp>
    </p:spTree>
    <p:extLst>
      <p:ext uri="{BB962C8B-B14F-4D97-AF65-F5344CB8AC3E}">
        <p14:creationId xmlns:p14="http://schemas.microsoft.com/office/powerpoint/2010/main" val="426373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77" y="91758"/>
            <a:ext cx="7323667" cy="575754"/>
          </a:xfrm>
        </p:spPr>
        <p:txBody>
          <a:bodyPr>
            <a:normAutofit fontScale="90000"/>
          </a:bodyPr>
          <a:lstStyle/>
          <a:p>
            <a:r>
              <a:rPr lang="fr-BE" b="1">
                <a:solidFill>
                  <a:srgbClr val="C00000"/>
                </a:solidFill>
                <a:latin typeface="Times New Roman"/>
                <a:cs typeface="Times New Roman"/>
              </a:rPr>
              <a:t>3a. The </a:t>
            </a:r>
            <a:r>
              <a:rPr lang="fr-BE" b="1" err="1">
                <a:solidFill>
                  <a:srgbClr val="C00000"/>
                </a:solidFill>
                <a:latin typeface="Times New Roman"/>
                <a:cs typeface="Times New Roman"/>
              </a:rPr>
              <a:t>actors</a:t>
            </a:r>
            <a:r>
              <a:rPr lang="fr-BE" b="1">
                <a:solidFill>
                  <a:srgbClr val="C00000"/>
                </a:solidFill>
                <a:latin typeface="Times New Roman"/>
                <a:cs typeface="Times New Roman"/>
              </a:rPr>
              <a:t>: (lead) </a:t>
            </a:r>
            <a:r>
              <a:rPr lang="fr-BE" b="1" err="1">
                <a:solidFill>
                  <a:srgbClr val="C00000"/>
                </a:solidFill>
                <a:latin typeface="Times New Roman"/>
                <a:cs typeface="Times New Roman"/>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862707" y="1356256"/>
            <a:ext cx="11004821" cy="5144029"/>
          </a:xfrm>
        </p:spPr>
        <p:txBody>
          <a:bodyPr vert="horz" lIns="91440" tIns="45720" rIns="91440" bIns="45720" rtlCol="0" anchor="t">
            <a:normAutofit/>
          </a:bodyPr>
          <a:lstStyle/>
          <a:p>
            <a:pPr marL="0" indent="0">
              <a:buNone/>
            </a:pPr>
            <a:r>
              <a:rPr lang="en-US" b="1">
                <a:solidFill>
                  <a:srgbClr val="FF0000"/>
                </a:solidFill>
                <a:latin typeface="Times New Roman"/>
                <a:cs typeface="Times New Roman"/>
              </a:rPr>
              <a:t>Exclusion grounds</a:t>
            </a:r>
            <a:r>
              <a:rPr lang="en-US" b="1">
                <a:latin typeface="Times New Roman"/>
                <a:cs typeface="Times New Roman"/>
              </a:rPr>
              <a:t>:</a:t>
            </a:r>
          </a:p>
          <a:p>
            <a:pPr marL="267970" lvl="0" indent="-267970"/>
            <a:r>
              <a:rPr lang="en-US">
                <a:latin typeface="Times New Roman"/>
                <a:cs typeface="Times New Roman"/>
              </a:rPr>
              <a:t>Annex VII grant agreement – Applicant’s declaration in application form </a:t>
            </a:r>
            <a:r>
              <a:rPr lang="en-US">
                <a:solidFill>
                  <a:srgbClr val="FF0000"/>
                </a:solidFill>
                <a:latin typeface="Times New Roman"/>
                <a:cs typeface="Times New Roman"/>
              </a:rPr>
              <a:t>completed and signed</a:t>
            </a:r>
            <a:r>
              <a:rPr lang="en-US">
                <a:latin typeface="Times New Roman"/>
                <a:cs typeface="Times New Roman"/>
              </a:rPr>
              <a:t> (Annex A guidelines)</a:t>
            </a:r>
          </a:p>
          <a:p>
            <a:pPr marL="0" indent="0">
              <a:buNone/>
            </a:pPr>
            <a:endParaRPr lang="en-US" b="1">
              <a:latin typeface="Times New Roman"/>
              <a:cs typeface="Times New Roman"/>
            </a:endParaRPr>
          </a:p>
          <a:p>
            <a:pPr marL="0" indent="0">
              <a:buNone/>
            </a:pPr>
            <a:r>
              <a:rPr lang="en-US" sz="2800" b="1">
                <a:latin typeface="Times New Roman"/>
                <a:cs typeface="Times New Roman"/>
              </a:rPr>
              <a:t>Supporting documents (upon preselection – </a:t>
            </a:r>
            <a:r>
              <a:rPr lang="en-US" sz="2800" b="1">
                <a:solidFill>
                  <a:srgbClr val="C00000"/>
                </a:solidFill>
                <a:latin typeface="Times New Roman"/>
                <a:cs typeface="Times New Roman"/>
              </a:rPr>
              <a:t>2</a:t>
            </a:r>
            <a:r>
              <a:rPr lang="en-US" sz="2800" b="1" baseline="30000">
                <a:solidFill>
                  <a:srgbClr val="C00000"/>
                </a:solidFill>
                <a:latin typeface="Times New Roman"/>
                <a:cs typeface="Times New Roman"/>
              </a:rPr>
              <a:t>nd</a:t>
            </a:r>
            <a:r>
              <a:rPr lang="en-US" sz="2800" b="1">
                <a:solidFill>
                  <a:srgbClr val="C00000"/>
                </a:solidFill>
                <a:latin typeface="Times New Roman"/>
                <a:cs typeface="Times New Roman"/>
              </a:rPr>
              <a:t> stage</a:t>
            </a:r>
            <a:r>
              <a:rPr lang="en-US" sz="2800" b="1">
                <a:latin typeface="Times New Roman"/>
                <a:cs typeface="Times New Roman"/>
              </a:rPr>
              <a:t>): </a:t>
            </a:r>
            <a:endParaRPr lang="en-US" sz="2800">
              <a:latin typeface="Times New Roman"/>
              <a:cs typeface="Times New Roman"/>
            </a:endParaRPr>
          </a:p>
          <a:p>
            <a:pPr lvl="1"/>
            <a:r>
              <a:rPr lang="en-US" sz="2800">
                <a:solidFill>
                  <a:srgbClr val="FF0000"/>
                </a:solidFill>
                <a:latin typeface="Times New Roman"/>
                <a:cs typeface="Times New Roman"/>
              </a:rPr>
              <a:t>Criminal record</a:t>
            </a:r>
            <a:r>
              <a:rPr lang="en-US" sz="2800">
                <a:latin typeface="Times New Roman"/>
                <a:cs typeface="Times New Roman"/>
              </a:rPr>
              <a:t> clearances from Interpol/Police clearance from the people signing the grant agreement  </a:t>
            </a:r>
          </a:p>
          <a:p>
            <a:pPr lvl="1"/>
            <a:r>
              <a:rPr lang="en-US" sz="2800">
                <a:solidFill>
                  <a:srgbClr val="FF0000"/>
                </a:solidFill>
                <a:latin typeface="Times New Roman"/>
                <a:cs typeface="Times New Roman"/>
              </a:rPr>
              <a:t>Social security</a:t>
            </a:r>
            <a:r>
              <a:rPr lang="en-US" sz="2800">
                <a:latin typeface="Times New Roman"/>
                <a:cs typeface="Times New Roman"/>
              </a:rPr>
              <a:t> clearance certificate </a:t>
            </a:r>
          </a:p>
          <a:p>
            <a:pPr lvl="1"/>
            <a:r>
              <a:rPr lang="en-US" sz="2800">
                <a:solidFill>
                  <a:srgbClr val="FF0000"/>
                </a:solidFill>
                <a:latin typeface="Times New Roman"/>
                <a:cs typeface="Times New Roman"/>
              </a:rPr>
              <a:t>Tax </a:t>
            </a:r>
            <a:r>
              <a:rPr lang="en-US" sz="2800">
                <a:latin typeface="Times New Roman"/>
                <a:cs typeface="Times New Roman"/>
              </a:rPr>
              <a:t>clearance certificate</a:t>
            </a:r>
          </a:p>
          <a:p>
            <a:pPr marL="0" indent="0">
              <a:buNone/>
            </a:pPr>
            <a:endParaRPr lang="en-US">
              <a:latin typeface="Times New Roman"/>
              <a:cs typeface="Times New Roman"/>
            </a:endParaRPr>
          </a:p>
        </p:txBody>
      </p:sp>
    </p:spTree>
    <p:extLst>
      <p:ext uri="{BB962C8B-B14F-4D97-AF65-F5344CB8AC3E}">
        <p14:creationId xmlns:p14="http://schemas.microsoft.com/office/powerpoint/2010/main" val="129449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EF87-CEAF-4BC4-7488-911B334F3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9A393-4D61-23E7-22CB-F4355C31B633}"/>
              </a:ext>
            </a:extLst>
          </p:cNvPr>
          <p:cNvSpPr>
            <a:spLocks noGrp="1"/>
          </p:cNvSpPr>
          <p:nvPr>
            <p:ph type="title"/>
          </p:nvPr>
        </p:nvSpPr>
        <p:spPr>
          <a:xfrm>
            <a:off x="2088777" y="188224"/>
            <a:ext cx="7323667" cy="567069"/>
          </a:xfrm>
        </p:spPr>
        <p:txBody>
          <a:bodyPr>
            <a:normAutofit fontScale="90000"/>
          </a:bodyPr>
          <a:lstStyle/>
          <a:p>
            <a:r>
              <a:rPr lang="fr-BE" b="1">
                <a:solidFill>
                  <a:srgbClr val="C00000"/>
                </a:solidFill>
                <a:latin typeface="Times New Roman"/>
                <a:cs typeface="Times New Roman"/>
              </a:rPr>
              <a:t>3a. The </a:t>
            </a:r>
            <a:r>
              <a:rPr lang="fr-BE" b="1" err="1">
                <a:solidFill>
                  <a:srgbClr val="C00000"/>
                </a:solidFill>
                <a:latin typeface="Times New Roman"/>
                <a:cs typeface="Times New Roman"/>
              </a:rPr>
              <a:t>actors</a:t>
            </a:r>
            <a:r>
              <a:rPr lang="fr-BE" b="1">
                <a:solidFill>
                  <a:srgbClr val="C00000"/>
                </a:solidFill>
                <a:latin typeface="Times New Roman"/>
                <a:cs typeface="Times New Roman"/>
              </a:rPr>
              <a:t>: Co-</a:t>
            </a:r>
            <a:r>
              <a:rPr lang="fr-BE" b="1" err="1">
                <a:solidFill>
                  <a:srgbClr val="C00000"/>
                </a:solidFill>
                <a:latin typeface="Times New Roman"/>
                <a:cs typeface="Times New Roman"/>
              </a:rPr>
              <a:t>applicant</a:t>
            </a:r>
            <a:r>
              <a:rPr lang="fr-BE" b="1">
                <a:solidFill>
                  <a:srgbClr val="C00000"/>
                </a:solidFill>
                <a:latin typeface="Times New Roman"/>
                <a:cs typeface="Times New Roman"/>
              </a:rPr>
              <a:t>(s) </a:t>
            </a:r>
            <a:endParaRPr lang="en-US" b="1">
              <a:solidFill>
                <a:srgbClr val="C00000"/>
              </a:solidFill>
              <a:latin typeface="Times New Roman"/>
              <a:cs typeface="Times New Roman"/>
            </a:endParaRPr>
          </a:p>
        </p:txBody>
      </p:sp>
      <p:sp>
        <p:nvSpPr>
          <p:cNvPr id="3" name="Content Placeholder 2">
            <a:extLst>
              <a:ext uri="{FF2B5EF4-FFF2-40B4-BE49-F238E27FC236}">
                <a16:creationId xmlns:a16="http://schemas.microsoft.com/office/drawing/2014/main" id="{C690AFE6-9597-D7F1-AF3F-DF24A18051BB}"/>
              </a:ext>
            </a:extLst>
          </p:cNvPr>
          <p:cNvSpPr>
            <a:spLocks noGrp="1"/>
          </p:cNvSpPr>
          <p:nvPr>
            <p:ph idx="1"/>
          </p:nvPr>
        </p:nvSpPr>
        <p:spPr>
          <a:xfrm>
            <a:off x="387589" y="988818"/>
            <a:ext cx="11674970" cy="5722791"/>
          </a:xfrm>
        </p:spPr>
        <p:txBody>
          <a:bodyPr vert="horz" lIns="91440" tIns="45720" rIns="91440" bIns="45720" rtlCol="0" anchor="t">
            <a:noAutofit/>
          </a:bodyPr>
          <a:lstStyle/>
          <a:p>
            <a:pPr marL="0" indent="0" algn="just">
              <a:buNone/>
            </a:pPr>
            <a:endParaRPr lang="en-US" sz="1400">
              <a:solidFill>
                <a:srgbClr val="404040"/>
              </a:solidFill>
              <a:latin typeface="Georgia"/>
            </a:endParaRPr>
          </a:p>
          <a:p>
            <a:pPr marL="0" indent="0" algn="just">
              <a:buNone/>
            </a:pPr>
            <a:r>
              <a:rPr lang="en-US" sz="2000">
                <a:solidFill>
                  <a:srgbClr val="404040"/>
                </a:solidFill>
                <a:latin typeface="Georgia"/>
              </a:rPr>
              <a:t>The Lead applicant must act with </a:t>
            </a:r>
            <a:r>
              <a:rPr lang="en-US" sz="2000" b="1">
                <a:solidFill>
                  <a:srgbClr val="FF0000"/>
                </a:solidFill>
                <a:latin typeface="Georgia"/>
              </a:rPr>
              <a:t>one or a maximum of 2 co-applicant(s)</a:t>
            </a:r>
            <a:r>
              <a:rPr lang="en-US" sz="2000">
                <a:solidFill>
                  <a:srgbClr val="404040"/>
                </a:solidFill>
                <a:latin typeface="Georgia"/>
              </a:rPr>
              <a:t> in accordance with the requirements below.</a:t>
            </a:r>
          </a:p>
          <a:p>
            <a:pPr marL="0" indent="0" algn="just">
              <a:buNone/>
            </a:pPr>
            <a:endParaRPr lang="en-US" sz="2000" b="0" i="0" u="none" strike="noStrike" baseline="0">
              <a:solidFill>
                <a:srgbClr val="404040"/>
              </a:solidFill>
              <a:latin typeface="Georgia"/>
            </a:endParaRPr>
          </a:p>
          <a:p>
            <a:pPr marL="267970" indent="-267970" algn="just">
              <a:buNone/>
            </a:pPr>
            <a:r>
              <a:rPr lang="en-US" sz="2000">
                <a:solidFill>
                  <a:srgbClr val="404040"/>
                </a:solidFill>
                <a:latin typeface="Georgia"/>
                <a:ea typeface="Calibri"/>
                <a:cs typeface="Calibri"/>
              </a:rPr>
              <a:t>The </a:t>
            </a:r>
            <a:r>
              <a:rPr lang="en-US" sz="2000">
                <a:solidFill>
                  <a:srgbClr val="FF0000"/>
                </a:solidFill>
                <a:latin typeface="Georgia"/>
                <a:ea typeface="Calibri"/>
                <a:cs typeface="Calibri"/>
              </a:rPr>
              <a:t>co-applicant(s) </a:t>
            </a:r>
          </a:p>
          <a:p>
            <a:pPr marL="267970" indent="-267970" algn="just">
              <a:buNone/>
            </a:pPr>
            <a:endParaRPr lang="en-US" sz="2000">
              <a:solidFill>
                <a:srgbClr val="404040"/>
              </a:solidFill>
              <a:latin typeface="Georgia"/>
              <a:ea typeface="Calibri"/>
              <a:cs typeface="Calibri"/>
            </a:endParaRPr>
          </a:p>
          <a:p>
            <a:pPr marL="267970" indent="-267970" algn="just">
              <a:buNone/>
            </a:pPr>
            <a:r>
              <a:rPr lang="en-US" sz="2000">
                <a:solidFill>
                  <a:srgbClr val="404040"/>
                </a:solidFill>
                <a:latin typeface="Georgia"/>
                <a:ea typeface="Calibri"/>
                <a:cs typeface="Calibri"/>
              </a:rPr>
              <a:t>-shall participate in the </a:t>
            </a:r>
            <a:r>
              <a:rPr lang="en-US" sz="2000">
                <a:solidFill>
                  <a:srgbClr val="FF0000"/>
                </a:solidFill>
                <a:latin typeface="Georgia"/>
                <a:ea typeface="Calibri"/>
                <a:cs typeface="Calibri"/>
              </a:rPr>
              <a:t>definition and the implementation of the action</a:t>
            </a:r>
            <a:r>
              <a:rPr lang="en-US" sz="2000">
                <a:solidFill>
                  <a:srgbClr val="404040"/>
                </a:solidFill>
                <a:latin typeface="Georgia"/>
                <a:ea typeface="Calibri"/>
                <a:cs typeface="Calibri"/>
              </a:rPr>
              <a:t>, and the </a:t>
            </a:r>
            <a:r>
              <a:rPr lang="en-US" sz="2000">
                <a:solidFill>
                  <a:srgbClr val="FF0000"/>
                </a:solidFill>
                <a:latin typeface="Georgia"/>
                <a:ea typeface="Calibri"/>
                <a:cs typeface="Calibri"/>
              </a:rPr>
              <a:t>costs</a:t>
            </a:r>
            <a:r>
              <a:rPr lang="en-US" sz="2000">
                <a:solidFill>
                  <a:srgbClr val="404040"/>
                </a:solidFill>
                <a:latin typeface="Georgia"/>
                <a:ea typeface="Calibri"/>
                <a:cs typeface="Calibri"/>
              </a:rPr>
              <a:t> that they incur shall be </a:t>
            </a:r>
            <a:r>
              <a:rPr lang="en-US" sz="2000">
                <a:solidFill>
                  <a:srgbClr val="FF0000"/>
                </a:solidFill>
                <a:latin typeface="Georgia"/>
                <a:ea typeface="Calibri"/>
                <a:cs typeface="Calibri"/>
              </a:rPr>
              <a:t>eligible</a:t>
            </a:r>
            <a:r>
              <a:rPr lang="en-US" sz="2000">
                <a:solidFill>
                  <a:srgbClr val="404040"/>
                </a:solidFill>
                <a:latin typeface="Georgia"/>
                <a:ea typeface="Calibri"/>
                <a:cs typeface="Calibri"/>
              </a:rPr>
              <a:t> in the same way as those incurred by the </a:t>
            </a:r>
            <a:r>
              <a:rPr lang="en-US" sz="2000">
                <a:solidFill>
                  <a:srgbClr val="FF0000"/>
                </a:solidFill>
                <a:latin typeface="Georgia"/>
                <a:ea typeface="Calibri"/>
                <a:cs typeface="Calibri"/>
              </a:rPr>
              <a:t>applicant</a:t>
            </a:r>
            <a:r>
              <a:rPr lang="en-US" sz="2000">
                <a:solidFill>
                  <a:srgbClr val="404040"/>
                </a:solidFill>
                <a:latin typeface="Georgia"/>
                <a:ea typeface="Calibri"/>
                <a:cs typeface="Calibri"/>
              </a:rPr>
              <a:t>. </a:t>
            </a:r>
            <a:endParaRPr lang="en-US">
              <a:ea typeface="Calibri"/>
              <a:cs typeface="Calibri"/>
            </a:endParaRPr>
          </a:p>
          <a:p>
            <a:pPr marL="267970" indent="-267970" algn="just">
              <a:buNone/>
            </a:pPr>
            <a:r>
              <a:rPr lang="en-US" sz="2000">
                <a:solidFill>
                  <a:srgbClr val="404040"/>
                </a:solidFill>
                <a:latin typeface="Georgia"/>
                <a:ea typeface="Calibri"/>
                <a:cs typeface="Calibri"/>
              </a:rPr>
              <a:t>-the co-applicant(s) must </a:t>
            </a:r>
            <a:r>
              <a:rPr lang="en-US" sz="2000">
                <a:solidFill>
                  <a:srgbClr val="FF0000"/>
                </a:solidFill>
                <a:latin typeface="Georgia"/>
                <a:ea typeface="Calibri"/>
                <a:cs typeface="Calibri"/>
              </a:rPr>
              <a:t>satisfy the admissibility criteria</a:t>
            </a:r>
            <a:r>
              <a:rPr lang="en-US" sz="2000">
                <a:solidFill>
                  <a:srgbClr val="404040"/>
                </a:solidFill>
                <a:latin typeface="Georgia"/>
                <a:ea typeface="Calibri"/>
                <a:cs typeface="Calibri"/>
              </a:rPr>
              <a:t> which apply to the </a:t>
            </a:r>
            <a:r>
              <a:rPr lang="en-US" sz="2000">
                <a:solidFill>
                  <a:srgbClr val="FF0000"/>
                </a:solidFill>
                <a:latin typeface="Georgia"/>
                <a:ea typeface="Calibri"/>
                <a:cs typeface="Calibri"/>
              </a:rPr>
              <a:t>applicant</a:t>
            </a:r>
            <a:r>
              <a:rPr lang="en-US" sz="2000">
                <a:solidFill>
                  <a:srgbClr val="404040"/>
                </a:solidFill>
                <a:latin typeface="Georgia"/>
                <a:ea typeface="Calibri"/>
                <a:cs typeface="Calibri"/>
              </a:rPr>
              <a:t> itself. </a:t>
            </a:r>
          </a:p>
          <a:p>
            <a:pPr marL="267970" indent="-267970" algn="just">
              <a:buNone/>
            </a:pPr>
            <a:r>
              <a:rPr lang="en-US" sz="2000">
                <a:solidFill>
                  <a:srgbClr val="404040"/>
                </a:solidFill>
                <a:latin typeface="Georgia"/>
                <a:ea typeface="Calibri"/>
                <a:cs typeface="Calibri"/>
              </a:rPr>
              <a:t>-The co-applicants must </a:t>
            </a:r>
            <a:r>
              <a:rPr lang="en-US" sz="2000">
                <a:solidFill>
                  <a:srgbClr val="FF0000"/>
                </a:solidFill>
                <a:latin typeface="Georgia"/>
                <a:ea typeface="Calibri"/>
                <a:cs typeface="Calibri"/>
              </a:rPr>
              <a:t>sign the mandate statement</a:t>
            </a:r>
            <a:r>
              <a:rPr lang="en-US" sz="2000">
                <a:solidFill>
                  <a:srgbClr val="404040"/>
                </a:solidFill>
                <a:latin typeface="Georgia"/>
                <a:ea typeface="Calibri"/>
                <a:cs typeface="Calibri"/>
              </a:rPr>
              <a:t> in </a:t>
            </a:r>
            <a:r>
              <a:rPr lang="en-US" sz="2000">
                <a:solidFill>
                  <a:srgbClr val="FF0000"/>
                </a:solidFill>
                <a:latin typeface="Georgia"/>
                <a:ea typeface="Calibri"/>
                <a:cs typeface="Calibri"/>
              </a:rPr>
              <a:t>part B</a:t>
            </a:r>
            <a:r>
              <a:rPr lang="en-US" sz="2000">
                <a:solidFill>
                  <a:srgbClr val="404040"/>
                </a:solidFill>
                <a:latin typeface="Georgia"/>
                <a:ea typeface="Calibri"/>
                <a:cs typeface="Calibri"/>
              </a:rPr>
              <a:t>, section 2.6 of the grant application file.</a:t>
            </a:r>
          </a:p>
          <a:p>
            <a:pPr marL="267970" indent="-267970" algn="just">
              <a:buNone/>
            </a:pPr>
            <a:r>
              <a:rPr lang="en-US" sz="2000">
                <a:solidFill>
                  <a:srgbClr val="404040"/>
                </a:solidFill>
                <a:latin typeface="Georgia"/>
                <a:ea typeface="Calibri"/>
                <a:cs typeface="Calibri"/>
              </a:rPr>
              <a:t>-If the grants are awarded to them, any co-applicants will become the </a:t>
            </a:r>
            <a:r>
              <a:rPr lang="en-US" sz="2000">
                <a:solidFill>
                  <a:srgbClr val="FF0000"/>
                </a:solidFill>
                <a:latin typeface="Georgia"/>
                <a:ea typeface="Calibri"/>
                <a:cs typeface="Calibri"/>
              </a:rPr>
              <a:t>beneficiaries</a:t>
            </a:r>
            <a:r>
              <a:rPr lang="en-US" sz="2000">
                <a:solidFill>
                  <a:srgbClr val="404040"/>
                </a:solidFill>
                <a:latin typeface="Georgia"/>
                <a:ea typeface="Calibri"/>
                <a:cs typeface="Calibri"/>
              </a:rPr>
              <a:t> of the </a:t>
            </a:r>
            <a:r>
              <a:rPr lang="en-US" sz="2000">
                <a:solidFill>
                  <a:srgbClr val="FF0000"/>
                </a:solidFill>
                <a:latin typeface="Georgia"/>
                <a:ea typeface="Calibri"/>
                <a:cs typeface="Calibri"/>
              </a:rPr>
              <a:t>action</a:t>
            </a:r>
            <a:r>
              <a:rPr lang="en-US" sz="2000">
                <a:solidFill>
                  <a:srgbClr val="404040"/>
                </a:solidFill>
                <a:latin typeface="Georgia"/>
                <a:ea typeface="Calibri"/>
                <a:cs typeface="Calibri"/>
              </a:rPr>
              <a:t>, with the Contracting-Beneficiary. </a:t>
            </a:r>
          </a:p>
          <a:p>
            <a:pPr marL="267970" indent="-267970" algn="just">
              <a:buNone/>
            </a:pPr>
            <a:endParaRPr lang="en-US" sz="2000" b="0" i="0" u="none" strike="noStrike" baseline="0">
              <a:solidFill>
                <a:srgbClr val="404040"/>
              </a:solidFill>
              <a:latin typeface="Georgia"/>
              <a:ea typeface="Calibri"/>
              <a:cs typeface="Calibri"/>
            </a:endParaRPr>
          </a:p>
          <a:p>
            <a:pPr marL="0" indent="0" algn="just">
              <a:buNone/>
            </a:pPr>
            <a:r>
              <a:rPr lang="en-US" sz="2000">
                <a:solidFill>
                  <a:srgbClr val="404040"/>
                </a:solidFill>
                <a:latin typeface="Georgia"/>
                <a:ea typeface="Calibri"/>
                <a:cs typeface="Calibri"/>
              </a:rPr>
              <a:t>Any application shall involve at least one organization based within the region where the activity will be implemented (acting either as lead or co-applicant).</a:t>
            </a:r>
            <a:endParaRPr lang="en-US"/>
          </a:p>
          <a:p>
            <a:pPr marL="0" indent="0" algn="just">
              <a:buNone/>
            </a:pPr>
            <a:endParaRPr lang="en-US" sz="2000" b="0" i="0" u="none" strike="noStrike" baseline="0">
              <a:solidFill>
                <a:srgbClr val="404040"/>
              </a:solidFill>
              <a:latin typeface="Georgia"/>
              <a:ea typeface="Calibri"/>
              <a:cs typeface="Calibri"/>
            </a:endParaRPr>
          </a:p>
          <a:p>
            <a:pPr marL="0" indent="0" algn="just">
              <a:buNone/>
            </a:pPr>
            <a:endParaRPr lang="en-GB" sz="2000" b="0" i="0" u="none" strike="noStrike" baseline="0">
              <a:solidFill>
                <a:srgbClr val="404040"/>
              </a:solidFill>
              <a:latin typeface="Georgia"/>
              <a:ea typeface="Calibri"/>
              <a:cs typeface="Calibri"/>
            </a:endParaRPr>
          </a:p>
          <a:p>
            <a:pPr marL="267970" indent="-267970"/>
            <a:endParaRPr lang="en-US" sz="1600">
              <a:solidFill>
                <a:srgbClr val="000000"/>
              </a:solidFill>
              <a:latin typeface="Calibri" panose="020F0502020204030204"/>
              <a:ea typeface="Calibri"/>
              <a:cs typeface="Calibri"/>
            </a:endParaRPr>
          </a:p>
          <a:p>
            <a:pPr marL="267970" indent="-267970"/>
            <a:endParaRPr lang="en-US" sz="1800">
              <a:solidFill>
                <a:srgbClr val="000000"/>
              </a:solidFill>
              <a:latin typeface="Georgia" panose="02040502050405020303" pitchFamily="18" charset="0"/>
              <a:ea typeface="Calibri" panose="020F0502020204030204"/>
              <a:cs typeface="Calibri" panose="020F0502020204030204"/>
            </a:endParaRPr>
          </a:p>
          <a:p>
            <a:pPr marL="267970" indent="-267970"/>
            <a:endParaRPr lang="en-US" sz="1800">
              <a:solidFill>
                <a:srgbClr val="000000"/>
              </a:solidFill>
              <a:latin typeface="Georgia" panose="02040502050405020303" pitchFamily="18" charset="0"/>
              <a:ea typeface="Calibri" panose="020F0502020204030204"/>
              <a:cs typeface="Calibri" panose="020F0502020204030204"/>
            </a:endParaRP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41851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582A-19F7-EE88-104C-932C26B952DF}"/>
              </a:ext>
            </a:extLst>
          </p:cNvPr>
          <p:cNvSpPr>
            <a:spLocks noGrp="1"/>
          </p:cNvSpPr>
          <p:nvPr>
            <p:ph type="title"/>
          </p:nvPr>
        </p:nvSpPr>
        <p:spPr>
          <a:xfrm>
            <a:off x="2091910" y="162581"/>
            <a:ext cx="8637789" cy="404347"/>
          </a:xfrm>
        </p:spPr>
        <p:txBody>
          <a:bodyPr>
            <a:normAutofit fontScale="90000"/>
          </a:bodyPr>
          <a:lstStyle/>
          <a:p>
            <a:r>
              <a:rPr lang="fr-BE" sz="4000" b="1">
                <a:solidFill>
                  <a:srgbClr val="C00000"/>
                </a:solidFill>
                <a:latin typeface="Times New Roman"/>
                <a:ea typeface="Calibri"/>
                <a:cs typeface="Calibri"/>
              </a:rPr>
              <a:t>The </a:t>
            </a:r>
            <a:r>
              <a:rPr lang="fr-BE" sz="4000" b="1" err="1">
                <a:solidFill>
                  <a:srgbClr val="C00000"/>
                </a:solidFill>
                <a:latin typeface="Times New Roman"/>
                <a:ea typeface="Calibri"/>
                <a:cs typeface="Calibri"/>
              </a:rPr>
              <a:t>actors</a:t>
            </a:r>
            <a:r>
              <a:rPr lang="fr-BE" sz="4000" b="1">
                <a:solidFill>
                  <a:srgbClr val="C00000"/>
                </a:solidFill>
                <a:latin typeface="Times New Roman"/>
                <a:ea typeface="Calibri"/>
                <a:cs typeface="Calibri"/>
              </a:rPr>
              <a:t>: Co-</a:t>
            </a:r>
            <a:r>
              <a:rPr lang="fr-BE" sz="4000" b="1" err="1">
                <a:solidFill>
                  <a:srgbClr val="C00000"/>
                </a:solidFill>
                <a:latin typeface="Times New Roman"/>
                <a:ea typeface="Calibri"/>
                <a:cs typeface="Calibri"/>
              </a:rPr>
              <a:t>applicant</a:t>
            </a:r>
            <a:r>
              <a:rPr lang="fr-BE" sz="4000" b="1">
                <a:solidFill>
                  <a:srgbClr val="C00000"/>
                </a:solidFill>
                <a:latin typeface="Times New Roman"/>
                <a:ea typeface="Calibri"/>
                <a:cs typeface="Calibri"/>
              </a:rPr>
              <a:t>(s)</a:t>
            </a:r>
            <a:r>
              <a:rPr lang="fr-BE" sz="4000" b="1">
                <a:solidFill>
                  <a:srgbClr val="C00000"/>
                </a:solidFill>
                <a:ea typeface="Calibri"/>
                <a:cs typeface="Calibri"/>
              </a:rPr>
              <a:t> </a:t>
            </a:r>
            <a:endParaRPr lang="en-US"/>
          </a:p>
        </p:txBody>
      </p:sp>
      <p:sp>
        <p:nvSpPr>
          <p:cNvPr id="3" name="Content Placeholder 2">
            <a:extLst>
              <a:ext uri="{FF2B5EF4-FFF2-40B4-BE49-F238E27FC236}">
                <a16:creationId xmlns:a16="http://schemas.microsoft.com/office/drawing/2014/main" id="{98CA0126-3676-9387-2777-22382BEEA3E8}"/>
              </a:ext>
            </a:extLst>
          </p:cNvPr>
          <p:cNvSpPr>
            <a:spLocks noGrp="1"/>
          </p:cNvSpPr>
          <p:nvPr>
            <p:ph idx="1"/>
          </p:nvPr>
        </p:nvSpPr>
        <p:spPr>
          <a:xfrm>
            <a:off x="1200410" y="1082369"/>
            <a:ext cx="10562326" cy="4693261"/>
          </a:xfrm>
        </p:spPr>
        <p:txBody>
          <a:bodyPr vert="horz" lIns="91440" tIns="45720" rIns="91440" bIns="45720" rtlCol="0" anchor="t">
            <a:noAutofit/>
          </a:bodyPr>
          <a:lstStyle/>
          <a:p>
            <a:pPr marL="267970" indent="-267970"/>
            <a:r>
              <a:rPr lang="en-US" sz="2400">
                <a:solidFill>
                  <a:srgbClr val="404040"/>
                </a:solidFill>
                <a:latin typeface="Times New Roman"/>
                <a:cs typeface="Arial"/>
              </a:rPr>
              <a:t>The following persons are </a:t>
            </a:r>
            <a:r>
              <a:rPr lang="en-US" sz="2400">
                <a:solidFill>
                  <a:srgbClr val="FF0000"/>
                </a:solidFill>
                <a:latin typeface="Times New Roman"/>
                <a:cs typeface="Arial"/>
              </a:rPr>
              <a:t>not co-applicants</a:t>
            </a:r>
            <a:r>
              <a:rPr lang="en-US" sz="2400">
                <a:solidFill>
                  <a:srgbClr val="404040"/>
                </a:solidFill>
                <a:latin typeface="Times New Roman"/>
                <a:cs typeface="Arial"/>
              </a:rPr>
              <a:t>. They do </a:t>
            </a:r>
            <a:r>
              <a:rPr lang="en-US" sz="2400">
                <a:solidFill>
                  <a:srgbClr val="FF0000"/>
                </a:solidFill>
                <a:latin typeface="Times New Roman"/>
                <a:cs typeface="Arial"/>
              </a:rPr>
              <a:t>not need to sign</a:t>
            </a:r>
            <a:r>
              <a:rPr lang="en-US" sz="2400">
                <a:solidFill>
                  <a:srgbClr val="404040"/>
                </a:solidFill>
                <a:latin typeface="Times New Roman"/>
                <a:cs typeface="Arial"/>
              </a:rPr>
              <a:t> the “mandate” statement:</a:t>
            </a:r>
          </a:p>
          <a:p>
            <a:pPr marL="0" indent="0" algn="just">
              <a:buNone/>
            </a:pPr>
            <a:r>
              <a:rPr lang="en-GB" sz="2400" u="sng">
                <a:solidFill>
                  <a:srgbClr val="404040"/>
                </a:solidFill>
                <a:latin typeface="Times New Roman"/>
                <a:cs typeface="Arial"/>
              </a:rPr>
              <a:t>Associates</a:t>
            </a:r>
            <a:endParaRPr lang="en-US" sz="2400">
              <a:solidFill>
                <a:srgbClr val="404040"/>
              </a:solidFill>
              <a:latin typeface="Times New Roman"/>
              <a:cs typeface="Arial"/>
            </a:endParaRPr>
          </a:p>
          <a:p>
            <a:pPr marL="0" indent="0">
              <a:buNone/>
            </a:pPr>
            <a:r>
              <a:rPr lang="en-US" sz="2400">
                <a:latin typeface="Times New Roman"/>
                <a:ea typeface="Calibri"/>
                <a:cs typeface="Calibri"/>
              </a:rPr>
              <a:t>Participate actively in the action but are </a:t>
            </a:r>
            <a:r>
              <a:rPr lang="en-US" sz="2400">
                <a:solidFill>
                  <a:srgbClr val="FF0000"/>
                </a:solidFill>
                <a:latin typeface="Times New Roman"/>
                <a:ea typeface="Calibri"/>
                <a:cs typeface="Calibri"/>
              </a:rPr>
              <a:t>not eligible for grants</a:t>
            </a:r>
            <a:r>
              <a:rPr lang="en-US" sz="2400">
                <a:latin typeface="Times New Roman"/>
                <a:ea typeface="Calibri"/>
                <a:cs typeface="Calibri"/>
              </a:rPr>
              <a:t> and only qualify to receive </a:t>
            </a:r>
            <a:r>
              <a:rPr lang="en-US" sz="2400" b="1">
                <a:latin typeface="Times New Roman"/>
                <a:ea typeface="Calibri"/>
                <a:cs typeface="Calibri"/>
              </a:rPr>
              <a:t>daily allowances and travelling expenses</a:t>
            </a:r>
            <a:r>
              <a:rPr lang="en-US" sz="2400">
                <a:latin typeface="Times New Roman"/>
                <a:ea typeface="Calibri"/>
                <a:cs typeface="Calibri"/>
              </a:rPr>
              <a:t>. </a:t>
            </a:r>
            <a:endParaRPr lang="en-US" sz="2400">
              <a:solidFill>
                <a:srgbClr val="000000"/>
              </a:solidFill>
              <a:latin typeface="Times New Roman"/>
              <a:ea typeface="Calibri"/>
              <a:cs typeface="Calibri"/>
            </a:endParaRPr>
          </a:p>
          <a:p>
            <a:pPr marL="0" indent="0">
              <a:buNone/>
            </a:pPr>
            <a:r>
              <a:rPr lang="en-US" sz="2400">
                <a:latin typeface="Times New Roman"/>
                <a:ea typeface="Calibri"/>
                <a:cs typeface="Calibri"/>
              </a:rPr>
              <a:t>To be specified in part B of the application form. They need not to sign the mandate in 2</a:t>
            </a:r>
            <a:r>
              <a:rPr lang="en-US" sz="2400" baseline="30000">
                <a:latin typeface="Times New Roman"/>
                <a:ea typeface="Calibri"/>
                <a:cs typeface="Calibri"/>
              </a:rPr>
              <a:t>nd</a:t>
            </a:r>
            <a:r>
              <a:rPr lang="en-US" sz="2400">
                <a:latin typeface="Times New Roman"/>
                <a:ea typeface="Calibri"/>
                <a:cs typeface="Calibri"/>
              </a:rPr>
              <a:t>/proposal stage.</a:t>
            </a:r>
          </a:p>
          <a:p>
            <a:pPr marL="0" indent="0">
              <a:buNone/>
            </a:pPr>
            <a:endParaRPr lang="en-US" sz="2400">
              <a:latin typeface="Times New Roman"/>
              <a:ea typeface="Calibri"/>
              <a:cs typeface="Calibri"/>
            </a:endParaRPr>
          </a:p>
          <a:p>
            <a:pPr marL="0" indent="0" algn="just">
              <a:buNone/>
            </a:pPr>
            <a:r>
              <a:rPr lang="en-GB" sz="2400" u="sng">
                <a:solidFill>
                  <a:srgbClr val="404040"/>
                </a:solidFill>
                <a:latin typeface="Times New Roman"/>
                <a:cs typeface="Arial"/>
              </a:rPr>
              <a:t>Contractors</a:t>
            </a:r>
            <a:endParaRPr lang="en-US" sz="2400">
              <a:solidFill>
                <a:srgbClr val="404040"/>
              </a:solidFill>
              <a:latin typeface="Times New Roman"/>
              <a:cs typeface="Arial"/>
            </a:endParaRPr>
          </a:p>
          <a:p>
            <a:pPr marL="267970" indent="-267970" algn="just"/>
            <a:r>
              <a:rPr lang="en-US" sz="2400">
                <a:latin typeface="Times New Roman"/>
                <a:ea typeface="Calibri"/>
                <a:cs typeface="Calibri"/>
              </a:rPr>
              <a:t>These are contractors for services, works and equipment. These must be </a:t>
            </a:r>
            <a:r>
              <a:rPr lang="en-US" sz="2400">
                <a:solidFill>
                  <a:srgbClr val="FF0000"/>
                </a:solidFill>
                <a:latin typeface="Times New Roman"/>
                <a:ea typeface="Calibri"/>
                <a:cs typeface="Calibri"/>
              </a:rPr>
              <a:t>sourced through a procurement process</a:t>
            </a:r>
            <a:r>
              <a:rPr lang="en-US" sz="2400">
                <a:latin typeface="Times New Roman"/>
                <a:ea typeface="Calibri"/>
                <a:cs typeface="Calibri"/>
              </a:rPr>
              <a:t> using relevant procedures i.e. PPDA (public procurement law) for public entities and annex VIII of the Grant Agreement for private entities</a:t>
            </a:r>
            <a:endParaRPr lang="en-US" sz="2400">
              <a:solidFill>
                <a:srgbClr val="404040"/>
              </a:solidFill>
              <a:latin typeface="Times New Roman"/>
              <a:cs typeface="Arial"/>
            </a:endParaRPr>
          </a:p>
          <a:p>
            <a:pPr marL="267970" indent="-267970"/>
            <a:endParaRPr lang="en-US" sz="1100">
              <a:solidFill>
                <a:srgbClr val="404040"/>
              </a:solidFill>
              <a:latin typeface="Georgia"/>
            </a:endParaRPr>
          </a:p>
        </p:txBody>
      </p:sp>
    </p:spTree>
    <p:extLst>
      <p:ext uri="{BB962C8B-B14F-4D97-AF65-F5344CB8AC3E}">
        <p14:creationId xmlns:p14="http://schemas.microsoft.com/office/powerpoint/2010/main" val="711377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799302" y="1825625"/>
            <a:ext cx="4220498" cy="4351338"/>
          </a:xfrm>
        </p:spPr>
        <p:txBody>
          <a:bodyPr vert="horz" lIns="91440" tIns="45720" rIns="91440" bIns="45720" rtlCol="0">
            <a:normAutofit/>
          </a:bodyPr>
          <a:lstStyle/>
          <a:p>
            <a:pPr marL="0" indent="0">
              <a:buNone/>
            </a:pPr>
            <a:endParaRPr lang="en-US" i="1"/>
          </a:p>
          <a:p>
            <a:pPr marL="0" indent="0">
              <a:buNone/>
            </a:pPr>
            <a:endParaRPr lang="en-US"/>
          </a:p>
          <a:p>
            <a:endParaRPr lang="en-US"/>
          </a:p>
          <a:p>
            <a:pPr marL="0" indent="0">
              <a:buNone/>
            </a:pPr>
            <a:endParaRPr lang="en-US"/>
          </a:p>
        </p:txBody>
      </p:sp>
      <p:pic>
        <p:nvPicPr>
          <p:cNvPr id="4" name="Picture 3">
            <a:extLst>
              <a:ext uri="{FF2B5EF4-FFF2-40B4-BE49-F238E27FC236}">
                <a16:creationId xmlns:a16="http://schemas.microsoft.com/office/drawing/2014/main" id="{F182ADF2-33FE-6906-8694-2DE81BE57C16}"/>
              </a:ext>
            </a:extLst>
          </p:cNvPr>
          <p:cNvPicPr>
            <a:picLocks noChangeAspect="1"/>
          </p:cNvPicPr>
          <p:nvPr/>
        </p:nvPicPr>
        <p:blipFill>
          <a:blip r:embed="rId3"/>
          <a:stretch>
            <a:fillRect/>
          </a:stretch>
        </p:blipFill>
        <p:spPr>
          <a:xfrm>
            <a:off x="6172200" y="1868848"/>
            <a:ext cx="4264891" cy="4264891"/>
          </a:xfrm>
          <a:prstGeom prst="rect">
            <a:avLst/>
          </a:prstGeom>
          <a:noFill/>
        </p:spPr>
      </p:pic>
      <p:sp>
        <p:nvSpPr>
          <p:cNvPr id="2" name="Title 1"/>
          <p:cNvSpPr>
            <a:spLocks noGrp="1"/>
          </p:cNvSpPr>
          <p:nvPr>
            <p:ph type="title"/>
          </p:nvPr>
        </p:nvSpPr>
        <p:spPr>
          <a:xfrm>
            <a:off x="2517759" y="301918"/>
            <a:ext cx="8637789" cy="1325563"/>
          </a:xfrm>
        </p:spPr>
        <p:txBody>
          <a:bodyPr vert="horz" lIns="91440" tIns="45720" rIns="91440" bIns="45720" rtlCol="0" anchor="ctr">
            <a:normAutofit/>
          </a:bodyPr>
          <a:lstStyle/>
          <a:p>
            <a:r>
              <a:rPr lang="fr-BE" b="1"/>
              <a:t>Questions?</a:t>
            </a:r>
          </a:p>
        </p:txBody>
      </p:sp>
    </p:spTree>
    <p:extLst>
      <p:ext uri="{BB962C8B-B14F-4D97-AF65-F5344CB8AC3E}">
        <p14:creationId xmlns:p14="http://schemas.microsoft.com/office/powerpoint/2010/main" val="166801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latin typeface="Times New Roman"/>
                <a:cs typeface="Times New Roman"/>
              </a:rPr>
              <a:t>3b. The actions</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1214512" y="1825625"/>
            <a:ext cx="10197230" cy="4351338"/>
          </a:xfrm>
        </p:spPr>
        <p:txBody>
          <a:bodyPr vert="horz" lIns="91440" tIns="45720" rIns="91440" bIns="45720" rtlCol="0" anchor="t">
            <a:normAutofit/>
          </a:bodyPr>
          <a:lstStyle/>
          <a:p>
            <a:pPr marL="0" indent="0">
              <a:buNone/>
            </a:pPr>
            <a:r>
              <a:rPr lang="en-US" sz="2400" b="0" i="1" u="none" strike="noStrike" baseline="0">
                <a:solidFill>
                  <a:srgbClr val="000000"/>
                </a:solidFill>
                <a:latin typeface="Times New Roman"/>
                <a:cs typeface="Times New Roman"/>
              </a:rPr>
              <a:t>An action comprises a </a:t>
            </a:r>
            <a:r>
              <a:rPr lang="en-US" sz="2400" b="1" i="1" u="none" strike="noStrike" baseline="0">
                <a:solidFill>
                  <a:srgbClr val="000000"/>
                </a:solidFill>
                <a:latin typeface="Times New Roman"/>
                <a:cs typeface="Times New Roman"/>
              </a:rPr>
              <a:t>series of activities </a:t>
            </a:r>
            <a:r>
              <a:rPr lang="en-US" sz="2400" b="0" i="1" u="none" strike="noStrike" baseline="0">
                <a:solidFill>
                  <a:srgbClr val="000000"/>
                </a:solidFill>
                <a:latin typeface="Times New Roman"/>
                <a:cs typeface="Times New Roman"/>
              </a:rPr>
              <a:t>that are necessary to achieve the results and contribute to the specific(s) objective(s) pursued by the application</a:t>
            </a:r>
          </a:p>
          <a:p>
            <a:pPr marL="0" indent="0">
              <a:buNone/>
            </a:pPr>
            <a:r>
              <a:rPr lang="en-US" sz="2400" b="0" i="0" u="none" strike="noStrike" baseline="0">
                <a:solidFill>
                  <a:srgbClr val="000000"/>
                </a:solidFill>
                <a:latin typeface="Times New Roman"/>
                <a:cs typeface="Times New Roman"/>
              </a:rPr>
              <a:t> </a:t>
            </a:r>
            <a:endParaRPr lang="en-US" sz="3600">
              <a:latin typeface="Times New Roman"/>
              <a:cs typeface="Times New Roman"/>
            </a:endParaRPr>
          </a:p>
          <a:p>
            <a:pPr marL="514350" indent="-514350">
              <a:buAutoNum type="arabicPeriod"/>
            </a:pPr>
            <a:r>
              <a:rPr lang="en-US">
                <a:latin typeface="Times New Roman"/>
                <a:cs typeface="Times New Roman"/>
              </a:rPr>
              <a:t>Duration</a:t>
            </a:r>
            <a:endParaRPr lang="en-US">
              <a:latin typeface="Times New Roman"/>
              <a:ea typeface="Calibri"/>
              <a:cs typeface="Times New Roman"/>
            </a:endParaRPr>
          </a:p>
          <a:p>
            <a:pPr marL="514350" indent="-514350">
              <a:buFont typeface="Arial" panose="020B0604020202020204" pitchFamily="34" charset="0"/>
              <a:buAutoNum type="arabicPeriod"/>
            </a:pPr>
            <a:r>
              <a:rPr lang="en-US">
                <a:latin typeface="Times New Roman"/>
                <a:cs typeface="Times New Roman"/>
              </a:rPr>
              <a:t>Geographical coverage</a:t>
            </a:r>
            <a:endParaRPr lang="en-US">
              <a:latin typeface="Times New Roman"/>
              <a:ea typeface="Calibri"/>
              <a:cs typeface="Times New Roman"/>
            </a:endParaRPr>
          </a:p>
          <a:p>
            <a:pPr marL="514350" indent="-514350">
              <a:buFont typeface="Arial" panose="020B0604020202020204" pitchFamily="34" charset="0"/>
              <a:buAutoNum type="arabicPeriod"/>
            </a:pPr>
            <a:r>
              <a:rPr lang="en-US">
                <a:latin typeface="Times New Roman"/>
                <a:cs typeface="Times New Roman"/>
              </a:rPr>
              <a:t>Sectors or themes </a:t>
            </a:r>
          </a:p>
          <a:p>
            <a:pPr marL="514350" indent="-514350">
              <a:buAutoNum type="arabicPeriod"/>
            </a:pPr>
            <a:r>
              <a:rPr lang="en-US">
                <a:latin typeface="Times New Roman"/>
                <a:cs typeface="Times New Roman"/>
              </a:rPr>
              <a:t>Target groups</a:t>
            </a:r>
            <a:endParaRPr lang="en-US">
              <a:latin typeface="Times New Roman"/>
              <a:ea typeface="Calibri"/>
              <a:cs typeface="Times New Roman"/>
            </a:endParaRPr>
          </a:p>
          <a:p>
            <a:pPr marL="514350" indent="-514350">
              <a:buAutoNum type="arabicPeriod"/>
            </a:pPr>
            <a:r>
              <a:rPr lang="en-US">
                <a:latin typeface="Times New Roman"/>
                <a:cs typeface="Times New Roman"/>
              </a:rPr>
              <a:t>Type of action and eligible activities</a:t>
            </a:r>
            <a:endParaRPr lang="en-US">
              <a:latin typeface="Times New Roman"/>
              <a:ea typeface="Calibri"/>
              <a:cs typeface="Times New Roman"/>
            </a:endParaRPr>
          </a:p>
        </p:txBody>
      </p:sp>
    </p:spTree>
    <p:extLst>
      <p:ext uri="{BB962C8B-B14F-4D97-AF65-F5344CB8AC3E}">
        <p14:creationId xmlns:p14="http://schemas.microsoft.com/office/powerpoint/2010/main" val="87584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latin typeface="Times New Roman"/>
                <a:cs typeface="Times New Roman"/>
              </a:rPr>
              <a:t>3b. The actions: Duration</a:t>
            </a:r>
            <a:endParaRPr lang="en-US" b="1">
              <a:solidFill>
                <a:srgbClr val="C00000"/>
              </a:solidFill>
              <a:latin typeface="Times New Roman"/>
              <a:cs typeface="Times New Roman"/>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US" b="1"/>
          </a:p>
          <a:p>
            <a:pPr marL="0" indent="0">
              <a:buNone/>
            </a:pPr>
            <a:endParaRPr lang="en-US" b="1">
              <a:ea typeface="Calibri" panose="020F0502020204030204"/>
              <a:cs typeface="Calibri" panose="020F0502020204030204"/>
            </a:endParaRPr>
          </a:p>
          <a:p>
            <a:pPr marL="267970" indent="-267970"/>
            <a:r>
              <a:rPr lang="en-US">
                <a:solidFill>
                  <a:srgbClr val="404040"/>
                </a:solidFill>
                <a:latin typeface="Times New Roman"/>
                <a:ea typeface="Calibri" panose="020F0502020204030204"/>
                <a:cs typeface="Calibri"/>
              </a:rPr>
              <a:t>The initial planned duration of an action may not be less than </a:t>
            </a:r>
            <a:r>
              <a:rPr lang="en-US">
                <a:solidFill>
                  <a:srgbClr val="FF0000"/>
                </a:solidFill>
                <a:latin typeface="Times New Roman"/>
                <a:ea typeface="Calibri" panose="020F0502020204030204"/>
                <a:cs typeface="Calibri"/>
              </a:rPr>
              <a:t>18 months</a:t>
            </a:r>
            <a:r>
              <a:rPr lang="en-US">
                <a:solidFill>
                  <a:srgbClr val="404040"/>
                </a:solidFill>
                <a:latin typeface="Times New Roman"/>
                <a:ea typeface="Calibri" panose="020F0502020204030204"/>
                <a:cs typeface="Calibri"/>
              </a:rPr>
              <a:t> nor exceed </a:t>
            </a:r>
            <a:r>
              <a:rPr lang="en-US">
                <a:solidFill>
                  <a:srgbClr val="FF0000"/>
                </a:solidFill>
                <a:latin typeface="Times New Roman"/>
                <a:ea typeface="Calibri" panose="020F0502020204030204"/>
                <a:cs typeface="Calibri"/>
              </a:rPr>
              <a:t>24 months</a:t>
            </a:r>
            <a:r>
              <a:rPr lang="en-US">
                <a:solidFill>
                  <a:srgbClr val="404040"/>
                </a:solidFill>
                <a:latin typeface="Times New Roman"/>
                <a:ea typeface="Calibri" panose="020F0502020204030204"/>
                <a:cs typeface="Calibri"/>
              </a:rPr>
              <a:t>.</a:t>
            </a:r>
          </a:p>
          <a:p>
            <a:pPr marL="267970" indent="-267970"/>
            <a:endParaRPr lang="en-US">
              <a:latin typeface="Times New Roman"/>
              <a:ea typeface="Calibri" panose="020F0502020204030204"/>
              <a:cs typeface="Calibri"/>
            </a:endParaRPr>
          </a:p>
          <a:p>
            <a:pPr marL="267970" indent="-267970"/>
            <a:endParaRPr lang="en-US">
              <a:latin typeface="Times New Roman"/>
              <a:ea typeface="Calibri" panose="020F0502020204030204"/>
              <a:cs typeface="Calibri"/>
            </a:endParaRPr>
          </a:p>
          <a:p>
            <a:pPr marL="0" indent="0">
              <a:buNone/>
            </a:pPr>
            <a:endParaRPr lang="en-US">
              <a:ea typeface="Calibri" panose="020F0502020204030204"/>
              <a:cs typeface="Calibri"/>
            </a:endParaRPr>
          </a:p>
        </p:txBody>
      </p:sp>
    </p:spTree>
    <p:extLst>
      <p:ext uri="{BB962C8B-B14F-4D97-AF65-F5344CB8AC3E}">
        <p14:creationId xmlns:p14="http://schemas.microsoft.com/office/powerpoint/2010/main" val="120400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latin typeface="Times New Roman"/>
                <a:cs typeface="Times New Roman"/>
              </a:rPr>
              <a:t>3b. The actions: </a:t>
            </a:r>
            <a:r>
              <a:rPr lang="fr-BE" b="1" err="1">
                <a:solidFill>
                  <a:srgbClr val="C00000"/>
                </a:solidFill>
                <a:latin typeface="Times New Roman"/>
                <a:cs typeface="Times New Roman"/>
              </a:rPr>
              <a:t>Geographical</a:t>
            </a:r>
            <a:r>
              <a:rPr lang="fr-BE" b="1">
                <a:solidFill>
                  <a:srgbClr val="C00000"/>
                </a:solidFill>
                <a:latin typeface="Times New Roman"/>
                <a:cs typeface="Times New Roman"/>
              </a:rPr>
              <a:t> </a:t>
            </a:r>
            <a:r>
              <a:rPr lang="fr-BE" b="1" err="1">
                <a:solidFill>
                  <a:srgbClr val="C00000"/>
                </a:solidFill>
                <a:latin typeface="Times New Roman"/>
                <a:cs typeface="Times New Roman"/>
              </a:rPr>
              <a:t>coverage</a:t>
            </a:r>
            <a:endParaRPr lang="en-US" b="1">
              <a:solidFill>
                <a:srgbClr val="C00000"/>
              </a:solidFill>
              <a:latin typeface="Calibri" panose="020F0502020204030204"/>
              <a:ea typeface="Calibri" panose="020F0502020204030204"/>
              <a:cs typeface="Calibri" panose="020F0502020204030204"/>
            </a:endParaRPr>
          </a:p>
        </p:txBody>
      </p:sp>
      <p:sp>
        <p:nvSpPr>
          <p:cNvPr id="7" name="Content Placeholder 6"/>
          <p:cNvSpPr>
            <a:spLocks noGrp="1"/>
          </p:cNvSpPr>
          <p:nvPr>
            <p:ph idx="1"/>
          </p:nvPr>
        </p:nvSpPr>
        <p:spPr>
          <a:xfrm>
            <a:off x="1205651" y="1825625"/>
            <a:ext cx="9231440" cy="4351338"/>
          </a:xfrm>
        </p:spPr>
        <p:txBody>
          <a:bodyPr vert="horz" lIns="91440" tIns="45720" rIns="91440" bIns="45720" rtlCol="0" anchor="t">
            <a:normAutofit/>
          </a:bodyPr>
          <a:lstStyle/>
          <a:p>
            <a:pPr marL="0" indent="0">
              <a:buNone/>
            </a:pPr>
            <a:endParaRPr lang="en-US">
              <a:solidFill>
                <a:srgbClr val="404040"/>
              </a:solidFill>
              <a:latin typeface="Times New Roman"/>
              <a:ea typeface="+mn-lt"/>
              <a:cs typeface="+mn-lt"/>
            </a:endParaRPr>
          </a:p>
          <a:p>
            <a:pPr marL="0" indent="0">
              <a:buNone/>
            </a:pPr>
            <a:endParaRPr lang="en-US">
              <a:solidFill>
                <a:srgbClr val="404040"/>
              </a:solidFill>
              <a:latin typeface="Times New Roman"/>
              <a:ea typeface="+mn-lt"/>
              <a:cs typeface="+mn-lt"/>
            </a:endParaRPr>
          </a:p>
          <a:p>
            <a:pPr marL="0" indent="0">
              <a:buNone/>
            </a:pPr>
            <a:r>
              <a:rPr lang="en-US">
                <a:solidFill>
                  <a:srgbClr val="404040"/>
                </a:solidFill>
                <a:latin typeface="Times New Roman"/>
                <a:ea typeface="+mn-lt"/>
                <a:cs typeface="+mn-lt"/>
              </a:rPr>
              <a:t>The actions must be implemented in the </a:t>
            </a:r>
            <a:r>
              <a:rPr lang="en-US">
                <a:solidFill>
                  <a:srgbClr val="FF0000"/>
                </a:solidFill>
                <a:latin typeface="Times New Roman"/>
                <a:ea typeface="+mn-lt"/>
                <a:cs typeface="+mn-lt"/>
              </a:rPr>
              <a:t>Rwenzori</a:t>
            </a:r>
            <a:r>
              <a:rPr lang="en-US">
                <a:solidFill>
                  <a:srgbClr val="404040"/>
                </a:solidFill>
                <a:latin typeface="Times New Roman"/>
                <a:ea typeface="+mn-lt"/>
                <a:cs typeface="+mn-lt"/>
              </a:rPr>
              <a:t> and </a:t>
            </a:r>
            <a:r>
              <a:rPr lang="en-US">
                <a:solidFill>
                  <a:srgbClr val="FF0000"/>
                </a:solidFill>
                <a:latin typeface="Times New Roman"/>
                <a:ea typeface="+mn-lt"/>
                <a:cs typeface="+mn-lt"/>
              </a:rPr>
              <a:t>Busoga</a:t>
            </a:r>
            <a:r>
              <a:rPr lang="en-US">
                <a:solidFill>
                  <a:srgbClr val="404040"/>
                </a:solidFill>
                <a:latin typeface="Times New Roman"/>
                <a:ea typeface="+mn-lt"/>
                <a:cs typeface="+mn-lt"/>
              </a:rPr>
              <a:t> sub-regions;</a:t>
            </a:r>
            <a:endParaRPr lang="en-US">
              <a:latin typeface="Calibri" panose="020F0502020204030204"/>
              <a:ea typeface="+mn-lt"/>
              <a:cs typeface="+mn-lt"/>
            </a:endParaRPr>
          </a:p>
          <a:p>
            <a:pPr marL="0" indent="0">
              <a:buNone/>
            </a:pPr>
            <a:endParaRPr lang="en-US">
              <a:solidFill>
                <a:srgbClr val="404040"/>
              </a:solidFill>
              <a:latin typeface="Times New Roman"/>
              <a:ea typeface="+mn-lt"/>
              <a:cs typeface="+mn-lt"/>
            </a:endParaRPr>
          </a:p>
          <a:p>
            <a:pPr marL="0" indent="0">
              <a:buNone/>
            </a:pPr>
            <a:r>
              <a:rPr lang="en-US">
                <a:solidFill>
                  <a:srgbClr val="404040"/>
                </a:solidFill>
                <a:latin typeface="Times New Roman"/>
                <a:ea typeface="+mn-lt"/>
                <a:cs typeface="+mn-lt"/>
              </a:rPr>
              <a:t>Covering </a:t>
            </a:r>
            <a:r>
              <a:rPr lang="en-US">
                <a:solidFill>
                  <a:srgbClr val="FF0000"/>
                </a:solidFill>
                <a:latin typeface="Times New Roman"/>
                <a:ea typeface="+mn-lt"/>
                <a:cs typeface="+mn-lt"/>
              </a:rPr>
              <a:t>5 districts</a:t>
            </a:r>
            <a:r>
              <a:rPr lang="en-US">
                <a:solidFill>
                  <a:srgbClr val="404040"/>
                </a:solidFill>
                <a:latin typeface="Times New Roman"/>
                <a:ea typeface="+mn-lt"/>
                <a:cs typeface="+mn-lt"/>
              </a:rPr>
              <a:t> namely: Jinja, Kamuli, Kasese, Kabarole and Kyegegwa and </a:t>
            </a:r>
            <a:r>
              <a:rPr lang="en-US">
                <a:solidFill>
                  <a:srgbClr val="FF0000"/>
                </a:solidFill>
                <a:latin typeface="Times New Roman"/>
                <a:ea typeface="+mn-lt"/>
                <a:cs typeface="+mn-lt"/>
              </a:rPr>
              <a:t>2 cities</a:t>
            </a:r>
            <a:r>
              <a:rPr lang="en-US">
                <a:solidFill>
                  <a:srgbClr val="404040"/>
                </a:solidFill>
                <a:latin typeface="Times New Roman"/>
                <a:ea typeface="+mn-lt"/>
                <a:cs typeface="+mn-lt"/>
              </a:rPr>
              <a:t> (Jinja and Fort Portal). </a:t>
            </a:r>
            <a:endParaRPr lang="en-US">
              <a:ea typeface="Calibri"/>
              <a:cs typeface="Calibri"/>
            </a:endParaRPr>
          </a:p>
          <a:p>
            <a:pPr marL="0" indent="0">
              <a:buNone/>
            </a:pPr>
            <a:endParaRPr lang="en-US">
              <a:solidFill>
                <a:schemeClr val="tx1">
                  <a:lumMod val="75000"/>
                  <a:lumOff val="25000"/>
                </a:schemeClr>
              </a:solidFill>
              <a:latin typeface="Times New Roman"/>
              <a:ea typeface="Calibri"/>
              <a:cs typeface="Calibri"/>
            </a:endParaRPr>
          </a:p>
          <a:p>
            <a:pPr marL="0" indent="0">
              <a:buNone/>
            </a:pPr>
            <a:endParaRPr lang="en-US" i="1"/>
          </a:p>
        </p:txBody>
      </p:sp>
    </p:spTree>
    <p:extLst>
      <p:ext uri="{BB962C8B-B14F-4D97-AF65-F5344CB8AC3E}">
        <p14:creationId xmlns:p14="http://schemas.microsoft.com/office/powerpoint/2010/main" val="289213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latin typeface="Times New Roman"/>
                <a:cs typeface="Times New Roman"/>
              </a:rPr>
              <a:t>3b. The actions: </a:t>
            </a:r>
            <a:r>
              <a:rPr lang="fr-BE" b="1" err="1">
                <a:solidFill>
                  <a:srgbClr val="C00000"/>
                </a:solidFill>
                <a:latin typeface="Times New Roman"/>
                <a:cs typeface="Times New Roman"/>
              </a:rPr>
              <a:t>Priority</a:t>
            </a:r>
            <a:r>
              <a:rPr lang="fr-BE" b="1">
                <a:solidFill>
                  <a:srgbClr val="C00000"/>
                </a:solidFill>
                <a:latin typeface="Times New Roman"/>
                <a:cs typeface="Times New Roman"/>
              </a:rPr>
              <a:t> </a:t>
            </a:r>
            <a:r>
              <a:rPr lang="fr-BE" b="1" err="1">
                <a:solidFill>
                  <a:srgbClr val="C00000"/>
                </a:solidFill>
                <a:latin typeface="Times New Roman"/>
                <a:cs typeface="Times New Roman"/>
              </a:rPr>
              <a:t>sectors</a:t>
            </a:r>
            <a:endParaRPr lang="en-US" b="1" err="1">
              <a:solidFill>
                <a:srgbClr val="C00000"/>
              </a:solidFill>
              <a:latin typeface="Times New Roman"/>
              <a:cs typeface="Times New Roman"/>
            </a:endParaRPr>
          </a:p>
        </p:txBody>
      </p:sp>
      <p:sp>
        <p:nvSpPr>
          <p:cNvPr id="7" name="Content Placeholder 6"/>
          <p:cNvSpPr>
            <a:spLocks noGrp="1"/>
          </p:cNvSpPr>
          <p:nvPr>
            <p:ph idx="1"/>
          </p:nvPr>
        </p:nvSpPr>
        <p:spPr>
          <a:xfrm>
            <a:off x="939837" y="1689443"/>
            <a:ext cx="10636467" cy="4975496"/>
          </a:xfrm>
        </p:spPr>
        <p:txBody>
          <a:bodyPr vert="horz" lIns="91440" tIns="45720" rIns="91440" bIns="45720" rtlCol="0" anchor="t">
            <a:normAutofit/>
          </a:bodyPr>
          <a:lstStyle/>
          <a:p>
            <a:pPr marL="0" indent="0">
              <a:buNone/>
            </a:pPr>
            <a:endParaRPr lang="en-US">
              <a:solidFill>
                <a:srgbClr val="404040"/>
              </a:solidFill>
              <a:latin typeface="Georgia"/>
              <a:ea typeface="Calibri"/>
              <a:cs typeface="Calibri"/>
            </a:endParaRPr>
          </a:p>
          <a:p>
            <a:pPr marL="0" indent="0">
              <a:buNone/>
            </a:pPr>
            <a:r>
              <a:rPr lang="en-US">
                <a:solidFill>
                  <a:srgbClr val="404040"/>
                </a:solidFill>
                <a:latin typeface="Times New Roman"/>
                <a:ea typeface="Calibri"/>
                <a:cs typeface="Calibri"/>
              </a:rPr>
              <a:t>  </a:t>
            </a:r>
            <a:r>
              <a:rPr lang="en-US">
                <a:solidFill>
                  <a:srgbClr val="FF0000"/>
                </a:solidFill>
                <a:latin typeface="Times New Roman"/>
                <a:ea typeface="Calibri"/>
                <a:cs typeface="Calibri"/>
              </a:rPr>
              <a:t>Citizens</a:t>
            </a:r>
            <a:r>
              <a:rPr lang="en-US">
                <a:solidFill>
                  <a:srgbClr val="404040"/>
                </a:solidFill>
                <a:latin typeface="Times New Roman"/>
                <a:ea typeface="Calibri"/>
                <a:cs typeface="Calibri"/>
              </a:rPr>
              <a:t> actively participating in policy formulation, implementation, monitoring/audit in the delivery of health and education public services at local government level. LG &amp; CG policy linkages. </a:t>
            </a:r>
            <a:r>
              <a:rPr lang="en-US">
                <a:solidFill>
                  <a:srgbClr val="404040"/>
                </a:solidFill>
                <a:latin typeface="Times New Roman"/>
                <a:ea typeface="Calibri"/>
                <a:cs typeface="Times New Roman"/>
              </a:rPr>
              <a:t>Responsiveness of </a:t>
            </a:r>
            <a:r>
              <a:rPr lang="en-US">
                <a:solidFill>
                  <a:srgbClr val="FF0000"/>
                </a:solidFill>
                <a:latin typeface="Times New Roman"/>
                <a:ea typeface="Calibri"/>
                <a:cs typeface="Times New Roman"/>
              </a:rPr>
              <a:t>duty bearers, accountability and anti-corruption actors</a:t>
            </a:r>
            <a:r>
              <a:rPr lang="en-US">
                <a:solidFill>
                  <a:srgbClr val="404040"/>
                </a:solidFill>
                <a:latin typeface="Times New Roman"/>
                <a:ea typeface="Calibri"/>
                <a:cs typeface="Times New Roman"/>
              </a:rPr>
              <a:t> to citizens demands.</a:t>
            </a:r>
            <a:endParaRPr lang="en-US">
              <a:solidFill>
                <a:srgbClr val="404040"/>
              </a:solidFill>
              <a:latin typeface="Times New Roman"/>
              <a:ea typeface="Calibri" panose="020F0502020204030204" pitchFamily="34" charset="0"/>
              <a:cs typeface="Calibri" panose="020F0502020204030204" pitchFamily="34" charset="0"/>
            </a:endParaRPr>
          </a:p>
          <a:p>
            <a:pPr marL="0" indent="0">
              <a:buNone/>
            </a:pPr>
            <a:endParaRPr lang="en-US" i="1">
              <a:latin typeface="Times New Roman"/>
              <a:ea typeface="Calibri" panose="020F0502020204030204"/>
              <a:cs typeface="Calibri" panose="020F0502020204030204"/>
            </a:endParaRPr>
          </a:p>
        </p:txBody>
      </p:sp>
    </p:spTree>
    <p:extLst>
      <p:ext uri="{BB962C8B-B14F-4D97-AF65-F5344CB8AC3E}">
        <p14:creationId xmlns:p14="http://schemas.microsoft.com/office/powerpoint/2010/main" val="1457019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442" y="345461"/>
            <a:ext cx="9709904" cy="1352144"/>
          </a:xfrm>
        </p:spPr>
        <p:txBody>
          <a:bodyPr/>
          <a:lstStyle/>
          <a:p>
            <a:r>
              <a:rPr lang="fr-BE" b="1">
                <a:solidFill>
                  <a:srgbClr val="C00000"/>
                </a:solidFill>
                <a:latin typeface="Times New Roman"/>
                <a:cs typeface="Times New Roman"/>
              </a:rPr>
              <a:t>3b. The actions: Target </a:t>
            </a:r>
            <a:r>
              <a:rPr lang="fr-BE" b="1" err="1">
                <a:solidFill>
                  <a:srgbClr val="C00000"/>
                </a:solidFill>
                <a:latin typeface="Times New Roman"/>
                <a:cs typeface="Times New Roman"/>
              </a:rPr>
              <a:t>beneficiaries</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1790337" y="1556684"/>
            <a:ext cx="9408754" cy="4934043"/>
          </a:xfrm>
        </p:spPr>
        <p:txBody>
          <a:bodyPr vert="horz" lIns="91440" tIns="45720" rIns="91440" bIns="45720" rtlCol="0" anchor="t">
            <a:noAutofit/>
          </a:bodyPr>
          <a:lstStyle/>
          <a:p>
            <a:pPr marL="267970" indent="-267970"/>
            <a:r>
              <a:rPr lang="en-GB" sz="3000">
                <a:solidFill>
                  <a:srgbClr val="000000"/>
                </a:solidFill>
                <a:latin typeface="Times New Roman"/>
                <a:ea typeface="Calibri"/>
                <a:cs typeface="Calibri"/>
              </a:rPr>
              <a:t>Organized </a:t>
            </a:r>
            <a:r>
              <a:rPr lang="en-GB" sz="3000">
                <a:solidFill>
                  <a:srgbClr val="FF0000"/>
                </a:solidFill>
                <a:latin typeface="Times New Roman"/>
                <a:ea typeface="Calibri"/>
                <a:cs typeface="Calibri"/>
              </a:rPr>
              <a:t>community structures</a:t>
            </a:r>
            <a:r>
              <a:rPr lang="en-GB" sz="3000">
                <a:solidFill>
                  <a:srgbClr val="000000"/>
                </a:solidFill>
                <a:latin typeface="Times New Roman"/>
                <a:ea typeface="Calibri"/>
                <a:cs typeface="Calibri"/>
              </a:rPr>
              <a:t> </a:t>
            </a:r>
            <a:r>
              <a:rPr lang="en-GB" sz="3000" b="0" i="0" u="none" strike="noStrike" baseline="0">
                <a:solidFill>
                  <a:srgbClr val="000000"/>
                </a:solidFill>
                <a:latin typeface="Times New Roman"/>
                <a:ea typeface="Calibri"/>
                <a:cs typeface="Calibri"/>
              </a:rPr>
              <a:t>in the </a:t>
            </a:r>
            <a:r>
              <a:rPr lang="en-GB" sz="3000">
                <a:solidFill>
                  <a:srgbClr val="000000"/>
                </a:solidFill>
                <a:latin typeface="Times New Roman"/>
                <a:ea typeface="Calibri"/>
                <a:cs typeface="Calibri"/>
              </a:rPr>
              <a:t>five targeted </a:t>
            </a:r>
            <a:r>
              <a:rPr lang="en-GB" sz="3000" b="0" i="0" u="none" strike="noStrike" baseline="0">
                <a:solidFill>
                  <a:srgbClr val="000000"/>
                </a:solidFill>
                <a:latin typeface="Times New Roman"/>
                <a:ea typeface="Calibri"/>
                <a:cs typeface="Calibri"/>
              </a:rPr>
              <a:t>districts </a:t>
            </a:r>
            <a:r>
              <a:rPr lang="en-GB" sz="3000">
                <a:solidFill>
                  <a:srgbClr val="000000"/>
                </a:solidFill>
                <a:latin typeface="Times New Roman"/>
                <a:ea typeface="Calibri"/>
                <a:cs typeface="Calibri"/>
              </a:rPr>
              <a:t>and 2 cities. E.g. community volunteers</a:t>
            </a:r>
            <a:r>
              <a:rPr lang="en-GB" sz="3000" b="0" i="0" u="none" strike="noStrike" baseline="0">
                <a:solidFill>
                  <a:srgbClr val="000000"/>
                </a:solidFill>
                <a:latin typeface="Times New Roman"/>
                <a:ea typeface="Calibri"/>
                <a:cs typeface="Calibri"/>
              </a:rPr>
              <a:t>, </a:t>
            </a:r>
            <a:r>
              <a:rPr lang="en-GB" sz="3000">
                <a:solidFill>
                  <a:srgbClr val="000000"/>
                </a:solidFill>
                <a:latin typeface="Times New Roman"/>
                <a:ea typeface="Calibri"/>
                <a:cs typeface="Calibri"/>
              </a:rPr>
              <a:t>monitoring systems etc.</a:t>
            </a:r>
            <a:r>
              <a:rPr lang="en-US" sz="3000">
                <a:solidFill>
                  <a:srgbClr val="000000"/>
                </a:solidFill>
                <a:latin typeface="Times New Roman"/>
                <a:ea typeface="Calibri"/>
                <a:cs typeface="Calibri"/>
              </a:rPr>
              <a:t> </a:t>
            </a:r>
            <a:endParaRPr lang="en-US"/>
          </a:p>
          <a:p>
            <a:pPr marL="267970" indent="-267970"/>
            <a:r>
              <a:rPr lang="en-GB" sz="3000">
                <a:solidFill>
                  <a:srgbClr val="000000"/>
                </a:solidFill>
                <a:latin typeface="Times New Roman"/>
                <a:ea typeface="Calibri"/>
                <a:cs typeface="Calibri"/>
              </a:rPr>
              <a:t>The selected </a:t>
            </a:r>
            <a:r>
              <a:rPr lang="en-GB" sz="3000">
                <a:solidFill>
                  <a:srgbClr val="FF0000"/>
                </a:solidFill>
                <a:latin typeface="Times New Roman"/>
                <a:ea typeface="Calibri"/>
                <a:cs typeface="Calibri"/>
              </a:rPr>
              <a:t>CBOs/NGOs </a:t>
            </a:r>
            <a:r>
              <a:rPr lang="en-GB" sz="3000">
                <a:solidFill>
                  <a:srgbClr val="000000"/>
                </a:solidFill>
                <a:latin typeface="Times New Roman"/>
                <a:ea typeface="Calibri"/>
                <a:cs typeface="Calibri"/>
              </a:rPr>
              <a:t>operating </a:t>
            </a:r>
            <a:r>
              <a:rPr lang="en-GB" sz="3000" b="0" i="0" u="none" strike="noStrike" baseline="0">
                <a:solidFill>
                  <a:srgbClr val="000000"/>
                </a:solidFill>
                <a:latin typeface="Times New Roman"/>
                <a:ea typeface="Calibri"/>
                <a:cs typeface="Calibri"/>
              </a:rPr>
              <a:t>in </a:t>
            </a:r>
            <a:r>
              <a:rPr lang="en-GB" sz="3000">
                <a:solidFill>
                  <a:srgbClr val="000000"/>
                </a:solidFill>
                <a:latin typeface="Times New Roman"/>
                <a:ea typeface="Calibri"/>
                <a:cs typeface="Calibri"/>
              </a:rPr>
              <a:t>the 5 target districts and 2 cities. </a:t>
            </a:r>
          </a:p>
          <a:p>
            <a:pPr marL="267970" indent="-267970"/>
            <a:r>
              <a:rPr lang="en-US" sz="3000">
                <a:solidFill>
                  <a:srgbClr val="000000"/>
                </a:solidFill>
                <a:latin typeface="Times New Roman"/>
                <a:ea typeface="Calibri"/>
                <a:cs typeface="Calibri"/>
              </a:rPr>
              <a:t>Directly targeted </a:t>
            </a:r>
            <a:r>
              <a:rPr lang="en-US" sz="3000">
                <a:solidFill>
                  <a:srgbClr val="FF0000"/>
                </a:solidFill>
                <a:latin typeface="Times New Roman"/>
                <a:ea typeface="Calibri"/>
                <a:cs typeface="Calibri"/>
              </a:rPr>
              <a:t>duty bearers</a:t>
            </a:r>
            <a:r>
              <a:rPr lang="en-US" sz="3000">
                <a:solidFill>
                  <a:srgbClr val="000000"/>
                </a:solidFill>
                <a:latin typeface="Times New Roman"/>
                <a:ea typeface="Calibri"/>
                <a:cs typeface="Calibri"/>
              </a:rPr>
              <a:t> (in health and education sectors), </a:t>
            </a:r>
            <a:r>
              <a:rPr lang="en-US" sz="3000">
                <a:solidFill>
                  <a:srgbClr val="FF0000"/>
                </a:solidFill>
                <a:latin typeface="Times New Roman"/>
                <a:ea typeface="Calibri"/>
                <a:cs typeface="Calibri"/>
              </a:rPr>
              <a:t>accountability</a:t>
            </a:r>
            <a:r>
              <a:rPr lang="en-US" sz="3000">
                <a:solidFill>
                  <a:srgbClr val="000000"/>
                </a:solidFill>
                <a:latin typeface="Times New Roman"/>
                <a:ea typeface="Calibri"/>
                <a:cs typeface="Calibri"/>
              </a:rPr>
              <a:t> and </a:t>
            </a:r>
            <a:r>
              <a:rPr lang="en-US" sz="3000">
                <a:solidFill>
                  <a:srgbClr val="FF0000"/>
                </a:solidFill>
                <a:latin typeface="Times New Roman"/>
                <a:ea typeface="Calibri"/>
                <a:cs typeface="Calibri"/>
              </a:rPr>
              <a:t>anti-corruption</a:t>
            </a:r>
            <a:r>
              <a:rPr lang="en-US" sz="3000">
                <a:solidFill>
                  <a:srgbClr val="000000"/>
                </a:solidFill>
                <a:latin typeface="Times New Roman"/>
                <a:ea typeface="Calibri"/>
                <a:cs typeface="Calibri"/>
              </a:rPr>
              <a:t> structures (council and service delivery structures). </a:t>
            </a:r>
            <a:endParaRPr lang="en-US" sz="3000">
              <a:solidFill>
                <a:srgbClr val="000000"/>
              </a:solidFill>
              <a:latin typeface="Times New Roman"/>
              <a:cs typeface="Times New Roman"/>
            </a:endParaRPr>
          </a:p>
          <a:p>
            <a:pPr marL="267970" indent="-267970"/>
            <a:r>
              <a:rPr lang="en-US" sz="3000">
                <a:solidFill>
                  <a:srgbClr val="000000"/>
                </a:solidFill>
                <a:latin typeface="Times New Roman"/>
                <a:ea typeface="Calibri"/>
                <a:cs typeface="Calibri"/>
              </a:rPr>
              <a:t>Leadership and governance structures in schools (PTAs/BOGs) and health facilities (HUMCs and Hospital boards).</a:t>
            </a:r>
          </a:p>
          <a:p>
            <a:pPr marL="267970" indent="-267970"/>
            <a:endParaRPr lang="en-US" sz="3200">
              <a:solidFill>
                <a:srgbClr val="404040"/>
              </a:solidFill>
              <a:ea typeface="Calibri" panose="020F0502020204030204"/>
              <a:cs typeface="Calibri" panose="020F0502020204030204"/>
            </a:endParaRPr>
          </a:p>
          <a:p>
            <a:pPr marL="267970" indent="-267970"/>
            <a:endParaRPr lang="en-US">
              <a:ea typeface="Calibri" panose="020F0502020204030204"/>
              <a:cs typeface="Calibri" panose="020F0502020204030204"/>
            </a:endParaRPr>
          </a:p>
          <a:p>
            <a:pPr marL="0" indent="0">
              <a:buNone/>
            </a:pPr>
            <a:endParaRPr lang="en-US" i="1">
              <a:ea typeface="Calibri" panose="020F0502020204030204"/>
              <a:cs typeface="Calibri" panose="020F0502020204030204"/>
            </a:endParaRPr>
          </a:p>
        </p:txBody>
      </p:sp>
    </p:spTree>
    <p:extLst>
      <p:ext uri="{BB962C8B-B14F-4D97-AF65-F5344CB8AC3E}">
        <p14:creationId xmlns:p14="http://schemas.microsoft.com/office/powerpoint/2010/main" val="311088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latin typeface="Times New Roman"/>
                <a:cs typeface="Times New Roman"/>
              </a:rPr>
              <a:t>Call for </a:t>
            </a:r>
            <a:r>
              <a:rPr lang="fr-BE" b="1" err="1">
                <a:solidFill>
                  <a:srgbClr val="C00000"/>
                </a:solidFill>
                <a:latin typeface="Times New Roman"/>
                <a:cs typeface="Times New Roman"/>
              </a:rPr>
              <a:t>Proposals</a:t>
            </a:r>
            <a:endParaRPr lang="en-US" b="1">
              <a:solidFill>
                <a:srgbClr val="C00000"/>
              </a:solidFill>
              <a:latin typeface="Times New Roman"/>
              <a:cs typeface="Times New Roman"/>
            </a:endParaRPr>
          </a:p>
        </p:txBody>
      </p:sp>
      <p:sp>
        <p:nvSpPr>
          <p:cNvPr id="3" name="Content Placeholder 2"/>
          <p:cNvSpPr>
            <a:spLocks noGrp="1"/>
          </p:cNvSpPr>
          <p:nvPr>
            <p:ph idx="1"/>
          </p:nvPr>
        </p:nvSpPr>
        <p:spPr>
          <a:xfrm>
            <a:off x="705326" y="1571854"/>
            <a:ext cx="9962674" cy="4554310"/>
          </a:xfrm>
        </p:spPr>
        <p:txBody>
          <a:bodyPr vert="horz" lIns="91440" tIns="45720" rIns="91440" bIns="45720" rtlCol="0" anchor="t">
            <a:normAutofit/>
          </a:bodyPr>
          <a:lstStyle/>
          <a:p>
            <a:pPr marL="267970" indent="-267970">
              <a:buNone/>
            </a:pPr>
            <a:r>
              <a:rPr lang="en-US">
                <a:latin typeface="Times New Roman"/>
                <a:ea typeface="+mn-lt"/>
                <a:cs typeface="+mn-lt"/>
              </a:rPr>
              <a:t>Guidelines, annexes, clarifications (Q&amp;A) and all other communication:</a:t>
            </a:r>
            <a:endParaRPr lang="en-US">
              <a:latin typeface="Times New Roman"/>
              <a:cs typeface="Times New Roman"/>
            </a:endParaRPr>
          </a:p>
          <a:p>
            <a:pPr marL="267970" indent="-267970">
              <a:buNone/>
            </a:pPr>
            <a:r>
              <a:rPr lang="en-US">
                <a:latin typeface="Times New Roman"/>
                <a:ea typeface="+mn-lt"/>
                <a:cs typeface="+mn-lt"/>
                <a:hlinkClick r:id="rId3"/>
              </a:rPr>
              <a:t>www.enabel.be/grants</a:t>
            </a:r>
            <a:r>
              <a:rPr lang="en-US">
                <a:latin typeface="Times New Roman"/>
                <a:ea typeface="+mn-lt"/>
                <a:cs typeface="+mn-lt"/>
              </a:rPr>
              <a:t>  </a:t>
            </a:r>
          </a:p>
          <a:p>
            <a:pPr marL="0" indent="0">
              <a:buNone/>
            </a:pPr>
            <a:endParaRPr lang="en-US">
              <a:latin typeface="Times New Roman"/>
              <a:cs typeface="Times New Roman"/>
            </a:endParaRPr>
          </a:p>
          <a:p>
            <a:pPr marL="0" indent="0">
              <a:buNone/>
            </a:pPr>
            <a:r>
              <a:rPr lang="en-US" b="1">
                <a:latin typeface="Times New Roman"/>
                <a:cs typeface="Times New Roman"/>
              </a:rPr>
              <a:t>Call reference number</a:t>
            </a:r>
            <a:r>
              <a:rPr lang="en-US">
                <a:latin typeface="Times New Roman"/>
                <a:cs typeface="Times New Roman"/>
              </a:rPr>
              <a:t>: UGA22008-10100</a:t>
            </a:r>
            <a:endParaRPr lang="en-US" b="1">
              <a:latin typeface="Times New Roman"/>
              <a:cs typeface="Times New Roman"/>
            </a:endParaRPr>
          </a:p>
          <a:p>
            <a:pPr marL="0" indent="0">
              <a:buNone/>
            </a:pPr>
            <a:r>
              <a:rPr lang="en-US" b="1">
                <a:latin typeface="Times New Roman"/>
                <a:cs typeface="Times New Roman"/>
              </a:rPr>
              <a:t>Call Title: </a:t>
            </a:r>
            <a:r>
              <a:rPr lang="en-US">
                <a:latin typeface="Times New Roman"/>
                <a:ea typeface="+mn-lt"/>
                <a:cs typeface="+mn-lt"/>
              </a:rPr>
              <a:t>Improving Citizen Participation and Accountability in Local Government Service Delivery Processes in Health and Education </a:t>
            </a:r>
          </a:p>
          <a:p>
            <a:pPr marL="0" indent="0">
              <a:buNone/>
            </a:pPr>
            <a:endParaRPr lang="en-US">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28824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023" y="407485"/>
            <a:ext cx="8849033" cy="572424"/>
          </a:xfrm>
        </p:spPr>
        <p:txBody>
          <a:bodyPr>
            <a:normAutofit fontScale="90000"/>
          </a:bodyPr>
          <a:lstStyle/>
          <a:p>
            <a:r>
              <a:rPr lang="fr-BE" b="1">
                <a:solidFill>
                  <a:srgbClr val="C00000"/>
                </a:solidFill>
                <a:latin typeface="Times New Roman"/>
                <a:cs typeface="Times New Roman"/>
              </a:rPr>
              <a:t>3b. The actions – admissible </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1407140" y="1697665"/>
            <a:ext cx="10308067" cy="4991986"/>
          </a:xfrm>
        </p:spPr>
        <p:txBody>
          <a:bodyPr vert="horz" lIns="91440" tIns="45720" rIns="91440" bIns="45720" rtlCol="0" anchor="t">
            <a:noAutofit/>
          </a:bodyPr>
          <a:lstStyle/>
          <a:p>
            <a:pPr marL="267970" indent="-267970" algn="just">
              <a:buFont typeface="Arial"/>
              <a:buChar char="•"/>
            </a:pPr>
            <a:r>
              <a:rPr lang="en-GB" sz="2000">
                <a:solidFill>
                  <a:srgbClr val="000000"/>
                </a:solidFill>
                <a:latin typeface="Times New Roman"/>
                <a:ea typeface="Calibri" panose="020F0502020204030204"/>
                <a:cs typeface="Calibri" panose="020F0502020204030204"/>
              </a:rPr>
              <a:t>Continuous </a:t>
            </a:r>
            <a:r>
              <a:rPr lang="en-GB" sz="2000">
                <a:solidFill>
                  <a:srgbClr val="FF0000"/>
                </a:solidFill>
                <a:latin typeface="Times New Roman"/>
                <a:ea typeface="Calibri" panose="020F0502020204030204"/>
                <a:cs typeface="Calibri" panose="020F0502020204030204"/>
              </a:rPr>
              <a:t>sensitization </a:t>
            </a:r>
            <a:r>
              <a:rPr lang="en-GB" sz="2000">
                <a:solidFill>
                  <a:srgbClr val="000000"/>
                </a:solidFill>
                <a:latin typeface="Times New Roman"/>
                <a:ea typeface="Calibri" panose="020F0502020204030204"/>
                <a:cs typeface="Calibri" panose="020F0502020204030204"/>
              </a:rPr>
              <a:t>of citizens to inform citizens that their participation in local government service delivery is not only a legally enforceable right but also includes active mechanisms for feedback and redress if this right is violated (including in the delivery of services at local government level) </a:t>
            </a:r>
            <a:endParaRPr lang="en-US" sz="2000">
              <a:solidFill>
                <a:srgbClr val="000000"/>
              </a:solidFill>
              <a:latin typeface="Times New Roman"/>
              <a:ea typeface="Calibri" panose="020F0502020204030204"/>
              <a:cs typeface="Calibri" panose="020F0502020204030204"/>
            </a:endParaRPr>
          </a:p>
          <a:p>
            <a:pPr marL="267970" indent="-267970" algn="just">
              <a:buFont typeface="Arial"/>
              <a:buChar char="•"/>
            </a:pPr>
            <a:r>
              <a:rPr lang="en-US" sz="2000">
                <a:solidFill>
                  <a:srgbClr val="000000"/>
                </a:solidFill>
                <a:latin typeface="Times New Roman"/>
                <a:ea typeface="Calibri" panose="020F0502020204030204"/>
                <a:cs typeface="Calibri" panose="020F0502020204030204"/>
              </a:rPr>
              <a:t>Sensitization of citizens on the </a:t>
            </a:r>
            <a:r>
              <a:rPr lang="en-US" sz="2000">
                <a:solidFill>
                  <a:srgbClr val="FF0000"/>
                </a:solidFill>
                <a:latin typeface="Times New Roman"/>
                <a:ea typeface="Calibri" panose="020F0502020204030204"/>
                <a:cs typeface="Calibri" panose="020F0502020204030204"/>
              </a:rPr>
              <a:t>roles of the different structures</a:t>
            </a:r>
            <a:r>
              <a:rPr lang="en-US" sz="2000">
                <a:solidFill>
                  <a:srgbClr val="000000"/>
                </a:solidFill>
                <a:latin typeface="Times New Roman"/>
                <a:ea typeface="Calibri" panose="020F0502020204030204"/>
                <a:cs typeface="Calibri" panose="020F0502020204030204"/>
              </a:rPr>
              <a:t> in the delivery of services at local government level with clear linkages on active citizen participation at all levels. </a:t>
            </a:r>
            <a:r>
              <a:rPr lang="en-GB" sz="2000">
                <a:solidFill>
                  <a:srgbClr val="000000"/>
                </a:solidFill>
                <a:latin typeface="Times New Roman"/>
                <a:ea typeface="Calibri" panose="020F0502020204030204"/>
                <a:cs typeface="Calibri" panose="020F0502020204030204"/>
              </a:rPr>
              <a:t> </a:t>
            </a:r>
            <a:endParaRPr lang="en-US" sz="2000">
              <a:solidFill>
                <a:srgbClr val="000000"/>
              </a:solidFill>
              <a:latin typeface="Times New Roman"/>
              <a:ea typeface="Calibri" panose="020F0502020204030204"/>
              <a:cs typeface="Calibri" panose="020F0502020204030204"/>
            </a:endParaRPr>
          </a:p>
          <a:p>
            <a:pPr marL="267970" indent="-267970" algn="just">
              <a:buFont typeface="Arial"/>
              <a:buChar char="•"/>
            </a:pPr>
            <a:r>
              <a:rPr lang="en-US" sz="2000">
                <a:solidFill>
                  <a:srgbClr val="000000"/>
                </a:solidFill>
                <a:latin typeface="Times New Roman"/>
                <a:ea typeface="Calibri" panose="020F0502020204030204"/>
                <a:cs typeface="Calibri" panose="020F0502020204030204"/>
              </a:rPr>
              <a:t>Support regular service delivery-related </a:t>
            </a:r>
            <a:r>
              <a:rPr lang="en-US" sz="2000">
                <a:solidFill>
                  <a:srgbClr val="FF0000"/>
                </a:solidFill>
                <a:latin typeface="Times New Roman"/>
                <a:ea typeface="Calibri" panose="020F0502020204030204"/>
                <a:cs typeface="Calibri" panose="020F0502020204030204"/>
              </a:rPr>
              <a:t>engagements between local governments and citizens </a:t>
            </a:r>
            <a:r>
              <a:rPr lang="en-US" sz="2000">
                <a:solidFill>
                  <a:srgbClr val="000000"/>
                </a:solidFill>
                <a:latin typeface="Times New Roman"/>
                <a:ea typeface="Calibri" panose="020F0502020204030204"/>
                <a:cs typeface="Calibri" panose="020F0502020204030204"/>
              </a:rPr>
              <a:t>to facilitate in particular consultations with and provide feedback to citizens. </a:t>
            </a:r>
            <a:r>
              <a:rPr lang="en-GB" sz="2000">
                <a:solidFill>
                  <a:srgbClr val="000000"/>
                </a:solidFill>
                <a:latin typeface="Times New Roman"/>
                <a:ea typeface="Calibri" panose="020F0502020204030204"/>
                <a:cs typeface="Calibri" panose="020F0502020204030204"/>
              </a:rPr>
              <a:t> </a:t>
            </a:r>
            <a:endParaRPr lang="en-US" sz="2000">
              <a:solidFill>
                <a:srgbClr val="000000"/>
              </a:solidFill>
              <a:latin typeface="Times New Roman"/>
              <a:ea typeface="Calibri" panose="020F0502020204030204"/>
              <a:cs typeface="Calibri" panose="020F0502020204030204"/>
            </a:endParaRPr>
          </a:p>
          <a:p>
            <a:pPr marL="267970" indent="-267970" algn="just">
              <a:buFont typeface="Arial"/>
              <a:buChar char="•"/>
            </a:pPr>
            <a:r>
              <a:rPr lang="en-GB" sz="2000">
                <a:solidFill>
                  <a:srgbClr val="000000"/>
                </a:solidFill>
                <a:latin typeface="Times New Roman"/>
                <a:ea typeface="Calibri" panose="020F0502020204030204"/>
                <a:cs typeface="Calibri" panose="020F0502020204030204"/>
              </a:rPr>
              <a:t>Support Local Government authorities including duty bearers, accountability and anti-corruption actors to </a:t>
            </a:r>
            <a:r>
              <a:rPr lang="en-GB" sz="2000">
                <a:solidFill>
                  <a:srgbClr val="FF0000"/>
                </a:solidFill>
                <a:latin typeface="Times New Roman"/>
                <a:ea typeface="Calibri" panose="020F0502020204030204"/>
                <a:cs typeface="Calibri" panose="020F0502020204030204"/>
              </a:rPr>
              <a:t>promote, create, expand and participate in platforms that not only facilitate citizen voice </a:t>
            </a:r>
            <a:r>
              <a:rPr lang="en-GB" sz="2000">
                <a:solidFill>
                  <a:srgbClr val="000000"/>
                </a:solidFill>
                <a:latin typeface="Times New Roman"/>
                <a:ea typeface="Calibri" panose="020F0502020204030204"/>
                <a:cs typeface="Calibri" panose="020F0502020204030204"/>
              </a:rPr>
              <a:t>but also actively solicit and respond to feedback, thereby enhancing accountability. </a:t>
            </a:r>
            <a:endParaRPr lang="en-US" sz="2000">
              <a:solidFill>
                <a:srgbClr val="000000"/>
              </a:solidFill>
              <a:latin typeface="Times New Roman"/>
              <a:ea typeface="Calibri" panose="020F0502020204030204"/>
              <a:cs typeface="Calibri" panose="020F0502020204030204"/>
            </a:endParaRPr>
          </a:p>
          <a:p>
            <a:pPr marL="267970" indent="-267970" algn="just">
              <a:buFont typeface="Arial"/>
              <a:buChar char="•"/>
            </a:pPr>
            <a:r>
              <a:rPr lang="en-US" sz="2000">
                <a:solidFill>
                  <a:srgbClr val="000000"/>
                </a:solidFill>
                <a:latin typeface="Times New Roman"/>
                <a:ea typeface="Calibri" panose="020F0502020204030204"/>
                <a:cs typeface="Calibri" panose="020F0502020204030204"/>
              </a:rPr>
              <a:t>Training of citizens and community-level leaders on their </a:t>
            </a:r>
            <a:r>
              <a:rPr lang="en-US" sz="2000">
                <a:solidFill>
                  <a:srgbClr val="FF0000"/>
                </a:solidFill>
                <a:latin typeface="Times New Roman"/>
                <a:ea typeface="Calibri" panose="020F0502020204030204"/>
                <a:cs typeface="Calibri" panose="020F0502020204030204"/>
              </a:rPr>
              <a:t>civic roles, advocacy and influencing decision-making</a:t>
            </a:r>
            <a:r>
              <a:rPr lang="en-US" sz="2000">
                <a:solidFill>
                  <a:srgbClr val="000000"/>
                </a:solidFill>
                <a:latin typeface="Times New Roman"/>
                <a:ea typeface="Calibri" panose="020F0502020204030204"/>
                <a:cs typeface="Calibri" panose="020F0502020204030204"/>
              </a:rPr>
              <a:t> that impacts their communities. </a:t>
            </a:r>
            <a:r>
              <a:rPr lang="en-GB" sz="2000">
                <a:solidFill>
                  <a:srgbClr val="000000"/>
                </a:solidFill>
                <a:latin typeface="Times New Roman"/>
                <a:ea typeface="Calibri" panose="020F0502020204030204"/>
                <a:cs typeface="Calibri" panose="020F0502020204030204"/>
              </a:rPr>
              <a:t> </a:t>
            </a:r>
            <a:endParaRPr lang="en-US" sz="2000">
              <a:solidFill>
                <a:srgbClr val="000000"/>
              </a:solidFill>
              <a:latin typeface="Times New Roman"/>
              <a:ea typeface="Calibri" panose="020F0502020204030204"/>
              <a:cs typeface="Calibri" panose="020F0502020204030204"/>
            </a:endParaRPr>
          </a:p>
          <a:p>
            <a:pPr marL="0" indent="0">
              <a:buNone/>
            </a:pPr>
            <a:endParaRPr lang="en-US" sz="2000" b="1">
              <a:solidFill>
                <a:srgbClr val="C00000"/>
              </a:solidFill>
              <a:latin typeface="Times New Roman"/>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1BB0-B732-B902-DB92-238B557BD5EB}"/>
              </a:ext>
            </a:extLst>
          </p:cNvPr>
          <p:cNvSpPr>
            <a:spLocks noGrp="1"/>
          </p:cNvSpPr>
          <p:nvPr>
            <p:ph type="title"/>
          </p:nvPr>
        </p:nvSpPr>
        <p:spPr/>
        <p:txBody>
          <a:bodyPr/>
          <a:lstStyle/>
          <a:p>
            <a:r>
              <a:rPr lang="fr-BE" sz="4000" b="1">
                <a:solidFill>
                  <a:srgbClr val="C00000"/>
                </a:solidFill>
                <a:latin typeface="Times New Roman"/>
                <a:cs typeface="Times New Roman"/>
              </a:rPr>
              <a:t>3b. The actions – admissible </a:t>
            </a:r>
            <a:r>
              <a:rPr lang="fr-BE" sz="4000" b="1" err="1">
                <a:solidFill>
                  <a:srgbClr val="C00000"/>
                </a:solidFill>
                <a:latin typeface="Times New Roman"/>
                <a:cs typeface="Times New Roman"/>
              </a:rPr>
              <a:t>Cont'd</a:t>
            </a:r>
            <a:r>
              <a:rPr lang="fr-BE" sz="4000" b="1">
                <a:solidFill>
                  <a:srgbClr val="C00000"/>
                </a:solidFill>
                <a:latin typeface="Times New Roman"/>
                <a:cs typeface="Times New Roman"/>
              </a:rPr>
              <a:t>....</a:t>
            </a:r>
            <a:endParaRPr lang="en-US"/>
          </a:p>
        </p:txBody>
      </p:sp>
      <p:sp>
        <p:nvSpPr>
          <p:cNvPr id="3" name="Content Placeholder 2">
            <a:extLst>
              <a:ext uri="{FF2B5EF4-FFF2-40B4-BE49-F238E27FC236}">
                <a16:creationId xmlns:a16="http://schemas.microsoft.com/office/drawing/2014/main" id="{0FEF7828-2C02-EFE8-B5DF-511AAC4D39AB}"/>
              </a:ext>
            </a:extLst>
          </p:cNvPr>
          <p:cNvSpPr>
            <a:spLocks noGrp="1"/>
          </p:cNvSpPr>
          <p:nvPr>
            <p:ph idx="1"/>
          </p:nvPr>
        </p:nvSpPr>
        <p:spPr>
          <a:xfrm>
            <a:off x="1330379" y="1825625"/>
            <a:ext cx="9907788" cy="4351338"/>
          </a:xfrm>
        </p:spPr>
        <p:txBody>
          <a:bodyPr vert="horz" lIns="91440" tIns="45720" rIns="91440" bIns="45720" rtlCol="0" anchor="t">
            <a:normAutofit/>
          </a:bodyPr>
          <a:lstStyle/>
          <a:p>
            <a:pPr marL="267970" indent="-267970" algn="just">
              <a:buFont typeface="Arial,Sans-Serif" panose="020B0604020202020204" pitchFamily="34" charset="0"/>
            </a:pPr>
            <a:r>
              <a:rPr lang="en-GB" sz="2000">
                <a:solidFill>
                  <a:srgbClr val="000000"/>
                </a:solidFill>
                <a:latin typeface="Times New Roman"/>
                <a:cs typeface="Times New Roman"/>
              </a:rPr>
              <a:t>Support citizen and CSO led advocacy on </a:t>
            </a:r>
            <a:r>
              <a:rPr lang="en-GB" sz="2000">
                <a:solidFill>
                  <a:srgbClr val="FF0000"/>
                </a:solidFill>
                <a:latin typeface="Times New Roman"/>
                <a:cs typeface="Times New Roman"/>
              </a:rPr>
              <a:t>prudent public finance management of health and education</a:t>
            </a:r>
            <a:r>
              <a:rPr lang="en-GB" sz="2000">
                <a:solidFill>
                  <a:srgbClr val="000000"/>
                </a:solidFill>
                <a:latin typeface="Times New Roman"/>
                <a:cs typeface="Times New Roman"/>
              </a:rPr>
              <a:t> in local and central governments budgets and plans.  </a:t>
            </a:r>
            <a:endParaRPr lang="en-US" sz="2000">
              <a:solidFill>
                <a:srgbClr val="000000"/>
              </a:solidFill>
              <a:latin typeface="Times New Roman"/>
              <a:cs typeface="Times New Roman"/>
            </a:endParaRPr>
          </a:p>
          <a:p>
            <a:pPr marL="267970" indent="-267970" algn="just">
              <a:buFont typeface="Arial,Sans-Serif" panose="020B0604020202020204" pitchFamily="34" charset="0"/>
            </a:pPr>
            <a:r>
              <a:rPr lang="en-GB" sz="2000">
                <a:solidFill>
                  <a:srgbClr val="000000"/>
                </a:solidFill>
                <a:latin typeface="Times New Roman"/>
                <a:cs typeface="Times New Roman"/>
              </a:rPr>
              <a:t>Strengthen NGOs, CBOs or other community structures to enhance citizen </a:t>
            </a:r>
            <a:r>
              <a:rPr lang="en-GB" sz="2000">
                <a:solidFill>
                  <a:srgbClr val="FF0000"/>
                </a:solidFill>
                <a:latin typeface="Times New Roman"/>
                <a:cs typeface="Times New Roman"/>
              </a:rPr>
              <a:t>access to information</a:t>
            </a:r>
            <a:r>
              <a:rPr lang="en-GB" sz="2000">
                <a:solidFill>
                  <a:srgbClr val="000000"/>
                </a:solidFill>
                <a:latin typeface="Times New Roman"/>
                <a:cs typeface="Times New Roman"/>
              </a:rPr>
              <a:t>, citizen </a:t>
            </a:r>
            <a:r>
              <a:rPr lang="en-GB" sz="2000">
                <a:solidFill>
                  <a:srgbClr val="FF0000"/>
                </a:solidFill>
                <a:latin typeface="Times New Roman"/>
                <a:cs typeface="Times New Roman"/>
              </a:rPr>
              <a:t>mentorship</a:t>
            </a:r>
            <a:r>
              <a:rPr lang="en-GB" sz="2000">
                <a:solidFill>
                  <a:srgbClr val="000000"/>
                </a:solidFill>
                <a:latin typeface="Times New Roman"/>
                <a:cs typeface="Times New Roman"/>
              </a:rPr>
              <a:t> and active </a:t>
            </a:r>
            <a:r>
              <a:rPr lang="en-GB" sz="2000">
                <a:solidFill>
                  <a:srgbClr val="FF0000"/>
                </a:solidFill>
                <a:latin typeface="Times New Roman"/>
                <a:cs typeface="Times New Roman"/>
              </a:rPr>
              <a:t>engagement </a:t>
            </a:r>
            <a:r>
              <a:rPr lang="en-GB" sz="2000">
                <a:solidFill>
                  <a:srgbClr val="000000"/>
                </a:solidFill>
                <a:latin typeface="Times New Roman"/>
                <a:cs typeface="Times New Roman"/>
              </a:rPr>
              <a:t>in </a:t>
            </a:r>
            <a:r>
              <a:rPr lang="en-GB" sz="2000">
                <a:solidFill>
                  <a:srgbClr val="FF0000"/>
                </a:solidFill>
                <a:latin typeface="Times New Roman"/>
                <a:cs typeface="Times New Roman"/>
              </a:rPr>
              <a:t>feedback mechanisms</a:t>
            </a:r>
            <a:r>
              <a:rPr lang="en-GB" sz="2000">
                <a:solidFill>
                  <a:srgbClr val="000000"/>
                </a:solidFill>
                <a:latin typeface="Times New Roman"/>
                <a:cs typeface="Times New Roman"/>
              </a:rPr>
              <a:t>, particularly in education and health with </a:t>
            </a:r>
            <a:r>
              <a:rPr lang="en-GB" sz="2000">
                <a:solidFill>
                  <a:srgbClr val="FF0000"/>
                </a:solidFill>
                <a:latin typeface="Times New Roman"/>
                <a:cs typeface="Times New Roman"/>
              </a:rPr>
              <a:t>subnational and national level policy</a:t>
            </a:r>
            <a:r>
              <a:rPr lang="en-GB" sz="2000">
                <a:solidFill>
                  <a:srgbClr val="000000"/>
                </a:solidFill>
                <a:latin typeface="Times New Roman"/>
                <a:cs typeface="Times New Roman"/>
              </a:rPr>
              <a:t> advocacy </a:t>
            </a:r>
            <a:r>
              <a:rPr lang="en-GB" sz="2000">
                <a:solidFill>
                  <a:srgbClr val="FF0000"/>
                </a:solidFill>
                <a:latin typeface="Times New Roman"/>
                <a:cs typeface="Times New Roman"/>
              </a:rPr>
              <a:t>linkages strengthened </a:t>
            </a:r>
            <a:r>
              <a:rPr lang="en-GB" sz="2000">
                <a:solidFill>
                  <a:srgbClr val="000000"/>
                </a:solidFill>
                <a:latin typeface="Times New Roman"/>
                <a:cs typeface="Times New Roman"/>
              </a:rPr>
              <a:t>for impactful service delivery.  </a:t>
            </a:r>
            <a:endParaRPr lang="en-US" sz="2000">
              <a:solidFill>
                <a:srgbClr val="000000"/>
              </a:solidFill>
              <a:latin typeface="Times New Roman"/>
              <a:cs typeface="Times New Roman"/>
            </a:endParaRPr>
          </a:p>
          <a:p>
            <a:pPr marL="267970" indent="-267970" algn="just">
              <a:buFont typeface="Arial,Sans-Serif" panose="020B0604020202020204" pitchFamily="34" charset="0"/>
            </a:pPr>
            <a:r>
              <a:rPr lang="en-GB" sz="2000">
                <a:solidFill>
                  <a:srgbClr val="000000"/>
                </a:solidFill>
                <a:latin typeface="Times New Roman"/>
                <a:cs typeface="Times New Roman"/>
              </a:rPr>
              <a:t>Strengthening citizens and CSOs participation in </a:t>
            </a:r>
            <a:r>
              <a:rPr lang="en-GB" sz="2000">
                <a:solidFill>
                  <a:srgbClr val="FF0000"/>
                </a:solidFill>
                <a:latin typeface="Times New Roman"/>
                <a:cs typeface="Times New Roman"/>
              </a:rPr>
              <a:t>anti-corruption efforts and engagement</a:t>
            </a:r>
            <a:r>
              <a:rPr lang="en-GB" sz="2000">
                <a:solidFill>
                  <a:srgbClr val="000000"/>
                </a:solidFill>
                <a:latin typeface="Times New Roman"/>
                <a:cs typeface="Times New Roman"/>
              </a:rPr>
              <a:t> with anti-corruption actors at Local government for increased social accountability in health and education.</a:t>
            </a:r>
            <a:endParaRPr lang="en-US" sz="2000">
              <a:solidFill>
                <a:srgbClr val="000000"/>
              </a:solidFill>
              <a:latin typeface="Times New Roman"/>
              <a:cs typeface="Times New Roman"/>
            </a:endParaRPr>
          </a:p>
          <a:p>
            <a:pPr marL="267970" indent="-267970" algn="just">
              <a:buFont typeface="Arial,Sans-Serif" panose="020B0604020202020204" pitchFamily="34" charset="0"/>
            </a:pPr>
            <a:r>
              <a:rPr lang="en-GB" sz="2000">
                <a:solidFill>
                  <a:srgbClr val="FF0000"/>
                </a:solidFill>
                <a:latin typeface="Times New Roman"/>
                <a:cs typeface="Times New Roman"/>
              </a:rPr>
              <a:t>Capacity building to key accountability and anti-corruption structures</a:t>
            </a:r>
            <a:r>
              <a:rPr lang="en-GB" sz="2000">
                <a:solidFill>
                  <a:srgbClr val="000000"/>
                </a:solidFill>
                <a:latin typeface="Times New Roman"/>
                <a:cs typeface="Times New Roman"/>
              </a:rPr>
              <a:t> to execute their mandate in collaboration with citizens.</a:t>
            </a:r>
            <a:endParaRPr lang="en-US" sz="2000">
              <a:solidFill>
                <a:srgbClr val="000000"/>
              </a:solidFill>
              <a:latin typeface="Times New Roman"/>
              <a:cs typeface="Times New Roman"/>
            </a:endParaRPr>
          </a:p>
          <a:p>
            <a:pPr marL="267970" indent="-267970" algn="just">
              <a:buFont typeface="Arial,Sans-Serif" panose="020B0604020202020204" pitchFamily="34" charset="0"/>
            </a:pPr>
            <a:r>
              <a:rPr lang="en-GB" sz="2000">
                <a:solidFill>
                  <a:srgbClr val="FF0000"/>
                </a:solidFill>
                <a:latin typeface="Times New Roman"/>
                <a:cs typeface="Times New Roman"/>
              </a:rPr>
              <a:t>Resourcing of LG accountability and anti-corruption actors </a:t>
            </a:r>
            <a:r>
              <a:rPr lang="en-GB" sz="2000">
                <a:solidFill>
                  <a:srgbClr val="000000"/>
                </a:solidFill>
                <a:latin typeface="Times New Roman"/>
                <a:cs typeface="Times New Roman"/>
              </a:rPr>
              <a:t>as well as selected duty bearers to become increasingly responsive towards Citizen demands.</a:t>
            </a:r>
            <a:endParaRPr lang="en-US" sz="2000">
              <a:ea typeface="Calibri"/>
              <a:cs typeface="Calibri"/>
            </a:endParaRPr>
          </a:p>
        </p:txBody>
      </p:sp>
    </p:spTree>
    <p:extLst>
      <p:ext uri="{BB962C8B-B14F-4D97-AF65-F5344CB8AC3E}">
        <p14:creationId xmlns:p14="http://schemas.microsoft.com/office/powerpoint/2010/main" val="2702089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a:solidFill>
                  <a:srgbClr val="C00000"/>
                </a:solidFill>
                <a:latin typeface="Times New Roman"/>
                <a:cs typeface="Times New Roman"/>
              </a:rPr>
              <a:t>3b. The actions – NON admissible</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a:bodyPr>
          <a:lstStyle/>
          <a:p>
            <a:pPr marL="0" indent="0" algn="l">
              <a:buNone/>
            </a:pPr>
            <a:endParaRPr lang="en-GB" sz="1800" b="0" i="0" u="none" strike="noStrike" baseline="0">
              <a:solidFill>
                <a:srgbClr val="000000"/>
              </a:solidFill>
              <a:latin typeface="Symbol" panose="05050102010706020507" pitchFamily="18" charset="2"/>
            </a:endParaRPr>
          </a:p>
          <a:p>
            <a:pPr marL="267970" indent="-267970"/>
            <a:endParaRPr lang="en-US" sz="2400">
              <a:solidFill>
                <a:schemeClr val="tx1">
                  <a:lumMod val="75000"/>
                  <a:lumOff val="25000"/>
                </a:schemeClr>
              </a:solidFill>
              <a:latin typeface="Times New Roman"/>
              <a:cs typeface="Times New Roman"/>
            </a:endParaRPr>
          </a:p>
          <a:p>
            <a:pPr marL="267970" indent="-267970"/>
            <a:r>
              <a:rPr lang="en-US" b="0" i="0" u="none" strike="noStrike" baseline="0">
                <a:solidFill>
                  <a:schemeClr val="tx1">
                    <a:lumMod val="75000"/>
                    <a:lumOff val="25000"/>
                  </a:schemeClr>
                </a:solidFill>
                <a:latin typeface="Times New Roman"/>
                <a:cs typeface="Times New Roman"/>
              </a:rPr>
              <a:t>Actions consisting exclusively or primarily of sponsoring the participation of </a:t>
            </a:r>
            <a:r>
              <a:rPr lang="en-US" b="0" i="0" u="none" strike="noStrike" baseline="0">
                <a:solidFill>
                  <a:srgbClr val="FF0000"/>
                </a:solidFill>
                <a:latin typeface="Times New Roman"/>
                <a:cs typeface="Times New Roman"/>
              </a:rPr>
              <a:t>individuals</a:t>
            </a:r>
            <a:r>
              <a:rPr lang="en-US" b="0" i="0" u="none" strike="noStrike" baseline="0">
                <a:solidFill>
                  <a:schemeClr val="tx1">
                    <a:lumMod val="75000"/>
                    <a:lumOff val="25000"/>
                  </a:schemeClr>
                </a:solidFill>
                <a:latin typeface="Times New Roman"/>
                <a:cs typeface="Times New Roman"/>
              </a:rPr>
              <a:t> in workshops, seminars, conferences and conventions; </a:t>
            </a:r>
            <a:endParaRPr lang="en-US" b="0" i="0" u="none" strike="noStrike" baseline="0">
              <a:solidFill>
                <a:schemeClr val="tx1">
                  <a:lumMod val="75000"/>
                  <a:lumOff val="25000"/>
                </a:schemeClr>
              </a:solidFill>
              <a:latin typeface="Times New Roman"/>
              <a:ea typeface="Calibri"/>
              <a:cs typeface="Times New Roman"/>
            </a:endParaRPr>
          </a:p>
          <a:p>
            <a:pPr marL="267970" indent="-267970"/>
            <a:r>
              <a:rPr lang="en-US" b="0" i="0" u="none" strike="noStrike" baseline="0">
                <a:solidFill>
                  <a:schemeClr val="tx1">
                    <a:lumMod val="75000"/>
                    <a:lumOff val="25000"/>
                  </a:schemeClr>
                </a:solidFill>
                <a:latin typeface="Times New Roman"/>
                <a:cs typeface="Times New Roman"/>
              </a:rPr>
              <a:t>Actions consisting exclusively or primarily of financing individual </a:t>
            </a:r>
            <a:r>
              <a:rPr lang="en-US" b="0" i="0" u="none" strike="noStrike" baseline="0">
                <a:solidFill>
                  <a:srgbClr val="FF0000"/>
                </a:solidFill>
                <a:latin typeface="Times New Roman"/>
                <a:cs typeface="Times New Roman"/>
              </a:rPr>
              <a:t>scholarships</a:t>
            </a:r>
            <a:r>
              <a:rPr lang="en-US" b="0" i="0" u="none" strike="noStrike" baseline="0">
                <a:solidFill>
                  <a:schemeClr val="tx1">
                    <a:lumMod val="75000"/>
                    <a:lumOff val="25000"/>
                  </a:schemeClr>
                </a:solidFill>
                <a:latin typeface="Times New Roman"/>
                <a:cs typeface="Times New Roman"/>
              </a:rPr>
              <a:t> for studies or trainings; </a:t>
            </a:r>
            <a:endParaRPr lang="en-US" b="0" i="0" u="none" strike="noStrike" baseline="0">
              <a:solidFill>
                <a:schemeClr val="tx1">
                  <a:lumMod val="75000"/>
                  <a:lumOff val="25000"/>
                </a:schemeClr>
              </a:solidFill>
              <a:latin typeface="Times New Roman"/>
              <a:ea typeface="Calibri"/>
              <a:cs typeface="Times New Roman"/>
            </a:endParaRPr>
          </a:p>
          <a:p>
            <a:pPr marL="0" indent="0">
              <a:buNone/>
            </a:pPr>
            <a:endParaRPr lang="en-US" b="0" i="0" u="none" strike="noStrike" baseline="0">
              <a:solidFill>
                <a:schemeClr val="tx1">
                  <a:lumMod val="75000"/>
                  <a:lumOff val="25000"/>
                </a:schemeClr>
              </a:solidFill>
              <a:latin typeface="Times New Roman"/>
              <a:ea typeface="Calibri"/>
              <a:cs typeface="Calibri"/>
            </a:endParaRPr>
          </a:p>
        </p:txBody>
      </p:sp>
    </p:spTree>
    <p:extLst>
      <p:ext uri="{BB962C8B-B14F-4D97-AF65-F5344CB8AC3E}">
        <p14:creationId xmlns:p14="http://schemas.microsoft.com/office/powerpoint/2010/main" val="161704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325" y="156785"/>
            <a:ext cx="9913696" cy="643307"/>
          </a:xfrm>
        </p:spPr>
        <p:txBody>
          <a:bodyPr>
            <a:normAutofit fontScale="90000"/>
          </a:bodyPr>
          <a:lstStyle/>
          <a:p>
            <a:r>
              <a:rPr lang="fr-BE" b="1">
                <a:solidFill>
                  <a:srgbClr val="C00000"/>
                </a:solidFill>
                <a:latin typeface="Times New Roman"/>
                <a:cs typeface="Times New Roman"/>
              </a:rPr>
              <a:t>3b. The actions: Admissible </a:t>
            </a:r>
            <a:r>
              <a:rPr lang="fr-BE" b="1" err="1">
                <a:solidFill>
                  <a:srgbClr val="C00000"/>
                </a:solidFill>
                <a:latin typeface="Times New Roman"/>
                <a:cs typeface="Times New Roman"/>
              </a:rPr>
              <a:t>activities</a:t>
            </a:r>
            <a:r>
              <a:rPr lang="fr-BE" b="1">
                <a:solidFill>
                  <a:srgbClr val="C00000"/>
                </a:solidFill>
                <a:latin typeface="Times New Roman"/>
                <a:cs typeface="Times New Roman"/>
              </a:rPr>
              <a:t>.. </a:t>
            </a:r>
            <a:r>
              <a:rPr lang="fr-BE" b="1" err="1">
                <a:solidFill>
                  <a:srgbClr val="C00000"/>
                </a:solidFill>
                <a:latin typeface="Times New Roman"/>
                <a:cs typeface="Times New Roman"/>
              </a:rPr>
              <a:t>Cont</a:t>
            </a:r>
            <a:r>
              <a:rPr lang="fr-BE" b="1">
                <a:solidFill>
                  <a:srgbClr val="C00000"/>
                </a:solidFill>
                <a:latin typeface="Times New Roman"/>
                <a:cs typeface="Times New Roman"/>
              </a:rPr>
              <a:t>..</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1860358" y="978612"/>
            <a:ext cx="9397577" cy="5745125"/>
          </a:xfrm>
        </p:spPr>
        <p:txBody>
          <a:bodyPr vert="horz" lIns="91440" tIns="45720" rIns="91440" bIns="45720" rtlCol="0" anchor="t">
            <a:noAutofit/>
          </a:bodyPr>
          <a:lstStyle/>
          <a:p>
            <a:pPr marL="267970" indent="-267970" algn="just">
              <a:buFont typeface="Arial"/>
              <a:buChar char="•"/>
            </a:pPr>
            <a:r>
              <a:rPr lang="en-GB" sz="1600">
                <a:solidFill>
                  <a:srgbClr val="000000"/>
                </a:solidFill>
                <a:latin typeface="Georgia"/>
              </a:rPr>
              <a:t>Organize community events to </a:t>
            </a:r>
            <a:r>
              <a:rPr lang="en-GB" sz="1600">
                <a:solidFill>
                  <a:srgbClr val="FF0000"/>
                </a:solidFill>
                <a:latin typeface="Georgia"/>
              </a:rPr>
              <a:t>educate all </a:t>
            </a:r>
            <a:r>
              <a:rPr lang="en-GB" sz="1600">
                <a:solidFill>
                  <a:srgbClr val="000000"/>
                </a:solidFill>
                <a:latin typeface="Georgia"/>
              </a:rPr>
              <a:t>residents, including citizens and refugees, about their legally enforceable rights to participate in local government service delivery and the remedies available if these rights are violated. </a:t>
            </a:r>
            <a:endParaRPr lang="en-US" sz="1600">
              <a:solidFill>
                <a:srgbClr val="000000"/>
              </a:solidFill>
              <a:latin typeface="Georgia"/>
            </a:endParaRPr>
          </a:p>
          <a:p>
            <a:pPr marL="267970" indent="-267970" algn="just">
              <a:buFont typeface="Arial"/>
              <a:buChar char="•"/>
            </a:pPr>
            <a:r>
              <a:rPr lang="en-GB" sz="1600">
                <a:solidFill>
                  <a:srgbClr val="000000"/>
                </a:solidFill>
                <a:latin typeface="Georgia"/>
              </a:rPr>
              <a:t>Develop and distribute </a:t>
            </a:r>
            <a:r>
              <a:rPr lang="en-GB" sz="1600">
                <a:solidFill>
                  <a:srgbClr val="FF0000"/>
                </a:solidFill>
                <a:latin typeface="Georgia"/>
              </a:rPr>
              <a:t>informational materials</a:t>
            </a:r>
            <a:r>
              <a:rPr lang="en-GB" sz="1600">
                <a:solidFill>
                  <a:srgbClr val="000000"/>
                </a:solidFill>
                <a:latin typeface="Georgia"/>
              </a:rPr>
              <a:t> (radio/TV programs) to raise awareness about citizen participation and accountability mechanisms, ensuring inclusivity of vulnerable populations (amongst which, but not exclusive to: refugees, people from lower socio-economic background, women and girls). </a:t>
            </a:r>
            <a:endParaRPr lang="en-US" sz="1600">
              <a:solidFill>
                <a:srgbClr val="000000"/>
              </a:solidFill>
              <a:latin typeface="Georgia"/>
            </a:endParaRPr>
          </a:p>
          <a:p>
            <a:pPr marL="267970" indent="-267970" algn="just">
              <a:buFont typeface="Arial"/>
              <a:buChar char="•"/>
            </a:pPr>
            <a:r>
              <a:rPr lang="en-GB" sz="1600">
                <a:solidFill>
                  <a:srgbClr val="000000"/>
                </a:solidFill>
                <a:latin typeface="Georgia"/>
              </a:rPr>
              <a:t>Conduct </a:t>
            </a:r>
            <a:r>
              <a:rPr lang="en-GB" sz="1600">
                <a:solidFill>
                  <a:srgbClr val="FF0000"/>
                </a:solidFill>
                <a:latin typeface="Georgia"/>
              </a:rPr>
              <a:t>sensitization sessions</a:t>
            </a:r>
            <a:r>
              <a:rPr lang="en-GB" sz="1600">
                <a:solidFill>
                  <a:srgbClr val="000000"/>
                </a:solidFill>
                <a:latin typeface="Georgia"/>
              </a:rPr>
              <a:t> to inform residents, with special attention to the needs of vulnerable groups. about the roles of different local government structures and how they can participate effectively at all levels. </a:t>
            </a:r>
            <a:endParaRPr lang="en-US" sz="1600">
              <a:solidFill>
                <a:srgbClr val="000000"/>
              </a:solidFill>
              <a:latin typeface="Georgia"/>
            </a:endParaRPr>
          </a:p>
          <a:p>
            <a:pPr marL="267970" indent="-267970" algn="just">
              <a:buFont typeface="Arial"/>
              <a:buChar char="•"/>
            </a:pPr>
            <a:r>
              <a:rPr lang="en-GB" sz="1600">
                <a:solidFill>
                  <a:srgbClr val="000000"/>
                </a:solidFill>
                <a:latin typeface="Georgia"/>
              </a:rPr>
              <a:t>Use </a:t>
            </a:r>
            <a:r>
              <a:rPr lang="en-GB" sz="1600">
                <a:solidFill>
                  <a:srgbClr val="FF0000"/>
                </a:solidFill>
                <a:latin typeface="Georgia"/>
              </a:rPr>
              <a:t>community leaders to disseminate information</a:t>
            </a:r>
            <a:r>
              <a:rPr lang="en-GB" sz="1600">
                <a:solidFill>
                  <a:srgbClr val="000000"/>
                </a:solidFill>
                <a:latin typeface="Georgia"/>
              </a:rPr>
              <a:t> and encourage active citizen engagement in local governance, including refugees, and women/girls </a:t>
            </a:r>
            <a:endParaRPr lang="en-US" sz="1600">
              <a:solidFill>
                <a:srgbClr val="000000"/>
              </a:solidFill>
              <a:latin typeface="Georgia"/>
            </a:endParaRPr>
          </a:p>
          <a:p>
            <a:pPr marL="267970" indent="-267970" algn="just">
              <a:buFont typeface="Arial"/>
              <a:buChar char="•"/>
            </a:pPr>
            <a:r>
              <a:rPr lang="en-GB" sz="1600">
                <a:solidFill>
                  <a:srgbClr val="000000"/>
                </a:solidFill>
                <a:latin typeface="Georgia"/>
              </a:rPr>
              <a:t>Use community monitors to </a:t>
            </a:r>
            <a:r>
              <a:rPr lang="en-GB" sz="1600">
                <a:solidFill>
                  <a:srgbClr val="FF0000"/>
                </a:solidFill>
                <a:latin typeface="Georgia"/>
              </a:rPr>
              <a:t>monitor service delivery</a:t>
            </a:r>
            <a:r>
              <a:rPr lang="en-GB" sz="1600">
                <a:solidFill>
                  <a:srgbClr val="000000"/>
                </a:solidFill>
                <a:latin typeface="Georgia"/>
              </a:rPr>
              <a:t>, specifically in health and education</a:t>
            </a:r>
            <a:endParaRPr lang="en-US" sz="1600">
              <a:solidFill>
                <a:srgbClr val="000000"/>
              </a:solidFill>
              <a:latin typeface="Georgia"/>
            </a:endParaRPr>
          </a:p>
          <a:p>
            <a:pPr marL="267970" indent="-267970" algn="just">
              <a:buFont typeface="Arial"/>
              <a:buChar char="•"/>
            </a:pPr>
            <a:r>
              <a:rPr lang="en-GB" sz="1600">
                <a:solidFill>
                  <a:srgbClr val="000000"/>
                </a:solidFill>
                <a:latin typeface="Georgia"/>
                <a:ea typeface="Calibri" panose="020F0502020204030204"/>
                <a:cs typeface="Calibri" panose="020F0502020204030204"/>
              </a:rPr>
              <a:t>Facilitate </a:t>
            </a:r>
            <a:r>
              <a:rPr lang="en-GB" sz="1600">
                <a:solidFill>
                  <a:srgbClr val="FF0000"/>
                </a:solidFill>
                <a:latin typeface="Georgia"/>
                <a:ea typeface="Calibri" panose="020F0502020204030204"/>
                <a:cs typeface="Calibri" panose="020F0502020204030204"/>
              </a:rPr>
              <a:t>community dialogues, and feedback sessions</a:t>
            </a:r>
            <a:r>
              <a:rPr lang="en-GB" sz="1600">
                <a:solidFill>
                  <a:srgbClr val="000000"/>
                </a:solidFill>
                <a:latin typeface="Georgia"/>
                <a:ea typeface="Calibri" panose="020F0502020204030204"/>
                <a:cs typeface="Calibri" panose="020F0502020204030204"/>
              </a:rPr>
              <a:t> between local governments and residents to discuss service delivery issues, gather diverse inputs, and provide responsive feedback, including refugees, and women/girls.</a:t>
            </a:r>
            <a:endParaRPr lang="en-US" sz="1600">
              <a:solidFill>
                <a:srgbClr val="000000"/>
              </a:solidFill>
              <a:latin typeface="Georgia"/>
              <a:ea typeface="Calibri" panose="020F0502020204030204"/>
              <a:cs typeface="Calibri" panose="020F0502020204030204"/>
            </a:endParaRPr>
          </a:p>
          <a:p>
            <a:pPr marL="267970" indent="-267970" algn="just">
              <a:buFont typeface="Arial"/>
              <a:buChar char="•"/>
            </a:pPr>
            <a:r>
              <a:rPr lang="en-GB" sz="1600">
                <a:solidFill>
                  <a:srgbClr val="000000"/>
                </a:solidFill>
                <a:latin typeface="Georgia"/>
                <a:ea typeface="Calibri" panose="020F0502020204030204"/>
                <a:cs typeface="Calibri" panose="020F0502020204030204"/>
              </a:rPr>
              <a:t>Establish and support community-based monitoring systems approaches and structures to </a:t>
            </a:r>
            <a:r>
              <a:rPr lang="en-GB" sz="1600">
                <a:solidFill>
                  <a:srgbClr val="FF0000"/>
                </a:solidFill>
                <a:latin typeface="Georgia"/>
                <a:ea typeface="Calibri" panose="020F0502020204030204"/>
                <a:cs typeface="Calibri" panose="020F0502020204030204"/>
              </a:rPr>
              <a:t>track service delivery performance</a:t>
            </a:r>
            <a:r>
              <a:rPr lang="en-GB" sz="1600">
                <a:solidFill>
                  <a:srgbClr val="000000"/>
                </a:solidFill>
                <a:latin typeface="Georgia"/>
                <a:ea typeface="Calibri" panose="020F0502020204030204"/>
                <a:cs typeface="Calibri" panose="020F0502020204030204"/>
              </a:rPr>
              <a:t>, focusing on </a:t>
            </a:r>
            <a:r>
              <a:rPr lang="en-GB" sz="1600">
                <a:solidFill>
                  <a:srgbClr val="FF0000"/>
                </a:solidFill>
                <a:latin typeface="Georgia"/>
                <a:ea typeface="Calibri" panose="020F0502020204030204"/>
                <a:cs typeface="Calibri" panose="020F0502020204030204"/>
              </a:rPr>
              <a:t>transparency</a:t>
            </a:r>
            <a:r>
              <a:rPr lang="en-GB" sz="1600">
                <a:solidFill>
                  <a:srgbClr val="000000"/>
                </a:solidFill>
                <a:latin typeface="Georgia"/>
                <a:ea typeface="Calibri" panose="020F0502020204030204"/>
                <a:cs typeface="Calibri" panose="020F0502020204030204"/>
              </a:rPr>
              <a:t>, </a:t>
            </a:r>
            <a:r>
              <a:rPr lang="en-GB" sz="1600">
                <a:solidFill>
                  <a:srgbClr val="FF0000"/>
                </a:solidFill>
                <a:latin typeface="Georgia"/>
                <a:ea typeface="Calibri" panose="020F0502020204030204"/>
                <a:cs typeface="Calibri" panose="020F0502020204030204"/>
              </a:rPr>
              <a:t>accountability</a:t>
            </a:r>
            <a:r>
              <a:rPr lang="en-GB" sz="1600">
                <a:solidFill>
                  <a:srgbClr val="000000"/>
                </a:solidFill>
                <a:latin typeface="Georgia"/>
                <a:ea typeface="Calibri" panose="020F0502020204030204"/>
                <a:cs typeface="Calibri" panose="020F0502020204030204"/>
              </a:rPr>
              <a:t> and </a:t>
            </a:r>
            <a:r>
              <a:rPr lang="en-GB" sz="1600">
                <a:solidFill>
                  <a:srgbClr val="FF0000"/>
                </a:solidFill>
                <a:latin typeface="Georgia"/>
                <a:ea typeface="Calibri" panose="020F0502020204030204"/>
                <a:cs typeface="Calibri" panose="020F0502020204030204"/>
              </a:rPr>
              <a:t>anti-corruption</a:t>
            </a:r>
            <a:r>
              <a:rPr lang="en-GB" sz="1600">
                <a:solidFill>
                  <a:srgbClr val="000000"/>
                </a:solidFill>
                <a:latin typeface="Georgia"/>
                <a:ea typeface="Calibri" panose="020F0502020204030204"/>
                <a:cs typeface="Calibri" panose="020F0502020204030204"/>
              </a:rPr>
              <a:t> with special mechanisms for vulnerable and refugee populations. </a:t>
            </a:r>
            <a:endParaRPr lang="en-US" sz="1600">
              <a:solidFill>
                <a:srgbClr val="000000"/>
              </a:solidFill>
              <a:latin typeface="Georgia"/>
              <a:ea typeface="Calibri" panose="020F0502020204030204"/>
              <a:cs typeface="Calibri" panose="020F0502020204030204"/>
            </a:endParaRPr>
          </a:p>
          <a:p>
            <a:pPr marL="0" indent="0">
              <a:buNone/>
            </a:pPr>
            <a:endParaRPr lang="en-US" sz="1600" i="1">
              <a:ea typeface="Calibri" panose="020F0502020204030204"/>
              <a:cs typeface="Calibri" panose="020F0502020204030204"/>
            </a:endParaRPr>
          </a:p>
          <a:p>
            <a:pPr marL="0" indent="0">
              <a:buNone/>
            </a:pPr>
            <a:endParaRPr lang="en-US" i="1">
              <a:ea typeface="Calibri" panose="020F0502020204030204"/>
              <a:cs typeface="Calibri" panose="020F0502020204030204"/>
            </a:endParaRPr>
          </a:p>
          <a:p>
            <a:pPr marL="1195070" lvl="2" indent="-285750">
              <a:buFont typeface="Wingdings" panose="05000000000000000000" pitchFamily="2" charset="2"/>
              <a:buChar char="à"/>
            </a:pPr>
            <a:endParaRPr lang="en-US" sz="1600" b="1" i="0" u="none" strike="noStrike" baseline="0">
              <a:solidFill>
                <a:schemeClr val="tx1">
                  <a:lumMod val="75000"/>
                  <a:lumOff val="25000"/>
                </a:schemeClr>
              </a:solidFill>
              <a:ea typeface="Calibri" panose="020F0502020204030204"/>
              <a:cs typeface="Calibri" panose="020F0502020204030204"/>
            </a:endParaRPr>
          </a:p>
          <a:p>
            <a:pPr marL="0" indent="0">
              <a:buNone/>
            </a:pPr>
            <a:endParaRPr lang="en-US" i="1"/>
          </a:p>
          <a:p>
            <a:pPr marL="0" indent="0">
              <a:buNone/>
            </a:pPr>
            <a:endParaRPr lang="en-US" i="1"/>
          </a:p>
          <a:p>
            <a:pPr marL="0" indent="0">
              <a:buNone/>
            </a:pPr>
            <a:endParaRPr lang="en-US"/>
          </a:p>
        </p:txBody>
      </p:sp>
    </p:spTree>
    <p:extLst>
      <p:ext uri="{BB962C8B-B14F-4D97-AF65-F5344CB8AC3E}">
        <p14:creationId xmlns:p14="http://schemas.microsoft.com/office/powerpoint/2010/main" val="2633425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AA60-97D8-DFAA-F05A-EF5D82B9EF9B}"/>
              </a:ext>
            </a:extLst>
          </p:cNvPr>
          <p:cNvSpPr>
            <a:spLocks noGrp="1"/>
          </p:cNvSpPr>
          <p:nvPr>
            <p:ph type="title"/>
          </p:nvPr>
        </p:nvSpPr>
        <p:spPr>
          <a:xfrm>
            <a:off x="1799302" y="132810"/>
            <a:ext cx="8637789" cy="557656"/>
          </a:xfrm>
        </p:spPr>
        <p:txBody>
          <a:bodyPr>
            <a:normAutofit fontScale="90000"/>
          </a:bodyPr>
          <a:lstStyle/>
          <a:p>
            <a:r>
              <a:rPr lang="fr-BE" sz="4000" b="1">
                <a:solidFill>
                  <a:srgbClr val="C00000"/>
                </a:solidFill>
                <a:latin typeface="Times New Roman"/>
                <a:ea typeface="Calibri"/>
                <a:cs typeface="Calibri"/>
              </a:rPr>
              <a:t>3b. The actions: Admissible </a:t>
            </a:r>
            <a:r>
              <a:rPr lang="fr-BE" sz="4000" b="1" err="1">
                <a:solidFill>
                  <a:srgbClr val="C00000"/>
                </a:solidFill>
                <a:latin typeface="Times New Roman"/>
                <a:ea typeface="Calibri"/>
                <a:cs typeface="Calibri"/>
              </a:rPr>
              <a:t>activities</a:t>
            </a:r>
            <a:endParaRPr lang="en-US" err="1">
              <a:latin typeface="Times New Roman"/>
            </a:endParaRPr>
          </a:p>
        </p:txBody>
      </p:sp>
      <p:sp>
        <p:nvSpPr>
          <p:cNvPr id="3" name="Content Placeholder 2">
            <a:extLst>
              <a:ext uri="{FF2B5EF4-FFF2-40B4-BE49-F238E27FC236}">
                <a16:creationId xmlns:a16="http://schemas.microsoft.com/office/drawing/2014/main" id="{3A151850-0227-35A4-A5FD-1B701B38CA73}"/>
              </a:ext>
            </a:extLst>
          </p:cNvPr>
          <p:cNvSpPr>
            <a:spLocks noGrp="1"/>
          </p:cNvSpPr>
          <p:nvPr>
            <p:ph idx="1"/>
          </p:nvPr>
        </p:nvSpPr>
        <p:spPr>
          <a:xfrm>
            <a:off x="846803" y="829366"/>
            <a:ext cx="10807559" cy="5482067"/>
          </a:xfrm>
        </p:spPr>
        <p:txBody>
          <a:bodyPr vert="horz" lIns="91440" tIns="45720" rIns="91440" bIns="45720" rtlCol="0" anchor="t">
            <a:noAutofit/>
          </a:bodyPr>
          <a:lstStyle/>
          <a:p>
            <a:pPr marL="267970" indent="-267970" algn="just"/>
            <a:r>
              <a:rPr lang="en-US" sz="1800">
                <a:solidFill>
                  <a:srgbClr val="404040"/>
                </a:solidFill>
                <a:latin typeface="Times New Roman"/>
                <a:cs typeface="Times New Roman"/>
              </a:rPr>
              <a:t>Train, mentor and support citizens, community structures and CSOs on </a:t>
            </a:r>
            <a:r>
              <a:rPr lang="en-US" sz="1800">
                <a:solidFill>
                  <a:srgbClr val="FF0000"/>
                </a:solidFill>
                <a:latin typeface="Times New Roman"/>
                <a:cs typeface="Times New Roman"/>
              </a:rPr>
              <a:t>budget advocacy and engagement </a:t>
            </a:r>
            <a:r>
              <a:rPr lang="en-US" sz="1800">
                <a:solidFill>
                  <a:srgbClr val="404040"/>
                </a:solidFill>
                <a:latin typeface="Times New Roman"/>
                <a:cs typeface="Times New Roman"/>
              </a:rPr>
              <a:t>to increase </a:t>
            </a:r>
            <a:r>
              <a:rPr lang="en-US" sz="1800">
                <a:solidFill>
                  <a:srgbClr val="FF0000"/>
                </a:solidFill>
                <a:latin typeface="Times New Roman"/>
                <a:cs typeface="Times New Roman"/>
              </a:rPr>
              <a:t>financing of health and education</a:t>
            </a:r>
            <a:r>
              <a:rPr lang="en-US" sz="1800">
                <a:solidFill>
                  <a:srgbClr val="404040"/>
                </a:solidFill>
                <a:latin typeface="Times New Roman"/>
                <a:cs typeface="Times New Roman"/>
              </a:rPr>
              <a:t> in </a:t>
            </a:r>
            <a:r>
              <a:rPr lang="en-US" sz="1800">
                <a:solidFill>
                  <a:srgbClr val="FF0000"/>
                </a:solidFill>
                <a:latin typeface="Times New Roman"/>
                <a:cs typeface="Times New Roman"/>
              </a:rPr>
              <a:t>district </a:t>
            </a:r>
            <a:r>
              <a:rPr lang="en-US" sz="1800">
                <a:solidFill>
                  <a:srgbClr val="404040"/>
                </a:solidFill>
                <a:latin typeface="Times New Roman"/>
                <a:cs typeface="Times New Roman"/>
              </a:rPr>
              <a:t>and </a:t>
            </a:r>
            <a:r>
              <a:rPr lang="en-US" sz="1800">
                <a:solidFill>
                  <a:srgbClr val="FF0000"/>
                </a:solidFill>
                <a:latin typeface="Times New Roman"/>
                <a:cs typeface="Times New Roman"/>
              </a:rPr>
              <a:t>national budgets and plans</a:t>
            </a:r>
            <a:r>
              <a:rPr lang="en-US" sz="1800">
                <a:solidFill>
                  <a:srgbClr val="404040"/>
                </a:solidFill>
                <a:latin typeface="Times New Roman"/>
                <a:cs typeface="Times New Roman"/>
              </a:rPr>
              <a:t> and </a:t>
            </a:r>
            <a:r>
              <a:rPr lang="en-US" sz="1800">
                <a:solidFill>
                  <a:srgbClr val="FF0000"/>
                </a:solidFill>
                <a:latin typeface="Times New Roman"/>
                <a:cs typeface="Times New Roman"/>
              </a:rPr>
              <a:t>linking district</a:t>
            </a:r>
            <a:r>
              <a:rPr lang="en-US" sz="1800">
                <a:solidFill>
                  <a:srgbClr val="404040"/>
                </a:solidFill>
                <a:latin typeface="Times New Roman"/>
                <a:cs typeface="Times New Roman"/>
              </a:rPr>
              <a:t> with </a:t>
            </a:r>
            <a:r>
              <a:rPr lang="en-US" sz="1800">
                <a:solidFill>
                  <a:srgbClr val="FF0000"/>
                </a:solidFill>
                <a:latin typeface="Times New Roman"/>
                <a:cs typeface="Times New Roman"/>
              </a:rPr>
              <a:t>regional</a:t>
            </a:r>
            <a:r>
              <a:rPr lang="en-US" sz="1800">
                <a:solidFill>
                  <a:srgbClr val="404040"/>
                </a:solidFill>
                <a:latin typeface="Times New Roman"/>
                <a:cs typeface="Times New Roman"/>
              </a:rPr>
              <a:t> and </a:t>
            </a:r>
            <a:r>
              <a:rPr lang="en-US" sz="1800">
                <a:solidFill>
                  <a:srgbClr val="FF0000"/>
                </a:solidFill>
                <a:latin typeface="Times New Roman"/>
                <a:cs typeface="Times New Roman"/>
              </a:rPr>
              <a:t>national advocacy spaces</a:t>
            </a:r>
            <a:r>
              <a:rPr lang="en-US" sz="1800">
                <a:solidFill>
                  <a:srgbClr val="404040"/>
                </a:solidFill>
                <a:latin typeface="Times New Roman"/>
                <a:cs typeface="Times New Roman"/>
              </a:rPr>
              <a:t> for impact. </a:t>
            </a:r>
            <a:r>
              <a:rPr lang="en-US" sz="1800" u="sng">
                <a:solidFill>
                  <a:srgbClr val="404040"/>
                </a:solidFill>
                <a:latin typeface="Times New Roman"/>
                <a:cs typeface="Times New Roman"/>
              </a:rPr>
              <a:t> </a:t>
            </a:r>
            <a:endParaRPr lang="en-US" sz="1800">
              <a:solidFill>
                <a:srgbClr val="404040"/>
              </a:solidFill>
              <a:latin typeface="Times New Roman"/>
              <a:cs typeface="Times New Roman"/>
            </a:endParaRPr>
          </a:p>
          <a:p>
            <a:pPr marL="267970" indent="-267970" algn="just"/>
            <a:r>
              <a:rPr lang="en-GB" sz="1800">
                <a:solidFill>
                  <a:srgbClr val="000000"/>
                </a:solidFill>
                <a:latin typeface="Times New Roman"/>
                <a:cs typeface="Times New Roman"/>
              </a:rPr>
              <a:t>Support the establishment and expansion of </a:t>
            </a:r>
            <a:r>
              <a:rPr lang="en-GB" sz="1800">
                <a:solidFill>
                  <a:srgbClr val="FF0000"/>
                </a:solidFill>
                <a:latin typeface="Times New Roman"/>
                <a:cs typeface="Times New Roman"/>
              </a:rPr>
              <a:t>platforms and participatory forums</a:t>
            </a:r>
            <a:r>
              <a:rPr lang="en-GB" sz="1800">
                <a:solidFill>
                  <a:srgbClr val="000000"/>
                </a:solidFill>
                <a:latin typeface="Times New Roman"/>
                <a:cs typeface="Times New Roman"/>
              </a:rPr>
              <a:t> where citizens can voice their concerns and hold local authorities accountable, ensuring these spaces are accessible to and inclusive of vulnerable populations. </a:t>
            </a:r>
            <a:endParaRPr lang="en-US" sz="1800">
              <a:solidFill>
                <a:srgbClr val="000000"/>
              </a:solidFill>
              <a:latin typeface="Times New Roman"/>
              <a:cs typeface="Times New Roman"/>
            </a:endParaRPr>
          </a:p>
          <a:p>
            <a:pPr marL="267970" indent="-267970" algn="just"/>
            <a:r>
              <a:rPr lang="en-GB" sz="1800">
                <a:solidFill>
                  <a:srgbClr val="000000"/>
                </a:solidFill>
                <a:latin typeface="Times New Roman"/>
                <a:cs typeface="Times New Roman"/>
              </a:rPr>
              <a:t>Conduct </a:t>
            </a:r>
            <a:r>
              <a:rPr lang="en-GB" sz="1800">
                <a:solidFill>
                  <a:srgbClr val="FF0000"/>
                </a:solidFill>
                <a:latin typeface="Times New Roman"/>
                <a:cs typeface="Times New Roman"/>
              </a:rPr>
              <a:t>training programs</a:t>
            </a:r>
            <a:r>
              <a:rPr lang="en-GB" sz="1800">
                <a:solidFill>
                  <a:srgbClr val="000000"/>
                </a:solidFill>
                <a:latin typeface="Times New Roman"/>
                <a:cs typeface="Times New Roman"/>
              </a:rPr>
              <a:t> for citizens and community leaders on their civic rights, roles and responsibilities, as well as how to conduct advocacy and to influence decision-making processes that affect their communities,</a:t>
            </a:r>
            <a:endParaRPr lang="en-US" sz="1800">
              <a:solidFill>
                <a:srgbClr val="000000"/>
              </a:solidFill>
              <a:latin typeface="Times New Roman"/>
              <a:cs typeface="Times New Roman"/>
            </a:endParaRPr>
          </a:p>
          <a:p>
            <a:pPr marL="267970" indent="-267970" algn="just"/>
            <a:r>
              <a:rPr lang="en-GB" sz="1800">
                <a:solidFill>
                  <a:srgbClr val="FF0000"/>
                </a:solidFill>
                <a:latin typeface="Times New Roman"/>
                <a:cs typeface="Times New Roman"/>
              </a:rPr>
              <a:t>Retool/trainings for LG accountability and anti-corruption structures/actors</a:t>
            </a:r>
            <a:r>
              <a:rPr lang="en-GB" sz="1800">
                <a:solidFill>
                  <a:srgbClr val="000000"/>
                </a:solidFill>
                <a:latin typeface="Times New Roman"/>
                <a:cs typeface="Times New Roman"/>
              </a:rPr>
              <a:t> (in council and service delivery centres) to better execute their mandate while engaging with citizens and enhancing their responsiveness to citizen demands.</a:t>
            </a:r>
            <a:endParaRPr lang="en-US" sz="1800">
              <a:solidFill>
                <a:srgbClr val="000000"/>
              </a:solidFill>
              <a:latin typeface="Times New Roman"/>
              <a:cs typeface="Times New Roman"/>
            </a:endParaRPr>
          </a:p>
          <a:p>
            <a:pPr marL="267970" indent="-267970" algn="just"/>
            <a:r>
              <a:rPr lang="en-US" sz="1800">
                <a:solidFill>
                  <a:srgbClr val="404040"/>
                </a:solidFill>
                <a:latin typeface="Times New Roman"/>
                <a:cs typeface="Times New Roman"/>
              </a:rPr>
              <a:t>Provide c</a:t>
            </a:r>
            <a:r>
              <a:rPr lang="en-US" sz="1800">
                <a:solidFill>
                  <a:srgbClr val="FF0000"/>
                </a:solidFill>
                <a:latin typeface="Times New Roman"/>
                <a:cs typeface="Times New Roman"/>
              </a:rPr>
              <a:t>apacity building support to NGOs, CBOs, and other community structures</a:t>
            </a:r>
            <a:r>
              <a:rPr lang="en-US" sz="1800">
                <a:solidFill>
                  <a:srgbClr val="404040"/>
                </a:solidFill>
                <a:latin typeface="Times New Roman"/>
                <a:cs typeface="Times New Roman"/>
              </a:rPr>
              <a:t> to strengthen their ability to advocate for their rights and improve access to information.</a:t>
            </a:r>
          </a:p>
          <a:p>
            <a:pPr marL="267970" indent="-267970" algn="just"/>
            <a:r>
              <a:rPr lang="en-GB" sz="1800">
                <a:solidFill>
                  <a:srgbClr val="000000"/>
                </a:solidFill>
                <a:latin typeface="Times New Roman"/>
                <a:cs typeface="Times New Roman"/>
              </a:rPr>
              <a:t>Develop and implement strategies to improve </a:t>
            </a:r>
            <a:r>
              <a:rPr lang="en-GB" sz="1800">
                <a:solidFill>
                  <a:srgbClr val="FF0000"/>
                </a:solidFill>
                <a:latin typeface="Times New Roman"/>
                <a:cs typeface="Times New Roman"/>
              </a:rPr>
              <a:t>citizen access to information</a:t>
            </a:r>
            <a:r>
              <a:rPr lang="en-GB" sz="1800">
                <a:solidFill>
                  <a:srgbClr val="000000"/>
                </a:solidFill>
                <a:latin typeface="Times New Roman"/>
                <a:cs typeface="Times New Roman"/>
              </a:rPr>
              <a:t>, such as setting up </a:t>
            </a:r>
            <a:r>
              <a:rPr lang="en-GB" sz="1800">
                <a:solidFill>
                  <a:srgbClr val="FF0000"/>
                </a:solidFill>
                <a:latin typeface="Times New Roman"/>
                <a:cs typeface="Times New Roman"/>
              </a:rPr>
              <a:t>information centres</a:t>
            </a:r>
            <a:r>
              <a:rPr lang="en-GB" sz="1800">
                <a:solidFill>
                  <a:srgbClr val="000000"/>
                </a:solidFill>
                <a:latin typeface="Times New Roman"/>
                <a:cs typeface="Times New Roman"/>
              </a:rPr>
              <a:t>, </a:t>
            </a:r>
            <a:r>
              <a:rPr lang="en-GB" sz="1800">
                <a:solidFill>
                  <a:srgbClr val="FF0000"/>
                </a:solidFill>
                <a:latin typeface="Times New Roman"/>
                <a:cs typeface="Times New Roman"/>
              </a:rPr>
              <a:t>hotlines,</a:t>
            </a:r>
            <a:r>
              <a:rPr lang="en-GB" sz="1800">
                <a:solidFill>
                  <a:srgbClr val="000000"/>
                </a:solidFill>
                <a:latin typeface="Times New Roman"/>
                <a:cs typeface="Times New Roman"/>
              </a:rPr>
              <a:t> or </a:t>
            </a:r>
            <a:r>
              <a:rPr lang="en-GB" sz="1800">
                <a:solidFill>
                  <a:srgbClr val="FF0000"/>
                </a:solidFill>
                <a:latin typeface="Times New Roman"/>
                <a:cs typeface="Times New Roman"/>
              </a:rPr>
              <a:t>digital platforms </a:t>
            </a:r>
            <a:r>
              <a:rPr lang="en-GB" sz="1800">
                <a:solidFill>
                  <a:srgbClr val="000000"/>
                </a:solidFill>
                <a:latin typeface="Times New Roman"/>
                <a:cs typeface="Times New Roman"/>
              </a:rPr>
              <a:t>(e.g., mobile apps) for sharing information on local government services, that are user-friendly for vulnerable groups and available in local languages. </a:t>
            </a:r>
            <a:endParaRPr lang="en-US" sz="1800">
              <a:solidFill>
                <a:srgbClr val="000000"/>
              </a:solidFill>
              <a:latin typeface="Times New Roman"/>
              <a:cs typeface="Times New Roman"/>
            </a:endParaRPr>
          </a:p>
          <a:p>
            <a:pPr marL="267970" indent="-267970"/>
            <a:r>
              <a:rPr lang="en-US" sz="1800">
                <a:solidFill>
                  <a:srgbClr val="404040"/>
                </a:solidFill>
                <a:latin typeface="Times New Roman"/>
                <a:ea typeface="Calibri"/>
                <a:cs typeface="Calibri"/>
              </a:rPr>
              <a:t>Designing and adopting </a:t>
            </a:r>
            <a:r>
              <a:rPr lang="en-US" sz="1800">
                <a:solidFill>
                  <a:srgbClr val="FF0000"/>
                </a:solidFill>
                <a:latin typeface="Times New Roman"/>
                <a:ea typeface="Calibri"/>
                <a:cs typeface="Calibri"/>
              </a:rPr>
              <a:t>innovative social accountability tools and approaches</a:t>
            </a:r>
            <a:r>
              <a:rPr lang="en-US" sz="1800">
                <a:solidFill>
                  <a:srgbClr val="404040"/>
                </a:solidFill>
                <a:latin typeface="Times New Roman"/>
                <a:ea typeface="Calibri"/>
                <a:cs typeface="Calibri"/>
              </a:rPr>
              <a:t> to support citizens and CSOs in influencing key public policy processes, monitoring services and demanding accountability; and challenging corruption for improved service delivery note: technological innovations are encouraged especially innovations already tested, successfully in use and ready for scaling up.</a:t>
            </a:r>
          </a:p>
        </p:txBody>
      </p:sp>
    </p:spTree>
    <p:extLst>
      <p:ext uri="{BB962C8B-B14F-4D97-AF65-F5344CB8AC3E}">
        <p14:creationId xmlns:p14="http://schemas.microsoft.com/office/powerpoint/2010/main" val="1051355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C8CE-74BC-F02E-760D-CCDDAAD6A85B}"/>
              </a:ext>
            </a:extLst>
          </p:cNvPr>
          <p:cNvSpPr>
            <a:spLocks noGrp="1"/>
          </p:cNvSpPr>
          <p:nvPr>
            <p:ph type="title"/>
          </p:nvPr>
        </p:nvSpPr>
        <p:spPr>
          <a:xfrm>
            <a:off x="1799302" y="345461"/>
            <a:ext cx="10249257" cy="1363730"/>
          </a:xfrm>
        </p:spPr>
        <p:txBody>
          <a:bodyPr/>
          <a:lstStyle/>
          <a:p>
            <a:r>
              <a:rPr lang="fr-BE" sz="4000" b="1">
                <a:solidFill>
                  <a:srgbClr val="C00000"/>
                </a:solidFill>
                <a:latin typeface="Times New Roman"/>
                <a:ea typeface="Calibri"/>
                <a:cs typeface="Calibri"/>
              </a:rPr>
              <a:t>3b. The actions: Admissible </a:t>
            </a:r>
            <a:r>
              <a:rPr lang="fr-BE" sz="4000" b="1" err="1">
                <a:solidFill>
                  <a:srgbClr val="C00000"/>
                </a:solidFill>
                <a:latin typeface="Times New Roman"/>
                <a:ea typeface="Calibri"/>
                <a:cs typeface="Calibri"/>
              </a:rPr>
              <a:t>activities</a:t>
            </a:r>
            <a:r>
              <a:rPr lang="fr-BE" sz="4000" b="1">
                <a:solidFill>
                  <a:srgbClr val="C00000"/>
                </a:solidFill>
                <a:latin typeface="Times New Roman"/>
                <a:ea typeface="Calibri"/>
                <a:cs typeface="Calibri"/>
              </a:rPr>
              <a:t>.. </a:t>
            </a:r>
            <a:r>
              <a:rPr lang="fr-BE" sz="4000" b="1" err="1">
                <a:solidFill>
                  <a:srgbClr val="C00000"/>
                </a:solidFill>
                <a:latin typeface="Times New Roman"/>
                <a:ea typeface="Calibri"/>
                <a:cs typeface="Calibri"/>
              </a:rPr>
              <a:t>Cont</a:t>
            </a:r>
            <a:r>
              <a:rPr lang="fr-BE" sz="4000" b="1">
                <a:solidFill>
                  <a:srgbClr val="C00000"/>
                </a:solidFill>
                <a:latin typeface="Times New Roman"/>
                <a:ea typeface="Calibri"/>
                <a:cs typeface="Calibri"/>
              </a:rPr>
              <a:t>..</a:t>
            </a:r>
            <a:endParaRPr lang="en-US">
              <a:latin typeface="Times New Roman"/>
            </a:endParaRPr>
          </a:p>
        </p:txBody>
      </p:sp>
      <p:sp>
        <p:nvSpPr>
          <p:cNvPr id="3" name="Content Placeholder 2">
            <a:extLst>
              <a:ext uri="{FF2B5EF4-FFF2-40B4-BE49-F238E27FC236}">
                <a16:creationId xmlns:a16="http://schemas.microsoft.com/office/drawing/2014/main" id="{B229B180-4B2E-B1C6-640D-74C13D47F4F5}"/>
              </a:ext>
            </a:extLst>
          </p:cNvPr>
          <p:cNvSpPr>
            <a:spLocks noGrp="1"/>
          </p:cNvSpPr>
          <p:nvPr>
            <p:ph idx="1"/>
          </p:nvPr>
        </p:nvSpPr>
        <p:spPr/>
        <p:txBody>
          <a:bodyPr vert="horz" lIns="91440" tIns="45720" rIns="91440" bIns="45720" rtlCol="0" anchor="t">
            <a:normAutofit/>
          </a:bodyPr>
          <a:lstStyle/>
          <a:p>
            <a:pPr marL="267970" indent="-267970" algn="just"/>
            <a:r>
              <a:rPr lang="en-US" sz="2000">
                <a:solidFill>
                  <a:srgbClr val="404040"/>
                </a:solidFill>
                <a:latin typeface="Times New Roman"/>
                <a:cs typeface="Times New Roman"/>
              </a:rPr>
              <a:t>Conduct </a:t>
            </a:r>
            <a:r>
              <a:rPr lang="en-US" sz="2000">
                <a:solidFill>
                  <a:srgbClr val="FF0000"/>
                </a:solidFill>
                <a:latin typeface="Times New Roman"/>
                <a:cs typeface="Times New Roman"/>
              </a:rPr>
              <a:t>campaigns to educate citizens</a:t>
            </a:r>
            <a:r>
              <a:rPr lang="en-US" sz="2000">
                <a:solidFill>
                  <a:srgbClr val="404040"/>
                </a:solidFill>
                <a:latin typeface="Times New Roman"/>
                <a:cs typeface="Times New Roman"/>
              </a:rPr>
              <a:t> on how to access and use information to hold local authorities accountable, ensuring materials are accessible and relevant to refugees and other vulnerable groups.</a:t>
            </a:r>
          </a:p>
          <a:p>
            <a:pPr marL="267970" indent="-267970" algn="just"/>
            <a:r>
              <a:rPr lang="en-US" sz="2000">
                <a:solidFill>
                  <a:srgbClr val="404040"/>
                </a:solidFill>
                <a:latin typeface="Times New Roman"/>
                <a:cs typeface="Times New Roman"/>
              </a:rPr>
              <a:t>Establish </a:t>
            </a:r>
            <a:r>
              <a:rPr lang="en-US" sz="2000">
                <a:solidFill>
                  <a:srgbClr val="FF0000"/>
                </a:solidFill>
                <a:latin typeface="Times New Roman"/>
                <a:cs typeface="Times New Roman"/>
              </a:rPr>
              <a:t>mechanisms for monitoring and evaluating the impact</a:t>
            </a:r>
            <a:r>
              <a:rPr lang="en-US" sz="2000">
                <a:solidFill>
                  <a:srgbClr val="404040"/>
                </a:solidFill>
                <a:latin typeface="Times New Roman"/>
                <a:cs typeface="Times New Roman"/>
              </a:rPr>
              <a:t> of sensitization, engagement, and empowerment activities to ensure they are achieving their intended outcomes, and meet the needs of all community members, including the most vulnerable.</a:t>
            </a:r>
          </a:p>
          <a:p>
            <a:pPr marL="267970" indent="-267970" algn="just"/>
            <a:r>
              <a:rPr lang="en-US" sz="2000">
                <a:solidFill>
                  <a:srgbClr val="404040"/>
                </a:solidFill>
                <a:latin typeface="Times New Roman"/>
                <a:cs typeface="Times New Roman"/>
              </a:rPr>
              <a:t>Use feedback from citizens and stakeholders to continuously r</a:t>
            </a:r>
            <a:r>
              <a:rPr lang="en-US" sz="2000">
                <a:solidFill>
                  <a:srgbClr val="FF0000"/>
                </a:solidFill>
                <a:latin typeface="Times New Roman"/>
                <a:cs typeface="Times New Roman"/>
              </a:rPr>
              <a:t>efine and improve the effectiveness </a:t>
            </a:r>
            <a:r>
              <a:rPr lang="en-US" sz="2000">
                <a:solidFill>
                  <a:srgbClr val="404040"/>
                </a:solidFill>
                <a:latin typeface="Times New Roman"/>
                <a:cs typeface="Times New Roman"/>
              </a:rPr>
              <a:t>of the proposed activities, ensuring responsive and adaptive engagement strategies.</a:t>
            </a:r>
          </a:p>
          <a:p>
            <a:pPr marL="267970" indent="-267970"/>
            <a:endParaRPr lang="en-US">
              <a:ea typeface="Calibri"/>
              <a:cs typeface="Calibri"/>
            </a:endParaRPr>
          </a:p>
        </p:txBody>
      </p:sp>
    </p:spTree>
    <p:extLst>
      <p:ext uri="{BB962C8B-B14F-4D97-AF65-F5344CB8AC3E}">
        <p14:creationId xmlns:p14="http://schemas.microsoft.com/office/powerpoint/2010/main" val="4112741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10374440" cy="1352144"/>
          </a:xfrm>
        </p:spPr>
        <p:txBody>
          <a:bodyPr/>
          <a:lstStyle/>
          <a:p>
            <a:r>
              <a:rPr lang="fr-BE" b="1">
                <a:solidFill>
                  <a:srgbClr val="C00000"/>
                </a:solidFill>
                <a:latin typeface="Times New Roman"/>
                <a:cs typeface="Times New Roman"/>
              </a:rPr>
              <a:t>3b. The actions: </a:t>
            </a:r>
            <a:r>
              <a:rPr lang="fr-BE" b="1" err="1">
                <a:solidFill>
                  <a:srgbClr val="C00000"/>
                </a:solidFill>
                <a:latin typeface="Times New Roman"/>
                <a:cs typeface="Times New Roman"/>
              </a:rPr>
              <a:t>Sub-grants</a:t>
            </a:r>
            <a:r>
              <a:rPr lang="fr-BE" b="1">
                <a:solidFill>
                  <a:srgbClr val="C00000"/>
                </a:solidFill>
                <a:latin typeface="Times New Roman"/>
                <a:cs typeface="Times New Roman"/>
              </a:rPr>
              <a:t> to </a:t>
            </a:r>
            <a:r>
              <a:rPr lang="fr-BE" b="1" err="1">
                <a:solidFill>
                  <a:srgbClr val="C00000"/>
                </a:solidFill>
                <a:latin typeface="Times New Roman"/>
                <a:cs typeface="Times New Roman"/>
              </a:rPr>
              <a:t>sub-beneficiaries</a:t>
            </a:r>
            <a:endParaRPr lang="en-US" b="1">
              <a:solidFill>
                <a:srgbClr val="C00000"/>
              </a:solidFill>
              <a:latin typeface="Times New Roman"/>
              <a:cs typeface="Times New Roman"/>
            </a:endParaRPr>
          </a:p>
        </p:txBody>
      </p:sp>
      <p:sp>
        <p:nvSpPr>
          <p:cNvPr id="5" name="Content Placeholder 4">
            <a:extLst>
              <a:ext uri="{FF2B5EF4-FFF2-40B4-BE49-F238E27FC236}">
                <a16:creationId xmlns:a16="http://schemas.microsoft.com/office/drawing/2014/main" id="{DA8D23A8-D56E-58B3-F661-920BA0544EB8}"/>
              </a:ext>
            </a:extLst>
          </p:cNvPr>
          <p:cNvSpPr>
            <a:spLocks noGrp="1"/>
          </p:cNvSpPr>
          <p:nvPr>
            <p:ph idx="1"/>
          </p:nvPr>
        </p:nvSpPr>
        <p:spPr>
          <a:xfrm>
            <a:off x="1313527" y="1825625"/>
            <a:ext cx="10142739" cy="4351338"/>
          </a:xfrm>
        </p:spPr>
        <p:txBody>
          <a:bodyPr vert="horz" lIns="91440" tIns="45720" rIns="91440" bIns="45720" rtlCol="0" anchor="t">
            <a:normAutofit/>
          </a:bodyPr>
          <a:lstStyle/>
          <a:p>
            <a:pPr marL="267970" indent="-267970"/>
            <a:endParaRPr lang="en-US" sz="3200">
              <a:solidFill>
                <a:srgbClr val="404040"/>
              </a:solidFill>
              <a:latin typeface="Times New Roman"/>
              <a:cs typeface="Times New Roman"/>
            </a:endParaRPr>
          </a:p>
          <a:p>
            <a:pPr marL="267970" indent="-267970"/>
            <a:r>
              <a:rPr lang="en-US" sz="3200">
                <a:solidFill>
                  <a:srgbClr val="404040"/>
                </a:solidFill>
                <a:latin typeface="Times New Roman"/>
                <a:cs typeface="Times New Roman"/>
              </a:rPr>
              <a:t>Applicants </a:t>
            </a:r>
            <a:r>
              <a:rPr lang="en-US" sz="3200" b="1" u="sng">
                <a:solidFill>
                  <a:srgbClr val="FF0000"/>
                </a:solidFill>
                <a:latin typeface="Times New Roman"/>
                <a:cs typeface="Times New Roman"/>
              </a:rPr>
              <a:t>cannot</a:t>
            </a:r>
            <a:r>
              <a:rPr lang="en-US" sz="3200">
                <a:solidFill>
                  <a:srgbClr val="404040"/>
                </a:solidFill>
                <a:latin typeface="Times New Roman"/>
                <a:cs typeface="Times New Roman"/>
              </a:rPr>
              <a:t> propose sub-grants to sub-beneficiaries to help achieve the objectives of the action.</a:t>
            </a:r>
            <a:endParaRPr lang="en-US"/>
          </a:p>
        </p:txBody>
      </p:sp>
    </p:spTree>
    <p:extLst>
      <p:ext uri="{BB962C8B-B14F-4D97-AF65-F5344CB8AC3E}">
        <p14:creationId xmlns:p14="http://schemas.microsoft.com/office/powerpoint/2010/main" val="2099666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638" y="162581"/>
            <a:ext cx="8637789" cy="587227"/>
          </a:xfrm>
        </p:spPr>
        <p:txBody>
          <a:bodyPr>
            <a:normAutofit fontScale="90000"/>
          </a:bodyPr>
          <a:lstStyle/>
          <a:p>
            <a:r>
              <a:rPr lang="fr-BE" b="1">
                <a:solidFill>
                  <a:srgbClr val="C00000"/>
                </a:solidFill>
                <a:latin typeface="Times New Roman"/>
                <a:cs typeface="Times New Roman"/>
              </a:rPr>
              <a:t>3b. </a:t>
            </a:r>
            <a:r>
              <a:rPr lang="fr-BE" b="1" err="1">
                <a:solidFill>
                  <a:srgbClr val="C00000"/>
                </a:solidFill>
                <a:latin typeface="Times New Roman"/>
                <a:cs typeface="Times New Roman"/>
              </a:rPr>
              <a:t>Number</a:t>
            </a:r>
            <a:r>
              <a:rPr lang="fr-BE" b="1">
                <a:solidFill>
                  <a:srgbClr val="C00000"/>
                </a:solidFill>
                <a:latin typeface="Times New Roman"/>
                <a:cs typeface="Times New Roman"/>
              </a:rPr>
              <a:t> of applications</a:t>
            </a:r>
            <a:endParaRPr lang="en-US" b="1">
              <a:solidFill>
                <a:srgbClr val="C00000"/>
              </a:solidFill>
              <a:latin typeface="Times New Roman"/>
              <a:cs typeface="Times New Roman"/>
            </a:endParaRPr>
          </a:p>
        </p:txBody>
      </p:sp>
      <p:sp>
        <p:nvSpPr>
          <p:cNvPr id="7" name="Content Placeholder 6"/>
          <p:cNvSpPr>
            <a:spLocks noGrp="1"/>
          </p:cNvSpPr>
          <p:nvPr>
            <p:ph idx="1"/>
          </p:nvPr>
        </p:nvSpPr>
        <p:spPr>
          <a:xfrm>
            <a:off x="637298" y="1456104"/>
            <a:ext cx="10474212" cy="4876800"/>
          </a:xfrm>
        </p:spPr>
        <p:txBody>
          <a:bodyPr vert="horz" lIns="91440" tIns="45720" rIns="91440" bIns="45720" rtlCol="0" anchor="t">
            <a:normAutofit/>
          </a:bodyPr>
          <a:lstStyle/>
          <a:p>
            <a:pPr marL="0" indent="0">
              <a:buNone/>
            </a:pPr>
            <a:endParaRPr lang="en-US" sz="2000" i="1">
              <a:ea typeface="Calibri"/>
              <a:cs typeface="Calibri"/>
            </a:endParaRPr>
          </a:p>
          <a:p>
            <a:pPr marL="267970" indent="-267970" algn="just"/>
            <a:r>
              <a:rPr lang="en-US" sz="2000">
                <a:solidFill>
                  <a:srgbClr val="000000"/>
                </a:solidFill>
                <a:latin typeface="Georgia"/>
              </a:rPr>
              <a:t>The applicant </a:t>
            </a:r>
            <a:r>
              <a:rPr lang="en-US" sz="2000">
                <a:solidFill>
                  <a:srgbClr val="FF0000"/>
                </a:solidFill>
                <a:latin typeface="Georgia"/>
              </a:rPr>
              <a:t>may not</a:t>
            </a:r>
            <a:r>
              <a:rPr lang="en-US" sz="2000">
                <a:solidFill>
                  <a:srgbClr val="000000"/>
                </a:solidFill>
                <a:latin typeface="Georgia"/>
              </a:rPr>
              <a:t> submit </a:t>
            </a:r>
            <a:r>
              <a:rPr lang="en-US" sz="2000">
                <a:solidFill>
                  <a:srgbClr val="FF0000"/>
                </a:solidFill>
                <a:latin typeface="Georgia"/>
              </a:rPr>
              <a:t>more than 01 application(s)</a:t>
            </a:r>
            <a:r>
              <a:rPr lang="en-US" sz="2000">
                <a:solidFill>
                  <a:srgbClr val="000000"/>
                </a:solidFill>
                <a:latin typeface="Georgia"/>
              </a:rPr>
              <a:t> under this Call for Proposals.</a:t>
            </a:r>
            <a:endParaRPr lang="en-US" sz="2000">
              <a:solidFill>
                <a:srgbClr val="000000"/>
              </a:solidFill>
              <a:latin typeface="Georgia"/>
              <a:ea typeface="Calibri"/>
              <a:cs typeface="Calibri"/>
            </a:endParaRPr>
          </a:p>
          <a:p>
            <a:pPr marL="0" indent="0" algn="just">
              <a:buNone/>
            </a:pPr>
            <a:endParaRPr lang="en-US" sz="2000">
              <a:solidFill>
                <a:srgbClr val="000000"/>
              </a:solidFill>
              <a:latin typeface="Georgia"/>
            </a:endParaRPr>
          </a:p>
          <a:p>
            <a:pPr marL="267970" indent="-267970" algn="just"/>
            <a:r>
              <a:rPr lang="en-US" sz="2000">
                <a:solidFill>
                  <a:srgbClr val="000000"/>
                </a:solidFill>
                <a:latin typeface="Georgia"/>
              </a:rPr>
              <a:t>The applicant </a:t>
            </a:r>
            <a:r>
              <a:rPr lang="en-US" sz="2000">
                <a:solidFill>
                  <a:srgbClr val="FF0000"/>
                </a:solidFill>
                <a:latin typeface="Georgia"/>
              </a:rPr>
              <a:t>may not </a:t>
            </a:r>
            <a:r>
              <a:rPr lang="en-US" sz="2000">
                <a:solidFill>
                  <a:srgbClr val="000000"/>
                </a:solidFill>
                <a:latin typeface="Georgia"/>
              </a:rPr>
              <a:t>be at the same time a </a:t>
            </a:r>
            <a:r>
              <a:rPr lang="en-US" sz="2000">
                <a:solidFill>
                  <a:srgbClr val="FF0000"/>
                </a:solidFill>
                <a:latin typeface="Georgia"/>
              </a:rPr>
              <a:t>co-applicant in another application</a:t>
            </a:r>
            <a:r>
              <a:rPr lang="en-US" sz="2000">
                <a:solidFill>
                  <a:srgbClr val="000000"/>
                </a:solidFill>
                <a:latin typeface="Georgia"/>
              </a:rPr>
              <a:t>. </a:t>
            </a:r>
          </a:p>
          <a:p>
            <a:pPr marL="0" indent="0" algn="just">
              <a:buNone/>
            </a:pPr>
            <a:endParaRPr lang="en-US" sz="2000">
              <a:solidFill>
                <a:srgbClr val="000000"/>
              </a:solidFill>
              <a:latin typeface="Georgia"/>
            </a:endParaRPr>
          </a:p>
          <a:p>
            <a:pPr marL="267970" indent="-267970" algn="just"/>
            <a:r>
              <a:rPr lang="en-US" sz="2000">
                <a:solidFill>
                  <a:srgbClr val="000000"/>
                </a:solidFill>
                <a:latin typeface="Georgia"/>
              </a:rPr>
              <a:t>A co-applicant </a:t>
            </a:r>
            <a:r>
              <a:rPr lang="en-US" sz="2000">
                <a:solidFill>
                  <a:srgbClr val="FF0000"/>
                </a:solidFill>
                <a:latin typeface="Georgia"/>
              </a:rPr>
              <a:t>may </a:t>
            </a:r>
            <a:r>
              <a:rPr lang="en-US" sz="2000">
                <a:solidFill>
                  <a:srgbClr val="000000"/>
                </a:solidFill>
                <a:latin typeface="Georgia"/>
              </a:rPr>
              <a:t>submit more than </a:t>
            </a:r>
            <a:r>
              <a:rPr lang="en-US" sz="2000">
                <a:solidFill>
                  <a:srgbClr val="FF0000"/>
                </a:solidFill>
                <a:latin typeface="Georgia"/>
              </a:rPr>
              <a:t>01 application(s)</a:t>
            </a:r>
            <a:r>
              <a:rPr lang="en-US" sz="2000">
                <a:solidFill>
                  <a:srgbClr val="000000"/>
                </a:solidFill>
                <a:latin typeface="Georgia"/>
              </a:rPr>
              <a:t> under this Call for Proposals.</a:t>
            </a:r>
            <a:endParaRPr lang="en-US" sz="2000">
              <a:solidFill>
                <a:srgbClr val="000000"/>
              </a:solidFill>
              <a:latin typeface="Georgia"/>
              <a:ea typeface="Calibri"/>
              <a:cs typeface="Calibri"/>
            </a:endParaRPr>
          </a:p>
          <a:p>
            <a:pPr marL="0" indent="0" algn="just">
              <a:buNone/>
            </a:pPr>
            <a:endParaRPr lang="en-US" sz="2000">
              <a:solidFill>
                <a:srgbClr val="000000"/>
              </a:solidFill>
              <a:latin typeface="Georgia"/>
            </a:endParaRPr>
          </a:p>
          <a:p>
            <a:pPr marL="267970" indent="-267970" algn="just"/>
            <a:r>
              <a:rPr lang="en-US" sz="2000">
                <a:solidFill>
                  <a:srgbClr val="000000"/>
                </a:solidFill>
                <a:latin typeface="Georgia"/>
              </a:rPr>
              <a:t>A </a:t>
            </a:r>
            <a:r>
              <a:rPr lang="en-US" sz="2000">
                <a:solidFill>
                  <a:srgbClr val="FF0000"/>
                </a:solidFill>
                <a:latin typeface="Georgia"/>
              </a:rPr>
              <a:t>co-applicant may</a:t>
            </a:r>
            <a:r>
              <a:rPr lang="en-US" sz="2000">
                <a:solidFill>
                  <a:srgbClr val="000000"/>
                </a:solidFill>
                <a:latin typeface="Georgia"/>
              </a:rPr>
              <a:t> </a:t>
            </a:r>
            <a:r>
              <a:rPr lang="en-US" sz="2000">
                <a:solidFill>
                  <a:srgbClr val="FF0000"/>
                </a:solidFill>
                <a:latin typeface="Georgia"/>
              </a:rPr>
              <a:t>not </a:t>
            </a:r>
            <a:r>
              <a:rPr lang="en-US" sz="2000">
                <a:solidFill>
                  <a:srgbClr val="000000"/>
                </a:solidFill>
                <a:latin typeface="Georgia"/>
              </a:rPr>
              <a:t>be awarded more than 01 Grant Agreement(s) under this Call for Proposals.</a:t>
            </a:r>
          </a:p>
          <a:p>
            <a:pPr marL="0" indent="0" algn="just">
              <a:buNone/>
            </a:pPr>
            <a:endParaRPr lang="en-US" sz="2000">
              <a:solidFill>
                <a:srgbClr val="000000"/>
              </a:solidFill>
              <a:latin typeface="Georgia"/>
              <a:ea typeface="Calibri"/>
              <a:cs typeface="Calibri"/>
            </a:endParaRPr>
          </a:p>
          <a:p>
            <a:pPr marL="267970" indent="-267970" algn="just"/>
            <a:endParaRPr lang="en-US" sz="2000">
              <a:solidFill>
                <a:srgbClr val="000000"/>
              </a:solidFill>
              <a:latin typeface="Georgia"/>
              <a:ea typeface="Calibri"/>
              <a:cs typeface="Calibri"/>
            </a:endParaRPr>
          </a:p>
          <a:p>
            <a:pPr marL="267970" indent="-267970"/>
            <a:endParaRPr lang="en-US">
              <a:latin typeface="Calibri" panose="020F0502020204030204"/>
              <a:ea typeface="Calibri"/>
              <a:cs typeface="Calibri"/>
            </a:endParaRPr>
          </a:p>
          <a:p>
            <a:pPr marL="267970" indent="-267970"/>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2615521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C0CD6-96A1-7601-DF2C-CABE6CAC8C9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43BC17D-F1C4-C3E0-BDA3-7097D31E404E}"/>
              </a:ext>
            </a:extLst>
          </p:cNvPr>
          <p:cNvSpPr>
            <a:spLocks noGrp="1"/>
          </p:cNvSpPr>
          <p:nvPr>
            <p:ph sz="half" idx="1"/>
          </p:nvPr>
        </p:nvSpPr>
        <p:spPr>
          <a:xfrm>
            <a:off x="1799302" y="1825625"/>
            <a:ext cx="4220498" cy="4351338"/>
          </a:xfrm>
        </p:spPr>
        <p:txBody>
          <a:bodyPr vert="horz" lIns="91440" tIns="45720" rIns="91440" bIns="45720" rtlCol="0">
            <a:normAutofit/>
          </a:bodyPr>
          <a:lstStyle/>
          <a:p>
            <a:pPr marL="0" indent="0">
              <a:buNone/>
            </a:pPr>
            <a:endParaRPr lang="en-US" i="1"/>
          </a:p>
          <a:p>
            <a:pPr marL="0" indent="0">
              <a:buNone/>
            </a:pPr>
            <a:endParaRPr lang="en-US"/>
          </a:p>
          <a:p>
            <a:endParaRPr lang="en-US"/>
          </a:p>
          <a:p>
            <a:pPr marL="0" indent="0">
              <a:buNone/>
            </a:pPr>
            <a:endParaRPr lang="en-US"/>
          </a:p>
        </p:txBody>
      </p:sp>
      <p:pic>
        <p:nvPicPr>
          <p:cNvPr id="4" name="Picture 3">
            <a:extLst>
              <a:ext uri="{FF2B5EF4-FFF2-40B4-BE49-F238E27FC236}">
                <a16:creationId xmlns:a16="http://schemas.microsoft.com/office/drawing/2014/main" id="{BAE5F5AF-7541-0EA7-95D7-4AD5206B3FF1}"/>
              </a:ext>
            </a:extLst>
          </p:cNvPr>
          <p:cNvPicPr>
            <a:picLocks noChangeAspect="1"/>
          </p:cNvPicPr>
          <p:nvPr/>
        </p:nvPicPr>
        <p:blipFill>
          <a:blip r:embed="rId3"/>
          <a:stretch>
            <a:fillRect/>
          </a:stretch>
        </p:blipFill>
        <p:spPr>
          <a:xfrm>
            <a:off x="6172200" y="1868848"/>
            <a:ext cx="4264891" cy="4264891"/>
          </a:xfrm>
          <a:prstGeom prst="rect">
            <a:avLst/>
          </a:prstGeom>
          <a:noFill/>
        </p:spPr>
      </p:pic>
      <p:sp>
        <p:nvSpPr>
          <p:cNvPr id="2" name="Title 1">
            <a:extLst>
              <a:ext uri="{FF2B5EF4-FFF2-40B4-BE49-F238E27FC236}">
                <a16:creationId xmlns:a16="http://schemas.microsoft.com/office/drawing/2014/main" id="{80D3D7A9-975B-6138-F362-D9B2021BE943}"/>
              </a:ext>
            </a:extLst>
          </p:cNvPr>
          <p:cNvSpPr>
            <a:spLocks noGrp="1"/>
          </p:cNvSpPr>
          <p:nvPr>
            <p:ph type="title"/>
          </p:nvPr>
        </p:nvSpPr>
        <p:spPr>
          <a:xfrm>
            <a:off x="2517759" y="301918"/>
            <a:ext cx="8637789" cy="1325563"/>
          </a:xfrm>
        </p:spPr>
        <p:txBody>
          <a:bodyPr vert="horz" lIns="91440" tIns="45720" rIns="91440" bIns="45720" rtlCol="0" anchor="ctr">
            <a:normAutofit/>
          </a:bodyPr>
          <a:lstStyle/>
          <a:p>
            <a:r>
              <a:rPr lang="fr-BE" b="1"/>
              <a:t>Questions?</a:t>
            </a:r>
          </a:p>
        </p:txBody>
      </p:sp>
    </p:spTree>
    <p:extLst>
      <p:ext uri="{BB962C8B-B14F-4D97-AF65-F5344CB8AC3E}">
        <p14:creationId xmlns:p14="http://schemas.microsoft.com/office/powerpoint/2010/main" val="3543247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b="1">
                <a:solidFill>
                  <a:srgbClr val="C00000"/>
                </a:solidFill>
                <a:latin typeface="Times New Roman"/>
                <a:cs typeface="Times New Roman"/>
              </a:rPr>
              <a:t>3c. Admissible/ Ineligible costs</a:t>
            </a:r>
            <a:endParaRPr lang="en-UG" b="1">
              <a:solidFill>
                <a:srgbClr val="C00000"/>
              </a:solidFill>
              <a:latin typeface="Times New Roman"/>
              <a:ea typeface="Calibri" panose="020F0502020204030204"/>
              <a:cs typeface="Times New Roman"/>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186976"/>
          </a:xfrm>
        </p:spPr>
        <p:txBody>
          <a:bodyPr vert="horz" lIns="91440" tIns="45720" rIns="91440" bIns="45720" rtlCol="0" anchor="t">
            <a:noAutofit/>
          </a:bodyPr>
          <a:lstStyle/>
          <a:p>
            <a:pPr marL="0" indent="0">
              <a:buNone/>
            </a:pPr>
            <a:r>
              <a:rPr lang="en-US" sz="3600" b="1" u="sng">
                <a:latin typeface="Times New Roman"/>
                <a:ea typeface="Calibri"/>
                <a:cs typeface="Calibri"/>
              </a:rPr>
              <a:t>Admissible / Eligible Costs:</a:t>
            </a:r>
            <a:endParaRPr lang="en-US" sz="3600">
              <a:latin typeface="Times New Roman"/>
              <a:ea typeface="Calibri"/>
              <a:cs typeface="Calibri"/>
            </a:endParaRPr>
          </a:p>
          <a:p>
            <a:pPr marL="0" indent="0">
              <a:buNone/>
            </a:pPr>
            <a:r>
              <a:rPr lang="en-US" sz="3600">
                <a:latin typeface="Times New Roman"/>
                <a:ea typeface="Calibri"/>
                <a:cs typeface="Calibri"/>
              </a:rPr>
              <a:t>Costs that </a:t>
            </a:r>
            <a:r>
              <a:rPr lang="en-US" sz="3600" err="1">
                <a:latin typeface="Times New Roman"/>
                <a:ea typeface="Calibri"/>
                <a:cs typeface="Calibri"/>
              </a:rPr>
              <a:t>Enabel</a:t>
            </a:r>
            <a:r>
              <a:rPr lang="en-US" sz="3600">
                <a:latin typeface="Times New Roman"/>
                <a:ea typeface="Calibri"/>
                <a:cs typeface="Calibri"/>
              </a:rPr>
              <a:t> can subsidize under any Grant Agreement</a:t>
            </a:r>
          </a:p>
          <a:p>
            <a:pPr marL="0" indent="0">
              <a:buNone/>
            </a:pPr>
            <a:endParaRPr lang="en-US" sz="3600" b="1">
              <a:latin typeface="Times New Roman"/>
              <a:ea typeface="Calibri"/>
              <a:cs typeface="Calibri"/>
            </a:endParaRPr>
          </a:p>
          <a:p>
            <a:pPr marL="0" indent="0">
              <a:buNone/>
            </a:pPr>
            <a:r>
              <a:rPr lang="en-US" sz="3600" b="1">
                <a:latin typeface="Times New Roman"/>
                <a:ea typeface="Calibri"/>
                <a:cs typeface="Calibri"/>
              </a:rPr>
              <a:t>Two Types:</a:t>
            </a:r>
            <a:endParaRPr lang="en-US" sz="3600">
              <a:latin typeface="Times New Roman"/>
              <a:ea typeface="Calibri"/>
              <a:cs typeface="Calibri"/>
            </a:endParaRPr>
          </a:p>
          <a:p>
            <a:pPr marL="457200" indent="-457200">
              <a:buFont typeface="Wingdings" panose="020B0604020202020204" pitchFamily="34" charset="0"/>
              <a:buChar char="ü"/>
            </a:pPr>
            <a:r>
              <a:rPr lang="en-US" sz="3600">
                <a:latin typeface="Times New Roman"/>
                <a:ea typeface="Calibri"/>
                <a:cs typeface="Calibri"/>
              </a:rPr>
              <a:t>Directs Costs</a:t>
            </a:r>
          </a:p>
          <a:p>
            <a:pPr marL="457200" indent="-457200">
              <a:buFont typeface="Wingdings" panose="020B0604020202020204" pitchFamily="34" charset="0"/>
              <a:buChar char="ü"/>
            </a:pPr>
            <a:r>
              <a:rPr lang="en-US" sz="3600">
                <a:latin typeface="Times New Roman"/>
                <a:ea typeface="Calibri"/>
                <a:cs typeface="Calibri"/>
              </a:rPr>
              <a:t>Indirect Costs</a:t>
            </a:r>
          </a:p>
          <a:p>
            <a:pPr marL="0" indent="0">
              <a:buNone/>
            </a:pPr>
            <a:endParaRPr lang="en-US" sz="3600" b="1" u="sng">
              <a:ea typeface="Calibri" panose="020F0502020204030204"/>
              <a:cs typeface="Calibri" panose="020F0502020204030204"/>
            </a:endParaRPr>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chor="t">
            <a:normAutofit lnSpcReduction="1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3600" b="1" u="sng">
              <a:sym typeface="Arial"/>
            </a:endParaRPr>
          </a:p>
          <a:p>
            <a:pPr marL="0" indent="0">
              <a:buNone/>
            </a:pPr>
            <a:r>
              <a:rPr lang="en-US" sz="3600" b="1" u="sng">
                <a:latin typeface="Times New Roman"/>
                <a:ea typeface="Calibri"/>
                <a:cs typeface="Calibri"/>
              </a:rPr>
              <a:t>1) Direct costs</a:t>
            </a:r>
            <a:endParaRPr lang="en-US" sz="3600">
              <a:latin typeface="Times New Roman"/>
              <a:ea typeface="Calibri"/>
              <a:cs typeface="Calibri"/>
            </a:endParaRPr>
          </a:p>
          <a:p>
            <a:pPr marL="571500" indent="-571500">
              <a:buFont typeface="Wingdings,Sans-Serif" panose="020B0604020202020204" pitchFamily="34" charset="0"/>
              <a:buChar char="ü"/>
            </a:pPr>
            <a:r>
              <a:rPr lang="en-US" sz="3600">
                <a:latin typeface="Times New Roman"/>
                <a:ea typeface="Calibri"/>
                <a:cs typeface="Calibri"/>
              </a:rPr>
              <a:t>Operational Costs</a:t>
            </a:r>
          </a:p>
          <a:p>
            <a:pPr marL="571500" indent="-571500">
              <a:buFont typeface="Wingdings,Sans-Serif" panose="020B0604020202020204" pitchFamily="34" charset="0"/>
              <a:buChar char="ü"/>
            </a:pPr>
            <a:r>
              <a:rPr lang="en-US" sz="3600">
                <a:latin typeface="Times New Roman"/>
                <a:ea typeface="Calibri"/>
                <a:cs typeface="Calibri"/>
              </a:rPr>
              <a:t>Management Costs (Direct Administration Costs).</a:t>
            </a:r>
            <a:br>
              <a:rPr lang="en-US" sz="3600">
                <a:latin typeface="Times New Roman"/>
                <a:ea typeface="Calibri"/>
                <a:cs typeface="Calibri"/>
              </a:rPr>
            </a:br>
            <a:endParaRPr lang="en-US" sz="3600">
              <a:latin typeface="Times New Roman"/>
              <a:ea typeface="Calibri"/>
              <a:cs typeface="Calibri"/>
            </a:endParaRPr>
          </a:p>
          <a:p>
            <a:pPr marL="0" indent="0">
              <a:buNone/>
            </a:pPr>
            <a:r>
              <a:rPr lang="fr-FR" sz="3600" b="1" u="sng">
                <a:latin typeface="Times New Roman"/>
                <a:cs typeface="Times New Roman"/>
                <a:sym typeface="Arial"/>
              </a:rPr>
              <a:t>2) Indirect </a:t>
            </a:r>
            <a:r>
              <a:rPr lang="fr-FR" sz="3600" b="1" u="sng" err="1">
                <a:latin typeface="Times New Roman"/>
                <a:cs typeface="Times New Roman"/>
                <a:sym typeface="Arial"/>
              </a:rPr>
              <a:t>Costs</a:t>
            </a:r>
            <a:r>
              <a:rPr lang="en-GB" sz="3600" b="1" u="sng">
                <a:latin typeface="Times New Roman"/>
                <a:cs typeface="Times New Roman"/>
                <a:sym typeface="Arial"/>
              </a:rPr>
              <a:t>:</a:t>
            </a:r>
            <a:endParaRPr lang="en-GB" sz="3600" u="sng">
              <a:latin typeface="Times New Roman"/>
              <a:ea typeface="Calibri"/>
              <a:cs typeface="Times New Roman"/>
            </a:endParaRPr>
          </a:p>
          <a:p>
            <a:pPr marL="571500" indent="-571500">
              <a:buFont typeface="Wingdings" panose="020B0604020202020204" pitchFamily="34" charset="0"/>
              <a:buChar char="ü"/>
            </a:pPr>
            <a:r>
              <a:rPr lang="en-GB" sz="3600">
                <a:latin typeface="Times New Roman"/>
                <a:ea typeface="Calibri" panose="020F0502020204030204"/>
                <a:cs typeface="Calibri" panose="020F0502020204030204"/>
              </a:rPr>
              <a:t>Structure Costs (Indirect Administration Costs)</a:t>
            </a:r>
          </a:p>
          <a:p>
            <a:pPr marL="267970" indent="-267970">
              <a:buFont typeface="Wingdings" panose="020B0604020202020204" pitchFamily="34" charset="0"/>
              <a:buChar char="ü"/>
            </a:pPr>
            <a:endParaRPr lang="en-US" sz="3600">
              <a:ea typeface="Calibri" panose="020F0502020204030204"/>
              <a:cs typeface="Calibri" panose="020F0502020204030204"/>
            </a:endParaRPr>
          </a:p>
        </p:txBody>
      </p:sp>
    </p:spTree>
    <p:extLst>
      <p:ext uri="{BB962C8B-B14F-4D97-AF65-F5344CB8AC3E}">
        <p14:creationId xmlns:p14="http://schemas.microsoft.com/office/powerpoint/2010/main" val="403711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1197-4B1A-48A4-806A-A9424B313864}"/>
              </a:ext>
            </a:extLst>
          </p:cNvPr>
          <p:cNvSpPr>
            <a:spLocks noGrp="1"/>
          </p:cNvSpPr>
          <p:nvPr>
            <p:ph type="title"/>
          </p:nvPr>
        </p:nvSpPr>
        <p:spPr>
          <a:xfrm>
            <a:off x="1799302" y="345461"/>
            <a:ext cx="9213719" cy="1334423"/>
          </a:xfrm>
        </p:spPr>
        <p:txBody>
          <a:bodyPr/>
          <a:lstStyle/>
          <a:p>
            <a:r>
              <a:rPr lang="en-US" b="1" err="1">
                <a:latin typeface="Times New Roman"/>
                <a:cs typeface="Times New Roman"/>
              </a:rPr>
              <a:t>Enabel</a:t>
            </a:r>
            <a:r>
              <a:rPr lang="en-US" b="1">
                <a:latin typeface="Times New Roman"/>
                <a:cs typeface="Times New Roman"/>
              </a:rPr>
              <a:t> Country Portfolio Objectives</a:t>
            </a:r>
            <a:endParaRPr lang="en-UG" b="1">
              <a:latin typeface="Times New Roman"/>
              <a:cs typeface="Times New Roman"/>
            </a:endParaRPr>
          </a:p>
        </p:txBody>
      </p:sp>
      <p:sp>
        <p:nvSpPr>
          <p:cNvPr id="9" name="Rectangle 8">
            <a:extLst>
              <a:ext uri="{FF2B5EF4-FFF2-40B4-BE49-F238E27FC236}">
                <a16:creationId xmlns:a16="http://schemas.microsoft.com/office/drawing/2014/main" id="{2A821E19-3D54-2AD0-E938-1E42120CC143}"/>
              </a:ext>
            </a:extLst>
          </p:cNvPr>
          <p:cNvSpPr/>
          <p:nvPr/>
        </p:nvSpPr>
        <p:spPr>
          <a:xfrm>
            <a:off x="515007" y="2161201"/>
            <a:ext cx="10741572" cy="4351338"/>
          </a:xfrm>
          <a:prstGeom prst="rect">
            <a:avLst/>
          </a:prstGeom>
          <a:ln w="50800">
            <a:noFill/>
          </a:ln>
        </p:spPr>
        <p:txBody>
          <a:bodyPr/>
          <a:lstStyle/>
          <a:p>
            <a:endParaRPr lang="en-UG"/>
          </a:p>
        </p:txBody>
      </p:sp>
      <p:sp>
        <p:nvSpPr>
          <p:cNvPr id="10" name="Freeform: Shape 9">
            <a:extLst>
              <a:ext uri="{FF2B5EF4-FFF2-40B4-BE49-F238E27FC236}">
                <a16:creationId xmlns:a16="http://schemas.microsoft.com/office/drawing/2014/main" id="{5B66CA07-B3E0-7D5E-4B17-8B27D6D4C378}"/>
              </a:ext>
            </a:extLst>
          </p:cNvPr>
          <p:cNvSpPr/>
          <p:nvPr/>
        </p:nvSpPr>
        <p:spPr>
          <a:xfrm>
            <a:off x="515007" y="1953207"/>
            <a:ext cx="2949521" cy="4678821"/>
          </a:xfrm>
          <a:custGeom>
            <a:avLst/>
            <a:gdLst>
              <a:gd name="connsiteX0" fmla="*/ 0 w 2372225"/>
              <a:gd name="connsiteY0" fmla="*/ 237223 h 4343899"/>
              <a:gd name="connsiteX1" fmla="*/ 237223 w 2372225"/>
              <a:gd name="connsiteY1" fmla="*/ 0 h 4343899"/>
              <a:gd name="connsiteX2" fmla="*/ 2135003 w 2372225"/>
              <a:gd name="connsiteY2" fmla="*/ 0 h 4343899"/>
              <a:gd name="connsiteX3" fmla="*/ 2372226 w 2372225"/>
              <a:gd name="connsiteY3" fmla="*/ 237223 h 4343899"/>
              <a:gd name="connsiteX4" fmla="*/ 2372225 w 2372225"/>
              <a:gd name="connsiteY4" fmla="*/ 4106677 h 4343899"/>
              <a:gd name="connsiteX5" fmla="*/ 2135002 w 2372225"/>
              <a:gd name="connsiteY5" fmla="*/ 4343900 h 4343899"/>
              <a:gd name="connsiteX6" fmla="*/ 237223 w 2372225"/>
              <a:gd name="connsiteY6" fmla="*/ 4343899 h 4343899"/>
              <a:gd name="connsiteX7" fmla="*/ 0 w 2372225"/>
              <a:gd name="connsiteY7" fmla="*/ 4106676 h 4343899"/>
              <a:gd name="connsiteX8" fmla="*/ 0 w 2372225"/>
              <a:gd name="connsiteY8" fmla="*/ 237223 h 434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2225" h="4343899">
                <a:moveTo>
                  <a:pt x="0" y="237223"/>
                </a:moveTo>
                <a:cubicBezTo>
                  <a:pt x="0" y="106208"/>
                  <a:pt x="106208" y="0"/>
                  <a:pt x="237223" y="0"/>
                </a:cubicBezTo>
                <a:lnTo>
                  <a:pt x="2135003" y="0"/>
                </a:lnTo>
                <a:cubicBezTo>
                  <a:pt x="2266018" y="0"/>
                  <a:pt x="2372226" y="106208"/>
                  <a:pt x="2372226" y="237223"/>
                </a:cubicBezTo>
                <a:cubicBezTo>
                  <a:pt x="2372226" y="1527041"/>
                  <a:pt x="2372225" y="2816859"/>
                  <a:pt x="2372225" y="4106677"/>
                </a:cubicBezTo>
                <a:cubicBezTo>
                  <a:pt x="2372225" y="4237692"/>
                  <a:pt x="2266017" y="4343900"/>
                  <a:pt x="2135002" y="4343900"/>
                </a:cubicBezTo>
                <a:lnTo>
                  <a:pt x="237223" y="4343899"/>
                </a:lnTo>
                <a:cubicBezTo>
                  <a:pt x="106208" y="4343899"/>
                  <a:pt x="0" y="4237691"/>
                  <a:pt x="0" y="4106676"/>
                </a:cubicBezTo>
                <a:lnTo>
                  <a:pt x="0" y="237223"/>
                </a:lnTo>
                <a:close/>
              </a:path>
            </a:pathLst>
          </a:cu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910" tIns="80910" rIns="80910" bIns="80910" numCol="1" spcCol="1270" anchor="ctr" anchorCtr="0">
            <a:noAutofit/>
          </a:bodyPr>
          <a:lstStyle/>
          <a:p>
            <a:pPr marL="0" lvl="0" indent="0" algn="l" defTabSz="800100">
              <a:lnSpc>
                <a:spcPct val="90000"/>
              </a:lnSpc>
              <a:spcBef>
                <a:spcPct val="0"/>
              </a:spcBef>
              <a:spcAft>
                <a:spcPct val="35000"/>
              </a:spcAft>
              <a:buNone/>
            </a:pPr>
            <a:r>
              <a:rPr lang="en-US" sz="2800" b="0" kern="1200">
                <a:latin typeface="Times New Roman"/>
                <a:cs typeface="Times New Roman"/>
              </a:rPr>
              <a:t>Young people and women in Uganda develop into active, economically independent citizens in a sustainable society that respects human rights and ensures quality basic services</a:t>
            </a:r>
            <a:endParaRPr lang="en-UG" sz="2800" b="0" kern="1200">
              <a:latin typeface="Times New Roman"/>
              <a:cs typeface="Times New Roman"/>
            </a:endParaRPr>
          </a:p>
        </p:txBody>
      </p:sp>
      <p:sp>
        <p:nvSpPr>
          <p:cNvPr id="11" name="Freeform: Shape 10">
            <a:extLst>
              <a:ext uri="{FF2B5EF4-FFF2-40B4-BE49-F238E27FC236}">
                <a16:creationId xmlns:a16="http://schemas.microsoft.com/office/drawing/2014/main" id="{06762FE4-5ABB-1E0D-DBC9-A71335C9271A}"/>
              </a:ext>
            </a:extLst>
          </p:cNvPr>
          <p:cNvSpPr/>
          <p:nvPr/>
        </p:nvSpPr>
        <p:spPr>
          <a:xfrm rot="18798888" flipV="1">
            <a:off x="3153316" y="3431242"/>
            <a:ext cx="1876341" cy="45719"/>
          </a:xfrm>
          <a:custGeom>
            <a:avLst/>
            <a:gdLst>
              <a:gd name="connsiteX0" fmla="*/ 0 w 1550463"/>
              <a:gd name="connsiteY0" fmla="*/ 23092 h 46185"/>
              <a:gd name="connsiteX1" fmla="*/ 1550463 w 1550463"/>
              <a:gd name="connsiteY1" fmla="*/ 23092 h 46185"/>
            </a:gdLst>
            <a:ahLst/>
            <a:cxnLst>
              <a:cxn ang="0">
                <a:pos x="connsiteX0" y="connsiteY0"/>
              </a:cxn>
              <a:cxn ang="0">
                <a:pos x="connsiteX1" y="connsiteY1"/>
              </a:cxn>
            </a:cxnLst>
            <a:rect l="l" t="t" r="r" b="b"/>
            <a:pathLst>
              <a:path w="1550463" h="46185">
                <a:moveTo>
                  <a:pt x="0" y="23092"/>
                </a:moveTo>
                <a:lnTo>
                  <a:pt x="1550463" y="23092"/>
                </a:lnTo>
              </a:path>
            </a:pathLst>
          </a:custGeom>
          <a:noFill/>
          <a:ln w="50800" cmpd="sng">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9169" tIns="-15669" rIns="749170" bIns="-15670"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2" name="Freeform: Shape 11">
            <a:extLst>
              <a:ext uri="{FF2B5EF4-FFF2-40B4-BE49-F238E27FC236}">
                <a16:creationId xmlns:a16="http://schemas.microsoft.com/office/drawing/2014/main" id="{656C5042-548F-F2F6-13D0-69E578545BDC}"/>
              </a:ext>
            </a:extLst>
          </p:cNvPr>
          <p:cNvSpPr/>
          <p:nvPr/>
        </p:nvSpPr>
        <p:spPr>
          <a:xfrm>
            <a:off x="4786995" y="2552263"/>
            <a:ext cx="6409953" cy="1639522"/>
          </a:xfrm>
          <a:custGeom>
            <a:avLst/>
            <a:gdLst>
              <a:gd name="connsiteX0" fmla="*/ 0 w 5075266"/>
              <a:gd name="connsiteY0" fmla="*/ 130555 h 1305554"/>
              <a:gd name="connsiteX1" fmla="*/ 130555 w 5075266"/>
              <a:gd name="connsiteY1" fmla="*/ 0 h 1305554"/>
              <a:gd name="connsiteX2" fmla="*/ 4944711 w 5075266"/>
              <a:gd name="connsiteY2" fmla="*/ 0 h 1305554"/>
              <a:gd name="connsiteX3" fmla="*/ 5075266 w 5075266"/>
              <a:gd name="connsiteY3" fmla="*/ 130555 h 1305554"/>
              <a:gd name="connsiteX4" fmla="*/ 5075266 w 5075266"/>
              <a:gd name="connsiteY4" fmla="*/ 1174999 h 1305554"/>
              <a:gd name="connsiteX5" fmla="*/ 4944711 w 5075266"/>
              <a:gd name="connsiteY5" fmla="*/ 1305554 h 1305554"/>
              <a:gd name="connsiteX6" fmla="*/ 130555 w 5075266"/>
              <a:gd name="connsiteY6" fmla="*/ 1305554 h 1305554"/>
              <a:gd name="connsiteX7" fmla="*/ 0 w 5075266"/>
              <a:gd name="connsiteY7" fmla="*/ 1174999 h 1305554"/>
              <a:gd name="connsiteX8" fmla="*/ 0 w 5075266"/>
              <a:gd name="connsiteY8" fmla="*/ 130555 h 13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266" h="1305554">
                <a:moveTo>
                  <a:pt x="0" y="130555"/>
                </a:moveTo>
                <a:cubicBezTo>
                  <a:pt x="0" y="58451"/>
                  <a:pt x="58451" y="0"/>
                  <a:pt x="130555" y="0"/>
                </a:cubicBezTo>
                <a:lnTo>
                  <a:pt x="4944711" y="0"/>
                </a:lnTo>
                <a:cubicBezTo>
                  <a:pt x="5016815" y="0"/>
                  <a:pt x="5075266" y="58451"/>
                  <a:pt x="5075266" y="130555"/>
                </a:cubicBezTo>
                <a:lnTo>
                  <a:pt x="5075266" y="1174999"/>
                </a:lnTo>
                <a:cubicBezTo>
                  <a:pt x="5075266" y="1247103"/>
                  <a:pt x="5016815" y="1305554"/>
                  <a:pt x="4944711" y="1305554"/>
                </a:cubicBezTo>
                <a:lnTo>
                  <a:pt x="130555" y="1305554"/>
                </a:lnTo>
                <a:cubicBezTo>
                  <a:pt x="58451" y="1305554"/>
                  <a:pt x="0" y="1247103"/>
                  <a:pt x="0" y="1174999"/>
                </a:cubicBezTo>
                <a:lnTo>
                  <a:pt x="0" y="130555"/>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98" tIns="48398" rIns="48398" bIns="48398" numCol="1" spcCol="1270" anchor="ctr" anchorCtr="0">
            <a:noAutofit/>
          </a:bodyPr>
          <a:lstStyle/>
          <a:p>
            <a:pPr marL="0" lvl="0" indent="0" algn="l" defTabSz="711200">
              <a:lnSpc>
                <a:spcPct val="90000"/>
              </a:lnSpc>
              <a:spcBef>
                <a:spcPct val="0"/>
              </a:spcBef>
              <a:spcAft>
                <a:spcPct val="35000"/>
              </a:spcAft>
              <a:buFontTx/>
              <a:buNone/>
            </a:pPr>
            <a:r>
              <a:rPr lang="en-US" sz="2400" i="0" kern="1200">
                <a:solidFill>
                  <a:schemeClr val="tx1"/>
                </a:solidFill>
                <a:effectLst/>
                <a:latin typeface="Times New Roman"/>
                <a:cs typeface="Times New Roman"/>
              </a:rPr>
              <a:t>Young people, especially young women, acquire skills and find decent jobs or entrepreneurship opportunities in agriculture and the green and sustainable economy</a:t>
            </a:r>
            <a:endParaRPr lang="en-UG" sz="2400" i="0" kern="1200">
              <a:solidFill>
                <a:schemeClr val="tx1"/>
              </a:solidFill>
              <a:effectLst/>
              <a:latin typeface="Times New Roman"/>
              <a:cs typeface="Times New Roman"/>
            </a:endParaRPr>
          </a:p>
        </p:txBody>
      </p:sp>
      <p:sp>
        <p:nvSpPr>
          <p:cNvPr id="13" name="Freeform: Shape 12">
            <a:extLst>
              <a:ext uri="{FF2B5EF4-FFF2-40B4-BE49-F238E27FC236}">
                <a16:creationId xmlns:a16="http://schemas.microsoft.com/office/drawing/2014/main" id="{DA70160A-C1A3-1CC5-C1F8-1877166BE9EF}"/>
              </a:ext>
            </a:extLst>
          </p:cNvPr>
          <p:cNvSpPr/>
          <p:nvPr/>
        </p:nvSpPr>
        <p:spPr>
          <a:xfrm rot="2475648">
            <a:off x="3226000" y="4819624"/>
            <a:ext cx="1921407" cy="46185"/>
          </a:xfrm>
          <a:custGeom>
            <a:avLst/>
            <a:gdLst>
              <a:gd name="connsiteX0" fmla="*/ 0 w 1545339"/>
              <a:gd name="connsiteY0" fmla="*/ 23092 h 46185"/>
              <a:gd name="connsiteX1" fmla="*/ 1545339 w 1545339"/>
              <a:gd name="connsiteY1" fmla="*/ 23092 h 46185"/>
            </a:gdLst>
            <a:ahLst/>
            <a:cxnLst>
              <a:cxn ang="0">
                <a:pos x="connsiteX0" y="connsiteY0"/>
              </a:cxn>
              <a:cxn ang="0">
                <a:pos x="connsiteX1" y="connsiteY1"/>
              </a:cxn>
            </a:cxnLst>
            <a:rect l="l" t="t" r="r" b="b"/>
            <a:pathLst>
              <a:path w="1545339" h="46185">
                <a:moveTo>
                  <a:pt x="0" y="23092"/>
                </a:moveTo>
                <a:lnTo>
                  <a:pt x="1545339" y="23092"/>
                </a:lnTo>
              </a:path>
            </a:pathLst>
          </a:custGeom>
          <a:noFill/>
          <a:ln w="50800">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6736" tIns="-15541" rIns="746736" bIns="-15541"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4" name="Freeform: Shape 13">
            <a:extLst>
              <a:ext uri="{FF2B5EF4-FFF2-40B4-BE49-F238E27FC236}">
                <a16:creationId xmlns:a16="http://schemas.microsoft.com/office/drawing/2014/main" id="{6421A183-AA13-C435-2949-FD1B12C79583}"/>
              </a:ext>
            </a:extLst>
          </p:cNvPr>
          <p:cNvSpPr/>
          <p:nvPr/>
        </p:nvSpPr>
        <p:spPr>
          <a:xfrm>
            <a:off x="4908879" y="4734071"/>
            <a:ext cx="6347700" cy="1639522"/>
          </a:xfrm>
          <a:custGeom>
            <a:avLst/>
            <a:gdLst>
              <a:gd name="connsiteX0" fmla="*/ 0 w 5057336"/>
              <a:gd name="connsiteY0" fmla="*/ 123642 h 1236421"/>
              <a:gd name="connsiteX1" fmla="*/ 123642 w 5057336"/>
              <a:gd name="connsiteY1" fmla="*/ 0 h 1236421"/>
              <a:gd name="connsiteX2" fmla="*/ 4933694 w 5057336"/>
              <a:gd name="connsiteY2" fmla="*/ 0 h 1236421"/>
              <a:gd name="connsiteX3" fmla="*/ 5057336 w 5057336"/>
              <a:gd name="connsiteY3" fmla="*/ 123642 h 1236421"/>
              <a:gd name="connsiteX4" fmla="*/ 5057336 w 5057336"/>
              <a:gd name="connsiteY4" fmla="*/ 1112779 h 1236421"/>
              <a:gd name="connsiteX5" fmla="*/ 4933694 w 5057336"/>
              <a:gd name="connsiteY5" fmla="*/ 1236421 h 1236421"/>
              <a:gd name="connsiteX6" fmla="*/ 123642 w 5057336"/>
              <a:gd name="connsiteY6" fmla="*/ 1236421 h 1236421"/>
              <a:gd name="connsiteX7" fmla="*/ 0 w 5057336"/>
              <a:gd name="connsiteY7" fmla="*/ 1112779 h 1236421"/>
              <a:gd name="connsiteX8" fmla="*/ 0 w 5057336"/>
              <a:gd name="connsiteY8" fmla="*/ 123642 h 12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336" h="1236421">
                <a:moveTo>
                  <a:pt x="0" y="123642"/>
                </a:moveTo>
                <a:cubicBezTo>
                  <a:pt x="0" y="55356"/>
                  <a:pt x="55356" y="0"/>
                  <a:pt x="123642" y="0"/>
                </a:cubicBezTo>
                <a:lnTo>
                  <a:pt x="4933694" y="0"/>
                </a:lnTo>
                <a:cubicBezTo>
                  <a:pt x="5001980" y="0"/>
                  <a:pt x="5057336" y="55356"/>
                  <a:pt x="5057336" y="123642"/>
                </a:cubicBezTo>
                <a:lnTo>
                  <a:pt x="5057336" y="1112779"/>
                </a:lnTo>
                <a:cubicBezTo>
                  <a:pt x="5057336" y="1181065"/>
                  <a:pt x="5001980" y="1236421"/>
                  <a:pt x="4933694" y="1236421"/>
                </a:cubicBezTo>
                <a:lnTo>
                  <a:pt x="123642" y="1236421"/>
                </a:lnTo>
                <a:cubicBezTo>
                  <a:pt x="55356" y="1236421"/>
                  <a:pt x="0" y="1181065"/>
                  <a:pt x="0" y="1112779"/>
                </a:cubicBezTo>
                <a:lnTo>
                  <a:pt x="0" y="12364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374" tIns="46374" rIns="46374" bIns="46374" numCol="1" spcCol="1270" anchor="ctr" anchorCtr="0">
            <a:noAutofit/>
          </a:bodyPr>
          <a:lstStyle/>
          <a:p>
            <a:pPr marL="0" lvl="0" indent="0" algn="l" defTabSz="711200">
              <a:lnSpc>
                <a:spcPct val="90000"/>
              </a:lnSpc>
              <a:spcBef>
                <a:spcPct val="0"/>
              </a:spcBef>
              <a:spcAft>
                <a:spcPct val="35000"/>
              </a:spcAft>
              <a:buNone/>
            </a:pPr>
            <a:r>
              <a:rPr lang="en-US" sz="2400" kern="1200">
                <a:solidFill>
                  <a:schemeClr val="tx1"/>
                </a:solidFill>
                <a:latin typeface="Times New Roman"/>
                <a:cs typeface="Times New Roman"/>
              </a:rPr>
              <a:t>The right to safe and quality education and health care is more transparently ensured, in particular for vulnerable groups including children, girls and women, and refugees</a:t>
            </a:r>
            <a:endParaRPr lang="en-UG" sz="2400" kern="1200">
              <a:solidFill>
                <a:schemeClr val="tx1"/>
              </a:solidFill>
              <a:latin typeface="Calibri" panose="020F0502020204030204"/>
              <a:ea typeface="Calibri" panose="020F0502020204030204"/>
              <a:cs typeface="Calibri" panose="020F0502020204030204"/>
            </a:endParaRPr>
          </a:p>
        </p:txBody>
      </p:sp>
      <p:sp>
        <p:nvSpPr>
          <p:cNvPr id="5" name="Rectangle: Rounded Corners 4">
            <a:extLst>
              <a:ext uri="{FF2B5EF4-FFF2-40B4-BE49-F238E27FC236}">
                <a16:creationId xmlns:a16="http://schemas.microsoft.com/office/drawing/2014/main" id="{0C8ADC66-AA23-4158-BEEB-BDC805F2B756}"/>
              </a:ext>
            </a:extLst>
          </p:cNvPr>
          <p:cNvSpPr/>
          <p:nvPr/>
        </p:nvSpPr>
        <p:spPr>
          <a:xfrm>
            <a:off x="5240026" y="1502229"/>
            <a:ext cx="3321207" cy="3767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Times New Roman"/>
                <a:cs typeface="Times New Roman"/>
              </a:rPr>
              <a:t>General objectives</a:t>
            </a:r>
            <a:endParaRPr lang="en-UG" sz="2800" b="1">
              <a:solidFill>
                <a:schemeClr val="tx1"/>
              </a:solidFill>
              <a:latin typeface="Times New Roman"/>
              <a:cs typeface="Times New Roman"/>
            </a:endParaRPr>
          </a:p>
        </p:txBody>
      </p:sp>
      <p:sp>
        <p:nvSpPr>
          <p:cNvPr id="6" name="Rectangle: Rounded Corners 5">
            <a:extLst>
              <a:ext uri="{FF2B5EF4-FFF2-40B4-BE49-F238E27FC236}">
                <a16:creationId xmlns:a16="http://schemas.microsoft.com/office/drawing/2014/main" id="{9CA16036-5CE4-49E1-BF89-03FFA56810E0}"/>
              </a:ext>
            </a:extLst>
          </p:cNvPr>
          <p:cNvSpPr/>
          <p:nvPr/>
        </p:nvSpPr>
        <p:spPr>
          <a:xfrm>
            <a:off x="417871" y="1465373"/>
            <a:ext cx="2967317" cy="450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latin typeface="Times New Roman"/>
                <a:cs typeface="Times New Roman"/>
              </a:rPr>
              <a:t>Overall Objective</a:t>
            </a:r>
            <a:endParaRPr lang="en-UG" sz="2800" b="1">
              <a:solidFill>
                <a:schemeClr val="tx1"/>
              </a:solidFill>
              <a:latin typeface="Times New Roman"/>
              <a:cs typeface="Times New Roman"/>
            </a:endParaRPr>
          </a:p>
        </p:txBody>
      </p:sp>
      <p:sp>
        <p:nvSpPr>
          <p:cNvPr id="3" name="Rectangle 2">
            <a:extLst>
              <a:ext uri="{FF2B5EF4-FFF2-40B4-BE49-F238E27FC236}">
                <a16:creationId xmlns:a16="http://schemas.microsoft.com/office/drawing/2014/main" id="{0ED9FBA9-680E-74C6-1707-55D39C2A0310}"/>
              </a:ext>
            </a:extLst>
          </p:cNvPr>
          <p:cNvSpPr/>
          <p:nvPr/>
        </p:nvSpPr>
        <p:spPr>
          <a:xfrm>
            <a:off x="4786995" y="2243078"/>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1</a:t>
            </a:r>
            <a:endParaRPr lang="en-UG" sz="2400" b="1">
              <a:solidFill>
                <a:schemeClr val="tx1"/>
              </a:solidFill>
            </a:endParaRPr>
          </a:p>
        </p:txBody>
      </p:sp>
      <p:sp>
        <p:nvSpPr>
          <p:cNvPr id="7" name="Rectangle 6">
            <a:extLst>
              <a:ext uri="{FF2B5EF4-FFF2-40B4-BE49-F238E27FC236}">
                <a16:creationId xmlns:a16="http://schemas.microsoft.com/office/drawing/2014/main" id="{A3B5A3BF-B9A4-7C4B-0151-186DBCE4A80C}"/>
              </a:ext>
            </a:extLst>
          </p:cNvPr>
          <p:cNvSpPr/>
          <p:nvPr/>
        </p:nvSpPr>
        <p:spPr>
          <a:xfrm>
            <a:off x="4849907" y="4353835"/>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2</a:t>
            </a:r>
            <a:endParaRPr lang="en-UG" sz="2400" b="1">
              <a:solidFill>
                <a:schemeClr val="tx1"/>
              </a:solidFill>
            </a:endParaRPr>
          </a:p>
        </p:txBody>
      </p:sp>
      <p:sp>
        <p:nvSpPr>
          <p:cNvPr id="4" name="Oval 3">
            <a:extLst>
              <a:ext uri="{FF2B5EF4-FFF2-40B4-BE49-F238E27FC236}">
                <a16:creationId xmlns:a16="http://schemas.microsoft.com/office/drawing/2014/main" id="{3C45A637-E6FA-5BB2-E399-6834C16863CE}"/>
              </a:ext>
            </a:extLst>
          </p:cNvPr>
          <p:cNvSpPr/>
          <p:nvPr/>
        </p:nvSpPr>
        <p:spPr>
          <a:xfrm>
            <a:off x="4806794" y="4161882"/>
            <a:ext cx="1371185" cy="65959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656F7C67-0E95-919F-4BB8-436D104087D7}"/>
              </a:ext>
            </a:extLst>
          </p:cNvPr>
          <p:cNvSpPr/>
          <p:nvPr/>
        </p:nvSpPr>
        <p:spPr>
          <a:xfrm>
            <a:off x="6291740" y="4345464"/>
            <a:ext cx="457200" cy="28687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609C976-6211-7BFE-F115-DB5C3B287232}"/>
              </a:ext>
            </a:extLst>
          </p:cNvPr>
          <p:cNvSpPr txBox="1"/>
          <p:nvPr/>
        </p:nvSpPr>
        <p:spPr>
          <a:xfrm>
            <a:off x="6836364" y="4259109"/>
            <a:ext cx="4861470" cy="400110"/>
          </a:xfrm>
          <a:prstGeom prst="rect">
            <a:avLst/>
          </a:prstGeom>
          <a:noFill/>
        </p:spPr>
        <p:txBody>
          <a:bodyPr wrap="square" lIns="91440" tIns="45720" rIns="91440" bIns="45720" rtlCol="0" anchor="t">
            <a:spAutoFit/>
          </a:bodyPr>
          <a:lstStyle/>
          <a:p>
            <a:r>
              <a:rPr lang="nl-BE" sz="2000" b="1" i="1" err="1">
                <a:solidFill>
                  <a:srgbClr val="C00000"/>
                </a:solidFill>
              </a:rPr>
              <a:t>WeLearn</a:t>
            </a:r>
            <a:r>
              <a:rPr lang="nl-BE" sz="2000" b="1" i="1">
                <a:solidFill>
                  <a:srgbClr val="C00000"/>
                </a:solidFill>
              </a:rPr>
              <a:t> &amp; </a:t>
            </a:r>
            <a:r>
              <a:rPr lang="nl-BE" sz="2000" b="1" i="1" err="1">
                <a:solidFill>
                  <a:srgbClr val="C00000"/>
                </a:solidFill>
              </a:rPr>
              <a:t>WeCare</a:t>
            </a:r>
            <a:r>
              <a:rPr lang="nl-BE" sz="2000" b="1" i="1">
                <a:solidFill>
                  <a:srgbClr val="C00000"/>
                </a:solidFill>
              </a:rPr>
              <a:t> </a:t>
            </a:r>
            <a:endParaRPr lang="en-GB" b="1" i="1">
              <a:solidFill>
                <a:srgbClr val="C00000"/>
              </a:solidFill>
            </a:endParaRPr>
          </a:p>
        </p:txBody>
      </p:sp>
    </p:spTree>
    <p:extLst>
      <p:ext uri="{BB962C8B-B14F-4D97-AF65-F5344CB8AC3E}">
        <p14:creationId xmlns:p14="http://schemas.microsoft.com/office/powerpoint/2010/main" val="4010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5" grpId="0" animBg="1"/>
      <p:bldP spid="6" grpId="0" animBg="1"/>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b="1">
                <a:solidFill>
                  <a:srgbClr val="C00000"/>
                </a:solidFill>
                <a:latin typeface="Times New Roman"/>
                <a:cs typeface="Times New Roman"/>
              </a:rPr>
              <a:t>3c. Admissible/ Eligible costs</a:t>
            </a:r>
            <a:endParaRPr lang="en-UG" b="1">
              <a:solidFill>
                <a:srgbClr val="C00000"/>
              </a:solidFill>
              <a:latin typeface="Times New Roman"/>
              <a:ea typeface="Calibri" panose="020F0502020204030204"/>
              <a:cs typeface="Times New Roman"/>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393804"/>
          </a:xfrm>
        </p:spPr>
        <p:txBody>
          <a:bodyPr vert="horz" lIns="91440" tIns="45720" rIns="91440" bIns="45720" rtlCol="0" anchor="t">
            <a:noAutofit/>
          </a:bodyPr>
          <a:lstStyle/>
          <a:p>
            <a:pPr marL="0" indent="0">
              <a:buNone/>
            </a:pPr>
            <a:r>
              <a:rPr lang="en-US" sz="2400" b="1" u="sng">
                <a:latin typeface="Times New Roman"/>
                <a:cs typeface="Times New Roman"/>
              </a:rPr>
              <a:t>Direct costs</a:t>
            </a:r>
          </a:p>
          <a:p>
            <a:pPr marL="0" indent="0">
              <a:buNone/>
            </a:pPr>
            <a:r>
              <a:rPr lang="en-US" sz="2400" b="1" err="1">
                <a:latin typeface="Times New Roman"/>
                <a:cs typeface="Times New Roman"/>
              </a:rPr>
              <a:t>i</a:t>
            </a:r>
            <a:r>
              <a:rPr lang="en-US" sz="2400" b="1">
                <a:latin typeface="Times New Roman"/>
                <a:cs typeface="Times New Roman"/>
              </a:rPr>
              <a:t>) Operational Costs</a:t>
            </a:r>
            <a:endParaRPr lang="en-US" sz="2400">
              <a:latin typeface="Times New Roman"/>
              <a:cs typeface="Times New Roman"/>
            </a:endParaRPr>
          </a:p>
          <a:p>
            <a:pPr marL="0" indent="0">
              <a:buNone/>
            </a:pPr>
            <a:r>
              <a:rPr lang="en-US" sz="2400" u="sng">
                <a:latin typeface="Times New Roman"/>
                <a:cs typeface="Times New Roman"/>
              </a:rPr>
              <a:t>Activity costs necessary for achieving the results of the action</a:t>
            </a:r>
            <a:r>
              <a:rPr lang="en-US" sz="2400">
                <a:latin typeface="Times New Roman"/>
                <a:cs typeface="Times New Roman"/>
              </a:rPr>
              <a:t>. This comprises the </a:t>
            </a:r>
            <a:r>
              <a:rPr lang="en-US" sz="2400" b="1" i="1">
                <a:latin typeface="Times New Roman"/>
                <a:cs typeface="Times New Roman"/>
              </a:rPr>
              <a:t>costs of the core activities </a:t>
            </a:r>
            <a:r>
              <a:rPr lang="en-US" sz="2400" i="1">
                <a:latin typeface="Times New Roman"/>
                <a:cs typeface="Times New Roman"/>
              </a:rPr>
              <a:t>to be implemented.</a:t>
            </a:r>
            <a:endParaRPr lang="en-US" sz="2400">
              <a:latin typeface="Times New Roman"/>
              <a:cs typeface="Times New Roman"/>
            </a:endParaRPr>
          </a:p>
          <a:p>
            <a:pPr marL="0" indent="0">
              <a:buNone/>
            </a:pPr>
            <a:r>
              <a:rPr lang="en-US" sz="2400" u="sng">
                <a:latin typeface="Times New Roman"/>
                <a:cs typeface="Times New Roman"/>
              </a:rPr>
              <a:t>Examples:</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Training materials</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Food for trainees</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Transport costs for trainees or attend training workshop</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Training fees</a:t>
            </a:r>
            <a:endParaRPr lang="en-US" sz="2400">
              <a:latin typeface="Times New Roman"/>
              <a:ea typeface="Calibri" panose="020F0502020204030204"/>
              <a:cs typeface="Calibri"/>
            </a:endParaRPr>
          </a:p>
          <a:p>
            <a:pPr marL="267970" indent="-267970">
              <a:buFont typeface="Wingdings" panose="05000000000000000000" pitchFamily="2" charset="2"/>
              <a:buChar char="Ø"/>
            </a:pPr>
            <a:r>
              <a:rPr lang="en-US" sz="2400">
                <a:latin typeface="Times New Roman"/>
                <a:cs typeface="Times New Roman"/>
              </a:rPr>
              <a:t>Etc.</a:t>
            </a:r>
            <a:r>
              <a:rPr lang="en-US" sz="2400"/>
              <a:t/>
            </a:r>
            <a:br>
              <a:rPr lang="en-US" sz="2400"/>
            </a:br>
            <a:endParaRPr lang="en-UG" sz="2400">
              <a:ea typeface="Calibri" panose="020F0502020204030204"/>
              <a:cs typeface="Calibri" panose="020F0502020204030204"/>
            </a:endParaRPr>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chor="t">
            <a:normAutofit fontScale="250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400" b="1">
              <a:sym typeface="Arial"/>
            </a:endParaRPr>
          </a:p>
          <a:p>
            <a:pPr marL="0" indent="0">
              <a:buFont typeface="Arial" panose="020B0604020202020204" pitchFamily="34" charset="0"/>
              <a:buNone/>
            </a:pPr>
            <a:r>
              <a:rPr lang="fr-FR" sz="9600" b="1">
                <a:latin typeface="Times New Roman"/>
                <a:cs typeface="Times New Roman"/>
                <a:sym typeface="Arial"/>
              </a:rPr>
              <a:t>ii) </a:t>
            </a:r>
            <a:r>
              <a:rPr lang="en-GB" sz="9600" b="1">
                <a:latin typeface="Times New Roman"/>
                <a:cs typeface="Times New Roman"/>
                <a:sym typeface="Arial"/>
              </a:rPr>
              <a:t>Management Costs:</a:t>
            </a:r>
            <a:endParaRPr lang="en-GB" sz="9600">
              <a:latin typeface="Times New Roman"/>
              <a:cs typeface="Times New Roman"/>
            </a:endParaRPr>
          </a:p>
          <a:p>
            <a:pPr marL="0" indent="0" algn="just">
              <a:lnSpc>
                <a:spcPct val="120000"/>
              </a:lnSpc>
              <a:buSzPct val="101818"/>
              <a:buFont typeface="Arial" panose="020B0604020202020204" pitchFamily="34" charset="0"/>
              <a:buNone/>
            </a:pPr>
            <a:r>
              <a:rPr lang="en-GB" sz="9600" u="sng">
                <a:latin typeface="Times New Roman"/>
                <a:cs typeface="Times New Roman"/>
                <a:sym typeface="Arial"/>
              </a:rPr>
              <a:t>Administration costs directly attributed</a:t>
            </a:r>
            <a:r>
              <a:rPr lang="en-GB" sz="9600">
                <a:latin typeface="Times New Roman"/>
                <a:cs typeface="Times New Roman"/>
                <a:sym typeface="Arial"/>
              </a:rPr>
              <a:t> to the implementation of the actions. This comprise the costs of </a:t>
            </a:r>
            <a:r>
              <a:rPr lang="en-GB" sz="9600" b="1" i="1">
                <a:latin typeface="Times New Roman"/>
                <a:cs typeface="Times New Roman"/>
                <a:sym typeface="Arial"/>
              </a:rPr>
              <a:t>management</a:t>
            </a:r>
            <a:r>
              <a:rPr lang="en-GB" sz="9600">
                <a:latin typeface="Times New Roman"/>
                <a:cs typeface="Times New Roman"/>
                <a:sym typeface="Arial"/>
              </a:rPr>
              <a:t>, </a:t>
            </a:r>
            <a:r>
              <a:rPr lang="en-GB" sz="9600" b="1" i="1">
                <a:latin typeface="Times New Roman"/>
                <a:cs typeface="Times New Roman"/>
                <a:sym typeface="Arial"/>
              </a:rPr>
              <a:t>monitoring, equipment</a:t>
            </a:r>
            <a:r>
              <a:rPr lang="en-GB" sz="9600">
                <a:latin typeface="Times New Roman"/>
                <a:cs typeface="Times New Roman"/>
                <a:sym typeface="Arial"/>
              </a:rPr>
              <a:t>, </a:t>
            </a:r>
            <a:r>
              <a:rPr lang="en-GB" sz="9600" b="1" i="1">
                <a:latin typeface="Times New Roman"/>
                <a:cs typeface="Times New Roman"/>
                <a:sym typeface="Arial"/>
              </a:rPr>
              <a:t>facilities</a:t>
            </a:r>
            <a:r>
              <a:rPr lang="en-GB" sz="9600">
                <a:latin typeface="Times New Roman"/>
                <a:cs typeface="Times New Roman"/>
                <a:sym typeface="Arial"/>
              </a:rPr>
              <a:t> and </a:t>
            </a:r>
            <a:r>
              <a:rPr lang="en-GB" sz="9600" b="1" i="1">
                <a:latin typeface="Times New Roman"/>
                <a:cs typeface="Times New Roman"/>
                <a:sym typeface="Arial"/>
              </a:rPr>
              <a:t>other costs directly</a:t>
            </a:r>
            <a:r>
              <a:rPr lang="en-GB" sz="9600">
                <a:latin typeface="Times New Roman"/>
                <a:cs typeface="Times New Roman"/>
                <a:sym typeface="Arial"/>
              </a:rPr>
              <a:t>  related to the core activity.</a:t>
            </a:r>
            <a:endParaRPr lang="en-GB" sz="9600">
              <a:latin typeface="Times New Roman"/>
              <a:ea typeface="Calibri" panose="020F0502020204030204"/>
              <a:cs typeface="Calibri"/>
            </a:endParaRPr>
          </a:p>
          <a:p>
            <a:pPr marL="0" indent="0">
              <a:buFont typeface="Arial" panose="020B0604020202020204" pitchFamily="34" charset="0"/>
              <a:buNone/>
            </a:pPr>
            <a:r>
              <a:rPr lang="en-GB" sz="9600" u="sng">
                <a:latin typeface="Times New Roman"/>
                <a:cs typeface="Times New Roman"/>
                <a:sym typeface="Arial"/>
              </a:rPr>
              <a:t>Examples:</a:t>
            </a:r>
            <a:endParaRPr lang="en-GB" sz="9600" u="sng">
              <a:latin typeface="Times New Roman"/>
              <a:cs typeface="Times New Roman"/>
            </a:endParaRPr>
          </a:p>
          <a:p>
            <a:pPr marL="267970" indent="-267970">
              <a:buFont typeface="Wingdings" panose="05000000000000000000" pitchFamily="2" charset="2"/>
              <a:buChar char="Ø"/>
            </a:pPr>
            <a:r>
              <a:rPr lang="en-GB" sz="9600">
                <a:latin typeface="Times New Roman"/>
                <a:cs typeface="Times New Roman"/>
              </a:rPr>
              <a:t>IT/Computer equipment(Laptops, printers, projectors, Camera etc.)</a:t>
            </a:r>
            <a:endParaRPr lang="en-GB" sz="9600">
              <a:latin typeface="Times New Roman"/>
              <a:ea typeface="Calibri" panose="020F0502020204030204"/>
              <a:cs typeface="Calibri"/>
            </a:endParaRPr>
          </a:p>
          <a:p>
            <a:pPr marL="267970" indent="-267970">
              <a:buFont typeface="Wingdings" panose="05000000000000000000" pitchFamily="2" charset="2"/>
              <a:buChar char="Ø"/>
            </a:pPr>
            <a:r>
              <a:rPr lang="en-GB" sz="9600">
                <a:latin typeface="Times New Roman"/>
                <a:cs typeface="Times New Roman"/>
              </a:rPr>
              <a:t>Furniture and fittings</a:t>
            </a:r>
            <a:endParaRPr lang="en-GB" sz="9600">
              <a:latin typeface="Times New Roman"/>
              <a:ea typeface="Calibri" panose="020F0502020204030204"/>
              <a:cs typeface="Calibri"/>
            </a:endParaRPr>
          </a:p>
          <a:p>
            <a:pPr marL="267970" indent="-267970">
              <a:buFont typeface="Wingdings" panose="05000000000000000000" pitchFamily="2" charset="2"/>
              <a:buChar char="Ø"/>
            </a:pPr>
            <a:r>
              <a:rPr lang="en-GB" sz="9600">
                <a:latin typeface="Times New Roman"/>
                <a:cs typeface="Times New Roman"/>
              </a:rPr>
              <a:t>Audit &amp; Accounting fees</a:t>
            </a:r>
            <a:endParaRPr lang="en-GB" sz="9600">
              <a:latin typeface="Times New Roman"/>
              <a:ea typeface="Calibri" panose="020F0502020204030204"/>
              <a:cs typeface="Calibri"/>
            </a:endParaRPr>
          </a:p>
          <a:p>
            <a:pPr marL="267970" indent="-267970">
              <a:buFont typeface="Wingdings" panose="05000000000000000000" pitchFamily="2" charset="2"/>
              <a:buChar char="Ø"/>
            </a:pPr>
            <a:r>
              <a:rPr lang="en-GB" sz="9600">
                <a:latin typeface="Times New Roman"/>
                <a:cs typeface="Times New Roman"/>
              </a:rPr>
              <a:t>Salary of program staff + other direct staff </a:t>
            </a:r>
            <a:endParaRPr lang="en-GB" sz="9600">
              <a:latin typeface="Times New Roman"/>
              <a:ea typeface="Calibri" panose="020F0502020204030204"/>
              <a:cs typeface="Calibri"/>
            </a:endParaRPr>
          </a:p>
          <a:p>
            <a:pPr marL="267970" indent="-267970">
              <a:buFont typeface="Wingdings" panose="05000000000000000000" pitchFamily="2" charset="2"/>
              <a:buChar char="Ø"/>
            </a:pPr>
            <a:r>
              <a:rPr lang="en-GB" sz="9600">
                <a:latin typeface="Times New Roman"/>
                <a:cs typeface="Times New Roman"/>
              </a:rPr>
              <a:t>Etc.</a:t>
            </a:r>
            <a:endParaRPr lang="en-GB" sz="9600">
              <a:latin typeface="Calibri" panose="020F0502020204030204"/>
              <a:ea typeface="Calibri" panose="020F0502020204030204"/>
              <a:cs typeface="Calibri" panose="020F0502020204030204"/>
            </a:endParaRPr>
          </a:p>
          <a:p>
            <a:pPr marL="267970" indent="-267970"/>
            <a:endParaRPr lang="en-US">
              <a:ea typeface="Calibri" panose="020F0502020204030204"/>
              <a:cs typeface="Calibri" panose="020F0502020204030204"/>
            </a:endParaRPr>
          </a:p>
        </p:txBody>
      </p:sp>
    </p:spTree>
    <p:extLst>
      <p:ext uri="{BB962C8B-B14F-4D97-AF65-F5344CB8AC3E}">
        <p14:creationId xmlns:p14="http://schemas.microsoft.com/office/powerpoint/2010/main" val="1141264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A30-8FDF-830E-4CD4-E5CD7293BC91}"/>
              </a:ext>
            </a:extLst>
          </p:cNvPr>
          <p:cNvSpPr>
            <a:spLocks noGrp="1"/>
          </p:cNvSpPr>
          <p:nvPr>
            <p:ph type="title"/>
          </p:nvPr>
        </p:nvSpPr>
        <p:spPr/>
        <p:txBody>
          <a:bodyPr/>
          <a:lstStyle/>
          <a:p>
            <a:r>
              <a:rPr lang="en-US" b="1">
                <a:solidFill>
                  <a:srgbClr val="C00000"/>
                </a:solidFill>
                <a:latin typeface="Times New Roman"/>
                <a:cs typeface="Times New Roman"/>
              </a:rPr>
              <a:t>3c. Admissible/Ineligible costs</a:t>
            </a:r>
            <a:endParaRPr lang="en-UG" b="1">
              <a:latin typeface="Times New Roman"/>
              <a:cs typeface="Times New Roman"/>
            </a:endParaRPr>
          </a:p>
        </p:txBody>
      </p:sp>
      <p:sp>
        <p:nvSpPr>
          <p:cNvPr id="5" name="Content Placeholder 3">
            <a:extLst>
              <a:ext uri="{FF2B5EF4-FFF2-40B4-BE49-F238E27FC236}">
                <a16:creationId xmlns:a16="http://schemas.microsoft.com/office/drawing/2014/main" id="{89F4A1E8-0986-B1C9-6F69-E7E004FF234E}"/>
              </a:ext>
            </a:extLst>
          </p:cNvPr>
          <p:cNvSpPr txBox="1">
            <a:spLocks/>
          </p:cNvSpPr>
          <p:nvPr/>
        </p:nvSpPr>
        <p:spPr>
          <a:xfrm>
            <a:off x="948932" y="1531375"/>
            <a:ext cx="10526365" cy="4996542"/>
          </a:xfrm>
          <a:prstGeom prst="rect">
            <a:avLst/>
          </a:prstGeom>
        </p:spPr>
        <p:txBody>
          <a:bodyPr lIns="91440" tIns="45720" rIns="91440" bIns="45720" anchor="t">
            <a:normAutofit fontScale="550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5100" b="1" u="sng">
                <a:latin typeface="Times New Roman"/>
                <a:ea typeface="Calibri"/>
                <a:cs typeface="Calibri"/>
              </a:rPr>
              <a:t>Indirect Costs:</a:t>
            </a:r>
            <a:endParaRPr lang="en-GB" sz="5100" b="1" u="sng">
              <a:latin typeface="Times New Roman"/>
              <a:cs typeface="Times New Roman"/>
            </a:endParaRPr>
          </a:p>
          <a:p>
            <a:pPr marL="0" indent="0">
              <a:lnSpc>
                <a:spcPct val="120000"/>
              </a:lnSpc>
              <a:buNone/>
            </a:pPr>
            <a:r>
              <a:rPr lang="en-GB" sz="5100" b="1">
                <a:latin typeface="Times New Roman"/>
                <a:cs typeface="Times New Roman"/>
                <a:sym typeface="Arial"/>
              </a:rPr>
              <a:t>Structure Costs: </a:t>
            </a:r>
            <a:r>
              <a:rPr lang="en-GB" sz="5100" i="1" u="sng">
                <a:latin typeface="Times New Roman"/>
                <a:cs typeface="Times New Roman"/>
              </a:rPr>
              <a:t>Administration costs not directly attributed to the project</a:t>
            </a:r>
            <a:r>
              <a:rPr lang="en-GB" sz="5100">
                <a:latin typeface="Times New Roman"/>
                <a:cs typeface="Times New Roman"/>
              </a:rPr>
              <a:t>, but are necessary for the implementation of the actions.</a:t>
            </a:r>
            <a:endParaRPr lang="en-GB" sz="5100">
              <a:latin typeface="Times New Roman"/>
              <a:ea typeface="Calibri"/>
              <a:cs typeface="Calibri"/>
            </a:endParaRPr>
          </a:p>
          <a:p>
            <a:pPr marL="0" indent="0">
              <a:lnSpc>
                <a:spcPct val="120000"/>
              </a:lnSpc>
              <a:buNone/>
            </a:pPr>
            <a:r>
              <a:rPr lang="en-GB" sz="6000" i="1">
                <a:latin typeface="Times New Roman"/>
                <a:ea typeface="Calibri"/>
                <a:cs typeface="Calibri"/>
              </a:rPr>
              <a:t>Max 7% of operational costs, and to be verified.</a:t>
            </a:r>
            <a:endParaRPr lang="en-GB" i="1">
              <a:latin typeface="Times New Roman"/>
              <a:cs typeface="Times New Roman"/>
            </a:endParaRPr>
          </a:p>
          <a:p>
            <a:pPr marL="0" indent="0">
              <a:buFont typeface="Arial" panose="020B0604020202020204" pitchFamily="34" charset="0"/>
              <a:buNone/>
            </a:pPr>
            <a:r>
              <a:rPr lang="en-GB" sz="5100">
                <a:latin typeface="Times New Roman"/>
                <a:cs typeface="Times New Roman"/>
                <a:sym typeface="Arial"/>
              </a:rPr>
              <a:t>Examples:</a:t>
            </a:r>
            <a:endParaRPr lang="en-GB" sz="5100">
              <a:latin typeface="Times New Roman"/>
              <a:cs typeface="Times New Roman"/>
            </a:endParaRPr>
          </a:p>
          <a:p>
            <a:pPr>
              <a:buFont typeface="Wingdings" panose="05000000000000000000" pitchFamily="2" charset="2"/>
              <a:buChar char="Ø"/>
            </a:pPr>
            <a:r>
              <a:rPr lang="en-GB" sz="5100">
                <a:latin typeface="Times New Roman"/>
                <a:cs typeface="Times New Roman"/>
              </a:rPr>
              <a:t>Office rental</a:t>
            </a:r>
          </a:p>
          <a:p>
            <a:pPr>
              <a:buFont typeface="Wingdings" panose="05000000000000000000" pitchFamily="2" charset="2"/>
              <a:buChar char="Ø"/>
            </a:pPr>
            <a:r>
              <a:rPr lang="en-GB" sz="5100">
                <a:latin typeface="Times New Roman"/>
                <a:cs typeface="Times New Roman"/>
              </a:rPr>
              <a:t>Utilities: electricity, water, etc. for project office</a:t>
            </a:r>
          </a:p>
          <a:p>
            <a:pPr>
              <a:buFont typeface="Wingdings" panose="05000000000000000000" pitchFamily="2" charset="2"/>
              <a:buChar char="Ø"/>
            </a:pPr>
            <a:r>
              <a:rPr lang="en-GB" sz="5100">
                <a:latin typeface="Times New Roman"/>
                <a:cs typeface="Times New Roman"/>
              </a:rPr>
              <a:t>Salary of the Executive Director or + other support staff</a:t>
            </a:r>
          </a:p>
          <a:p>
            <a:pPr>
              <a:buFont typeface="Wingdings" panose="05000000000000000000" pitchFamily="2" charset="2"/>
              <a:buChar char="Ø"/>
            </a:pPr>
            <a:r>
              <a:rPr lang="en-GB" sz="5100">
                <a:latin typeface="Times New Roman"/>
                <a:cs typeface="Times New Roman"/>
              </a:rPr>
              <a:t>Office telecommunication cost</a:t>
            </a:r>
          </a:p>
          <a:p>
            <a:pPr>
              <a:buFont typeface="Wingdings" panose="05000000000000000000" pitchFamily="2" charset="2"/>
              <a:buChar char="Ø"/>
            </a:pPr>
            <a:r>
              <a:rPr lang="en-GB" sz="5100">
                <a:latin typeface="Times New Roman"/>
                <a:cs typeface="Times New Roman"/>
              </a:rPr>
              <a:t>Etc.</a:t>
            </a:r>
          </a:p>
          <a:p>
            <a:endParaRPr lang="en-US"/>
          </a:p>
        </p:txBody>
      </p:sp>
    </p:spTree>
    <p:extLst>
      <p:ext uri="{BB962C8B-B14F-4D97-AF65-F5344CB8AC3E}">
        <p14:creationId xmlns:p14="http://schemas.microsoft.com/office/powerpoint/2010/main" val="611101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8E4C-3F34-E591-4EFB-BB9F2CEC907A}"/>
              </a:ext>
            </a:extLst>
          </p:cNvPr>
          <p:cNvSpPr>
            <a:spLocks noGrp="1"/>
          </p:cNvSpPr>
          <p:nvPr>
            <p:ph type="title"/>
          </p:nvPr>
        </p:nvSpPr>
        <p:spPr/>
        <p:txBody>
          <a:bodyPr/>
          <a:lstStyle/>
          <a:p>
            <a:r>
              <a:rPr lang="en-US" b="1">
                <a:solidFill>
                  <a:srgbClr val="C00000"/>
                </a:solidFill>
                <a:latin typeface="Times New Roman"/>
                <a:cs typeface="Times New Roman"/>
              </a:rPr>
              <a:t>3c. Admissible/Eligible costs</a:t>
            </a:r>
            <a:endParaRPr lang="en-UG" b="1">
              <a:latin typeface="Calibri" panose="020F0502020204030204"/>
              <a:ea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988F37FB-9311-4162-8B29-9F730A01EDF4}"/>
              </a:ext>
            </a:extLst>
          </p:cNvPr>
          <p:cNvSpPr>
            <a:spLocks noGrp="1"/>
          </p:cNvSpPr>
          <p:nvPr>
            <p:ph idx="1"/>
          </p:nvPr>
        </p:nvSpPr>
        <p:spPr>
          <a:xfrm>
            <a:off x="819588" y="1825625"/>
            <a:ext cx="10423045" cy="4351338"/>
          </a:xfrm>
        </p:spPr>
        <p:txBody>
          <a:bodyPr vert="horz" lIns="91440" tIns="45720" rIns="91440" bIns="45720" rtlCol="0" anchor="t">
            <a:normAutofit/>
          </a:bodyPr>
          <a:lstStyle/>
          <a:p>
            <a:pPr marL="0" indent="0">
              <a:buNone/>
            </a:pPr>
            <a:r>
              <a:rPr lang="en-US" b="1">
                <a:latin typeface="Times New Roman"/>
                <a:cs typeface="Times New Roman"/>
              </a:rPr>
              <a:t>Reserve for contingencies:</a:t>
            </a:r>
          </a:p>
          <a:p>
            <a:pPr marL="0" indent="0">
              <a:buNone/>
            </a:pPr>
            <a:endParaRPr lang="en-US" b="1">
              <a:latin typeface="Times New Roman"/>
              <a:cs typeface="Times New Roman"/>
            </a:endParaRPr>
          </a:p>
          <a:p>
            <a:pPr marL="0" indent="0">
              <a:buNone/>
            </a:pPr>
            <a:r>
              <a:rPr lang="en-US">
                <a:latin typeface="Times New Roman"/>
                <a:cs typeface="Times New Roman"/>
              </a:rPr>
              <a:t>The budget may include a contingency reserve up to a </a:t>
            </a:r>
            <a:r>
              <a:rPr lang="en-US" b="1" i="1">
                <a:latin typeface="Times New Roman"/>
                <a:cs typeface="Times New Roman"/>
              </a:rPr>
              <a:t>maximum of 5%</a:t>
            </a:r>
            <a:r>
              <a:rPr lang="en-US">
                <a:latin typeface="Times New Roman"/>
                <a:cs typeface="Times New Roman"/>
              </a:rPr>
              <a:t> of the estimated eligible direct costs. </a:t>
            </a:r>
            <a:endParaRPr lang="en-UG">
              <a:latin typeface="Times New Roman"/>
              <a:cs typeface="Times New Roman"/>
            </a:endParaRPr>
          </a:p>
          <a:p>
            <a:pPr marL="0" indent="0">
              <a:buNone/>
            </a:pPr>
            <a:endParaRPr lang="en-US">
              <a:latin typeface="Times New Roman"/>
              <a:cs typeface="Times New Roman"/>
            </a:endParaRPr>
          </a:p>
          <a:p>
            <a:pPr marL="0" indent="0">
              <a:buNone/>
            </a:pPr>
            <a:r>
              <a:rPr lang="en-US">
                <a:latin typeface="Times New Roman"/>
                <a:cs typeface="Times New Roman"/>
              </a:rPr>
              <a:t>It may only be used with the </a:t>
            </a:r>
            <a:r>
              <a:rPr lang="en-US" b="1" i="1">
                <a:latin typeface="Times New Roman"/>
                <a:cs typeface="Times New Roman"/>
              </a:rPr>
              <a:t>prior written authorization of </a:t>
            </a:r>
            <a:r>
              <a:rPr lang="en-US" b="1" i="1" err="1">
                <a:latin typeface="Times New Roman"/>
                <a:cs typeface="Times New Roman"/>
              </a:rPr>
              <a:t>Enabel</a:t>
            </a:r>
            <a:r>
              <a:rPr lang="en-US" b="1" i="1">
                <a:latin typeface="Times New Roman"/>
                <a:cs typeface="Times New Roman"/>
              </a:rPr>
              <a:t>.</a:t>
            </a:r>
            <a:r>
              <a:rPr lang="en-US">
                <a:latin typeface="Times New Roman"/>
                <a:cs typeface="Times New Roman"/>
              </a:rPr>
              <a:t> </a:t>
            </a:r>
            <a:endParaRPr lang="en-UG">
              <a:latin typeface="Times New Roman"/>
              <a:ea typeface="Calibri"/>
              <a:cs typeface="Times New Roman"/>
            </a:endParaRPr>
          </a:p>
        </p:txBody>
      </p:sp>
    </p:spTree>
    <p:extLst>
      <p:ext uri="{BB962C8B-B14F-4D97-AF65-F5344CB8AC3E}">
        <p14:creationId xmlns:p14="http://schemas.microsoft.com/office/powerpoint/2010/main" val="1882308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a:xfrm>
            <a:off x="2229608" y="139273"/>
            <a:ext cx="8637789" cy="859398"/>
          </a:xfrm>
        </p:spPr>
        <p:txBody>
          <a:bodyPr/>
          <a:lstStyle/>
          <a:p>
            <a:r>
              <a:rPr lang="en-US" b="1">
                <a:solidFill>
                  <a:srgbClr val="C00000"/>
                </a:solidFill>
                <a:latin typeface="Times New Roman"/>
                <a:cs typeface="Times New Roman"/>
              </a:rPr>
              <a:t>3c. Ineligible costs</a:t>
            </a:r>
            <a:endParaRPr lang="en-UG" b="1">
              <a:solidFill>
                <a:srgbClr val="C00000"/>
              </a:solidFill>
              <a:latin typeface="Times New Roman"/>
              <a:cs typeface="Times New Roman"/>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chor="t">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7970" indent="-267970">
              <a:buFont typeface="Courier New" panose="02070309020205020404" pitchFamily="49" charset="0"/>
              <a:buChar char="o"/>
            </a:pPr>
            <a:endParaRPr lang="en-US" sz="6200">
              <a:solidFill>
                <a:schemeClr val="accent1">
                  <a:lumMod val="75000"/>
                </a:schemeClr>
              </a:solidFill>
              <a:cs typeface="Calibri" panose="020F0502020204030204"/>
            </a:endParaRPr>
          </a:p>
          <a:p>
            <a:pPr marL="267970" indent="-267970">
              <a:buFont typeface="Wingdings" panose="05000000000000000000" pitchFamily="2" charset="2"/>
              <a:buChar char="Ø"/>
            </a:pPr>
            <a:r>
              <a:rPr lang="en-GB" sz="7400">
                <a:latin typeface="Times New Roman"/>
                <a:cs typeface="Times New Roman"/>
              </a:rPr>
              <a:t> </a:t>
            </a:r>
            <a:r>
              <a:rPr lang="en-US" sz="7400">
                <a:latin typeface="Times New Roman"/>
                <a:cs typeface="Times New Roman"/>
              </a:rPr>
              <a:t>Accounting entries not leading to payments </a:t>
            </a:r>
          </a:p>
          <a:p>
            <a:pPr marL="267970" indent="-267970">
              <a:buFont typeface="Wingdings" panose="05000000000000000000" pitchFamily="2" charset="2"/>
              <a:buChar char="Ø"/>
            </a:pPr>
            <a:r>
              <a:rPr lang="en-US" sz="7400">
                <a:latin typeface="Times New Roman"/>
                <a:cs typeface="Times New Roman"/>
              </a:rPr>
              <a:t> Provisions for liabilities and charges, losses, debts or possible future debts </a:t>
            </a:r>
          </a:p>
          <a:p>
            <a:pPr marL="267970" indent="-267970">
              <a:buFont typeface="Wingdings" panose="05000000000000000000" pitchFamily="2" charset="2"/>
              <a:buChar char="Ø"/>
            </a:pPr>
            <a:r>
              <a:rPr lang="en-US" sz="7400">
                <a:latin typeface="Times New Roman"/>
                <a:cs typeface="Times New Roman"/>
              </a:rPr>
              <a:t> Debts and debit interests </a:t>
            </a:r>
          </a:p>
          <a:p>
            <a:pPr marL="267970" indent="-267970">
              <a:buFont typeface="Wingdings" panose="05000000000000000000" pitchFamily="2" charset="2"/>
              <a:buChar char="Ø"/>
            </a:pPr>
            <a:r>
              <a:rPr lang="en-US" sz="7400">
                <a:latin typeface="Times New Roman"/>
                <a:cs typeface="Times New Roman"/>
              </a:rPr>
              <a:t> Doubtful debts </a:t>
            </a:r>
          </a:p>
          <a:p>
            <a:pPr marL="267970" indent="-267970">
              <a:buFont typeface="Wingdings" panose="05000000000000000000" pitchFamily="2" charset="2"/>
              <a:buChar char="Ø"/>
            </a:pPr>
            <a:r>
              <a:rPr lang="en-US" sz="7400">
                <a:latin typeface="Times New Roman"/>
                <a:cs typeface="Times New Roman"/>
              </a:rPr>
              <a:t> Currency exchange losses </a:t>
            </a:r>
          </a:p>
          <a:p>
            <a:pPr marL="267970" indent="-267970">
              <a:buFont typeface="Wingdings" panose="05000000000000000000" pitchFamily="2" charset="2"/>
              <a:buChar char="Ø"/>
            </a:pPr>
            <a:r>
              <a:rPr lang="en-US" sz="7400">
                <a:latin typeface="Times New Roman"/>
                <a:cs typeface="Times New Roman"/>
              </a:rPr>
              <a:t> Loans to third parties </a:t>
            </a:r>
          </a:p>
          <a:p>
            <a:pPr marL="267970" indent="-267970">
              <a:buFont typeface="Wingdings" panose="05000000000000000000" pitchFamily="2" charset="2"/>
              <a:buChar char="Ø"/>
            </a:pPr>
            <a:r>
              <a:rPr lang="en-US" sz="7400">
                <a:latin typeface="Times New Roman"/>
                <a:cs typeface="Times New Roman"/>
              </a:rPr>
              <a:t> Guarantees and securities; </a:t>
            </a:r>
          </a:p>
          <a:p>
            <a:pPr marL="267970" indent="-267970">
              <a:buFont typeface="Wingdings" panose="05000000000000000000" pitchFamily="2" charset="2"/>
              <a:buChar char="Ø"/>
            </a:pPr>
            <a:r>
              <a:rPr lang="en-US" sz="7400">
                <a:latin typeface="Times New Roman"/>
                <a:cs typeface="Times New Roman"/>
              </a:rPr>
              <a:t> Costs already financed by another grant </a:t>
            </a:r>
          </a:p>
          <a:p>
            <a:pPr marL="267970" indent="-267970">
              <a:buFont typeface="Wingdings" panose="05000000000000000000" pitchFamily="2" charset="2"/>
              <a:buChar char="Ø"/>
            </a:pPr>
            <a:r>
              <a:rPr lang="en-US" sz="7400">
                <a:latin typeface="Times New Roman"/>
                <a:cs typeface="Times New Roman"/>
              </a:rPr>
              <a:t> Invoices made out by other organizations for goods and services already subsidized </a:t>
            </a:r>
            <a:endParaRPr lang="en-US">
              <a:latin typeface="Times New Roman"/>
              <a:cs typeface="Times New Roman"/>
            </a:endParaRP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lIns="91440" tIns="45720" rIns="91440" bIns="45720" anchor="t">
            <a:normAutofit fontScale="250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a:p>
          <a:p>
            <a:pPr>
              <a:buFont typeface="Wingdings" panose="05000000000000000000" pitchFamily="2" charset="2"/>
              <a:buChar char="Ø"/>
            </a:pPr>
            <a:r>
              <a:rPr lang="en-US" sz="7400">
                <a:latin typeface="Times New Roman"/>
                <a:cs typeface="Times New Roman"/>
              </a:rPr>
              <a:t>Subcontracting by means of service or consultancy contracts to personnel members, Board members or General Assembly members of the organization subsidized </a:t>
            </a:r>
          </a:p>
          <a:p>
            <a:pPr>
              <a:buFont typeface="Wingdings" panose="05000000000000000000" pitchFamily="2" charset="2"/>
              <a:buChar char="Ø"/>
            </a:pPr>
            <a:r>
              <a:rPr lang="en-US" sz="7400">
                <a:latin typeface="Times New Roman"/>
                <a:cs typeface="Times New Roman"/>
              </a:rPr>
              <a:t>Any sub-letting to oneself </a:t>
            </a:r>
          </a:p>
          <a:p>
            <a:pPr>
              <a:buFont typeface="Wingdings" panose="05000000000000000000" pitchFamily="2" charset="2"/>
              <a:buChar char="Ø"/>
            </a:pPr>
            <a:r>
              <a:rPr lang="en-US" sz="7400">
                <a:latin typeface="Times New Roman"/>
                <a:cs typeface="Times New Roman"/>
              </a:rPr>
              <a:t>Purchases of land or buildings; </a:t>
            </a:r>
          </a:p>
          <a:p>
            <a:pPr>
              <a:buFont typeface="Wingdings" panose="05000000000000000000" pitchFamily="2" charset="2"/>
              <a:buChar char="Ø"/>
            </a:pPr>
            <a:r>
              <a:rPr lang="en-US" sz="7400">
                <a:latin typeface="Times New Roman"/>
                <a:cs typeface="Times New Roman"/>
              </a:rPr>
              <a:t>Compensation for damage falling under the civil liability of the organization </a:t>
            </a:r>
          </a:p>
          <a:p>
            <a:pPr>
              <a:buFont typeface="Wingdings" panose="05000000000000000000" pitchFamily="2" charset="2"/>
              <a:buChar char="Ø"/>
            </a:pPr>
            <a:r>
              <a:rPr lang="en-US" sz="7400">
                <a:latin typeface="Times New Roman"/>
                <a:cs typeface="Times New Roman"/>
              </a:rPr>
              <a:t>Employment termination compensation for the term of notice not performed </a:t>
            </a:r>
          </a:p>
          <a:p>
            <a:pPr>
              <a:buFont typeface="Wingdings" panose="05000000000000000000" pitchFamily="2" charset="2"/>
              <a:buChar char="Ø"/>
            </a:pPr>
            <a:r>
              <a:rPr lang="en-US" sz="7400">
                <a:latin typeface="Times New Roman"/>
                <a:cs typeface="Times New Roman"/>
              </a:rPr>
              <a:t>Purchase of alcoholic beverages, tobacco and derived products thereof</a:t>
            </a:r>
          </a:p>
          <a:p>
            <a:pPr>
              <a:buFont typeface="Arial" panose="05000000000000000000" pitchFamily="2" charset="2"/>
              <a:buChar char="•"/>
            </a:pPr>
            <a:r>
              <a:rPr lang="en-US" sz="7400">
                <a:solidFill>
                  <a:schemeClr val="tx1">
                    <a:lumMod val="65000"/>
                    <a:lumOff val="35000"/>
                  </a:schemeClr>
                </a:solidFill>
                <a:latin typeface="Times New Roman"/>
                <a:cs typeface="Times New Roman"/>
              </a:rPr>
              <a:t>Grants to sub-beneficiaries</a:t>
            </a:r>
          </a:p>
          <a:p>
            <a:pPr>
              <a:buFont typeface="Arial" panose="05000000000000000000" pitchFamily="2" charset="2"/>
              <a:buChar char="•"/>
            </a:pPr>
            <a:r>
              <a:rPr lang="en-US" sz="7400">
                <a:solidFill>
                  <a:schemeClr val="tx1">
                    <a:lumMod val="65000"/>
                    <a:lumOff val="35000"/>
                  </a:schemeClr>
                </a:solidFill>
                <a:latin typeface="Times New Roman"/>
                <a:cs typeface="Times New Roman"/>
              </a:rPr>
              <a:t>Salary bonuses</a:t>
            </a:r>
            <a:endParaRPr lang="en-US">
              <a:solidFill>
                <a:schemeClr val="tx1">
                  <a:lumMod val="65000"/>
                  <a:lumOff val="35000"/>
                </a:schemeClr>
              </a:solidFill>
              <a:ea typeface="Calibri"/>
              <a:cs typeface="Calibri"/>
            </a:endParaRPr>
          </a:p>
          <a:p>
            <a:pPr>
              <a:buFont typeface="Wingdings" panose="05000000000000000000" pitchFamily="2" charset="2"/>
              <a:buChar char="Ø"/>
            </a:pPr>
            <a:endParaRPr lang="en-US" sz="7400">
              <a:latin typeface="Times New Roman"/>
              <a:cs typeface="Times New Roman"/>
            </a:endParaRPr>
          </a:p>
          <a:p>
            <a:pPr>
              <a:buFont typeface="Wingdings" panose="05000000000000000000" pitchFamily="2" charset="2"/>
              <a:buChar char="Ø"/>
            </a:pPr>
            <a:endParaRPr lang="en-US">
              <a:latin typeface="Calibri" panose="020F0502020204030204"/>
              <a:ea typeface="Calibri" panose="020F0502020204030204"/>
              <a:cs typeface="Calibri" panose="020F0502020204030204"/>
            </a:endParaRPr>
          </a:p>
          <a:p>
            <a:pPr>
              <a:buFont typeface="Wingdings" panose="05000000000000000000" pitchFamily="2" charset="2"/>
              <a:buChar char="Ø"/>
            </a:pPr>
            <a:endParaRPr lang="en-US" sz="7400">
              <a:latin typeface="Times New Roman"/>
              <a:cs typeface="Times New Roman"/>
            </a:endParaRPr>
          </a:p>
        </p:txBody>
      </p:sp>
    </p:spTree>
    <p:extLst>
      <p:ext uri="{BB962C8B-B14F-4D97-AF65-F5344CB8AC3E}">
        <p14:creationId xmlns:p14="http://schemas.microsoft.com/office/powerpoint/2010/main" val="146907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E93-8013-651A-96B5-A0B567617095}"/>
              </a:ext>
            </a:extLst>
          </p:cNvPr>
          <p:cNvSpPr>
            <a:spLocks noGrp="1"/>
          </p:cNvSpPr>
          <p:nvPr>
            <p:ph type="title"/>
          </p:nvPr>
        </p:nvSpPr>
        <p:spPr/>
        <p:txBody>
          <a:bodyPr/>
          <a:lstStyle/>
          <a:p>
            <a:r>
              <a:rPr lang="en-US" b="1">
                <a:solidFill>
                  <a:srgbClr val="C00000"/>
                </a:solidFill>
                <a:latin typeface="Times New Roman"/>
                <a:cs typeface="Times New Roman"/>
              </a:rPr>
              <a:t>3c. Budget estimation</a:t>
            </a:r>
            <a:endParaRPr lang="en-UG" b="1">
              <a:solidFill>
                <a:srgbClr val="C00000"/>
              </a:solidFill>
              <a:latin typeface="Times New Roman"/>
              <a:cs typeface="Times New Roman"/>
            </a:endParaRPr>
          </a:p>
        </p:txBody>
      </p:sp>
      <p:sp>
        <p:nvSpPr>
          <p:cNvPr id="3" name="Content Placeholder 2">
            <a:extLst>
              <a:ext uri="{FF2B5EF4-FFF2-40B4-BE49-F238E27FC236}">
                <a16:creationId xmlns:a16="http://schemas.microsoft.com/office/drawing/2014/main" id="{972A571F-D15C-67E4-9A84-487FBE662D6B}"/>
              </a:ext>
            </a:extLst>
          </p:cNvPr>
          <p:cNvSpPr>
            <a:spLocks noGrp="1"/>
          </p:cNvSpPr>
          <p:nvPr>
            <p:ph idx="1"/>
          </p:nvPr>
        </p:nvSpPr>
        <p:spPr/>
        <p:txBody>
          <a:bodyPr vert="horz" lIns="91440" tIns="45720" rIns="91440" bIns="45720" rtlCol="0" anchor="t">
            <a:normAutofit/>
          </a:bodyPr>
          <a:lstStyle/>
          <a:p>
            <a:pPr marL="0" indent="0">
              <a:buNone/>
            </a:pPr>
            <a:endParaRPr lang="en-UG">
              <a:ea typeface="Calibri" panose="020F0502020204030204"/>
              <a:cs typeface="Calibri" panose="020F0502020204030204"/>
            </a:endParaRPr>
          </a:p>
        </p:txBody>
      </p:sp>
      <p:graphicFrame>
        <p:nvGraphicFramePr>
          <p:cNvPr id="5" name="Table 4">
            <a:extLst>
              <a:ext uri="{FF2B5EF4-FFF2-40B4-BE49-F238E27FC236}">
                <a16:creationId xmlns:a16="http://schemas.microsoft.com/office/drawing/2014/main" id="{E0C73184-10BD-C7A2-E0AA-4129E5EB3A21}"/>
              </a:ext>
            </a:extLst>
          </p:cNvPr>
          <p:cNvGraphicFramePr>
            <a:graphicFrameLocks noGrp="1"/>
          </p:cNvGraphicFramePr>
          <p:nvPr>
            <p:extLst>
              <p:ext uri="{D42A27DB-BD31-4B8C-83A1-F6EECF244321}">
                <p14:modId xmlns:p14="http://schemas.microsoft.com/office/powerpoint/2010/main" val="3844083835"/>
              </p:ext>
            </p:extLst>
          </p:nvPr>
        </p:nvGraphicFramePr>
        <p:xfrm>
          <a:off x="1194948" y="2491084"/>
          <a:ext cx="9502550" cy="3840480"/>
        </p:xfrm>
        <a:graphic>
          <a:graphicData uri="http://schemas.openxmlformats.org/drawingml/2006/table">
            <a:tbl>
              <a:tblPr firstRow="1" firstCol="1" bandRow="1">
                <a:tableStyleId>{5C22544A-7EE6-4342-B048-85BDC9FD1C3A}</a:tableStyleId>
              </a:tblPr>
              <a:tblGrid>
                <a:gridCol w="751839">
                  <a:extLst>
                    <a:ext uri="{9D8B030D-6E8A-4147-A177-3AD203B41FA5}">
                      <a16:colId xmlns:a16="http://schemas.microsoft.com/office/drawing/2014/main" val="2087879856"/>
                    </a:ext>
                  </a:extLst>
                </a:gridCol>
                <a:gridCol w="3055539">
                  <a:extLst>
                    <a:ext uri="{9D8B030D-6E8A-4147-A177-3AD203B41FA5}">
                      <a16:colId xmlns:a16="http://schemas.microsoft.com/office/drawing/2014/main" val="3563608703"/>
                    </a:ext>
                  </a:extLst>
                </a:gridCol>
                <a:gridCol w="2240460">
                  <a:extLst>
                    <a:ext uri="{9D8B030D-6E8A-4147-A177-3AD203B41FA5}">
                      <a16:colId xmlns:a16="http://schemas.microsoft.com/office/drawing/2014/main" val="4190291189"/>
                    </a:ext>
                  </a:extLst>
                </a:gridCol>
                <a:gridCol w="2274213">
                  <a:extLst>
                    <a:ext uri="{9D8B030D-6E8A-4147-A177-3AD203B41FA5}">
                      <a16:colId xmlns:a16="http://schemas.microsoft.com/office/drawing/2014/main" val="931678380"/>
                    </a:ext>
                  </a:extLst>
                </a:gridCol>
                <a:gridCol w="1180499">
                  <a:extLst>
                    <a:ext uri="{9D8B030D-6E8A-4147-A177-3AD203B41FA5}">
                      <a16:colId xmlns:a16="http://schemas.microsoft.com/office/drawing/2014/main" val="2231476152"/>
                    </a:ext>
                  </a:extLst>
                </a:gridCol>
              </a:tblGrid>
              <a:tr h="585979">
                <a:tc>
                  <a:txBody>
                    <a:bodyPr/>
                    <a:lstStyle/>
                    <a:p>
                      <a:pPr algn="ctr"/>
                      <a:r>
                        <a:rPr lang="en-GB" sz="2000">
                          <a:effectLst/>
                        </a:rPr>
                        <a:t>S/NO</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2000">
                          <a:effectLst/>
                        </a:rPr>
                        <a:t>Category of expenses</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2000">
                          <a:effectLst/>
                        </a:rPr>
                        <a:t>Activity</a:t>
                      </a:r>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G"/>
                    </a:p>
                  </a:txBody>
                  <a:tcPr/>
                </a:tc>
                <a:tc>
                  <a:txBody>
                    <a:bodyPr/>
                    <a:lstStyle/>
                    <a:p>
                      <a:pPr algn="ctr"/>
                      <a:r>
                        <a:rPr lang="en-GB" sz="2000">
                          <a:effectLst/>
                        </a:rPr>
                        <a:t>Budget (in EUR)</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2447046"/>
                  </a:ext>
                </a:extLst>
              </a:tr>
              <a:tr h="292990">
                <a:tc>
                  <a:txBody>
                    <a:bodyPr/>
                    <a:lstStyle/>
                    <a:p>
                      <a:r>
                        <a:rPr lang="en-GB" sz="2000">
                          <a:effectLst/>
                        </a:rPr>
                        <a:t>1</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Operational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5541406"/>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1970619"/>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44358826"/>
                  </a:ext>
                </a:extLst>
              </a:tr>
              <a:tr h="351587">
                <a:tc>
                  <a:txBody>
                    <a:bodyPr/>
                    <a:lstStyle/>
                    <a:p>
                      <a:r>
                        <a:rPr lang="fr-FR" sz="32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0188472"/>
                  </a:ext>
                </a:extLst>
              </a:tr>
              <a:tr h="292990">
                <a:tc>
                  <a:txBody>
                    <a:bodyPr/>
                    <a:lstStyle/>
                    <a:p>
                      <a:r>
                        <a:rPr lang="en-GB" sz="2000">
                          <a:effectLst/>
                        </a:rPr>
                        <a:t>2</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Management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2596850"/>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13182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2511526"/>
                  </a:ext>
                </a:extLst>
              </a:tr>
              <a:tr h="548505">
                <a:tc>
                  <a:txBody>
                    <a:bodyPr/>
                    <a:lstStyle/>
                    <a:p>
                      <a:r>
                        <a:rPr lang="en-GB" sz="2000">
                          <a:effectLst/>
                        </a:rPr>
                        <a:t> 3</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Structure costs (maximum 7% of operational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G"/>
                    </a:p>
                  </a:txBody>
                  <a:tcPr/>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8340924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Total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0310368"/>
                  </a:ext>
                </a:extLst>
              </a:tr>
            </a:tbl>
          </a:graphicData>
        </a:graphic>
      </p:graphicFrame>
    </p:spTree>
    <p:extLst>
      <p:ext uri="{BB962C8B-B14F-4D97-AF65-F5344CB8AC3E}">
        <p14:creationId xmlns:p14="http://schemas.microsoft.com/office/powerpoint/2010/main" val="3911056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EE334-AF31-5674-C8E6-505025F9159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3EADAB2-2D65-F056-FFE0-AB683EC71DFD}"/>
              </a:ext>
            </a:extLst>
          </p:cNvPr>
          <p:cNvSpPr>
            <a:spLocks noGrp="1"/>
          </p:cNvSpPr>
          <p:nvPr>
            <p:ph sz="half" idx="1"/>
          </p:nvPr>
        </p:nvSpPr>
        <p:spPr>
          <a:xfrm>
            <a:off x="1799302" y="1825625"/>
            <a:ext cx="4220498" cy="4351338"/>
          </a:xfrm>
        </p:spPr>
        <p:txBody>
          <a:bodyPr vert="horz" lIns="91440" tIns="45720" rIns="91440" bIns="45720" rtlCol="0">
            <a:normAutofit/>
          </a:bodyPr>
          <a:lstStyle/>
          <a:p>
            <a:pPr marL="0" indent="0">
              <a:buNone/>
            </a:pPr>
            <a:endParaRPr lang="en-US" i="1"/>
          </a:p>
          <a:p>
            <a:pPr marL="0" indent="0">
              <a:buNone/>
            </a:pPr>
            <a:endParaRPr lang="en-US"/>
          </a:p>
          <a:p>
            <a:endParaRPr lang="en-US"/>
          </a:p>
          <a:p>
            <a:pPr marL="0" indent="0">
              <a:buNone/>
            </a:pPr>
            <a:endParaRPr lang="en-US"/>
          </a:p>
        </p:txBody>
      </p:sp>
      <p:pic>
        <p:nvPicPr>
          <p:cNvPr id="4" name="Picture 3">
            <a:extLst>
              <a:ext uri="{FF2B5EF4-FFF2-40B4-BE49-F238E27FC236}">
                <a16:creationId xmlns:a16="http://schemas.microsoft.com/office/drawing/2014/main" id="{737AA249-48FD-11DD-8812-E6FBB71D5126}"/>
              </a:ext>
            </a:extLst>
          </p:cNvPr>
          <p:cNvPicPr>
            <a:picLocks noChangeAspect="1"/>
          </p:cNvPicPr>
          <p:nvPr/>
        </p:nvPicPr>
        <p:blipFill>
          <a:blip r:embed="rId3"/>
          <a:stretch>
            <a:fillRect/>
          </a:stretch>
        </p:blipFill>
        <p:spPr>
          <a:xfrm>
            <a:off x="6172200" y="1868848"/>
            <a:ext cx="4264891" cy="4264891"/>
          </a:xfrm>
          <a:prstGeom prst="rect">
            <a:avLst/>
          </a:prstGeom>
          <a:noFill/>
        </p:spPr>
      </p:pic>
      <p:sp>
        <p:nvSpPr>
          <p:cNvPr id="2" name="Title 1">
            <a:extLst>
              <a:ext uri="{FF2B5EF4-FFF2-40B4-BE49-F238E27FC236}">
                <a16:creationId xmlns:a16="http://schemas.microsoft.com/office/drawing/2014/main" id="{68C09719-04AF-BCBD-EC23-E9C9AF8BBEA4}"/>
              </a:ext>
            </a:extLst>
          </p:cNvPr>
          <p:cNvSpPr>
            <a:spLocks noGrp="1"/>
          </p:cNvSpPr>
          <p:nvPr>
            <p:ph type="title"/>
          </p:nvPr>
        </p:nvSpPr>
        <p:spPr>
          <a:xfrm>
            <a:off x="2517759" y="301918"/>
            <a:ext cx="8637789" cy="1325563"/>
          </a:xfrm>
        </p:spPr>
        <p:txBody>
          <a:bodyPr vert="horz" lIns="91440" tIns="45720" rIns="91440" bIns="45720" rtlCol="0" anchor="ctr">
            <a:normAutofit/>
          </a:bodyPr>
          <a:lstStyle/>
          <a:p>
            <a:r>
              <a:rPr lang="fr-BE" b="1"/>
              <a:t>Questions?</a:t>
            </a:r>
          </a:p>
        </p:txBody>
      </p:sp>
    </p:spTree>
    <p:extLst>
      <p:ext uri="{BB962C8B-B14F-4D97-AF65-F5344CB8AC3E}">
        <p14:creationId xmlns:p14="http://schemas.microsoft.com/office/powerpoint/2010/main" val="3837377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637789" cy="605515"/>
          </a:xfrm>
        </p:spPr>
        <p:txBody>
          <a:bodyPr vert="horz" lIns="91440" tIns="45720" rIns="91440" bIns="45720" rtlCol="0" anchor="t">
            <a:normAutofit fontScale="90000"/>
          </a:bodyPr>
          <a:lstStyle/>
          <a:p>
            <a:r>
              <a:rPr lang="fr-BE" b="1">
                <a:solidFill>
                  <a:srgbClr val="C00000"/>
                </a:solidFill>
                <a:latin typeface="Times New Roman"/>
                <a:cs typeface="Times New Roman"/>
              </a:rPr>
              <a:t>4. Concept note application</a:t>
            </a:r>
            <a:endParaRPr lang="en-US">
              <a:solidFill>
                <a:srgbClr val="C00000"/>
              </a:solidFill>
              <a:latin typeface="Calibri" panose="020F0502020204030204"/>
              <a:ea typeface="Calibri" panose="020F0502020204030204"/>
              <a:cs typeface="Calibri" panose="020F0502020204030204"/>
            </a:endParaRPr>
          </a:p>
        </p:txBody>
      </p:sp>
      <p:sp>
        <p:nvSpPr>
          <p:cNvPr id="3" name="Content Placeholder 2"/>
          <p:cNvSpPr>
            <a:spLocks noGrp="1"/>
          </p:cNvSpPr>
          <p:nvPr>
            <p:ph idx="1"/>
          </p:nvPr>
        </p:nvSpPr>
        <p:spPr>
          <a:xfrm>
            <a:off x="1400425" y="1260168"/>
            <a:ext cx="10215470" cy="5452533"/>
          </a:xfrm>
        </p:spPr>
        <p:txBody>
          <a:bodyPr vert="horz" lIns="91440" tIns="45720" rIns="91440" bIns="45720" rtlCol="0" anchor="t">
            <a:normAutofit fontScale="85000" lnSpcReduction="20000"/>
          </a:bodyPr>
          <a:lstStyle/>
          <a:p>
            <a:pPr marL="267970" indent="-267970"/>
            <a:r>
              <a:rPr lang="en-GB" sz="3000">
                <a:latin typeface="Times New Roman"/>
                <a:ea typeface="Calibri"/>
                <a:cs typeface="Times New Roman"/>
              </a:rPr>
              <a:t>Use </a:t>
            </a:r>
            <a:r>
              <a:rPr lang="en-GB" sz="3000" b="1">
                <a:latin typeface="Times New Roman"/>
                <a:ea typeface="Calibri"/>
                <a:cs typeface="Times New Roman"/>
              </a:rPr>
              <a:t>the complete </a:t>
            </a:r>
            <a:r>
              <a:rPr lang="en-GB" sz="3000" b="1">
                <a:highlight>
                  <a:srgbClr val="FFFF00"/>
                </a:highlight>
                <a:latin typeface="Times New Roman"/>
                <a:ea typeface="Calibri"/>
                <a:cs typeface="Times New Roman"/>
              </a:rPr>
              <a:t>Annex A Grant Application File, </a:t>
            </a:r>
            <a:r>
              <a:rPr lang="en-GB" sz="3000" b="1">
                <a:solidFill>
                  <a:srgbClr val="C00000"/>
                </a:solidFill>
                <a:highlight>
                  <a:srgbClr val="FFFF00"/>
                </a:highlight>
                <a:latin typeface="Times New Roman"/>
                <a:ea typeface="Calibri"/>
                <a:cs typeface="Times New Roman"/>
              </a:rPr>
              <a:t>Part A</a:t>
            </a:r>
            <a:r>
              <a:rPr lang="en-GB" sz="3000">
                <a:highlight>
                  <a:srgbClr val="FFFF00"/>
                </a:highlight>
                <a:latin typeface="Times New Roman"/>
                <a:ea typeface="Calibri"/>
                <a:cs typeface="Times New Roman"/>
              </a:rPr>
              <a:t>.</a:t>
            </a:r>
            <a:r>
              <a:rPr lang="en-GB" sz="3000" b="1">
                <a:highlight>
                  <a:srgbClr val="FFFF00"/>
                </a:highlight>
                <a:latin typeface="Times New Roman"/>
                <a:ea typeface="Calibri"/>
                <a:cs typeface="Times New Roman"/>
              </a:rPr>
              <a:t> </a:t>
            </a:r>
            <a:r>
              <a:rPr lang="en-GB" sz="3000">
                <a:latin typeface="Times New Roman"/>
                <a:ea typeface="Calibri"/>
                <a:cs typeface="Times New Roman"/>
              </a:rPr>
              <a:t>Do not use own templates &amp; do not tweak the template</a:t>
            </a:r>
            <a:endParaRPr lang="en-US" sz="3000">
              <a:latin typeface="Times New Roman"/>
              <a:ea typeface="Calibri"/>
              <a:cs typeface="Times New Roman"/>
            </a:endParaRPr>
          </a:p>
          <a:p>
            <a:pPr marL="267970" indent="-267970"/>
            <a:r>
              <a:rPr lang="en-GB" sz="3000">
                <a:latin typeface="Times New Roman"/>
                <a:ea typeface="Calibri"/>
                <a:cs typeface="Times New Roman"/>
              </a:rPr>
              <a:t>Submission in </a:t>
            </a:r>
            <a:r>
              <a:rPr lang="en-GB" sz="3000" b="1">
                <a:latin typeface="Times New Roman"/>
                <a:ea typeface="Calibri"/>
                <a:cs typeface="Times New Roman"/>
              </a:rPr>
              <a:t>English</a:t>
            </a:r>
            <a:r>
              <a:rPr lang="en-GB" sz="3000">
                <a:latin typeface="Times New Roman"/>
                <a:ea typeface="Calibri"/>
                <a:cs typeface="Times New Roman"/>
              </a:rPr>
              <a:t> only, handwritten concept notes will not be accepted.</a:t>
            </a:r>
          </a:p>
          <a:p>
            <a:pPr marL="267970" indent="-267970"/>
            <a:r>
              <a:rPr lang="en-US" sz="3000">
                <a:latin typeface="Times New Roman"/>
                <a:ea typeface="Calibri"/>
                <a:cs typeface="Times New Roman"/>
              </a:rPr>
              <a:t>In the concept note, provide </a:t>
            </a:r>
            <a:r>
              <a:rPr lang="en-US" sz="3000" b="1">
                <a:latin typeface="Times New Roman"/>
                <a:ea typeface="Calibri"/>
                <a:cs typeface="Times New Roman"/>
              </a:rPr>
              <a:t>only an estimate of the amount requested. </a:t>
            </a:r>
            <a:r>
              <a:rPr lang="en-US" sz="3000">
                <a:latin typeface="Times New Roman"/>
                <a:ea typeface="Calibri"/>
                <a:cs typeface="Times New Roman"/>
              </a:rPr>
              <a:t>Detailed budget (annex B) is only required in second stage (Amount requested in the proposal may not vary more than 20% in relation to the initial estimate)</a:t>
            </a:r>
          </a:p>
          <a:p>
            <a:pPr marL="267970" indent="-267970"/>
            <a:r>
              <a:rPr lang="en-US" sz="3000">
                <a:latin typeface="Times New Roman"/>
                <a:ea typeface="Calibri"/>
                <a:cs typeface="Times New Roman"/>
              </a:rPr>
              <a:t>Errors or major inconsistencies concerning the points mentioned in the </a:t>
            </a:r>
            <a:r>
              <a:rPr lang="en-US" sz="3000" b="1">
                <a:latin typeface="Times New Roman"/>
                <a:ea typeface="Calibri"/>
                <a:cs typeface="Times New Roman"/>
              </a:rPr>
              <a:t>instructions</a:t>
            </a:r>
            <a:r>
              <a:rPr lang="en-US" sz="3000">
                <a:latin typeface="Times New Roman"/>
                <a:ea typeface="Calibri"/>
                <a:cs typeface="Times New Roman"/>
              </a:rPr>
              <a:t> of the form may result in rejection (e.g., content required, pages, …)</a:t>
            </a:r>
          </a:p>
          <a:p>
            <a:pPr marL="267970" indent="-267970"/>
            <a:r>
              <a:rPr lang="en-US" sz="3000" err="1">
                <a:latin typeface="Times New Roman"/>
                <a:ea typeface="Calibri"/>
                <a:cs typeface="Times New Roman"/>
              </a:rPr>
              <a:t>Enabel</a:t>
            </a:r>
            <a:r>
              <a:rPr lang="en-US" sz="3000">
                <a:latin typeface="Times New Roman"/>
                <a:ea typeface="Calibri"/>
                <a:cs typeface="Times New Roman"/>
              </a:rPr>
              <a:t> reserves the right to request clarification where the information provided does not enable it to carry out an objective evaluation</a:t>
            </a:r>
          </a:p>
          <a:p>
            <a:pPr marL="267970" indent="-267970"/>
            <a:r>
              <a:rPr lang="en-US" sz="3000">
                <a:latin typeface="Times New Roman"/>
                <a:ea typeface="Calibri"/>
                <a:cs typeface="Times New Roman"/>
              </a:rPr>
              <a:t>Elements defined in the concept note may not be modified by the applicant in the proposal </a:t>
            </a:r>
          </a:p>
          <a:p>
            <a:pPr marL="0" indent="0">
              <a:buNone/>
            </a:pPr>
            <a:endParaRPr lang="en-US" i="1">
              <a:solidFill>
                <a:srgbClr val="FF0000"/>
              </a:solidFill>
              <a:latin typeface="Times New Roman"/>
              <a:cs typeface="Times New Roman"/>
            </a:endParaRPr>
          </a:p>
        </p:txBody>
      </p:sp>
    </p:spTree>
    <p:extLst>
      <p:ext uri="{BB962C8B-B14F-4D97-AF65-F5344CB8AC3E}">
        <p14:creationId xmlns:p14="http://schemas.microsoft.com/office/powerpoint/2010/main" val="703802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84096"/>
            <a:ext cx="10108000" cy="958010"/>
          </a:xfrm>
        </p:spPr>
        <p:txBody>
          <a:bodyPr/>
          <a:lstStyle/>
          <a:p>
            <a:r>
              <a:rPr lang="fr-BE" b="1">
                <a:solidFill>
                  <a:srgbClr val="C00000"/>
                </a:solidFill>
                <a:latin typeface="Times New Roman"/>
                <a:cs typeface="Times New Roman"/>
              </a:rPr>
              <a:t>4. Concept note application annexes</a:t>
            </a:r>
            <a:endParaRPr lang="en-US">
              <a:solidFill>
                <a:srgbClr val="C00000"/>
              </a:solidFill>
              <a:latin typeface="Calibri" panose="020F0502020204030204"/>
              <a:ea typeface="Calibri" panose="020F0502020204030204"/>
              <a:cs typeface="Calibri" panose="020F0502020204030204"/>
            </a:endParaRPr>
          </a:p>
        </p:txBody>
      </p:sp>
      <p:graphicFrame>
        <p:nvGraphicFramePr>
          <p:cNvPr id="9" name="Content Placeholder 8">
            <a:extLst>
              <a:ext uri="{FF2B5EF4-FFF2-40B4-BE49-F238E27FC236}">
                <a16:creationId xmlns:a16="http://schemas.microsoft.com/office/drawing/2014/main" id="{96333F88-4621-7BB5-E69D-E60D4E044C3D}"/>
              </a:ext>
            </a:extLst>
          </p:cNvPr>
          <p:cNvGraphicFramePr>
            <a:graphicFrameLocks noGrp="1"/>
          </p:cNvGraphicFramePr>
          <p:nvPr>
            <p:ph idx="1"/>
            <p:extLst>
              <p:ext uri="{D42A27DB-BD31-4B8C-83A1-F6EECF244321}">
                <p14:modId xmlns:p14="http://schemas.microsoft.com/office/powerpoint/2010/main" val="299497914"/>
              </p:ext>
            </p:extLst>
          </p:nvPr>
        </p:nvGraphicFramePr>
        <p:xfrm>
          <a:off x="1798638" y="1825624"/>
          <a:ext cx="9407075" cy="4482150"/>
        </p:xfrm>
        <a:graphic>
          <a:graphicData uri="http://schemas.openxmlformats.org/drawingml/2006/table">
            <a:tbl>
              <a:tblPr firstRow="1" bandRow="1">
                <a:tableStyleId>{69CF1AB2-1976-4502-BF36-3FF5EA218861}</a:tableStyleId>
              </a:tblPr>
              <a:tblGrid>
                <a:gridCol w="9407075">
                  <a:extLst>
                    <a:ext uri="{9D8B030D-6E8A-4147-A177-3AD203B41FA5}">
                      <a16:colId xmlns:a16="http://schemas.microsoft.com/office/drawing/2014/main" val="3052503685"/>
                    </a:ext>
                  </a:extLst>
                </a:gridCol>
              </a:tblGrid>
              <a:tr h="423252">
                <a:tc>
                  <a:txBody>
                    <a:bodyPr/>
                    <a:lstStyle/>
                    <a:p>
                      <a:r>
                        <a:rPr lang="fr-FR" sz="1800" b="0" kern="1200">
                          <a:solidFill>
                            <a:schemeClr val="dk1"/>
                          </a:solidFill>
                          <a:effectLst/>
                          <a:latin typeface="Times New Roman"/>
                          <a:ea typeface="+mn-ea"/>
                          <a:cs typeface="+mn-cs"/>
                        </a:rPr>
                        <a:t>1. The concept note </a:t>
                      </a:r>
                      <a:r>
                        <a:rPr lang="fr-FR" sz="1800" b="0" kern="1200" err="1">
                          <a:solidFill>
                            <a:schemeClr val="dk1"/>
                          </a:solidFill>
                          <a:effectLst/>
                          <a:latin typeface="Times New Roman"/>
                          <a:ea typeface="+mn-ea"/>
                          <a:cs typeface="+mn-cs"/>
                        </a:rPr>
                        <a:t>declaration</a:t>
                      </a:r>
                      <a:r>
                        <a:rPr lang="fr-FR" sz="1800" b="0" kern="1200">
                          <a:solidFill>
                            <a:schemeClr val="dk1"/>
                          </a:solidFill>
                          <a:effectLst/>
                          <a:latin typeface="Times New Roman"/>
                          <a:ea typeface="+mn-ea"/>
                          <a:cs typeface="+mn-cs"/>
                        </a:rPr>
                        <a:t> </a:t>
                      </a:r>
                      <a:r>
                        <a:rPr lang="fr-FR" sz="1800" b="0" kern="1200" err="1">
                          <a:solidFill>
                            <a:schemeClr val="dk1"/>
                          </a:solidFill>
                          <a:effectLst/>
                          <a:latin typeface="Times New Roman"/>
                          <a:ea typeface="+mn-ea"/>
                          <a:cs typeface="+mn-cs"/>
                        </a:rPr>
                        <a:t>signed</a:t>
                      </a:r>
                      <a:r>
                        <a:rPr lang="fr-FR" sz="1800" b="0" kern="1200">
                          <a:solidFill>
                            <a:schemeClr val="dk1"/>
                          </a:solidFill>
                          <a:effectLst/>
                          <a:latin typeface="Times New Roman"/>
                          <a:ea typeface="+mn-ea"/>
                          <a:cs typeface="+mn-cs"/>
                        </a:rPr>
                        <a:t> by the </a:t>
                      </a:r>
                      <a:r>
                        <a:rPr lang="fr-FR" sz="1800" b="0" kern="1200" err="1">
                          <a:solidFill>
                            <a:schemeClr val="dk1"/>
                          </a:solidFill>
                          <a:effectLst/>
                          <a:latin typeface="Times New Roman"/>
                          <a:ea typeface="+mn-ea"/>
                          <a:cs typeface="+mn-cs"/>
                        </a:rPr>
                        <a:t>applicant</a:t>
                      </a:r>
                      <a:r>
                        <a:rPr lang="fr-FR" sz="1800" b="0" kern="1200">
                          <a:solidFill>
                            <a:schemeClr val="dk1"/>
                          </a:solidFill>
                          <a:effectLst/>
                          <a:latin typeface="Times New Roman"/>
                          <a:ea typeface="+mn-ea"/>
                          <a:cs typeface="+mn-cs"/>
                        </a:rPr>
                        <a:t> (Annex A, Part A)</a:t>
                      </a:r>
                      <a:endParaRPr lang="en-GB" b="0">
                        <a:latin typeface="Times New Roman"/>
                      </a:endParaRPr>
                    </a:p>
                  </a:txBody>
                  <a:tcPr/>
                </a:tc>
                <a:extLst>
                  <a:ext uri="{0D108BD9-81ED-4DB2-BD59-A6C34878D82A}">
                    <a16:rowId xmlns:a16="http://schemas.microsoft.com/office/drawing/2014/main" val="2402226165"/>
                  </a:ext>
                </a:extLst>
              </a:tr>
              <a:tr h="423252">
                <a:tc>
                  <a:txBody>
                    <a:bodyPr/>
                    <a:lstStyle/>
                    <a:p>
                      <a:r>
                        <a:rPr lang="en-GB" sz="1800" kern="1200">
                          <a:solidFill>
                            <a:schemeClr val="dk1"/>
                          </a:solidFill>
                          <a:effectLst/>
                          <a:latin typeface="Times New Roman"/>
                          <a:ea typeface="+mn-ea"/>
                          <a:cs typeface="+mn-cs"/>
                        </a:rPr>
                        <a:t>2. Statutes or articles of association of the </a:t>
                      </a:r>
                      <a:r>
                        <a:rPr lang="en-GB" sz="1800" b="1" kern="1200">
                          <a:solidFill>
                            <a:schemeClr val="dk1"/>
                          </a:solidFill>
                          <a:effectLst/>
                          <a:latin typeface="Times New Roman"/>
                          <a:ea typeface="+mn-ea"/>
                          <a:cs typeface="+mn-cs"/>
                        </a:rPr>
                        <a:t>lead applicant and any co-applicants.</a:t>
                      </a:r>
                      <a:endParaRPr lang="en-GB" b="1">
                        <a:latin typeface="Times New Roman"/>
                      </a:endParaRPr>
                    </a:p>
                  </a:txBody>
                  <a:tcPr/>
                </a:tc>
                <a:extLst>
                  <a:ext uri="{0D108BD9-81ED-4DB2-BD59-A6C34878D82A}">
                    <a16:rowId xmlns:a16="http://schemas.microsoft.com/office/drawing/2014/main" val="3105366393"/>
                  </a:ext>
                </a:extLst>
              </a:tr>
              <a:tr h="1043636">
                <a:tc>
                  <a:txBody>
                    <a:bodyPr/>
                    <a:lstStyle/>
                    <a:p>
                      <a:pPr marL="0" lvl="0" indent="0" algn="l">
                        <a:lnSpc>
                          <a:spcPct val="100000"/>
                        </a:lnSpc>
                      </a:pPr>
                      <a:r>
                        <a:rPr lang="en-GB" sz="1800" kern="1200">
                          <a:solidFill>
                            <a:schemeClr val="dk1"/>
                          </a:solidFill>
                          <a:effectLst/>
                          <a:latin typeface="Times New Roman"/>
                          <a:ea typeface="+mn-ea"/>
                          <a:cs typeface="+mn-cs"/>
                        </a:rPr>
                        <a:t>3. An external audit report produced by an approved auditor, certifying the applicant’s accounts for the last available financial year where the total grant amount requested is above EUR 200,000 (not applicable to public applicants). </a:t>
                      </a:r>
                    </a:p>
                    <a:p>
                      <a:pPr marL="0" lvl="0" indent="0" algn="l">
                        <a:lnSpc>
                          <a:spcPct val="100000"/>
                        </a:lnSpc>
                        <a:buNone/>
                      </a:pPr>
                      <a:r>
                        <a:rPr lang="en-GB" sz="1800" b="0" i="0" u="none" strike="noStrike" kern="1200" baseline="0" noProof="0">
                          <a:solidFill>
                            <a:srgbClr val="000000"/>
                          </a:solidFill>
                          <a:effectLst/>
                          <a:latin typeface="Times New Roman"/>
                        </a:rPr>
                        <a:t>Any co-applicants are not required to submit an external audit report. </a:t>
                      </a:r>
                    </a:p>
                  </a:txBody>
                  <a:tcPr/>
                </a:tc>
                <a:extLst>
                  <a:ext uri="{0D108BD9-81ED-4DB2-BD59-A6C34878D82A}">
                    <a16:rowId xmlns:a16="http://schemas.microsoft.com/office/drawing/2014/main" val="905164527"/>
                  </a:ext>
                </a:extLst>
              </a:tr>
              <a:tr h="985837">
                <a:tc>
                  <a:txBody>
                    <a:bodyPr/>
                    <a:lstStyle/>
                    <a:p>
                      <a:pPr marL="0" marR="0" lvl="0" indent="0" algn="l" rtl="0" eaLnBrk="1" fontAlgn="auto" latinLnBrk="0" hangingPunct="1">
                        <a:lnSpc>
                          <a:spcPct val="100000"/>
                        </a:lnSpc>
                        <a:buClrTx/>
                        <a:buSzTx/>
                        <a:buFontTx/>
                        <a:buNone/>
                      </a:pPr>
                      <a:r>
                        <a:rPr lang="en-GB" sz="1800" kern="1200">
                          <a:solidFill>
                            <a:schemeClr val="dk1"/>
                          </a:solidFill>
                          <a:effectLst/>
                          <a:latin typeface="Times New Roman"/>
                          <a:ea typeface="+mn-ea"/>
                          <a:cs typeface="+mn-cs"/>
                        </a:rPr>
                        <a:t>4. A copy of the applicant’s most recent financial statements (income statement and balance sheet for the last closed financial year). </a:t>
                      </a:r>
                    </a:p>
                    <a:p>
                      <a:pPr marL="0" lvl="0" indent="0" algn="l">
                        <a:lnSpc>
                          <a:spcPct val="100000"/>
                        </a:lnSpc>
                        <a:spcBef>
                          <a:spcPts val="0"/>
                        </a:spcBef>
                        <a:spcAft>
                          <a:spcPts val="0"/>
                        </a:spcAft>
                        <a:buClrTx/>
                        <a:buSzTx/>
                        <a:buFontTx/>
                        <a:buNone/>
                      </a:pPr>
                      <a:r>
                        <a:rPr lang="en-GB" sz="1800" b="0" i="0" u="none" strike="noStrike" kern="1200" baseline="0" noProof="0">
                          <a:solidFill>
                            <a:srgbClr val="000000"/>
                          </a:solidFill>
                          <a:effectLst/>
                          <a:latin typeface="Times New Roman"/>
                        </a:rPr>
                        <a:t>Any co-applicants  are not required to provide a copy of their financial statements.</a:t>
                      </a:r>
                    </a:p>
                  </a:txBody>
                  <a:tcPr/>
                </a:tc>
                <a:extLst>
                  <a:ext uri="{0D108BD9-81ED-4DB2-BD59-A6C34878D82A}">
                    <a16:rowId xmlns:a16="http://schemas.microsoft.com/office/drawing/2014/main" val="263121408"/>
                  </a:ext>
                </a:extLst>
              </a:tr>
              <a:tr h="730545">
                <a:tc>
                  <a:txBody>
                    <a:bodyPr/>
                    <a:lstStyle/>
                    <a:p>
                      <a:r>
                        <a:rPr lang="en-GB" sz="1800" kern="1200">
                          <a:solidFill>
                            <a:schemeClr val="dk1"/>
                          </a:solidFill>
                          <a:effectLst/>
                          <a:latin typeface="Times New Roman"/>
                          <a:ea typeface="+mn-ea"/>
                          <a:cs typeface="+mn-cs"/>
                        </a:rPr>
                        <a:t>5. The legal entity file (see Annex D of these guidelines) </a:t>
                      </a:r>
                      <a:r>
                        <a:rPr lang="en-GB" sz="1800" b="1" kern="1200">
                          <a:solidFill>
                            <a:schemeClr val="dk1"/>
                          </a:solidFill>
                          <a:effectLst/>
                          <a:latin typeface="Times New Roman"/>
                          <a:ea typeface="+mn-ea"/>
                          <a:cs typeface="+mn-cs"/>
                        </a:rPr>
                        <a:t>duly completed and signed by the applicant and any co-applicant,</a:t>
                      </a:r>
                      <a:r>
                        <a:rPr lang="en-GB" sz="1800" kern="1200">
                          <a:solidFill>
                            <a:schemeClr val="dk1"/>
                          </a:solidFill>
                          <a:effectLst/>
                          <a:latin typeface="Times New Roman"/>
                          <a:ea typeface="+mn-ea"/>
                          <a:cs typeface="+mn-cs"/>
                        </a:rPr>
                        <a:t> </a:t>
                      </a:r>
                      <a:r>
                        <a:rPr lang="en-GB" sz="1800" b="1" kern="1200">
                          <a:solidFill>
                            <a:schemeClr val="dk1"/>
                          </a:solidFill>
                          <a:effectLst/>
                          <a:latin typeface="Times New Roman"/>
                          <a:ea typeface="+mn-ea"/>
                          <a:cs typeface="+mn-cs"/>
                        </a:rPr>
                        <a:t>along with any supporting documents requested</a:t>
                      </a:r>
                      <a:endParaRPr lang="en-GB">
                        <a:latin typeface="Times New Roman"/>
                      </a:endParaRPr>
                    </a:p>
                  </a:txBody>
                  <a:tcPr/>
                </a:tc>
                <a:extLst>
                  <a:ext uri="{0D108BD9-81ED-4DB2-BD59-A6C34878D82A}">
                    <a16:rowId xmlns:a16="http://schemas.microsoft.com/office/drawing/2014/main" val="433777098"/>
                  </a:ext>
                </a:extLst>
              </a:tr>
              <a:tr h="730544">
                <a:tc>
                  <a:txBody>
                    <a:bodyPr/>
                    <a:lstStyle/>
                    <a:p>
                      <a:pPr marL="0" lvl="0" indent="0" algn="l">
                        <a:lnSpc>
                          <a:spcPct val="100000"/>
                        </a:lnSpc>
                        <a:buNone/>
                      </a:pPr>
                      <a:endParaRPr lang="en-GB" sz="1800" b="0" kern="1200">
                        <a:solidFill>
                          <a:schemeClr val="dk1"/>
                        </a:solidFill>
                        <a:effectLst/>
                        <a:latin typeface="Times New Roman"/>
                        <a:ea typeface="+mn-ea"/>
                        <a:cs typeface="+mn-cs"/>
                      </a:endParaRPr>
                    </a:p>
                  </a:txBody>
                  <a:tcPr/>
                </a:tc>
                <a:extLst>
                  <a:ext uri="{0D108BD9-81ED-4DB2-BD59-A6C34878D82A}">
                    <a16:rowId xmlns:a16="http://schemas.microsoft.com/office/drawing/2014/main" val="1390298571"/>
                  </a:ext>
                </a:extLst>
              </a:tr>
            </a:tbl>
          </a:graphicData>
        </a:graphic>
      </p:graphicFrame>
    </p:spTree>
    <p:extLst>
      <p:ext uri="{BB962C8B-B14F-4D97-AF65-F5344CB8AC3E}">
        <p14:creationId xmlns:p14="http://schemas.microsoft.com/office/powerpoint/2010/main" val="3029763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984" y="274638"/>
            <a:ext cx="8637789" cy="1325563"/>
          </a:xfrm>
        </p:spPr>
        <p:txBody>
          <a:bodyPr vert="horz" lIns="91440" tIns="45720" rIns="91440" bIns="45720" rtlCol="0" anchor="t">
            <a:normAutofit/>
          </a:bodyPr>
          <a:lstStyle/>
          <a:p>
            <a:r>
              <a:rPr lang="fr-BE" b="1">
                <a:solidFill>
                  <a:srgbClr val="C00000"/>
                </a:solidFill>
                <a:latin typeface="Times New Roman"/>
                <a:cs typeface="Times New Roman"/>
              </a:rPr>
              <a:t>4. Application </a:t>
            </a:r>
            <a:r>
              <a:rPr lang="fr-BE" b="1" err="1">
                <a:solidFill>
                  <a:srgbClr val="C00000"/>
                </a:solidFill>
                <a:latin typeface="Times New Roman"/>
                <a:cs typeface="Times New Roman"/>
              </a:rPr>
              <a:t>procedure</a:t>
            </a:r>
            <a:r>
              <a:rPr lang="fr-BE" b="1">
                <a:solidFill>
                  <a:srgbClr val="C00000"/>
                </a:solidFill>
                <a:latin typeface="Times New Roman"/>
                <a:cs typeface="Times New Roman"/>
              </a:rPr>
              <a:t> </a:t>
            </a: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267970" indent="-267970">
              <a:buNone/>
            </a:pPr>
            <a:r>
              <a:rPr lang="fr-BE" b="1">
                <a:solidFill>
                  <a:srgbClr val="C00000"/>
                </a:solidFill>
                <a:latin typeface="Times New Roman"/>
                <a:cs typeface="Times New Roman"/>
              </a:rPr>
              <a:t> ! </a:t>
            </a:r>
            <a:r>
              <a:rPr lang="fr-BE" b="1" err="1">
                <a:solidFill>
                  <a:srgbClr val="C00000"/>
                </a:solidFill>
                <a:latin typeface="Times New Roman"/>
                <a:cs typeface="Times New Roman"/>
              </a:rPr>
              <a:t>Primary</a:t>
            </a:r>
            <a:r>
              <a:rPr lang="fr-BE" b="1">
                <a:solidFill>
                  <a:srgbClr val="C00000"/>
                </a:solidFill>
                <a:latin typeface="Times New Roman"/>
                <a:cs typeface="Times New Roman"/>
              </a:rPr>
              <a:t> source of information</a:t>
            </a:r>
            <a:endParaRPr lang="en-US">
              <a:latin typeface="Times New Roman"/>
              <a:ea typeface="+mn-lt"/>
              <a:cs typeface="Calibri"/>
            </a:endParaRPr>
          </a:p>
          <a:p>
            <a:pPr marL="267970" indent="-267970">
              <a:buNone/>
            </a:pPr>
            <a:endParaRPr lang="en-US">
              <a:latin typeface="Times New Roman"/>
              <a:ea typeface="+mn-lt"/>
              <a:cs typeface="+mn-lt"/>
            </a:endParaRPr>
          </a:p>
          <a:p>
            <a:pPr marL="267970" indent="-267970">
              <a:buNone/>
            </a:pPr>
            <a:r>
              <a:rPr lang="en-US">
                <a:latin typeface="Times New Roman"/>
                <a:ea typeface="+mn-lt"/>
                <a:cs typeface="+mn-lt"/>
              </a:rPr>
              <a:t>Guidelines, annexes, </a:t>
            </a:r>
            <a:r>
              <a:rPr lang="en-US">
                <a:solidFill>
                  <a:srgbClr val="C00000"/>
                </a:solidFill>
                <a:latin typeface="Times New Roman"/>
                <a:ea typeface="+mn-lt"/>
                <a:cs typeface="+mn-lt"/>
              </a:rPr>
              <a:t>clarifications (Q&amp;A) and all other communication &amp; updates</a:t>
            </a:r>
            <a:r>
              <a:rPr lang="en-US">
                <a:latin typeface="Times New Roman"/>
                <a:ea typeface="+mn-lt"/>
                <a:cs typeface="+mn-lt"/>
              </a:rPr>
              <a:t>:</a:t>
            </a:r>
          </a:p>
          <a:p>
            <a:pPr marL="267970" indent="-267970">
              <a:buNone/>
            </a:pPr>
            <a:r>
              <a:rPr lang="en-US" b="1">
                <a:latin typeface="Times New Roman"/>
                <a:ea typeface="+mn-lt"/>
                <a:cs typeface="+mn-lt"/>
                <a:hlinkClick r:id="rId3"/>
              </a:rPr>
              <a:t>https://www.enabel.be/grants/</a:t>
            </a:r>
            <a:r>
              <a:rPr lang="en-US" b="1">
                <a:latin typeface="Times New Roman"/>
                <a:ea typeface="+mn-lt"/>
                <a:cs typeface="+mn-lt"/>
              </a:rPr>
              <a:t> </a:t>
            </a:r>
          </a:p>
          <a:p>
            <a:pPr marL="0" indent="0">
              <a:buNone/>
            </a:pPr>
            <a:endParaRPr lang="en-US" i="1">
              <a:solidFill>
                <a:srgbClr val="FF0000"/>
              </a:solidFill>
              <a:latin typeface="Times New Roman"/>
              <a:cs typeface="Calibri"/>
            </a:endParaRPr>
          </a:p>
          <a:p>
            <a:pPr marL="0" indent="0">
              <a:buNone/>
            </a:pPr>
            <a:r>
              <a:rPr lang="en-US" b="1" cap="all">
                <a:latin typeface="Times New Roman"/>
                <a:cs typeface="Calibri"/>
              </a:rPr>
              <a:t>Select UGANDA – OPEN CALLS - FILTER</a:t>
            </a:r>
            <a:endParaRPr lang="en-US" cap="all">
              <a:solidFill>
                <a:schemeClr val="tx1">
                  <a:lumMod val="65000"/>
                  <a:lumOff val="35000"/>
                </a:schemeClr>
              </a:solidFill>
              <a:latin typeface="Times New Roman"/>
              <a:cs typeface="Calibri"/>
            </a:endParaRPr>
          </a:p>
          <a:p>
            <a:pPr marL="0" indent="0">
              <a:buNone/>
            </a:pPr>
            <a:r>
              <a:rPr lang="en-US" cap="all">
                <a:solidFill>
                  <a:schemeClr val="tx1">
                    <a:lumMod val="65000"/>
                    <a:lumOff val="35000"/>
                  </a:schemeClr>
                </a:solidFill>
                <a:latin typeface="Times New Roman"/>
                <a:cs typeface="Calibri"/>
              </a:rPr>
              <a:t>reference number </a:t>
            </a:r>
            <a:r>
              <a:rPr lang="en-US" cap="all">
                <a:solidFill>
                  <a:schemeClr val="tx1">
                    <a:lumMod val="65000"/>
                    <a:lumOff val="35000"/>
                  </a:schemeClr>
                </a:solidFill>
                <a:highlight>
                  <a:srgbClr val="FFFF00"/>
                </a:highlight>
                <a:latin typeface="Times New Roman"/>
                <a:cs typeface="Calibri"/>
              </a:rPr>
              <a:t>22008-100100</a:t>
            </a:r>
            <a:endParaRPr lang="en-US" cap="all">
              <a:solidFill>
                <a:schemeClr val="tx1">
                  <a:lumMod val="65000"/>
                  <a:lumOff val="35000"/>
                </a:schemeClr>
              </a:solidFill>
              <a:highlight>
                <a:srgbClr val="FFFF00"/>
              </a:highlight>
              <a:latin typeface="Calibri" panose="020F0502020204030204"/>
              <a:ea typeface="Calibri"/>
              <a:cs typeface="Calibri"/>
            </a:endParaRPr>
          </a:p>
        </p:txBody>
      </p:sp>
      <p:pic>
        <p:nvPicPr>
          <p:cNvPr id="4" name="Picture 3" descr="A white square with black text&#10;&#10;AI-generated content may be incorrect.">
            <a:extLst>
              <a:ext uri="{FF2B5EF4-FFF2-40B4-BE49-F238E27FC236}">
                <a16:creationId xmlns:a16="http://schemas.microsoft.com/office/drawing/2014/main" id="{652BAA01-8F99-339B-EB24-8574B6019293}"/>
              </a:ext>
            </a:extLst>
          </p:cNvPr>
          <p:cNvPicPr>
            <a:picLocks noChangeAspect="1"/>
          </p:cNvPicPr>
          <p:nvPr/>
        </p:nvPicPr>
        <p:blipFill>
          <a:blip r:embed="rId4"/>
          <a:stretch>
            <a:fillRect/>
          </a:stretch>
        </p:blipFill>
        <p:spPr>
          <a:xfrm>
            <a:off x="1506682" y="5617585"/>
            <a:ext cx="7432964" cy="1053812"/>
          </a:xfrm>
          <a:prstGeom prst="rect">
            <a:avLst/>
          </a:prstGeom>
        </p:spPr>
      </p:pic>
    </p:spTree>
    <p:extLst>
      <p:ext uri="{BB962C8B-B14F-4D97-AF65-F5344CB8AC3E}">
        <p14:creationId xmlns:p14="http://schemas.microsoft.com/office/powerpoint/2010/main" val="829690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a:solidFill>
                  <a:srgbClr val="C00000"/>
                </a:solidFill>
                <a:latin typeface="Times New Roman"/>
                <a:cs typeface="Times New Roman"/>
              </a:rPr>
              <a:t>5. Application </a:t>
            </a:r>
            <a:r>
              <a:rPr lang="fr-BE" b="1" err="1">
                <a:solidFill>
                  <a:srgbClr val="C00000"/>
                </a:solidFill>
                <a:latin typeface="Times New Roman"/>
                <a:cs typeface="Times New Roman"/>
              </a:rPr>
              <a:t>procedure</a:t>
            </a:r>
            <a:r>
              <a:rPr lang="fr-BE" b="1">
                <a:solidFill>
                  <a:srgbClr val="C00000"/>
                </a:solidFill>
                <a:latin typeface="Times New Roman"/>
                <a:cs typeface="Times New Roman"/>
              </a:rPr>
              <a:t> </a:t>
            </a: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0" indent="0">
              <a:buNone/>
            </a:pPr>
            <a:endParaRPr lang="en-US" cap="all">
              <a:solidFill>
                <a:schemeClr val="tx1">
                  <a:lumMod val="65000"/>
                  <a:lumOff val="35000"/>
                </a:schemeClr>
              </a:solidFill>
              <a:latin typeface="Times New Roman"/>
              <a:cs typeface="Calibri"/>
            </a:endParaRPr>
          </a:p>
          <a:p>
            <a:pPr marL="0" indent="0">
              <a:buNone/>
            </a:pPr>
            <a:r>
              <a:rPr lang="en-US">
                <a:latin typeface="Times New Roman"/>
                <a:cs typeface="Times New Roman"/>
              </a:rPr>
              <a:t>Remaining questions: </a:t>
            </a:r>
            <a:r>
              <a:rPr lang="en-GB">
                <a:latin typeface="Times New Roman"/>
                <a:cs typeface="Times New Roman"/>
                <a:hlinkClick r:id="rId3"/>
              </a:rPr>
              <a:t>uga_csc_grants@enabel.be</a:t>
            </a:r>
          </a:p>
          <a:p>
            <a:pPr marL="0" indent="0">
              <a:buNone/>
            </a:pPr>
            <a:endParaRPr lang="en-GB"/>
          </a:p>
          <a:p>
            <a:pPr marL="0" indent="0">
              <a:buNone/>
            </a:pPr>
            <a:endParaRPr lang="en-GB" b="1" i="1">
              <a:solidFill>
                <a:srgbClr val="0000FF"/>
              </a:solidFill>
              <a:latin typeface="Times New Roman"/>
              <a:cs typeface="Calibri"/>
            </a:endParaRPr>
          </a:p>
          <a:p>
            <a:pPr marL="0" indent="0">
              <a:buNone/>
            </a:pPr>
            <a:r>
              <a:rPr lang="en-GB">
                <a:latin typeface="Times New Roman"/>
                <a:cs typeface="Times New Roman"/>
              </a:rPr>
              <a:t>Subject: reference number + name</a:t>
            </a:r>
            <a:endParaRPr lang="en-US">
              <a:latin typeface="Times New Roman"/>
              <a:cs typeface="Times New Roman"/>
            </a:endParaRPr>
          </a:p>
        </p:txBody>
      </p:sp>
    </p:spTree>
    <p:extLst>
      <p:ext uri="{BB962C8B-B14F-4D97-AF65-F5344CB8AC3E}">
        <p14:creationId xmlns:p14="http://schemas.microsoft.com/office/powerpoint/2010/main" val="112551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0"/>
            <a:ext cx="6033008" cy="6858000"/>
          </a:xfrm>
          <a:prstGeom prst="rect">
            <a:avLst/>
          </a:prstGeom>
          <a:blipFill>
            <a:blip r:embed="rId3" cstate="print"/>
            <a:stretch>
              <a:fillRect/>
            </a:stretch>
          </a:blipFill>
        </p:spPr>
        <p:txBody>
          <a:bodyPr wrap="square" lIns="0" tIns="0" rIns="0" bIns="0" rtlCol="0"/>
          <a:lstStyle/>
          <a:p>
            <a:endParaRPr/>
          </a:p>
        </p:txBody>
      </p:sp>
      <p:sp>
        <p:nvSpPr>
          <p:cNvPr id="53" name="object 4">
            <a:extLst>
              <a:ext uri="{FF2B5EF4-FFF2-40B4-BE49-F238E27FC236}">
                <a16:creationId xmlns:a16="http://schemas.microsoft.com/office/drawing/2014/main" id="{D2016057-5EE1-4AF2-BE72-4CB8E4FF024B}"/>
              </a:ext>
            </a:extLst>
          </p:cNvPr>
          <p:cNvSpPr/>
          <p:nvPr/>
        </p:nvSpPr>
        <p:spPr>
          <a:xfrm rot="10800000">
            <a:off x="0" y="-6"/>
            <a:ext cx="6033008" cy="2362205"/>
          </a:xfrm>
          <a:prstGeom prst="rect">
            <a:avLst/>
          </a:prstGeom>
          <a:gradFill flip="none" rotWithShape="1">
            <a:gsLst>
              <a:gs pos="0">
                <a:schemeClr val="tx1">
                  <a:lumMod val="85000"/>
                  <a:lumOff val="15000"/>
                  <a:alpha val="0"/>
                </a:schemeClr>
              </a:gs>
              <a:gs pos="95000">
                <a:schemeClr val="tx1">
                  <a:lumMod val="81000"/>
                  <a:lumOff val="19000"/>
                </a:schemeClr>
              </a:gs>
            </a:gsLst>
            <a:lin ang="5400000" scaled="1"/>
            <a:tileRect/>
          </a:gradFill>
        </p:spPr>
        <p:txBody>
          <a:bodyPr wrap="square" lIns="0" tIns="0" rIns="0" bIns="0" rtlCol="0"/>
          <a:lstStyle/>
          <a:p>
            <a:endParaRPr/>
          </a:p>
        </p:txBody>
      </p:sp>
      <p:sp>
        <p:nvSpPr>
          <p:cNvPr id="4" name="object 4"/>
          <p:cNvSpPr/>
          <p:nvPr/>
        </p:nvSpPr>
        <p:spPr>
          <a:xfrm>
            <a:off x="0" y="3124200"/>
            <a:ext cx="6033008" cy="3733799"/>
          </a:xfrm>
          <a:prstGeom prst="rect">
            <a:avLst/>
          </a:prstGeom>
          <a:gradFill flip="none" rotWithShape="1">
            <a:gsLst>
              <a:gs pos="0">
                <a:schemeClr val="tx1">
                  <a:lumMod val="85000"/>
                  <a:lumOff val="15000"/>
                  <a:alpha val="0"/>
                </a:schemeClr>
              </a:gs>
              <a:gs pos="95000">
                <a:schemeClr val="tx1">
                  <a:lumMod val="81000"/>
                  <a:lumOff val="19000"/>
                </a:schemeClr>
              </a:gs>
            </a:gsLst>
            <a:lin ang="5400000" scaled="1"/>
            <a:tileRect/>
          </a:gradFill>
        </p:spPr>
        <p:txBody>
          <a:bodyPr wrap="square" lIns="0" tIns="0" rIns="0" bIns="0" rtlCol="0"/>
          <a:lstStyle/>
          <a:p>
            <a:endParaRPr/>
          </a:p>
        </p:txBody>
      </p:sp>
      <p:sp>
        <p:nvSpPr>
          <p:cNvPr id="5" name="object 5"/>
          <p:cNvSpPr/>
          <p:nvPr/>
        </p:nvSpPr>
        <p:spPr>
          <a:xfrm>
            <a:off x="254779" y="3429000"/>
            <a:ext cx="5585460" cy="990600"/>
          </a:xfrm>
          <a:custGeom>
            <a:avLst/>
            <a:gdLst/>
            <a:ahLst/>
            <a:cxnLst/>
            <a:rect l="l" t="t" r="r" b="b"/>
            <a:pathLst>
              <a:path w="5585460" h="990600">
                <a:moveTo>
                  <a:pt x="5493461" y="0"/>
                </a:moveTo>
                <a:lnTo>
                  <a:pt x="91452" y="0"/>
                </a:lnTo>
                <a:lnTo>
                  <a:pt x="55855" y="7186"/>
                </a:lnTo>
                <a:lnTo>
                  <a:pt x="26785" y="26785"/>
                </a:lnTo>
                <a:lnTo>
                  <a:pt x="7186" y="55855"/>
                </a:lnTo>
                <a:lnTo>
                  <a:pt x="0" y="91452"/>
                </a:lnTo>
                <a:lnTo>
                  <a:pt x="0" y="898537"/>
                </a:lnTo>
                <a:lnTo>
                  <a:pt x="7186" y="934135"/>
                </a:lnTo>
                <a:lnTo>
                  <a:pt x="26785" y="963204"/>
                </a:lnTo>
                <a:lnTo>
                  <a:pt x="55855" y="982803"/>
                </a:lnTo>
                <a:lnTo>
                  <a:pt x="91452" y="989990"/>
                </a:lnTo>
                <a:lnTo>
                  <a:pt x="5493461" y="989990"/>
                </a:lnTo>
                <a:lnTo>
                  <a:pt x="5529058" y="982803"/>
                </a:lnTo>
                <a:lnTo>
                  <a:pt x="5558128" y="963204"/>
                </a:lnTo>
                <a:lnTo>
                  <a:pt x="5577727" y="934135"/>
                </a:lnTo>
                <a:lnTo>
                  <a:pt x="5584913" y="898537"/>
                </a:lnTo>
                <a:lnTo>
                  <a:pt x="5584913" y="91452"/>
                </a:lnTo>
                <a:lnTo>
                  <a:pt x="5577727" y="55855"/>
                </a:lnTo>
                <a:lnTo>
                  <a:pt x="5558128" y="26785"/>
                </a:lnTo>
                <a:lnTo>
                  <a:pt x="5529058" y="7186"/>
                </a:lnTo>
                <a:lnTo>
                  <a:pt x="5493461" y="0"/>
                </a:lnTo>
                <a:close/>
              </a:path>
            </a:pathLst>
          </a:custGeom>
          <a:solidFill>
            <a:srgbClr val="FFFFFF">
              <a:alpha val="89999"/>
            </a:srgbClr>
          </a:solidFill>
        </p:spPr>
        <p:txBody>
          <a:bodyPr wrap="square" lIns="0" tIns="0" rIns="0" bIns="0" rtlCol="0"/>
          <a:lstStyle/>
          <a:p>
            <a:endParaRPr/>
          </a:p>
        </p:txBody>
      </p:sp>
      <p:sp>
        <p:nvSpPr>
          <p:cNvPr id="6" name="object 6"/>
          <p:cNvSpPr/>
          <p:nvPr/>
        </p:nvSpPr>
        <p:spPr>
          <a:xfrm>
            <a:off x="6172961" y="0"/>
            <a:ext cx="6019038" cy="68580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793534" y="349453"/>
            <a:ext cx="794385" cy="886460"/>
          </a:xfrm>
          <a:custGeom>
            <a:avLst/>
            <a:gdLst/>
            <a:ahLst/>
            <a:cxnLst/>
            <a:rect l="l" t="t" r="r" b="b"/>
            <a:pathLst>
              <a:path w="794384" h="886460">
                <a:moveTo>
                  <a:pt x="0" y="886155"/>
                </a:moveTo>
                <a:lnTo>
                  <a:pt x="794054" y="886155"/>
                </a:lnTo>
                <a:lnTo>
                  <a:pt x="794054" y="0"/>
                </a:lnTo>
                <a:lnTo>
                  <a:pt x="0" y="0"/>
                </a:lnTo>
                <a:lnTo>
                  <a:pt x="0" y="886155"/>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7842325" y="381000"/>
            <a:ext cx="3054275" cy="829522"/>
          </a:xfrm>
          <a:prstGeom prst="rect">
            <a:avLst/>
          </a:prstGeom>
        </p:spPr>
        <p:txBody>
          <a:bodyPr vert="horz" wrap="square" lIns="0" tIns="17145" rIns="0" bIns="0" rtlCol="0">
            <a:spAutoFit/>
          </a:bodyPr>
          <a:lstStyle/>
          <a:p>
            <a:pPr marL="12700" algn="l">
              <a:lnSpc>
                <a:spcPts val="2070"/>
              </a:lnSpc>
              <a:spcBef>
                <a:spcPts val="135"/>
              </a:spcBef>
            </a:pPr>
            <a:r>
              <a:rPr sz="2000" b="1">
                <a:solidFill>
                  <a:schemeClr val="bg1"/>
                </a:solidFill>
                <a:latin typeface="+mj-lt"/>
                <a:cs typeface="Arial"/>
              </a:rPr>
              <a:t>Pillar 2</a:t>
            </a:r>
          </a:p>
          <a:p>
            <a:pPr marL="12700" marR="5080" algn="l">
              <a:lnSpc>
                <a:spcPts val="1980"/>
              </a:lnSpc>
              <a:spcBef>
                <a:spcPts val="125"/>
              </a:spcBef>
            </a:pPr>
            <a:r>
              <a:rPr sz="2000" b="1">
                <a:solidFill>
                  <a:srgbClr val="FFFFFF"/>
                </a:solidFill>
                <a:latin typeface="+mj-lt"/>
              </a:rPr>
              <a:t>Education, Health and Local  Governance</a:t>
            </a:r>
            <a:endParaRPr sz="2000" b="1">
              <a:latin typeface="+mj-lt"/>
            </a:endParaRPr>
          </a:p>
        </p:txBody>
      </p:sp>
      <p:sp>
        <p:nvSpPr>
          <p:cNvPr id="9" name="object 9"/>
          <p:cNvSpPr/>
          <p:nvPr/>
        </p:nvSpPr>
        <p:spPr>
          <a:xfrm>
            <a:off x="6793527" y="349443"/>
            <a:ext cx="4779010" cy="886460"/>
          </a:xfrm>
          <a:custGeom>
            <a:avLst/>
            <a:gdLst/>
            <a:ahLst/>
            <a:cxnLst/>
            <a:rect l="l" t="t" r="r" b="b"/>
            <a:pathLst>
              <a:path w="4779009" h="886460">
                <a:moveTo>
                  <a:pt x="4626165" y="886167"/>
                </a:moveTo>
                <a:lnTo>
                  <a:pt x="0" y="886167"/>
                </a:lnTo>
                <a:lnTo>
                  <a:pt x="0" y="0"/>
                </a:lnTo>
                <a:lnTo>
                  <a:pt x="4778971" y="0"/>
                </a:lnTo>
                <a:lnTo>
                  <a:pt x="4778971" y="776592"/>
                </a:lnTo>
                <a:lnTo>
                  <a:pt x="4626165" y="886167"/>
                </a:lnTo>
                <a:close/>
              </a:path>
            </a:pathLst>
          </a:custGeom>
          <a:ln w="9525">
            <a:solidFill>
              <a:srgbClr val="FFFFFF"/>
            </a:solidFill>
          </a:ln>
        </p:spPr>
        <p:txBody>
          <a:bodyPr wrap="square" lIns="0" tIns="0" rIns="0" bIns="0" rtlCol="0"/>
          <a:lstStyle/>
          <a:p>
            <a:endParaRPr/>
          </a:p>
        </p:txBody>
      </p:sp>
      <p:sp>
        <p:nvSpPr>
          <p:cNvPr id="10" name="object 10"/>
          <p:cNvSpPr/>
          <p:nvPr/>
        </p:nvSpPr>
        <p:spPr>
          <a:xfrm>
            <a:off x="7132923" y="669310"/>
            <a:ext cx="304800" cy="154940"/>
          </a:xfrm>
          <a:custGeom>
            <a:avLst/>
            <a:gdLst/>
            <a:ahLst/>
            <a:cxnLst/>
            <a:rect l="l" t="t" r="r" b="b"/>
            <a:pathLst>
              <a:path w="304800" h="154940">
                <a:moveTo>
                  <a:pt x="226104" y="62268"/>
                </a:moveTo>
                <a:lnTo>
                  <a:pt x="172008" y="62268"/>
                </a:lnTo>
                <a:lnTo>
                  <a:pt x="173254" y="82478"/>
                </a:lnTo>
                <a:lnTo>
                  <a:pt x="173916" y="103035"/>
                </a:lnTo>
                <a:lnTo>
                  <a:pt x="174040" y="142074"/>
                </a:lnTo>
                <a:lnTo>
                  <a:pt x="173964" y="149847"/>
                </a:lnTo>
                <a:lnTo>
                  <a:pt x="175856" y="154381"/>
                </a:lnTo>
                <a:lnTo>
                  <a:pt x="304533" y="153695"/>
                </a:lnTo>
                <a:lnTo>
                  <a:pt x="304533" y="115366"/>
                </a:lnTo>
                <a:lnTo>
                  <a:pt x="231965" y="115366"/>
                </a:lnTo>
                <a:lnTo>
                  <a:pt x="226885" y="115239"/>
                </a:lnTo>
                <a:lnTo>
                  <a:pt x="217360" y="107657"/>
                </a:lnTo>
                <a:lnTo>
                  <a:pt x="216573" y="101549"/>
                </a:lnTo>
                <a:lnTo>
                  <a:pt x="220700" y="96697"/>
                </a:lnTo>
                <a:lnTo>
                  <a:pt x="225565" y="87716"/>
                </a:lnTo>
                <a:lnTo>
                  <a:pt x="226736" y="78317"/>
                </a:lnTo>
                <a:lnTo>
                  <a:pt x="226312" y="70357"/>
                </a:lnTo>
                <a:lnTo>
                  <a:pt x="226193" y="66997"/>
                </a:lnTo>
                <a:lnTo>
                  <a:pt x="226104" y="62268"/>
                </a:lnTo>
                <a:close/>
              </a:path>
              <a:path w="304800" h="154940">
                <a:moveTo>
                  <a:pt x="267902" y="3763"/>
                </a:moveTo>
                <a:lnTo>
                  <a:pt x="262275" y="4176"/>
                </a:lnTo>
                <a:lnTo>
                  <a:pt x="259079" y="8711"/>
                </a:lnTo>
                <a:lnTo>
                  <a:pt x="257606" y="17767"/>
                </a:lnTo>
                <a:lnTo>
                  <a:pt x="256895" y="26641"/>
                </a:lnTo>
                <a:lnTo>
                  <a:pt x="255328" y="35323"/>
                </a:lnTo>
                <a:lnTo>
                  <a:pt x="251840" y="42793"/>
                </a:lnTo>
                <a:lnTo>
                  <a:pt x="245364" y="48031"/>
                </a:lnTo>
                <a:lnTo>
                  <a:pt x="237872" y="53140"/>
                </a:lnTo>
                <a:lnTo>
                  <a:pt x="234311" y="59297"/>
                </a:lnTo>
                <a:lnTo>
                  <a:pt x="233251" y="66296"/>
                </a:lnTo>
                <a:lnTo>
                  <a:pt x="233299" y="82478"/>
                </a:lnTo>
                <a:lnTo>
                  <a:pt x="232905" y="89814"/>
                </a:lnTo>
                <a:lnTo>
                  <a:pt x="242608" y="101549"/>
                </a:lnTo>
                <a:lnTo>
                  <a:pt x="242552" y="102406"/>
                </a:lnTo>
                <a:lnTo>
                  <a:pt x="241693" y="108051"/>
                </a:lnTo>
                <a:lnTo>
                  <a:pt x="231965" y="115366"/>
                </a:lnTo>
                <a:lnTo>
                  <a:pt x="304533" y="115366"/>
                </a:lnTo>
                <a:lnTo>
                  <a:pt x="304533" y="41224"/>
                </a:lnTo>
                <a:lnTo>
                  <a:pt x="299781" y="30887"/>
                </a:lnTo>
                <a:lnTo>
                  <a:pt x="293920" y="21453"/>
                </a:lnTo>
                <a:lnTo>
                  <a:pt x="286400" y="13367"/>
                </a:lnTo>
                <a:lnTo>
                  <a:pt x="276669" y="7073"/>
                </a:lnTo>
                <a:lnTo>
                  <a:pt x="267902" y="3763"/>
                </a:lnTo>
                <a:close/>
              </a:path>
              <a:path w="304800" h="154940">
                <a:moveTo>
                  <a:pt x="129391" y="103099"/>
                </a:moveTo>
                <a:lnTo>
                  <a:pt x="117738" y="103099"/>
                </a:lnTo>
                <a:lnTo>
                  <a:pt x="128814" y="103154"/>
                </a:lnTo>
                <a:lnTo>
                  <a:pt x="129391" y="103099"/>
                </a:lnTo>
                <a:close/>
              </a:path>
              <a:path w="304800" h="154940">
                <a:moveTo>
                  <a:pt x="11912" y="0"/>
                </a:moveTo>
                <a:lnTo>
                  <a:pt x="0" y="10667"/>
                </a:lnTo>
                <a:lnTo>
                  <a:pt x="6108" y="14935"/>
                </a:lnTo>
                <a:lnTo>
                  <a:pt x="11480" y="21272"/>
                </a:lnTo>
                <a:lnTo>
                  <a:pt x="13639" y="23177"/>
                </a:lnTo>
                <a:lnTo>
                  <a:pt x="49690" y="59297"/>
                </a:lnTo>
                <a:lnTo>
                  <a:pt x="63017" y="72720"/>
                </a:lnTo>
                <a:lnTo>
                  <a:pt x="66267" y="75634"/>
                </a:lnTo>
                <a:lnTo>
                  <a:pt x="65468" y="81775"/>
                </a:lnTo>
                <a:lnTo>
                  <a:pt x="65619" y="91065"/>
                </a:lnTo>
                <a:lnTo>
                  <a:pt x="68868" y="97634"/>
                </a:lnTo>
                <a:lnTo>
                  <a:pt x="75237" y="101588"/>
                </a:lnTo>
                <a:lnTo>
                  <a:pt x="84747" y="103035"/>
                </a:lnTo>
                <a:lnTo>
                  <a:pt x="95741" y="103154"/>
                </a:lnTo>
                <a:lnTo>
                  <a:pt x="129391" y="103099"/>
                </a:lnTo>
                <a:lnTo>
                  <a:pt x="158357" y="82359"/>
                </a:lnTo>
                <a:lnTo>
                  <a:pt x="162869" y="75628"/>
                </a:lnTo>
                <a:lnTo>
                  <a:pt x="166487" y="70357"/>
                </a:lnTo>
                <a:lnTo>
                  <a:pt x="97701" y="70357"/>
                </a:lnTo>
                <a:lnTo>
                  <a:pt x="89428" y="69148"/>
                </a:lnTo>
                <a:lnTo>
                  <a:pt x="82022" y="66997"/>
                </a:lnTo>
                <a:lnTo>
                  <a:pt x="75284" y="63433"/>
                </a:lnTo>
                <a:lnTo>
                  <a:pt x="69011" y="57988"/>
                </a:lnTo>
                <a:lnTo>
                  <a:pt x="56979" y="45409"/>
                </a:lnTo>
                <a:lnTo>
                  <a:pt x="44702" y="33061"/>
                </a:lnTo>
                <a:lnTo>
                  <a:pt x="16154" y="4813"/>
                </a:lnTo>
                <a:lnTo>
                  <a:pt x="11912" y="0"/>
                </a:lnTo>
                <a:close/>
              </a:path>
              <a:path w="304800" h="154940">
                <a:moveTo>
                  <a:pt x="188340" y="2761"/>
                </a:moveTo>
                <a:lnTo>
                  <a:pt x="176428" y="7505"/>
                </a:lnTo>
                <a:lnTo>
                  <a:pt x="168998" y="11163"/>
                </a:lnTo>
                <a:lnTo>
                  <a:pt x="162674" y="16217"/>
                </a:lnTo>
                <a:lnTo>
                  <a:pt x="157995" y="23177"/>
                </a:lnTo>
                <a:lnTo>
                  <a:pt x="154129" y="28669"/>
                </a:lnTo>
                <a:lnTo>
                  <a:pt x="150174" y="34155"/>
                </a:lnTo>
                <a:lnTo>
                  <a:pt x="146461" y="39752"/>
                </a:lnTo>
                <a:lnTo>
                  <a:pt x="143306" y="45605"/>
                </a:lnTo>
                <a:lnTo>
                  <a:pt x="135373" y="58236"/>
                </a:lnTo>
                <a:lnTo>
                  <a:pt x="125256" y="66330"/>
                </a:lnTo>
                <a:lnTo>
                  <a:pt x="112763" y="70249"/>
                </a:lnTo>
                <a:lnTo>
                  <a:pt x="97701" y="70357"/>
                </a:lnTo>
                <a:lnTo>
                  <a:pt x="166487" y="70357"/>
                </a:lnTo>
                <a:lnTo>
                  <a:pt x="172008" y="62268"/>
                </a:lnTo>
                <a:lnTo>
                  <a:pt x="226104" y="62268"/>
                </a:lnTo>
                <a:lnTo>
                  <a:pt x="226130" y="57988"/>
                </a:lnTo>
                <a:lnTo>
                  <a:pt x="226250" y="56248"/>
                </a:lnTo>
                <a:lnTo>
                  <a:pt x="224726" y="53568"/>
                </a:lnTo>
                <a:lnTo>
                  <a:pt x="221653" y="52489"/>
                </a:lnTo>
                <a:lnTo>
                  <a:pt x="212575" y="47332"/>
                </a:lnTo>
                <a:lnTo>
                  <a:pt x="206970" y="40041"/>
                </a:lnTo>
                <a:lnTo>
                  <a:pt x="203906" y="31195"/>
                </a:lnTo>
                <a:lnTo>
                  <a:pt x="202432" y="21272"/>
                </a:lnTo>
                <a:lnTo>
                  <a:pt x="200261" y="9130"/>
                </a:lnTo>
                <a:lnTo>
                  <a:pt x="195921" y="3114"/>
                </a:lnTo>
                <a:lnTo>
                  <a:pt x="188340" y="2761"/>
                </a:lnTo>
                <a:close/>
              </a:path>
            </a:pathLst>
          </a:custGeom>
          <a:solidFill>
            <a:srgbClr val="EE5E23"/>
          </a:solidFill>
        </p:spPr>
        <p:txBody>
          <a:bodyPr wrap="square" lIns="0" tIns="0" rIns="0" bIns="0" rtlCol="0"/>
          <a:lstStyle/>
          <a:p>
            <a:endParaRPr/>
          </a:p>
        </p:txBody>
      </p:sp>
      <p:sp>
        <p:nvSpPr>
          <p:cNvPr id="11" name="object 11"/>
          <p:cNvSpPr/>
          <p:nvPr/>
        </p:nvSpPr>
        <p:spPr>
          <a:xfrm>
            <a:off x="6904066" y="953947"/>
            <a:ext cx="150119" cy="121107"/>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287735" y="953950"/>
            <a:ext cx="149979" cy="121094"/>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080487" y="954064"/>
            <a:ext cx="180924" cy="120776"/>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920533" y="510047"/>
            <a:ext cx="252729" cy="310515"/>
          </a:xfrm>
          <a:custGeom>
            <a:avLst/>
            <a:gdLst/>
            <a:ahLst/>
            <a:cxnLst/>
            <a:rect l="l" t="t" r="r" b="b"/>
            <a:pathLst>
              <a:path w="252729" h="310515">
                <a:moveTo>
                  <a:pt x="250418" y="0"/>
                </a:moveTo>
                <a:lnTo>
                  <a:pt x="1028" y="0"/>
                </a:lnTo>
                <a:lnTo>
                  <a:pt x="761" y="1600"/>
                </a:lnTo>
                <a:lnTo>
                  <a:pt x="253" y="3200"/>
                </a:lnTo>
                <a:lnTo>
                  <a:pt x="125" y="228890"/>
                </a:lnTo>
                <a:lnTo>
                  <a:pt x="0" y="308495"/>
                </a:lnTo>
                <a:lnTo>
                  <a:pt x="4610" y="310438"/>
                </a:lnTo>
                <a:lnTo>
                  <a:pt x="247484" y="310384"/>
                </a:lnTo>
                <a:lnTo>
                  <a:pt x="251510" y="307936"/>
                </a:lnTo>
                <a:lnTo>
                  <a:pt x="251371" y="299123"/>
                </a:lnTo>
                <a:lnTo>
                  <a:pt x="251299" y="293154"/>
                </a:lnTo>
                <a:lnTo>
                  <a:pt x="20231" y="293128"/>
                </a:lnTo>
                <a:lnTo>
                  <a:pt x="16128" y="290461"/>
                </a:lnTo>
                <a:lnTo>
                  <a:pt x="16333" y="245945"/>
                </a:lnTo>
                <a:lnTo>
                  <a:pt x="16454" y="208368"/>
                </a:lnTo>
                <a:lnTo>
                  <a:pt x="16340" y="58193"/>
                </a:lnTo>
                <a:lnTo>
                  <a:pt x="16192" y="18923"/>
                </a:lnTo>
                <a:lnTo>
                  <a:pt x="18910" y="15201"/>
                </a:lnTo>
                <a:lnTo>
                  <a:pt x="250507" y="15201"/>
                </a:lnTo>
                <a:lnTo>
                  <a:pt x="250418" y="0"/>
                </a:lnTo>
                <a:close/>
              </a:path>
              <a:path w="252729" h="310515">
                <a:moveTo>
                  <a:pt x="247484" y="310384"/>
                </a:moveTo>
                <a:lnTo>
                  <a:pt x="125856" y="310384"/>
                </a:lnTo>
                <a:lnTo>
                  <a:pt x="247395" y="310438"/>
                </a:lnTo>
                <a:close/>
              </a:path>
              <a:path w="252729" h="310515">
                <a:moveTo>
                  <a:pt x="240271" y="208368"/>
                </a:moveTo>
                <a:lnTo>
                  <a:pt x="233921" y="211188"/>
                </a:lnTo>
                <a:lnTo>
                  <a:pt x="235000" y="214782"/>
                </a:lnTo>
                <a:lnTo>
                  <a:pt x="234876" y="228890"/>
                </a:lnTo>
                <a:lnTo>
                  <a:pt x="234761" y="263671"/>
                </a:lnTo>
                <a:lnTo>
                  <a:pt x="235153" y="278574"/>
                </a:lnTo>
                <a:lnTo>
                  <a:pt x="235623" y="290029"/>
                </a:lnTo>
                <a:lnTo>
                  <a:pt x="231622" y="293154"/>
                </a:lnTo>
                <a:lnTo>
                  <a:pt x="251299" y="293154"/>
                </a:lnTo>
                <a:lnTo>
                  <a:pt x="251150" y="278574"/>
                </a:lnTo>
                <a:lnTo>
                  <a:pt x="251165" y="245945"/>
                </a:lnTo>
                <a:lnTo>
                  <a:pt x="251409" y="221754"/>
                </a:lnTo>
                <a:lnTo>
                  <a:pt x="248399" y="217424"/>
                </a:lnTo>
                <a:lnTo>
                  <a:pt x="241985" y="211772"/>
                </a:lnTo>
                <a:lnTo>
                  <a:pt x="240271" y="208368"/>
                </a:lnTo>
                <a:close/>
              </a:path>
              <a:path w="252729" h="310515">
                <a:moveTo>
                  <a:pt x="125787" y="292750"/>
                </a:moveTo>
                <a:lnTo>
                  <a:pt x="20231" y="293128"/>
                </a:lnTo>
                <a:lnTo>
                  <a:pt x="227922" y="293128"/>
                </a:lnTo>
                <a:lnTo>
                  <a:pt x="125787" y="292750"/>
                </a:lnTo>
                <a:close/>
              </a:path>
              <a:path w="252729" h="310515">
                <a:moveTo>
                  <a:pt x="250507" y="15265"/>
                </a:moveTo>
                <a:lnTo>
                  <a:pt x="231965" y="15265"/>
                </a:lnTo>
                <a:lnTo>
                  <a:pt x="235229" y="18402"/>
                </a:lnTo>
                <a:lnTo>
                  <a:pt x="235102" y="28549"/>
                </a:lnTo>
                <a:lnTo>
                  <a:pt x="234908" y="58193"/>
                </a:lnTo>
                <a:lnTo>
                  <a:pt x="234843" y="129138"/>
                </a:lnTo>
                <a:lnTo>
                  <a:pt x="234721" y="147129"/>
                </a:lnTo>
                <a:lnTo>
                  <a:pt x="235542" y="155107"/>
                </a:lnTo>
                <a:lnTo>
                  <a:pt x="238277" y="161658"/>
                </a:lnTo>
                <a:lnTo>
                  <a:pt x="243022" y="167028"/>
                </a:lnTo>
                <a:lnTo>
                  <a:pt x="249872" y="171462"/>
                </a:lnTo>
                <a:lnTo>
                  <a:pt x="252348" y="163550"/>
                </a:lnTo>
                <a:lnTo>
                  <a:pt x="251205" y="156222"/>
                </a:lnTo>
                <a:lnTo>
                  <a:pt x="251047" y="111803"/>
                </a:lnTo>
                <a:lnTo>
                  <a:pt x="250507" y="15265"/>
                </a:lnTo>
                <a:close/>
              </a:path>
              <a:path w="252729" h="310515">
                <a:moveTo>
                  <a:pt x="250507" y="15201"/>
                </a:moveTo>
                <a:lnTo>
                  <a:pt x="18910" y="15201"/>
                </a:lnTo>
                <a:lnTo>
                  <a:pt x="125882" y="15616"/>
                </a:lnTo>
                <a:lnTo>
                  <a:pt x="250507" y="15265"/>
                </a:lnTo>
                <a:close/>
              </a:path>
            </a:pathLst>
          </a:custGeom>
          <a:solidFill>
            <a:srgbClr val="EE5E23"/>
          </a:solidFill>
        </p:spPr>
        <p:txBody>
          <a:bodyPr wrap="square" lIns="0" tIns="0" rIns="0" bIns="0" rtlCol="0"/>
          <a:lstStyle/>
          <a:p>
            <a:endParaRPr/>
          </a:p>
        </p:txBody>
      </p:sp>
      <p:sp>
        <p:nvSpPr>
          <p:cNvPr id="15" name="object 15"/>
          <p:cNvSpPr/>
          <p:nvPr/>
        </p:nvSpPr>
        <p:spPr>
          <a:xfrm>
            <a:off x="6976912" y="589864"/>
            <a:ext cx="133985" cy="199390"/>
          </a:xfrm>
          <a:custGeom>
            <a:avLst/>
            <a:gdLst/>
            <a:ahLst/>
            <a:cxnLst/>
            <a:rect l="l" t="t" r="r" b="b"/>
            <a:pathLst>
              <a:path w="133984" h="199390">
                <a:moveTo>
                  <a:pt x="94458" y="30910"/>
                </a:moveTo>
                <a:lnTo>
                  <a:pt x="35471" y="30910"/>
                </a:lnTo>
                <a:lnTo>
                  <a:pt x="40640" y="35596"/>
                </a:lnTo>
                <a:lnTo>
                  <a:pt x="38874" y="39927"/>
                </a:lnTo>
                <a:lnTo>
                  <a:pt x="39268" y="43775"/>
                </a:lnTo>
                <a:lnTo>
                  <a:pt x="39820" y="69258"/>
                </a:lnTo>
                <a:lnTo>
                  <a:pt x="36807" y="94183"/>
                </a:lnTo>
                <a:lnTo>
                  <a:pt x="31142" y="118700"/>
                </a:lnTo>
                <a:lnTo>
                  <a:pt x="23736" y="142962"/>
                </a:lnTo>
                <a:lnTo>
                  <a:pt x="20707" y="152555"/>
                </a:lnTo>
                <a:lnTo>
                  <a:pt x="17887" y="162218"/>
                </a:lnTo>
                <a:lnTo>
                  <a:pt x="15249" y="171933"/>
                </a:lnTo>
                <a:lnTo>
                  <a:pt x="12763" y="181684"/>
                </a:lnTo>
                <a:lnTo>
                  <a:pt x="11295" y="187615"/>
                </a:lnTo>
                <a:lnTo>
                  <a:pt x="11248" y="188529"/>
                </a:lnTo>
                <a:lnTo>
                  <a:pt x="13487" y="194168"/>
                </a:lnTo>
                <a:lnTo>
                  <a:pt x="27774" y="198766"/>
                </a:lnTo>
                <a:lnTo>
                  <a:pt x="33083" y="195502"/>
                </a:lnTo>
                <a:lnTo>
                  <a:pt x="37122" y="185875"/>
                </a:lnTo>
                <a:lnTo>
                  <a:pt x="37960" y="183145"/>
                </a:lnTo>
                <a:lnTo>
                  <a:pt x="61366" y="103770"/>
                </a:lnTo>
                <a:lnTo>
                  <a:pt x="61188" y="97737"/>
                </a:lnTo>
                <a:lnTo>
                  <a:pt x="97376" y="97737"/>
                </a:lnTo>
                <a:lnTo>
                  <a:pt x="94742" y="82581"/>
                </a:lnTo>
                <a:lnTo>
                  <a:pt x="94330" y="69122"/>
                </a:lnTo>
                <a:lnTo>
                  <a:pt x="94347" y="59945"/>
                </a:lnTo>
                <a:lnTo>
                  <a:pt x="94530" y="51777"/>
                </a:lnTo>
                <a:lnTo>
                  <a:pt x="94458" y="30910"/>
                </a:lnTo>
                <a:close/>
              </a:path>
              <a:path w="133984" h="199390">
                <a:moveTo>
                  <a:pt x="97376" y="97737"/>
                </a:moveTo>
                <a:lnTo>
                  <a:pt x="61188" y="97737"/>
                </a:lnTo>
                <a:lnTo>
                  <a:pt x="72821" y="98004"/>
                </a:lnTo>
                <a:lnTo>
                  <a:pt x="72644" y="104036"/>
                </a:lnTo>
                <a:lnTo>
                  <a:pt x="73914" y="108100"/>
                </a:lnTo>
                <a:lnTo>
                  <a:pt x="75765" y="114232"/>
                </a:lnTo>
                <a:lnTo>
                  <a:pt x="79302" y="126542"/>
                </a:lnTo>
                <a:lnTo>
                  <a:pt x="81089" y="132688"/>
                </a:lnTo>
                <a:lnTo>
                  <a:pt x="93358" y="173911"/>
                </a:lnTo>
                <a:lnTo>
                  <a:pt x="105003" y="198524"/>
                </a:lnTo>
                <a:lnTo>
                  <a:pt x="120396" y="194740"/>
                </a:lnTo>
                <a:lnTo>
                  <a:pt x="122212" y="188529"/>
                </a:lnTo>
                <a:lnTo>
                  <a:pt x="120611" y="177404"/>
                </a:lnTo>
                <a:lnTo>
                  <a:pt x="119329" y="173493"/>
                </a:lnTo>
                <a:lnTo>
                  <a:pt x="113000" y="152029"/>
                </a:lnTo>
                <a:lnTo>
                  <a:pt x="107780" y="134485"/>
                </a:lnTo>
                <a:lnTo>
                  <a:pt x="102628" y="116921"/>
                </a:lnTo>
                <a:lnTo>
                  <a:pt x="97650" y="99312"/>
                </a:lnTo>
                <a:lnTo>
                  <a:pt x="97376" y="97737"/>
                </a:lnTo>
                <a:close/>
              </a:path>
              <a:path w="133984" h="199390">
                <a:moveTo>
                  <a:pt x="119262" y="29906"/>
                </a:moveTo>
                <a:lnTo>
                  <a:pt x="94449" y="29906"/>
                </a:lnTo>
                <a:lnTo>
                  <a:pt x="101384" y="34123"/>
                </a:lnTo>
                <a:lnTo>
                  <a:pt x="101955" y="38123"/>
                </a:lnTo>
                <a:lnTo>
                  <a:pt x="115874" y="84351"/>
                </a:lnTo>
                <a:lnTo>
                  <a:pt x="119011" y="90155"/>
                </a:lnTo>
                <a:lnTo>
                  <a:pt x="133616" y="84974"/>
                </a:lnTo>
                <a:lnTo>
                  <a:pt x="133756" y="79271"/>
                </a:lnTo>
                <a:lnTo>
                  <a:pt x="131902" y="73125"/>
                </a:lnTo>
                <a:lnTo>
                  <a:pt x="128047" y="59945"/>
                </a:lnTo>
                <a:lnTo>
                  <a:pt x="124259" y="46745"/>
                </a:lnTo>
                <a:lnTo>
                  <a:pt x="120400" y="33571"/>
                </a:lnTo>
                <a:lnTo>
                  <a:pt x="119262" y="29906"/>
                </a:lnTo>
                <a:close/>
              </a:path>
              <a:path w="133984" h="199390">
                <a:moveTo>
                  <a:pt x="66471" y="0"/>
                </a:moveTo>
                <a:lnTo>
                  <a:pt x="24521" y="8296"/>
                </a:lnTo>
                <a:lnTo>
                  <a:pt x="9809" y="45397"/>
                </a:lnTo>
                <a:lnTo>
                  <a:pt x="1371" y="76617"/>
                </a:lnTo>
                <a:lnTo>
                  <a:pt x="0" y="81507"/>
                </a:lnTo>
                <a:lnTo>
                  <a:pt x="2362" y="85494"/>
                </a:lnTo>
                <a:lnTo>
                  <a:pt x="12255" y="89063"/>
                </a:lnTo>
                <a:lnTo>
                  <a:pt x="16179" y="87006"/>
                </a:lnTo>
                <a:lnTo>
                  <a:pt x="20055" y="79271"/>
                </a:lnTo>
                <a:lnTo>
                  <a:pt x="20777" y="75601"/>
                </a:lnTo>
                <a:lnTo>
                  <a:pt x="21996" y="72159"/>
                </a:lnTo>
                <a:lnTo>
                  <a:pt x="25121" y="62087"/>
                </a:lnTo>
                <a:lnTo>
                  <a:pt x="27938" y="51777"/>
                </a:lnTo>
                <a:lnTo>
                  <a:pt x="31152" y="41347"/>
                </a:lnTo>
                <a:lnTo>
                  <a:pt x="35471" y="30910"/>
                </a:lnTo>
                <a:lnTo>
                  <a:pt x="94458" y="30910"/>
                </a:lnTo>
                <a:lnTo>
                  <a:pt x="94449" y="29906"/>
                </a:lnTo>
                <a:lnTo>
                  <a:pt x="119262" y="29906"/>
                </a:lnTo>
                <a:lnTo>
                  <a:pt x="116332" y="20470"/>
                </a:lnTo>
                <a:lnTo>
                  <a:pt x="112057" y="11472"/>
                </a:lnTo>
                <a:lnTo>
                  <a:pt x="105922" y="5170"/>
                </a:lnTo>
                <a:lnTo>
                  <a:pt x="97870" y="1425"/>
                </a:lnTo>
                <a:lnTo>
                  <a:pt x="87845" y="100"/>
                </a:lnTo>
                <a:lnTo>
                  <a:pt x="66471" y="0"/>
                </a:lnTo>
                <a:close/>
              </a:path>
            </a:pathLst>
          </a:custGeom>
          <a:solidFill>
            <a:srgbClr val="EE5E23"/>
          </a:solidFill>
        </p:spPr>
        <p:txBody>
          <a:bodyPr wrap="square" lIns="0" tIns="0" rIns="0" bIns="0" rtlCol="0"/>
          <a:lstStyle/>
          <a:p>
            <a:endParaRPr/>
          </a:p>
        </p:txBody>
      </p:sp>
      <p:sp>
        <p:nvSpPr>
          <p:cNvPr id="16" name="object 16"/>
          <p:cNvSpPr/>
          <p:nvPr/>
        </p:nvSpPr>
        <p:spPr>
          <a:xfrm>
            <a:off x="7132380" y="864621"/>
            <a:ext cx="76796" cy="76504"/>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7324605" y="583191"/>
            <a:ext cx="76835" cy="76835"/>
          </a:xfrm>
          <a:custGeom>
            <a:avLst/>
            <a:gdLst/>
            <a:ahLst/>
            <a:cxnLst/>
            <a:rect l="l" t="t" r="r" b="b"/>
            <a:pathLst>
              <a:path w="76834" h="76834">
                <a:moveTo>
                  <a:pt x="37693" y="0"/>
                </a:moveTo>
                <a:lnTo>
                  <a:pt x="23090" y="3305"/>
                </a:lnTo>
                <a:lnTo>
                  <a:pt x="11022" y="11785"/>
                </a:lnTo>
                <a:lnTo>
                  <a:pt x="2866" y="24028"/>
                </a:lnTo>
                <a:lnTo>
                  <a:pt x="0" y="38620"/>
                </a:lnTo>
                <a:lnTo>
                  <a:pt x="3312" y="53208"/>
                </a:lnTo>
                <a:lnTo>
                  <a:pt x="11801" y="65295"/>
                </a:lnTo>
                <a:lnTo>
                  <a:pt x="24038" y="73483"/>
                </a:lnTo>
                <a:lnTo>
                  <a:pt x="38595" y="76377"/>
                </a:lnTo>
                <a:lnTo>
                  <a:pt x="53153" y="73084"/>
                </a:lnTo>
                <a:lnTo>
                  <a:pt x="65214" y="64592"/>
                </a:lnTo>
                <a:lnTo>
                  <a:pt x="73388" y="52328"/>
                </a:lnTo>
                <a:lnTo>
                  <a:pt x="76288" y="37719"/>
                </a:lnTo>
                <a:lnTo>
                  <a:pt x="73001" y="23136"/>
                </a:lnTo>
                <a:lnTo>
                  <a:pt x="64515" y="11053"/>
                </a:lnTo>
                <a:lnTo>
                  <a:pt x="52268" y="2873"/>
                </a:lnTo>
                <a:lnTo>
                  <a:pt x="37693" y="0"/>
                </a:lnTo>
                <a:close/>
              </a:path>
            </a:pathLst>
          </a:custGeom>
          <a:solidFill>
            <a:srgbClr val="EE5E23"/>
          </a:solidFill>
        </p:spPr>
        <p:txBody>
          <a:bodyPr wrap="square" lIns="0" tIns="0" rIns="0" bIns="0" rtlCol="0"/>
          <a:lstStyle/>
          <a:p>
            <a:endParaRPr/>
          </a:p>
        </p:txBody>
      </p:sp>
      <p:sp>
        <p:nvSpPr>
          <p:cNvPr id="18" name="object 18"/>
          <p:cNvSpPr/>
          <p:nvPr/>
        </p:nvSpPr>
        <p:spPr>
          <a:xfrm>
            <a:off x="7324652" y="861928"/>
            <a:ext cx="76423" cy="76479"/>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6940856" y="865445"/>
            <a:ext cx="76441" cy="75717"/>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7341713" y="671244"/>
            <a:ext cx="41910" cy="43180"/>
          </a:xfrm>
          <a:custGeom>
            <a:avLst/>
            <a:gdLst/>
            <a:ahLst/>
            <a:cxnLst/>
            <a:rect l="l" t="t" r="r" b="b"/>
            <a:pathLst>
              <a:path w="41909" h="43179">
                <a:moveTo>
                  <a:pt x="1016" y="0"/>
                </a:moveTo>
                <a:lnTo>
                  <a:pt x="255" y="374"/>
                </a:lnTo>
                <a:lnTo>
                  <a:pt x="157" y="2179"/>
                </a:lnTo>
                <a:lnTo>
                  <a:pt x="0" y="10680"/>
                </a:lnTo>
                <a:lnTo>
                  <a:pt x="1142" y="24606"/>
                </a:lnTo>
                <a:lnTo>
                  <a:pt x="5092" y="34621"/>
                </a:lnTo>
                <a:lnTo>
                  <a:pt x="11805" y="40657"/>
                </a:lnTo>
                <a:lnTo>
                  <a:pt x="21234" y="42646"/>
                </a:lnTo>
                <a:lnTo>
                  <a:pt x="30487" y="40695"/>
                </a:lnTo>
                <a:lnTo>
                  <a:pt x="36915" y="34791"/>
                </a:lnTo>
                <a:lnTo>
                  <a:pt x="40643" y="24687"/>
                </a:lnTo>
                <a:lnTo>
                  <a:pt x="41795" y="10134"/>
                </a:lnTo>
                <a:lnTo>
                  <a:pt x="39678" y="2179"/>
                </a:lnTo>
                <a:lnTo>
                  <a:pt x="35486" y="374"/>
                </a:lnTo>
                <a:lnTo>
                  <a:pt x="28486" y="374"/>
                </a:lnTo>
                <a:lnTo>
                  <a:pt x="23012" y="12"/>
                </a:lnTo>
                <a:lnTo>
                  <a:pt x="1016" y="0"/>
                </a:lnTo>
                <a:close/>
              </a:path>
              <a:path w="41909" h="43179">
                <a:moveTo>
                  <a:pt x="34642" y="11"/>
                </a:moveTo>
                <a:lnTo>
                  <a:pt x="28486" y="374"/>
                </a:lnTo>
                <a:lnTo>
                  <a:pt x="35486" y="374"/>
                </a:lnTo>
                <a:lnTo>
                  <a:pt x="34642" y="11"/>
                </a:lnTo>
                <a:close/>
              </a:path>
            </a:pathLst>
          </a:custGeom>
          <a:solidFill>
            <a:srgbClr val="EE5E23"/>
          </a:solidFill>
        </p:spPr>
        <p:txBody>
          <a:bodyPr wrap="square" lIns="0" tIns="0" rIns="0" bIns="0" rtlCol="0"/>
          <a:lstStyle/>
          <a:p>
            <a:endParaRPr/>
          </a:p>
        </p:txBody>
      </p:sp>
      <p:sp>
        <p:nvSpPr>
          <p:cNvPr id="21" name="object 21"/>
          <p:cNvSpPr/>
          <p:nvPr/>
        </p:nvSpPr>
        <p:spPr>
          <a:xfrm>
            <a:off x="7023530" y="544389"/>
            <a:ext cx="40640" cy="41275"/>
          </a:xfrm>
          <a:custGeom>
            <a:avLst/>
            <a:gdLst/>
            <a:ahLst/>
            <a:cxnLst/>
            <a:rect l="l" t="t" r="r" b="b"/>
            <a:pathLst>
              <a:path w="40640" h="41275">
                <a:moveTo>
                  <a:pt x="20307" y="0"/>
                </a:moveTo>
                <a:lnTo>
                  <a:pt x="12562" y="1657"/>
                </a:lnTo>
                <a:lnTo>
                  <a:pt x="6124" y="6081"/>
                </a:lnTo>
                <a:lnTo>
                  <a:pt x="1701" y="12560"/>
                </a:lnTo>
                <a:lnTo>
                  <a:pt x="0" y="20383"/>
                </a:lnTo>
                <a:lnTo>
                  <a:pt x="1633" y="28539"/>
                </a:lnTo>
                <a:lnTo>
                  <a:pt x="6219" y="35282"/>
                </a:lnTo>
                <a:lnTo>
                  <a:pt x="12944" y="39798"/>
                </a:lnTo>
                <a:lnTo>
                  <a:pt x="20993" y="41274"/>
                </a:lnTo>
                <a:lnTo>
                  <a:pt x="28720" y="39397"/>
                </a:lnTo>
                <a:lnTo>
                  <a:pt x="34983" y="34824"/>
                </a:lnTo>
                <a:lnTo>
                  <a:pt x="39154" y="28235"/>
                </a:lnTo>
                <a:lnTo>
                  <a:pt x="40601" y="20307"/>
                </a:lnTo>
                <a:lnTo>
                  <a:pt x="38884" y="12460"/>
                </a:lnTo>
                <a:lnTo>
                  <a:pt x="34455" y="5986"/>
                </a:lnTo>
                <a:lnTo>
                  <a:pt x="28025" y="1596"/>
                </a:lnTo>
                <a:lnTo>
                  <a:pt x="20307" y="0"/>
                </a:lnTo>
                <a:close/>
              </a:path>
            </a:pathLst>
          </a:custGeom>
          <a:solidFill>
            <a:srgbClr val="EE5E23"/>
          </a:solidFill>
        </p:spPr>
        <p:txBody>
          <a:bodyPr wrap="square" lIns="0" tIns="0" rIns="0" bIns="0" rtlCol="0"/>
          <a:lstStyle/>
          <a:p>
            <a:endParaRPr/>
          </a:p>
        </p:txBody>
      </p:sp>
      <p:sp>
        <p:nvSpPr>
          <p:cNvPr id="22" name="object 22"/>
          <p:cNvSpPr/>
          <p:nvPr/>
        </p:nvSpPr>
        <p:spPr>
          <a:xfrm>
            <a:off x="6361480" y="5297474"/>
            <a:ext cx="5552440" cy="1160145"/>
          </a:xfrm>
          <a:custGeom>
            <a:avLst/>
            <a:gdLst/>
            <a:ahLst/>
            <a:cxnLst/>
            <a:rect l="l" t="t" r="r" b="b"/>
            <a:pathLst>
              <a:path w="5552440" h="1160145">
                <a:moveTo>
                  <a:pt x="5552236" y="1159522"/>
                </a:moveTo>
                <a:lnTo>
                  <a:pt x="0" y="1159522"/>
                </a:lnTo>
                <a:lnTo>
                  <a:pt x="0" y="0"/>
                </a:lnTo>
                <a:lnTo>
                  <a:pt x="5552236" y="0"/>
                </a:lnTo>
                <a:lnTo>
                  <a:pt x="5552236" y="1159522"/>
                </a:lnTo>
                <a:close/>
              </a:path>
            </a:pathLst>
          </a:custGeom>
          <a:ln w="9525">
            <a:solidFill>
              <a:srgbClr val="FFFFFF"/>
            </a:solidFill>
          </a:ln>
        </p:spPr>
        <p:txBody>
          <a:bodyPr wrap="square" lIns="0" tIns="0" rIns="0" bIns="0" rtlCol="0"/>
          <a:lstStyle/>
          <a:p>
            <a:endParaRPr/>
          </a:p>
        </p:txBody>
      </p:sp>
      <p:graphicFrame>
        <p:nvGraphicFramePr>
          <p:cNvPr id="23" name="object 23"/>
          <p:cNvGraphicFramePr>
            <a:graphicFrameLocks noGrp="1"/>
          </p:cNvGraphicFramePr>
          <p:nvPr>
            <p:extLst>
              <p:ext uri="{D42A27DB-BD31-4B8C-83A1-F6EECF244321}">
                <p14:modId xmlns:p14="http://schemas.microsoft.com/office/powerpoint/2010/main" val="2286462793"/>
              </p:ext>
            </p:extLst>
          </p:nvPr>
        </p:nvGraphicFramePr>
        <p:xfrm>
          <a:off x="6361480" y="4649876"/>
          <a:ext cx="4687570" cy="1807119"/>
        </p:xfrm>
        <a:graphic>
          <a:graphicData uri="http://schemas.openxmlformats.org/drawingml/2006/table">
            <a:tbl>
              <a:tblPr firstRow="1" bandRow="1">
                <a:tableStyleId>{2D5ABB26-0587-4C30-8999-92F81FD0307C}</a:tableStyleId>
              </a:tblPr>
              <a:tblGrid>
                <a:gridCol w="3728720">
                  <a:extLst>
                    <a:ext uri="{9D8B030D-6E8A-4147-A177-3AD203B41FA5}">
                      <a16:colId xmlns:a16="http://schemas.microsoft.com/office/drawing/2014/main" val="20000"/>
                    </a:ext>
                  </a:extLst>
                </a:gridCol>
                <a:gridCol w="958850">
                  <a:extLst>
                    <a:ext uri="{9D8B030D-6E8A-4147-A177-3AD203B41FA5}">
                      <a16:colId xmlns:a16="http://schemas.microsoft.com/office/drawing/2014/main" val="20001"/>
                    </a:ext>
                  </a:extLst>
                </a:gridCol>
              </a:tblGrid>
              <a:tr h="330288">
                <a:tc>
                  <a:txBody>
                    <a:bodyPr/>
                    <a:lstStyle/>
                    <a:p>
                      <a:pPr marL="96520">
                        <a:lnSpc>
                          <a:spcPct val="100000"/>
                        </a:lnSpc>
                        <a:spcBef>
                          <a:spcPts val="500"/>
                        </a:spcBef>
                      </a:pPr>
                      <a:r>
                        <a:rPr sz="1400" b="1" spc="5">
                          <a:solidFill>
                            <a:srgbClr val="FFFFFF"/>
                          </a:solidFill>
                          <a:latin typeface="+mj-lt"/>
                          <a:cs typeface="Arial"/>
                        </a:rPr>
                        <a:t>Intervention</a:t>
                      </a:r>
                      <a:endParaRPr sz="1400">
                        <a:latin typeface="+mj-lt"/>
                        <a:cs typeface="Arial"/>
                      </a:endParaRPr>
                    </a:p>
                  </a:txBody>
                  <a:tcPr marL="0" marR="0" marT="63500" marB="0">
                    <a:lnR w="9525">
                      <a:solidFill>
                        <a:srgbClr val="FFFFFF"/>
                      </a:solidFill>
                      <a:prstDash val="solid"/>
                    </a:lnR>
                    <a:solidFill>
                      <a:srgbClr val="EE5E23"/>
                    </a:solidFill>
                  </a:tcPr>
                </a:tc>
                <a:tc>
                  <a:txBody>
                    <a:bodyPr/>
                    <a:lstStyle/>
                    <a:p>
                      <a:pPr marL="95250">
                        <a:lnSpc>
                          <a:spcPct val="100000"/>
                        </a:lnSpc>
                        <a:spcBef>
                          <a:spcPts val="500"/>
                        </a:spcBef>
                      </a:pPr>
                      <a:r>
                        <a:rPr sz="1400" b="1" spc="-20">
                          <a:solidFill>
                            <a:srgbClr val="FFFFFF"/>
                          </a:solidFill>
                          <a:latin typeface="+mj-lt"/>
                          <a:cs typeface="Arial"/>
                        </a:rPr>
                        <a:t>Period</a:t>
                      </a:r>
                      <a:endParaRPr sz="1400">
                        <a:latin typeface="+mj-lt"/>
                        <a:cs typeface="Arial"/>
                      </a:endParaRPr>
                    </a:p>
                  </a:txBody>
                  <a:tcPr marL="0" marR="0" marT="63500" marB="0">
                    <a:lnL w="9525">
                      <a:solidFill>
                        <a:srgbClr val="FFFFFF"/>
                      </a:solidFill>
                      <a:prstDash val="solid"/>
                    </a:lnL>
                    <a:lnR w="9525">
                      <a:solidFill>
                        <a:srgbClr val="FFFFFF"/>
                      </a:solidFill>
                      <a:prstDash val="solid"/>
                    </a:lnR>
                    <a:solidFill>
                      <a:srgbClr val="EE5E23"/>
                    </a:solidFill>
                  </a:tcPr>
                </a:tc>
                <a:extLst>
                  <a:ext uri="{0D108BD9-81ED-4DB2-BD59-A6C34878D82A}">
                    <a16:rowId xmlns:a16="http://schemas.microsoft.com/office/drawing/2014/main" val="10000"/>
                  </a:ext>
                </a:extLst>
              </a:tr>
              <a:tr h="294373">
                <a:tc gridSpan="2">
                  <a:txBody>
                    <a:bodyPr/>
                    <a:lstStyle/>
                    <a:p>
                      <a:pPr marL="96520">
                        <a:lnSpc>
                          <a:spcPct val="100000"/>
                        </a:lnSpc>
                        <a:spcBef>
                          <a:spcPts val="254"/>
                        </a:spcBef>
                      </a:pPr>
                      <a:r>
                        <a:rPr sz="1400" b="1">
                          <a:solidFill>
                            <a:srgbClr val="EE5E23"/>
                          </a:solidFill>
                          <a:latin typeface="+mj-lt"/>
                          <a:cs typeface="Arial"/>
                        </a:rPr>
                        <a:t>Pillar</a:t>
                      </a:r>
                      <a:r>
                        <a:rPr sz="1400" b="1" spc="-85">
                          <a:solidFill>
                            <a:srgbClr val="EE5E23"/>
                          </a:solidFill>
                          <a:latin typeface="+mj-lt"/>
                          <a:cs typeface="Arial"/>
                        </a:rPr>
                        <a:t> </a:t>
                      </a:r>
                      <a:r>
                        <a:rPr sz="1400" b="1" spc="55">
                          <a:solidFill>
                            <a:srgbClr val="EE5E23"/>
                          </a:solidFill>
                          <a:latin typeface="+mj-lt"/>
                          <a:cs typeface="Arial"/>
                        </a:rPr>
                        <a:t>2</a:t>
                      </a:r>
                      <a:endParaRPr sz="1400">
                        <a:latin typeface="+mj-lt"/>
                        <a:cs typeface="Arial"/>
                      </a:endParaRPr>
                    </a:p>
                  </a:txBody>
                  <a:tcPr marL="0" marR="0" marT="32384" marB="0">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r h="443233">
                <a:tc>
                  <a:txBody>
                    <a:bodyPr/>
                    <a:lstStyle/>
                    <a:p>
                      <a:pPr marL="96520" marR="132715">
                        <a:lnSpc>
                          <a:spcPct val="104800"/>
                        </a:lnSpc>
                        <a:spcBef>
                          <a:spcPts val="245"/>
                        </a:spcBef>
                      </a:pPr>
                      <a:r>
                        <a:rPr sz="1200" spc="10">
                          <a:solidFill>
                            <a:srgbClr val="FFFFFF"/>
                          </a:solidFill>
                          <a:latin typeface="+mj-lt"/>
                          <a:cs typeface="Arial"/>
                        </a:rPr>
                        <a:t>Intervention</a:t>
                      </a:r>
                      <a:r>
                        <a:rPr sz="1200" spc="-90">
                          <a:solidFill>
                            <a:srgbClr val="FFFFFF"/>
                          </a:solidFill>
                          <a:latin typeface="+mj-lt"/>
                          <a:cs typeface="Arial"/>
                        </a:rPr>
                        <a:t> </a:t>
                      </a:r>
                      <a:r>
                        <a:rPr sz="1200" spc="50">
                          <a:solidFill>
                            <a:srgbClr val="FFFFFF"/>
                          </a:solidFill>
                          <a:latin typeface="+mj-lt"/>
                          <a:cs typeface="Arial"/>
                        </a:rPr>
                        <a:t>3</a:t>
                      </a:r>
                      <a:r>
                        <a:rPr sz="1200" spc="-90">
                          <a:solidFill>
                            <a:srgbClr val="FFFFFF"/>
                          </a:solidFill>
                          <a:latin typeface="+mj-lt"/>
                          <a:cs typeface="Arial"/>
                        </a:rPr>
                        <a:t> </a:t>
                      </a:r>
                      <a:r>
                        <a:rPr sz="1200">
                          <a:solidFill>
                            <a:srgbClr val="FFFFFF"/>
                          </a:solidFill>
                          <a:latin typeface="+mj-lt"/>
                          <a:cs typeface="Arial"/>
                        </a:rPr>
                        <a:t>–</a:t>
                      </a:r>
                      <a:r>
                        <a:rPr sz="1200" spc="-90">
                          <a:solidFill>
                            <a:srgbClr val="FFFFFF"/>
                          </a:solidFill>
                          <a:latin typeface="+mj-lt"/>
                          <a:cs typeface="Arial"/>
                        </a:rPr>
                        <a:t> </a:t>
                      </a:r>
                      <a:r>
                        <a:rPr sz="1200" spc="-10">
                          <a:solidFill>
                            <a:srgbClr val="FFFFFF"/>
                          </a:solidFill>
                          <a:latin typeface="+mj-lt"/>
                          <a:cs typeface="Arial"/>
                        </a:rPr>
                        <a:t>Boosting</a:t>
                      </a:r>
                      <a:r>
                        <a:rPr sz="1200" spc="-90">
                          <a:solidFill>
                            <a:srgbClr val="FFFFFF"/>
                          </a:solidFill>
                          <a:latin typeface="+mj-lt"/>
                          <a:cs typeface="Arial"/>
                        </a:rPr>
                        <a:t> </a:t>
                      </a:r>
                      <a:r>
                        <a:rPr sz="1200" spc="-30">
                          <a:solidFill>
                            <a:srgbClr val="FFFFFF"/>
                          </a:solidFill>
                          <a:latin typeface="+mj-lt"/>
                          <a:cs typeface="Arial"/>
                        </a:rPr>
                        <a:t>Equal</a:t>
                      </a:r>
                      <a:r>
                        <a:rPr sz="1200" spc="-90">
                          <a:solidFill>
                            <a:srgbClr val="FFFFFF"/>
                          </a:solidFill>
                          <a:latin typeface="+mj-lt"/>
                          <a:cs typeface="Arial"/>
                        </a:rPr>
                        <a:t> </a:t>
                      </a:r>
                      <a:r>
                        <a:rPr sz="1200" spc="-15">
                          <a:solidFill>
                            <a:srgbClr val="FFFFFF"/>
                          </a:solidFill>
                          <a:latin typeface="+mj-lt"/>
                          <a:cs typeface="Arial"/>
                        </a:rPr>
                        <a:t>Learning</a:t>
                      </a:r>
                      <a:r>
                        <a:rPr sz="1200" spc="-90">
                          <a:solidFill>
                            <a:srgbClr val="FFFFFF"/>
                          </a:solidFill>
                          <a:latin typeface="+mj-lt"/>
                          <a:cs typeface="Arial"/>
                        </a:rPr>
                        <a:t> </a:t>
                      </a:r>
                      <a:r>
                        <a:rPr sz="1200" spc="10">
                          <a:solidFill>
                            <a:srgbClr val="FFFFFF"/>
                          </a:solidFill>
                          <a:latin typeface="+mj-lt"/>
                          <a:cs typeface="Arial"/>
                        </a:rPr>
                        <a:t>Opportunities  </a:t>
                      </a:r>
                      <a:r>
                        <a:rPr sz="1200" spc="-40">
                          <a:solidFill>
                            <a:srgbClr val="FFFFFF"/>
                          </a:solidFill>
                          <a:latin typeface="+mj-lt"/>
                          <a:cs typeface="Arial"/>
                        </a:rPr>
                        <a:t>(WeLearn)</a:t>
                      </a:r>
                      <a:endParaRPr sz="1200">
                        <a:latin typeface="+mj-lt"/>
                        <a:cs typeface="Arial"/>
                      </a:endParaRPr>
                    </a:p>
                  </a:txBody>
                  <a:tcPr marL="0" marR="0" marT="31115" marB="0">
                    <a:lnR w="9525">
                      <a:solidFill>
                        <a:srgbClr val="FFFFFF"/>
                      </a:solidFill>
                      <a:prstDash val="solid"/>
                    </a:lnR>
                    <a:lnB w="9525">
                      <a:solidFill>
                        <a:srgbClr val="FFFFFF"/>
                      </a:solidFill>
                      <a:prstDash val="solid"/>
                    </a:lnB>
                  </a:tcPr>
                </a:tc>
                <a:tc rowSpan="3">
                  <a:txBody>
                    <a:bodyPr/>
                    <a:lstStyle/>
                    <a:p>
                      <a:pPr>
                        <a:lnSpc>
                          <a:spcPts val="1300"/>
                        </a:lnSpc>
                      </a:pPr>
                      <a:endParaRPr sz="1400">
                        <a:latin typeface="+mj-lt"/>
                        <a:cs typeface="Times New Roman"/>
                      </a:endParaRPr>
                    </a:p>
                    <a:p>
                      <a:pPr>
                        <a:lnSpc>
                          <a:spcPts val="1400"/>
                        </a:lnSpc>
                      </a:pPr>
                      <a:endParaRPr sz="1600">
                        <a:latin typeface="+mj-lt"/>
                        <a:cs typeface="Times New Roman"/>
                      </a:endParaRPr>
                    </a:p>
                    <a:p>
                      <a:pPr marL="95250">
                        <a:lnSpc>
                          <a:spcPct val="100000"/>
                        </a:lnSpc>
                      </a:pPr>
                      <a:r>
                        <a:rPr sz="1200" spc="70">
                          <a:solidFill>
                            <a:srgbClr val="FFFFFF"/>
                          </a:solidFill>
                          <a:latin typeface="+mj-lt"/>
                          <a:cs typeface="Arial"/>
                        </a:rPr>
                        <a:t>2023-2027</a:t>
                      </a:r>
                      <a:endParaRPr sz="1200">
                        <a:latin typeface="+mj-lt"/>
                        <a:cs typeface="Arial"/>
                      </a:endParaRPr>
                    </a:p>
                  </a:txBody>
                  <a:tcPr marL="0" marR="0" marT="0" marB="0">
                    <a:lnL w="9525">
                      <a:solidFill>
                        <a:srgbClr val="FFFFFF"/>
                      </a:solidFill>
                      <a:prstDash val="solid"/>
                    </a:lnL>
                    <a:lnR w="9525">
                      <a:solidFill>
                        <a:srgbClr val="FFFFFF"/>
                      </a:solidFill>
                      <a:prstDash val="solid"/>
                    </a:lnR>
                  </a:tcPr>
                </a:tc>
                <a:extLst>
                  <a:ext uri="{0D108BD9-81ED-4DB2-BD59-A6C34878D82A}">
                    <a16:rowId xmlns:a16="http://schemas.microsoft.com/office/drawing/2014/main" val="10002"/>
                  </a:ext>
                </a:extLst>
              </a:tr>
              <a:tr h="305659">
                <a:tc>
                  <a:txBody>
                    <a:bodyPr/>
                    <a:lstStyle/>
                    <a:p>
                      <a:pPr marL="96520">
                        <a:lnSpc>
                          <a:spcPct val="100000"/>
                        </a:lnSpc>
                        <a:spcBef>
                          <a:spcPts val="325"/>
                        </a:spcBef>
                      </a:pPr>
                      <a:r>
                        <a:rPr sz="1200" spc="10">
                          <a:solidFill>
                            <a:srgbClr val="FFFFFF"/>
                          </a:solidFill>
                          <a:latin typeface="+mj-lt"/>
                          <a:cs typeface="Arial"/>
                        </a:rPr>
                        <a:t>Intervention</a:t>
                      </a:r>
                      <a:r>
                        <a:rPr sz="1200" spc="-95">
                          <a:solidFill>
                            <a:srgbClr val="FFFFFF"/>
                          </a:solidFill>
                          <a:latin typeface="+mj-lt"/>
                          <a:cs typeface="Arial"/>
                        </a:rPr>
                        <a:t> </a:t>
                      </a:r>
                      <a:r>
                        <a:rPr sz="1200" spc="50">
                          <a:solidFill>
                            <a:srgbClr val="FFFFFF"/>
                          </a:solidFill>
                          <a:latin typeface="+mj-lt"/>
                          <a:cs typeface="Arial"/>
                        </a:rPr>
                        <a:t>4</a:t>
                      </a:r>
                      <a:r>
                        <a:rPr sz="1200" spc="-95">
                          <a:solidFill>
                            <a:srgbClr val="FFFFFF"/>
                          </a:solidFill>
                          <a:latin typeface="+mj-lt"/>
                          <a:cs typeface="Arial"/>
                        </a:rPr>
                        <a:t> </a:t>
                      </a:r>
                      <a:r>
                        <a:rPr sz="1200">
                          <a:solidFill>
                            <a:srgbClr val="FFFFFF"/>
                          </a:solidFill>
                          <a:latin typeface="+mj-lt"/>
                          <a:cs typeface="Arial"/>
                        </a:rPr>
                        <a:t>–</a:t>
                      </a:r>
                      <a:r>
                        <a:rPr sz="1200" spc="-90">
                          <a:solidFill>
                            <a:srgbClr val="FFFFFF"/>
                          </a:solidFill>
                          <a:latin typeface="+mj-lt"/>
                          <a:cs typeface="Arial"/>
                        </a:rPr>
                        <a:t> </a:t>
                      </a:r>
                      <a:r>
                        <a:rPr sz="1200" spc="-25">
                          <a:solidFill>
                            <a:srgbClr val="FFFFFF"/>
                          </a:solidFill>
                          <a:latin typeface="+mj-lt"/>
                          <a:cs typeface="Arial"/>
                        </a:rPr>
                        <a:t>Caring</a:t>
                      </a:r>
                      <a:r>
                        <a:rPr sz="1200" spc="-95">
                          <a:solidFill>
                            <a:srgbClr val="FFFFFF"/>
                          </a:solidFill>
                          <a:latin typeface="+mj-lt"/>
                          <a:cs typeface="Arial"/>
                        </a:rPr>
                        <a:t> </a:t>
                      </a:r>
                      <a:r>
                        <a:rPr sz="1200" spc="30">
                          <a:solidFill>
                            <a:srgbClr val="FFFFFF"/>
                          </a:solidFill>
                          <a:latin typeface="+mj-lt"/>
                          <a:cs typeface="Arial"/>
                        </a:rPr>
                        <a:t>for</a:t>
                      </a:r>
                      <a:r>
                        <a:rPr sz="1200" spc="-95">
                          <a:solidFill>
                            <a:srgbClr val="FFFFFF"/>
                          </a:solidFill>
                          <a:latin typeface="+mj-lt"/>
                          <a:cs typeface="Arial"/>
                        </a:rPr>
                        <a:t> </a:t>
                      </a:r>
                      <a:r>
                        <a:rPr sz="1200" spc="-10">
                          <a:solidFill>
                            <a:srgbClr val="FFFFFF"/>
                          </a:solidFill>
                          <a:latin typeface="+mj-lt"/>
                          <a:cs typeface="Arial"/>
                        </a:rPr>
                        <a:t>Mothers’</a:t>
                      </a:r>
                      <a:r>
                        <a:rPr sz="1200" spc="-90">
                          <a:solidFill>
                            <a:srgbClr val="FFFFFF"/>
                          </a:solidFill>
                          <a:latin typeface="+mj-lt"/>
                          <a:cs typeface="Arial"/>
                        </a:rPr>
                        <a:t> </a:t>
                      </a:r>
                      <a:r>
                        <a:rPr sz="1200" spc="-30">
                          <a:solidFill>
                            <a:srgbClr val="FFFFFF"/>
                          </a:solidFill>
                          <a:latin typeface="+mj-lt"/>
                          <a:cs typeface="Arial"/>
                        </a:rPr>
                        <a:t>Lives</a:t>
                      </a:r>
                      <a:r>
                        <a:rPr sz="1200" spc="-95">
                          <a:solidFill>
                            <a:srgbClr val="FFFFFF"/>
                          </a:solidFill>
                          <a:latin typeface="+mj-lt"/>
                          <a:cs typeface="Arial"/>
                        </a:rPr>
                        <a:t> </a:t>
                      </a:r>
                      <a:r>
                        <a:rPr sz="1200" spc="-55">
                          <a:solidFill>
                            <a:srgbClr val="FFFFFF"/>
                          </a:solidFill>
                          <a:latin typeface="+mj-lt"/>
                          <a:cs typeface="Arial"/>
                        </a:rPr>
                        <a:t>(WeCare)</a:t>
                      </a:r>
                      <a:endParaRPr sz="1200">
                        <a:latin typeface="+mj-lt"/>
                        <a:cs typeface="Arial"/>
                      </a:endParaRPr>
                    </a:p>
                  </a:txBody>
                  <a:tcPr marL="0" marR="0" marT="41275" marB="0">
                    <a:lnR w="9525">
                      <a:solidFill>
                        <a:srgbClr val="FFFFFF"/>
                      </a:solidFill>
                      <a:prstDash val="solid"/>
                    </a:lnR>
                    <a:lnT w="9525">
                      <a:solidFill>
                        <a:srgbClr val="FFFFFF"/>
                      </a:solidFill>
                      <a:prstDash val="solid"/>
                    </a:lnT>
                    <a:lnB w="9525">
                      <a:solidFill>
                        <a:srgbClr val="FFFFFF"/>
                      </a:solidFill>
                      <a:prstDash val="solid"/>
                    </a:lnB>
                  </a:tcPr>
                </a:tc>
                <a:tc vMerge="1">
                  <a:txBody>
                    <a:bodyPr/>
                    <a:lstStyle/>
                    <a:p>
                      <a:endParaRPr/>
                    </a:p>
                  </a:txBody>
                  <a:tcPr marL="0" marR="0" marT="0" marB="0">
                    <a:lnL w="9525">
                      <a:solidFill>
                        <a:srgbClr val="FFFFFF"/>
                      </a:solidFill>
                      <a:prstDash val="solid"/>
                    </a:lnL>
                    <a:lnR w="9525">
                      <a:solidFill>
                        <a:srgbClr val="FFFFFF"/>
                      </a:solidFill>
                      <a:prstDash val="solid"/>
                    </a:lnR>
                  </a:tcPr>
                </a:tc>
                <a:extLst>
                  <a:ext uri="{0D108BD9-81ED-4DB2-BD59-A6C34878D82A}">
                    <a16:rowId xmlns:a16="http://schemas.microsoft.com/office/drawing/2014/main" val="10003"/>
                  </a:ext>
                </a:extLst>
              </a:tr>
              <a:tr h="433566">
                <a:tc>
                  <a:txBody>
                    <a:bodyPr/>
                    <a:lstStyle/>
                    <a:p>
                      <a:pPr marL="96520">
                        <a:lnSpc>
                          <a:spcPct val="100000"/>
                        </a:lnSpc>
                        <a:spcBef>
                          <a:spcPts val="45"/>
                        </a:spcBef>
                      </a:pPr>
                      <a:r>
                        <a:rPr sz="1200" spc="10">
                          <a:solidFill>
                            <a:srgbClr val="FFFFFF"/>
                          </a:solidFill>
                          <a:latin typeface="+mj-lt"/>
                          <a:cs typeface="Arial"/>
                        </a:rPr>
                        <a:t>Intervention</a:t>
                      </a:r>
                      <a:r>
                        <a:rPr sz="1200" spc="-95">
                          <a:solidFill>
                            <a:srgbClr val="FFFFFF"/>
                          </a:solidFill>
                          <a:latin typeface="+mj-lt"/>
                          <a:cs typeface="Arial"/>
                        </a:rPr>
                        <a:t> </a:t>
                      </a:r>
                      <a:r>
                        <a:rPr sz="1200" spc="50">
                          <a:solidFill>
                            <a:srgbClr val="FFFFFF"/>
                          </a:solidFill>
                          <a:latin typeface="+mj-lt"/>
                          <a:cs typeface="Arial"/>
                        </a:rPr>
                        <a:t>5</a:t>
                      </a:r>
                      <a:r>
                        <a:rPr sz="1200" spc="-95">
                          <a:solidFill>
                            <a:srgbClr val="FFFFFF"/>
                          </a:solidFill>
                          <a:latin typeface="+mj-lt"/>
                          <a:cs typeface="Arial"/>
                        </a:rPr>
                        <a:t> </a:t>
                      </a:r>
                      <a:r>
                        <a:rPr sz="1200">
                          <a:solidFill>
                            <a:srgbClr val="FFFFFF"/>
                          </a:solidFill>
                          <a:latin typeface="+mj-lt"/>
                          <a:cs typeface="Arial"/>
                        </a:rPr>
                        <a:t>–</a:t>
                      </a:r>
                      <a:r>
                        <a:rPr sz="1200" spc="-95">
                          <a:solidFill>
                            <a:srgbClr val="FFFFFF"/>
                          </a:solidFill>
                          <a:latin typeface="+mj-lt"/>
                          <a:cs typeface="Arial"/>
                        </a:rPr>
                        <a:t> </a:t>
                      </a:r>
                      <a:r>
                        <a:rPr sz="1200" spc="-20">
                          <a:solidFill>
                            <a:srgbClr val="FFFFFF"/>
                          </a:solidFill>
                          <a:latin typeface="+mj-lt"/>
                          <a:cs typeface="Arial"/>
                        </a:rPr>
                        <a:t>Training</a:t>
                      </a:r>
                      <a:r>
                        <a:rPr sz="1200" spc="-95">
                          <a:solidFill>
                            <a:srgbClr val="FFFFFF"/>
                          </a:solidFill>
                          <a:latin typeface="+mj-lt"/>
                          <a:cs typeface="Arial"/>
                        </a:rPr>
                        <a:t> </a:t>
                      </a:r>
                      <a:r>
                        <a:rPr sz="1200" spc="30">
                          <a:solidFill>
                            <a:srgbClr val="FFFFFF"/>
                          </a:solidFill>
                          <a:latin typeface="+mj-lt"/>
                          <a:cs typeface="Arial"/>
                        </a:rPr>
                        <a:t>for</a:t>
                      </a:r>
                      <a:r>
                        <a:rPr sz="1200" spc="-95">
                          <a:solidFill>
                            <a:srgbClr val="FFFFFF"/>
                          </a:solidFill>
                          <a:latin typeface="+mj-lt"/>
                          <a:cs typeface="Arial"/>
                        </a:rPr>
                        <a:t> </a:t>
                      </a:r>
                      <a:r>
                        <a:rPr sz="1200" spc="-10">
                          <a:solidFill>
                            <a:srgbClr val="FFFFFF"/>
                          </a:solidFill>
                          <a:latin typeface="+mj-lt"/>
                          <a:cs typeface="Arial"/>
                        </a:rPr>
                        <a:t>Excellent</a:t>
                      </a:r>
                      <a:r>
                        <a:rPr sz="1200" spc="-95">
                          <a:solidFill>
                            <a:srgbClr val="FFFFFF"/>
                          </a:solidFill>
                          <a:latin typeface="+mj-lt"/>
                          <a:cs typeface="Arial"/>
                        </a:rPr>
                        <a:t> </a:t>
                      </a:r>
                      <a:r>
                        <a:rPr sz="1200" spc="-5">
                          <a:solidFill>
                            <a:srgbClr val="FFFFFF"/>
                          </a:solidFill>
                          <a:latin typeface="+mj-lt"/>
                          <a:cs typeface="Arial"/>
                        </a:rPr>
                        <a:t>Health</a:t>
                      </a:r>
                      <a:endParaRPr sz="1200">
                        <a:latin typeface="+mj-lt"/>
                        <a:cs typeface="Arial"/>
                      </a:endParaRPr>
                    </a:p>
                    <a:p>
                      <a:pPr marL="96520">
                        <a:lnSpc>
                          <a:spcPct val="100000"/>
                        </a:lnSpc>
                        <a:spcBef>
                          <a:spcPts val="65"/>
                        </a:spcBef>
                      </a:pPr>
                      <a:r>
                        <a:rPr sz="1200" spc="-55">
                          <a:solidFill>
                            <a:srgbClr val="FFFFFF"/>
                          </a:solidFill>
                          <a:latin typeface="+mj-lt"/>
                          <a:cs typeface="Arial"/>
                        </a:rPr>
                        <a:t>Care</a:t>
                      </a:r>
                      <a:r>
                        <a:rPr sz="1200" spc="-100">
                          <a:solidFill>
                            <a:srgbClr val="FFFFFF"/>
                          </a:solidFill>
                          <a:latin typeface="+mj-lt"/>
                          <a:cs typeface="Arial"/>
                        </a:rPr>
                        <a:t> </a:t>
                      </a:r>
                      <a:r>
                        <a:rPr sz="1200" spc="-25">
                          <a:solidFill>
                            <a:srgbClr val="FFFFFF"/>
                          </a:solidFill>
                          <a:latin typeface="+mj-lt"/>
                          <a:cs typeface="Arial"/>
                        </a:rPr>
                        <a:t>(WeTrain4Health)</a:t>
                      </a:r>
                      <a:endParaRPr sz="1200">
                        <a:latin typeface="+mj-lt"/>
                        <a:cs typeface="Arial"/>
                      </a:endParaRPr>
                    </a:p>
                  </a:txBody>
                  <a:tcPr marL="0" marR="0" marT="5715" marB="0">
                    <a:lnR w="9525">
                      <a:solidFill>
                        <a:srgbClr val="FFFFFF"/>
                      </a:solidFill>
                      <a:prstDash val="solid"/>
                    </a:lnR>
                    <a:lnT w="9525">
                      <a:solidFill>
                        <a:srgbClr val="FFFFFF"/>
                      </a:solidFill>
                      <a:prstDash val="solid"/>
                    </a:lnT>
                  </a:tcPr>
                </a:tc>
                <a:tc vMerge="1">
                  <a:txBody>
                    <a:bodyPr/>
                    <a:lstStyle/>
                    <a:p>
                      <a:endParaRPr/>
                    </a:p>
                  </a:txBody>
                  <a:tcPr marL="0" marR="0" marT="0" marB="0">
                    <a:lnL w="9525">
                      <a:solidFill>
                        <a:srgbClr val="FFFFFF"/>
                      </a:solidFill>
                      <a:prstDash val="solid"/>
                    </a:lnL>
                    <a:lnR w="9525">
                      <a:solidFill>
                        <a:srgbClr val="FFFFFF"/>
                      </a:solidFill>
                      <a:prstDash val="solid"/>
                    </a:lnR>
                  </a:tcPr>
                </a:tc>
                <a:extLst>
                  <a:ext uri="{0D108BD9-81ED-4DB2-BD59-A6C34878D82A}">
                    <a16:rowId xmlns:a16="http://schemas.microsoft.com/office/drawing/2014/main" val="10004"/>
                  </a:ext>
                </a:extLst>
              </a:tr>
            </a:tbl>
          </a:graphicData>
        </a:graphic>
      </p:graphicFrame>
      <p:sp>
        <p:nvSpPr>
          <p:cNvPr id="32" name="object 32"/>
          <p:cNvSpPr/>
          <p:nvPr/>
        </p:nvSpPr>
        <p:spPr>
          <a:xfrm>
            <a:off x="255498" y="4976939"/>
            <a:ext cx="5584825" cy="296545"/>
          </a:xfrm>
          <a:custGeom>
            <a:avLst/>
            <a:gdLst/>
            <a:ahLst/>
            <a:cxnLst/>
            <a:rect l="l" t="t" r="r" b="b"/>
            <a:pathLst>
              <a:path w="5584825" h="296545">
                <a:moveTo>
                  <a:pt x="0" y="296062"/>
                </a:moveTo>
                <a:lnTo>
                  <a:pt x="5584202" y="296062"/>
                </a:lnTo>
                <a:lnTo>
                  <a:pt x="5584202" y="0"/>
                </a:lnTo>
                <a:lnTo>
                  <a:pt x="0" y="0"/>
                </a:lnTo>
                <a:lnTo>
                  <a:pt x="0" y="296062"/>
                </a:lnTo>
                <a:close/>
              </a:path>
            </a:pathLst>
          </a:custGeom>
          <a:solidFill>
            <a:srgbClr val="FFFFFF"/>
          </a:solidFill>
        </p:spPr>
        <p:txBody>
          <a:bodyPr wrap="square" lIns="0" tIns="0" rIns="0" bIns="0" rtlCol="0"/>
          <a:lstStyle/>
          <a:p>
            <a:endParaRPr/>
          </a:p>
        </p:txBody>
      </p:sp>
      <p:sp>
        <p:nvSpPr>
          <p:cNvPr id="33" name="object 33"/>
          <p:cNvSpPr/>
          <p:nvPr/>
        </p:nvSpPr>
        <p:spPr>
          <a:xfrm>
            <a:off x="255498" y="5296077"/>
            <a:ext cx="5584825" cy="986155"/>
          </a:xfrm>
          <a:custGeom>
            <a:avLst/>
            <a:gdLst/>
            <a:ahLst/>
            <a:cxnLst/>
            <a:rect l="l" t="t" r="r" b="b"/>
            <a:pathLst>
              <a:path w="5584825" h="986154">
                <a:moveTo>
                  <a:pt x="5584202" y="985773"/>
                </a:moveTo>
                <a:lnTo>
                  <a:pt x="0" y="985773"/>
                </a:lnTo>
                <a:lnTo>
                  <a:pt x="0" y="0"/>
                </a:lnTo>
                <a:lnTo>
                  <a:pt x="5584202" y="0"/>
                </a:lnTo>
                <a:lnTo>
                  <a:pt x="5584202" y="985773"/>
                </a:lnTo>
                <a:close/>
              </a:path>
            </a:pathLst>
          </a:custGeom>
          <a:ln w="9525">
            <a:solidFill>
              <a:srgbClr val="FFFFFF"/>
            </a:solidFill>
          </a:ln>
        </p:spPr>
        <p:txBody>
          <a:bodyPr wrap="square" lIns="0" tIns="0" rIns="0" bIns="0" rtlCol="0"/>
          <a:lstStyle/>
          <a:p>
            <a:endParaRPr/>
          </a:p>
        </p:txBody>
      </p:sp>
      <p:sp>
        <p:nvSpPr>
          <p:cNvPr id="34" name="object 34"/>
          <p:cNvSpPr/>
          <p:nvPr/>
        </p:nvSpPr>
        <p:spPr>
          <a:xfrm>
            <a:off x="255498" y="4644745"/>
            <a:ext cx="5584825" cy="332740"/>
          </a:xfrm>
          <a:custGeom>
            <a:avLst/>
            <a:gdLst/>
            <a:ahLst/>
            <a:cxnLst/>
            <a:rect l="l" t="t" r="r" b="b"/>
            <a:pathLst>
              <a:path w="5584825" h="332739">
                <a:moveTo>
                  <a:pt x="5584202" y="332193"/>
                </a:moveTo>
                <a:lnTo>
                  <a:pt x="0" y="332193"/>
                </a:lnTo>
                <a:lnTo>
                  <a:pt x="0" y="0"/>
                </a:lnTo>
                <a:lnTo>
                  <a:pt x="5584202" y="0"/>
                </a:lnTo>
                <a:lnTo>
                  <a:pt x="5584202" y="332193"/>
                </a:lnTo>
                <a:close/>
              </a:path>
            </a:pathLst>
          </a:custGeom>
          <a:solidFill>
            <a:srgbClr val="EE5E23"/>
          </a:solidFill>
        </p:spPr>
        <p:txBody>
          <a:bodyPr wrap="square" lIns="0" tIns="0" rIns="0" bIns="0" rtlCol="0"/>
          <a:lstStyle/>
          <a:p>
            <a:endParaRPr/>
          </a:p>
        </p:txBody>
      </p:sp>
      <p:sp>
        <p:nvSpPr>
          <p:cNvPr id="35" name="object 35"/>
          <p:cNvSpPr txBox="1"/>
          <p:nvPr/>
        </p:nvSpPr>
        <p:spPr>
          <a:xfrm>
            <a:off x="389421" y="4695068"/>
            <a:ext cx="1667978" cy="260328"/>
          </a:xfrm>
          <a:prstGeom prst="rect">
            <a:avLst/>
          </a:prstGeom>
        </p:spPr>
        <p:txBody>
          <a:bodyPr vert="horz" wrap="square" lIns="0" tIns="13970" rIns="0" bIns="0" rtlCol="0">
            <a:spAutoFit/>
          </a:bodyPr>
          <a:lstStyle/>
          <a:p>
            <a:pPr marL="12700">
              <a:lnSpc>
                <a:spcPct val="100000"/>
              </a:lnSpc>
              <a:spcBef>
                <a:spcPts val="110"/>
              </a:spcBef>
            </a:pPr>
            <a:r>
              <a:rPr sz="1600" b="1">
                <a:solidFill>
                  <a:srgbClr val="FFFFFF"/>
                </a:solidFill>
                <a:latin typeface="+mj-lt"/>
                <a:cs typeface="Arial"/>
              </a:rPr>
              <a:t>Intervention</a:t>
            </a:r>
            <a:endParaRPr sz="1200">
              <a:latin typeface="+mj-lt"/>
              <a:cs typeface="Arial"/>
            </a:endParaRPr>
          </a:p>
        </p:txBody>
      </p:sp>
      <p:sp>
        <p:nvSpPr>
          <p:cNvPr id="36" name="object 36"/>
          <p:cNvSpPr txBox="1"/>
          <p:nvPr/>
        </p:nvSpPr>
        <p:spPr>
          <a:xfrm>
            <a:off x="389421" y="5853717"/>
            <a:ext cx="3119120" cy="396262"/>
          </a:xfrm>
          <a:prstGeom prst="rect">
            <a:avLst/>
          </a:prstGeom>
        </p:spPr>
        <p:txBody>
          <a:bodyPr vert="horz" wrap="square" lIns="0" tIns="13970" rIns="0" bIns="0" rtlCol="0">
            <a:spAutoFit/>
          </a:bodyPr>
          <a:lstStyle/>
          <a:p>
            <a:pPr marL="12700">
              <a:lnSpc>
                <a:spcPct val="100000"/>
              </a:lnSpc>
              <a:spcBef>
                <a:spcPts val="110"/>
              </a:spcBef>
            </a:pPr>
            <a:r>
              <a:rPr sz="1200">
                <a:solidFill>
                  <a:srgbClr val="FFFFFF"/>
                </a:solidFill>
                <a:latin typeface="+mj-lt"/>
                <a:cs typeface="Arial"/>
              </a:rPr>
              <a:t>Intervention 2 – Green and decent jobs for youth</a:t>
            </a:r>
            <a:endParaRPr sz="1200">
              <a:latin typeface="+mj-lt"/>
              <a:cs typeface="Arial"/>
            </a:endParaRPr>
          </a:p>
          <a:p>
            <a:pPr marL="12700">
              <a:lnSpc>
                <a:spcPct val="100000"/>
              </a:lnSpc>
              <a:spcBef>
                <a:spcPts val="75"/>
              </a:spcBef>
            </a:pPr>
            <a:r>
              <a:rPr sz="1200">
                <a:solidFill>
                  <a:srgbClr val="FFFFFF"/>
                </a:solidFill>
                <a:latin typeface="+mj-lt"/>
                <a:cs typeface="Arial"/>
              </a:rPr>
              <a:t>(WeWork) - Busoga Region</a:t>
            </a:r>
            <a:endParaRPr sz="1200">
              <a:latin typeface="+mj-lt"/>
              <a:cs typeface="Arial"/>
            </a:endParaRPr>
          </a:p>
        </p:txBody>
      </p:sp>
      <p:sp>
        <p:nvSpPr>
          <p:cNvPr id="25" name="object 25"/>
          <p:cNvSpPr/>
          <p:nvPr/>
        </p:nvSpPr>
        <p:spPr>
          <a:xfrm>
            <a:off x="620013" y="349453"/>
            <a:ext cx="794385" cy="886460"/>
          </a:xfrm>
          <a:custGeom>
            <a:avLst/>
            <a:gdLst/>
            <a:ahLst/>
            <a:cxnLst/>
            <a:rect l="l" t="t" r="r" b="b"/>
            <a:pathLst>
              <a:path w="794385" h="886460">
                <a:moveTo>
                  <a:pt x="0" y="886155"/>
                </a:moveTo>
                <a:lnTo>
                  <a:pt x="794054" y="886155"/>
                </a:lnTo>
                <a:lnTo>
                  <a:pt x="794054" y="0"/>
                </a:lnTo>
                <a:lnTo>
                  <a:pt x="0" y="0"/>
                </a:lnTo>
                <a:lnTo>
                  <a:pt x="0" y="886155"/>
                </a:lnTo>
                <a:close/>
              </a:path>
            </a:pathLst>
          </a:custGeom>
          <a:solidFill>
            <a:srgbClr val="FFFFFF"/>
          </a:solidFill>
        </p:spPr>
        <p:txBody>
          <a:bodyPr wrap="square" lIns="0" tIns="0" rIns="0" bIns="0" rtlCol="0"/>
          <a:lstStyle/>
          <a:p>
            <a:endParaRPr/>
          </a:p>
        </p:txBody>
      </p:sp>
      <p:sp>
        <p:nvSpPr>
          <p:cNvPr id="26" name="object 26"/>
          <p:cNvSpPr txBox="1"/>
          <p:nvPr/>
        </p:nvSpPr>
        <p:spPr>
          <a:xfrm>
            <a:off x="1668796" y="387024"/>
            <a:ext cx="3436603" cy="632866"/>
          </a:xfrm>
          <a:prstGeom prst="rect">
            <a:avLst/>
          </a:prstGeom>
        </p:spPr>
        <p:txBody>
          <a:bodyPr vert="horz" wrap="square" lIns="0" tIns="17145" rIns="0" bIns="0" rtlCol="0">
            <a:spAutoFit/>
          </a:bodyPr>
          <a:lstStyle/>
          <a:p>
            <a:pPr marL="12700">
              <a:lnSpc>
                <a:spcPct val="100000"/>
              </a:lnSpc>
              <a:spcBef>
                <a:spcPts val="135"/>
              </a:spcBef>
            </a:pPr>
            <a:r>
              <a:rPr sz="2000">
                <a:solidFill>
                  <a:schemeClr val="bg1"/>
                </a:solidFill>
                <a:latin typeface="+mj-lt"/>
                <a:cs typeface="Arial"/>
              </a:rPr>
              <a:t>Pillar 1</a:t>
            </a:r>
          </a:p>
          <a:p>
            <a:pPr marL="12700">
              <a:lnSpc>
                <a:spcPct val="100000"/>
              </a:lnSpc>
              <a:spcBef>
                <a:spcPts val="20"/>
              </a:spcBef>
            </a:pPr>
            <a:r>
              <a:rPr sz="2000" b="1">
                <a:solidFill>
                  <a:srgbClr val="FFFFFF"/>
                </a:solidFill>
                <a:latin typeface="+mj-lt"/>
                <a:cs typeface="Arial"/>
              </a:rPr>
              <a:t>Skilling &amp; Decent Jobs</a:t>
            </a:r>
            <a:endParaRPr sz="2000">
              <a:latin typeface="+mj-lt"/>
              <a:cs typeface="Arial"/>
            </a:endParaRPr>
          </a:p>
        </p:txBody>
      </p:sp>
      <p:sp>
        <p:nvSpPr>
          <p:cNvPr id="27" name="object 27"/>
          <p:cNvSpPr/>
          <p:nvPr/>
        </p:nvSpPr>
        <p:spPr>
          <a:xfrm>
            <a:off x="620006" y="349443"/>
            <a:ext cx="4779010" cy="886460"/>
          </a:xfrm>
          <a:custGeom>
            <a:avLst/>
            <a:gdLst/>
            <a:ahLst/>
            <a:cxnLst/>
            <a:rect l="l" t="t" r="r" b="b"/>
            <a:pathLst>
              <a:path w="4779010" h="886460">
                <a:moveTo>
                  <a:pt x="4626165" y="886167"/>
                </a:moveTo>
                <a:lnTo>
                  <a:pt x="0" y="886167"/>
                </a:lnTo>
                <a:lnTo>
                  <a:pt x="0" y="0"/>
                </a:lnTo>
                <a:lnTo>
                  <a:pt x="4778971" y="0"/>
                </a:lnTo>
                <a:lnTo>
                  <a:pt x="4778971" y="776592"/>
                </a:lnTo>
                <a:lnTo>
                  <a:pt x="4626165" y="886167"/>
                </a:lnTo>
                <a:close/>
              </a:path>
            </a:pathLst>
          </a:custGeom>
          <a:ln w="9525">
            <a:solidFill>
              <a:srgbClr val="FFFFFF"/>
            </a:solidFill>
          </a:ln>
        </p:spPr>
        <p:txBody>
          <a:bodyPr wrap="square" lIns="0" tIns="0" rIns="0" bIns="0" rtlCol="0"/>
          <a:lstStyle/>
          <a:p>
            <a:endParaRPr/>
          </a:p>
        </p:txBody>
      </p:sp>
      <p:sp>
        <p:nvSpPr>
          <p:cNvPr id="28" name="object 28"/>
          <p:cNvSpPr/>
          <p:nvPr/>
        </p:nvSpPr>
        <p:spPr>
          <a:xfrm>
            <a:off x="866167" y="659641"/>
            <a:ext cx="382905" cy="389255"/>
          </a:xfrm>
          <a:custGeom>
            <a:avLst/>
            <a:gdLst/>
            <a:ahLst/>
            <a:cxnLst/>
            <a:rect l="l" t="t" r="r" b="b"/>
            <a:pathLst>
              <a:path w="382905" h="389255">
                <a:moveTo>
                  <a:pt x="303150" y="332043"/>
                </a:moveTo>
                <a:lnTo>
                  <a:pt x="148534" y="332043"/>
                </a:lnTo>
                <a:lnTo>
                  <a:pt x="171005" y="340847"/>
                </a:lnTo>
                <a:lnTo>
                  <a:pt x="188073" y="357792"/>
                </a:lnTo>
                <a:lnTo>
                  <a:pt x="197752" y="381558"/>
                </a:lnTo>
                <a:lnTo>
                  <a:pt x="199175" y="388747"/>
                </a:lnTo>
                <a:lnTo>
                  <a:pt x="367513" y="388747"/>
                </a:lnTo>
                <a:lnTo>
                  <a:pt x="382521" y="369049"/>
                </a:lnTo>
                <a:lnTo>
                  <a:pt x="304064" y="369049"/>
                </a:lnTo>
                <a:lnTo>
                  <a:pt x="302997" y="367423"/>
                </a:lnTo>
                <a:lnTo>
                  <a:pt x="303115" y="360244"/>
                </a:lnTo>
                <a:lnTo>
                  <a:pt x="303150" y="332043"/>
                </a:lnTo>
                <a:close/>
              </a:path>
              <a:path w="382905" h="389255">
                <a:moveTo>
                  <a:pt x="333134" y="368855"/>
                </a:moveTo>
                <a:lnTo>
                  <a:pt x="304064" y="369049"/>
                </a:lnTo>
                <a:lnTo>
                  <a:pt x="362243" y="369049"/>
                </a:lnTo>
                <a:lnTo>
                  <a:pt x="333134" y="368855"/>
                </a:lnTo>
                <a:close/>
              </a:path>
              <a:path w="382905" h="389255">
                <a:moveTo>
                  <a:pt x="316784" y="226707"/>
                </a:moveTo>
                <a:lnTo>
                  <a:pt x="277470" y="226707"/>
                </a:lnTo>
                <a:lnTo>
                  <a:pt x="280849" y="228511"/>
                </a:lnTo>
                <a:lnTo>
                  <a:pt x="293755" y="235654"/>
                </a:lnTo>
                <a:lnTo>
                  <a:pt x="330633" y="260032"/>
                </a:lnTo>
                <a:lnTo>
                  <a:pt x="356873" y="297406"/>
                </a:lnTo>
                <a:lnTo>
                  <a:pt x="362549" y="338177"/>
                </a:lnTo>
                <a:lnTo>
                  <a:pt x="363073" y="367423"/>
                </a:lnTo>
                <a:lnTo>
                  <a:pt x="362243" y="369049"/>
                </a:lnTo>
                <a:lnTo>
                  <a:pt x="382521" y="369049"/>
                </a:lnTo>
                <a:lnTo>
                  <a:pt x="382768" y="363499"/>
                </a:lnTo>
                <a:lnTo>
                  <a:pt x="382661" y="342971"/>
                </a:lnTo>
                <a:lnTo>
                  <a:pt x="381391" y="325553"/>
                </a:lnTo>
                <a:lnTo>
                  <a:pt x="371071" y="279669"/>
                </a:lnTo>
                <a:lnTo>
                  <a:pt x="338384" y="241688"/>
                </a:lnTo>
                <a:lnTo>
                  <a:pt x="321997" y="229911"/>
                </a:lnTo>
                <a:lnTo>
                  <a:pt x="316784" y="226707"/>
                </a:lnTo>
                <a:close/>
              </a:path>
              <a:path w="382905" h="389255">
                <a:moveTo>
                  <a:pt x="59856" y="271551"/>
                </a:moveTo>
                <a:lnTo>
                  <a:pt x="58192" y="275056"/>
                </a:lnTo>
                <a:lnTo>
                  <a:pt x="60453" y="275882"/>
                </a:lnTo>
                <a:lnTo>
                  <a:pt x="107255" y="322783"/>
                </a:lnTo>
                <a:lnTo>
                  <a:pt x="116942" y="332524"/>
                </a:lnTo>
                <a:lnTo>
                  <a:pt x="119000" y="333489"/>
                </a:lnTo>
                <a:lnTo>
                  <a:pt x="122645" y="332701"/>
                </a:lnTo>
                <a:lnTo>
                  <a:pt x="148534" y="332043"/>
                </a:lnTo>
                <a:lnTo>
                  <a:pt x="303150" y="332043"/>
                </a:lnTo>
                <a:lnTo>
                  <a:pt x="303151" y="322783"/>
                </a:lnTo>
                <a:lnTo>
                  <a:pt x="242037" y="322783"/>
                </a:lnTo>
                <a:lnTo>
                  <a:pt x="237757" y="318516"/>
                </a:lnTo>
                <a:lnTo>
                  <a:pt x="237832" y="308546"/>
                </a:lnTo>
                <a:lnTo>
                  <a:pt x="241504" y="304838"/>
                </a:lnTo>
                <a:lnTo>
                  <a:pt x="303129" y="304812"/>
                </a:lnTo>
                <a:lnTo>
                  <a:pt x="303124" y="303542"/>
                </a:lnTo>
                <a:lnTo>
                  <a:pt x="273292" y="272453"/>
                </a:lnTo>
                <a:lnTo>
                  <a:pt x="270072" y="272326"/>
                </a:lnTo>
                <a:lnTo>
                  <a:pt x="62015" y="272326"/>
                </a:lnTo>
                <a:lnTo>
                  <a:pt x="59856" y="271551"/>
                </a:lnTo>
                <a:close/>
              </a:path>
              <a:path w="382905" h="389255">
                <a:moveTo>
                  <a:pt x="303129" y="304812"/>
                </a:moveTo>
                <a:lnTo>
                  <a:pt x="251550" y="304812"/>
                </a:lnTo>
                <a:lnTo>
                  <a:pt x="255550" y="308660"/>
                </a:lnTo>
                <a:lnTo>
                  <a:pt x="255779" y="318211"/>
                </a:lnTo>
                <a:lnTo>
                  <a:pt x="251410" y="322681"/>
                </a:lnTo>
                <a:lnTo>
                  <a:pt x="242037" y="322783"/>
                </a:lnTo>
                <a:lnTo>
                  <a:pt x="303151" y="322783"/>
                </a:lnTo>
                <a:lnTo>
                  <a:pt x="303129" y="304812"/>
                </a:lnTo>
                <a:close/>
              </a:path>
              <a:path w="382905" h="389255">
                <a:moveTo>
                  <a:pt x="253880" y="193954"/>
                </a:moveTo>
                <a:lnTo>
                  <a:pt x="201207" y="193954"/>
                </a:lnTo>
                <a:lnTo>
                  <a:pt x="211047" y="198062"/>
                </a:lnTo>
                <a:lnTo>
                  <a:pt x="217060" y="200434"/>
                </a:lnTo>
                <a:lnTo>
                  <a:pt x="223115" y="202697"/>
                </a:lnTo>
                <a:lnTo>
                  <a:pt x="233706" y="206375"/>
                </a:lnTo>
                <a:lnTo>
                  <a:pt x="234459" y="208506"/>
                </a:lnTo>
                <a:lnTo>
                  <a:pt x="234539" y="209677"/>
                </a:lnTo>
                <a:lnTo>
                  <a:pt x="232099" y="231220"/>
                </a:lnTo>
                <a:lnTo>
                  <a:pt x="229894" y="251826"/>
                </a:lnTo>
                <a:lnTo>
                  <a:pt x="227924" y="270827"/>
                </a:lnTo>
                <a:lnTo>
                  <a:pt x="227877" y="272288"/>
                </a:lnTo>
                <a:lnTo>
                  <a:pt x="62015" y="272326"/>
                </a:lnTo>
                <a:lnTo>
                  <a:pt x="270072" y="272326"/>
                </a:lnTo>
                <a:lnTo>
                  <a:pt x="268780" y="272262"/>
                </a:lnTo>
                <a:lnTo>
                  <a:pt x="268326" y="270827"/>
                </a:lnTo>
                <a:lnTo>
                  <a:pt x="270959" y="258013"/>
                </a:lnTo>
                <a:lnTo>
                  <a:pt x="273155" y="246786"/>
                </a:lnTo>
                <a:lnTo>
                  <a:pt x="276696" y="228117"/>
                </a:lnTo>
                <a:lnTo>
                  <a:pt x="277470" y="226707"/>
                </a:lnTo>
                <a:lnTo>
                  <a:pt x="316784" y="226707"/>
                </a:lnTo>
                <a:lnTo>
                  <a:pt x="304809" y="219348"/>
                </a:lnTo>
                <a:lnTo>
                  <a:pt x="287021" y="209677"/>
                </a:lnTo>
                <a:lnTo>
                  <a:pt x="269090" y="200804"/>
                </a:lnTo>
                <a:lnTo>
                  <a:pt x="253880" y="193954"/>
                </a:lnTo>
                <a:close/>
              </a:path>
              <a:path w="382905" h="389255">
                <a:moveTo>
                  <a:pt x="262053" y="0"/>
                </a:moveTo>
                <a:lnTo>
                  <a:pt x="6224" y="12"/>
                </a:lnTo>
                <a:lnTo>
                  <a:pt x="3290" y="2971"/>
                </a:lnTo>
                <a:lnTo>
                  <a:pt x="3143" y="24180"/>
                </a:lnTo>
                <a:lnTo>
                  <a:pt x="3366" y="37541"/>
                </a:lnTo>
                <a:lnTo>
                  <a:pt x="6275" y="40424"/>
                </a:lnTo>
                <a:lnTo>
                  <a:pt x="23826" y="40741"/>
                </a:lnTo>
                <a:lnTo>
                  <a:pt x="23699" y="40754"/>
                </a:lnTo>
                <a:lnTo>
                  <a:pt x="31846" y="92541"/>
                </a:lnTo>
                <a:lnTo>
                  <a:pt x="49277" y="130429"/>
                </a:lnTo>
                <a:lnTo>
                  <a:pt x="54656" y="139915"/>
                </a:lnTo>
                <a:lnTo>
                  <a:pt x="58051" y="149352"/>
                </a:lnTo>
                <a:lnTo>
                  <a:pt x="58137" y="149656"/>
                </a:lnTo>
                <a:lnTo>
                  <a:pt x="59721" y="159413"/>
                </a:lnTo>
                <a:lnTo>
                  <a:pt x="59652" y="164947"/>
                </a:lnTo>
                <a:lnTo>
                  <a:pt x="59551" y="170307"/>
                </a:lnTo>
                <a:lnTo>
                  <a:pt x="60211" y="174523"/>
                </a:lnTo>
                <a:lnTo>
                  <a:pt x="58459" y="176568"/>
                </a:lnTo>
                <a:lnTo>
                  <a:pt x="54547" y="177914"/>
                </a:lnTo>
                <a:lnTo>
                  <a:pt x="44361" y="181650"/>
                </a:lnTo>
                <a:lnTo>
                  <a:pt x="24236" y="189762"/>
                </a:lnTo>
                <a:lnTo>
                  <a:pt x="14136" y="193713"/>
                </a:lnTo>
                <a:lnTo>
                  <a:pt x="5538" y="196938"/>
                </a:lnTo>
                <a:lnTo>
                  <a:pt x="0" y="201314"/>
                </a:lnTo>
                <a:lnTo>
                  <a:pt x="79" y="209156"/>
                </a:lnTo>
                <a:lnTo>
                  <a:pt x="204" y="215760"/>
                </a:lnTo>
                <a:lnTo>
                  <a:pt x="34316" y="249656"/>
                </a:lnTo>
                <a:lnTo>
                  <a:pt x="35269" y="251574"/>
                </a:lnTo>
                <a:lnTo>
                  <a:pt x="38545" y="250202"/>
                </a:lnTo>
                <a:lnTo>
                  <a:pt x="37682" y="248069"/>
                </a:lnTo>
                <a:lnTo>
                  <a:pt x="35334" y="225427"/>
                </a:lnTo>
                <a:lnTo>
                  <a:pt x="34941" y="221865"/>
                </a:lnTo>
                <a:lnTo>
                  <a:pt x="33453" y="209677"/>
                </a:lnTo>
                <a:lnTo>
                  <a:pt x="33443" y="208965"/>
                </a:lnTo>
                <a:lnTo>
                  <a:pt x="34176" y="206349"/>
                </a:lnTo>
                <a:lnTo>
                  <a:pt x="46546" y="202298"/>
                </a:lnTo>
                <a:lnTo>
                  <a:pt x="53988" y="199364"/>
                </a:lnTo>
                <a:lnTo>
                  <a:pt x="65812" y="194170"/>
                </a:lnTo>
                <a:lnTo>
                  <a:pt x="97993" y="194170"/>
                </a:lnTo>
                <a:lnTo>
                  <a:pt x="78665" y="178727"/>
                </a:lnTo>
                <a:lnTo>
                  <a:pt x="79223" y="175298"/>
                </a:lnTo>
                <a:lnTo>
                  <a:pt x="79731" y="171411"/>
                </a:lnTo>
                <a:lnTo>
                  <a:pt x="181385" y="171411"/>
                </a:lnTo>
                <a:lnTo>
                  <a:pt x="188130" y="167764"/>
                </a:lnTo>
                <a:lnTo>
                  <a:pt x="132738" y="167764"/>
                </a:lnTo>
                <a:lnTo>
                  <a:pt x="117082" y="165561"/>
                </a:lnTo>
                <a:lnTo>
                  <a:pt x="75504" y="135662"/>
                </a:lnTo>
                <a:lnTo>
                  <a:pt x="50445" y="84645"/>
                </a:lnTo>
                <a:lnTo>
                  <a:pt x="43524" y="46329"/>
                </a:lnTo>
                <a:lnTo>
                  <a:pt x="43092" y="41884"/>
                </a:lnTo>
                <a:lnTo>
                  <a:pt x="44527" y="40411"/>
                </a:lnTo>
                <a:lnTo>
                  <a:pt x="261545" y="40411"/>
                </a:lnTo>
                <a:lnTo>
                  <a:pt x="264681" y="37325"/>
                </a:lnTo>
                <a:lnTo>
                  <a:pt x="264921" y="23876"/>
                </a:lnTo>
                <a:lnTo>
                  <a:pt x="264783" y="2717"/>
                </a:lnTo>
                <a:lnTo>
                  <a:pt x="262053" y="0"/>
                </a:lnTo>
                <a:close/>
              </a:path>
              <a:path w="382905" h="389255">
                <a:moveTo>
                  <a:pt x="97993" y="194170"/>
                </a:moveTo>
                <a:lnTo>
                  <a:pt x="65812" y="194170"/>
                </a:lnTo>
                <a:lnTo>
                  <a:pt x="69000" y="195122"/>
                </a:lnTo>
                <a:lnTo>
                  <a:pt x="86003" y="209268"/>
                </a:lnTo>
                <a:lnTo>
                  <a:pt x="132208" y="247015"/>
                </a:lnTo>
                <a:lnTo>
                  <a:pt x="136234" y="246786"/>
                </a:lnTo>
                <a:lnTo>
                  <a:pt x="165059" y="222783"/>
                </a:lnTo>
                <a:lnTo>
                  <a:pt x="134646" y="222783"/>
                </a:lnTo>
                <a:lnTo>
                  <a:pt x="132843" y="222440"/>
                </a:lnTo>
                <a:lnTo>
                  <a:pt x="113081" y="206349"/>
                </a:lnTo>
                <a:lnTo>
                  <a:pt x="106237" y="200804"/>
                </a:lnTo>
                <a:lnTo>
                  <a:pt x="97993" y="194170"/>
                </a:lnTo>
                <a:close/>
              </a:path>
              <a:path w="382905" h="389255">
                <a:moveTo>
                  <a:pt x="208508" y="167601"/>
                </a:moveTo>
                <a:lnTo>
                  <a:pt x="188431" y="167601"/>
                </a:lnTo>
                <a:lnTo>
                  <a:pt x="190450" y="174205"/>
                </a:lnTo>
                <a:lnTo>
                  <a:pt x="189104" y="178562"/>
                </a:lnTo>
                <a:lnTo>
                  <a:pt x="154338" y="206375"/>
                </a:lnTo>
                <a:lnTo>
                  <a:pt x="134646" y="222783"/>
                </a:lnTo>
                <a:lnTo>
                  <a:pt x="165059" y="222783"/>
                </a:lnTo>
                <a:lnTo>
                  <a:pt x="184773" y="206349"/>
                </a:lnTo>
                <a:lnTo>
                  <a:pt x="198527" y="194779"/>
                </a:lnTo>
                <a:lnTo>
                  <a:pt x="201207" y="193954"/>
                </a:lnTo>
                <a:lnTo>
                  <a:pt x="253880" y="193954"/>
                </a:lnTo>
                <a:lnTo>
                  <a:pt x="250862" y="192595"/>
                </a:lnTo>
                <a:lnTo>
                  <a:pt x="232366" y="185006"/>
                </a:lnTo>
                <a:lnTo>
                  <a:pt x="213627" y="177990"/>
                </a:lnTo>
                <a:lnTo>
                  <a:pt x="209525" y="176517"/>
                </a:lnTo>
                <a:lnTo>
                  <a:pt x="208231" y="174523"/>
                </a:lnTo>
                <a:lnTo>
                  <a:pt x="208124" y="174205"/>
                </a:lnTo>
                <a:lnTo>
                  <a:pt x="208508" y="167601"/>
                </a:lnTo>
                <a:close/>
              </a:path>
              <a:path w="382905" h="389255">
                <a:moveTo>
                  <a:pt x="181385" y="171411"/>
                </a:moveTo>
                <a:lnTo>
                  <a:pt x="79731" y="171411"/>
                </a:lnTo>
                <a:lnTo>
                  <a:pt x="107354" y="183837"/>
                </a:lnTo>
                <a:lnTo>
                  <a:pt x="134657" y="187437"/>
                </a:lnTo>
                <a:lnTo>
                  <a:pt x="161672" y="182072"/>
                </a:lnTo>
                <a:lnTo>
                  <a:pt x="181385" y="171411"/>
                </a:lnTo>
                <a:close/>
              </a:path>
              <a:path w="382905" h="389255">
                <a:moveTo>
                  <a:pt x="255720" y="40538"/>
                </a:moveTo>
                <a:lnTo>
                  <a:pt x="224588" y="40538"/>
                </a:lnTo>
                <a:lnTo>
                  <a:pt x="224819" y="40716"/>
                </a:lnTo>
                <a:lnTo>
                  <a:pt x="224870" y="41884"/>
                </a:lnTo>
                <a:lnTo>
                  <a:pt x="215733" y="90939"/>
                </a:lnTo>
                <a:lnTo>
                  <a:pt x="195797" y="131241"/>
                </a:lnTo>
                <a:lnTo>
                  <a:pt x="163512" y="160488"/>
                </a:lnTo>
                <a:lnTo>
                  <a:pt x="132738" y="167764"/>
                </a:lnTo>
                <a:lnTo>
                  <a:pt x="188130" y="167764"/>
                </a:lnTo>
                <a:lnTo>
                  <a:pt x="188431" y="167601"/>
                </a:lnTo>
                <a:lnTo>
                  <a:pt x="208508" y="167601"/>
                </a:lnTo>
                <a:lnTo>
                  <a:pt x="208626" y="165561"/>
                </a:lnTo>
                <a:lnTo>
                  <a:pt x="208641" y="159413"/>
                </a:lnTo>
                <a:lnTo>
                  <a:pt x="207900" y="149352"/>
                </a:lnTo>
                <a:lnTo>
                  <a:pt x="209576" y="145237"/>
                </a:lnTo>
                <a:lnTo>
                  <a:pt x="234021" y="97972"/>
                </a:lnTo>
                <a:lnTo>
                  <a:pt x="243549" y="50787"/>
                </a:lnTo>
                <a:lnTo>
                  <a:pt x="244360" y="41884"/>
                </a:lnTo>
                <a:lnTo>
                  <a:pt x="244357" y="40741"/>
                </a:lnTo>
                <a:lnTo>
                  <a:pt x="244146" y="40716"/>
                </a:lnTo>
                <a:lnTo>
                  <a:pt x="255720" y="40538"/>
                </a:lnTo>
                <a:close/>
              </a:path>
              <a:path w="382905" h="389255">
                <a:moveTo>
                  <a:pt x="261545" y="40411"/>
                </a:moveTo>
                <a:lnTo>
                  <a:pt x="44527" y="40411"/>
                </a:lnTo>
                <a:lnTo>
                  <a:pt x="91580" y="40559"/>
                </a:lnTo>
                <a:lnTo>
                  <a:pt x="255720" y="40538"/>
                </a:lnTo>
                <a:lnTo>
                  <a:pt x="261506" y="40449"/>
                </a:lnTo>
                <a:close/>
              </a:path>
            </a:pathLst>
          </a:custGeom>
          <a:solidFill>
            <a:srgbClr val="EE5E23"/>
          </a:solidFill>
        </p:spPr>
        <p:txBody>
          <a:bodyPr wrap="square" lIns="0" tIns="0" rIns="0" bIns="0" rtlCol="0"/>
          <a:lstStyle/>
          <a:p>
            <a:endParaRPr/>
          </a:p>
        </p:txBody>
      </p:sp>
      <p:sp>
        <p:nvSpPr>
          <p:cNvPr id="29" name="object 29"/>
          <p:cNvSpPr/>
          <p:nvPr/>
        </p:nvSpPr>
        <p:spPr>
          <a:xfrm>
            <a:off x="744819" y="802177"/>
            <a:ext cx="312420" cy="311785"/>
          </a:xfrm>
          <a:custGeom>
            <a:avLst/>
            <a:gdLst/>
            <a:ahLst/>
            <a:cxnLst/>
            <a:rect l="l" t="t" r="r" b="b"/>
            <a:pathLst>
              <a:path w="312419" h="311784">
                <a:moveTo>
                  <a:pt x="147725" y="110997"/>
                </a:moveTo>
                <a:lnTo>
                  <a:pt x="74079" y="110997"/>
                </a:lnTo>
                <a:lnTo>
                  <a:pt x="76301" y="111467"/>
                </a:lnTo>
                <a:lnTo>
                  <a:pt x="199542" y="234644"/>
                </a:lnTo>
                <a:lnTo>
                  <a:pt x="200875" y="238035"/>
                </a:lnTo>
                <a:lnTo>
                  <a:pt x="199351" y="244029"/>
                </a:lnTo>
                <a:lnTo>
                  <a:pt x="198628" y="269290"/>
                </a:lnTo>
                <a:lnTo>
                  <a:pt x="208491" y="290637"/>
                </a:lnTo>
                <a:lnTo>
                  <a:pt x="226899" y="305400"/>
                </a:lnTo>
                <a:lnTo>
                  <a:pt x="251815" y="310908"/>
                </a:lnTo>
                <a:lnTo>
                  <a:pt x="256438" y="311174"/>
                </a:lnTo>
                <a:lnTo>
                  <a:pt x="261886" y="310387"/>
                </a:lnTo>
                <a:lnTo>
                  <a:pt x="272554" y="307288"/>
                </a:lnTo>
                <a:lnTo>
                  <a:pt x="272770" y="306602"/>
                </a:lnTo>
                <a:lnTo>
                  <a:pt x="257463" y="291200"/>
                </a:lnTo>
                <a:lnTo>
                  <a:pt x="251673" y="285433"/>
                </a:lnTo>
                <a:lnTo>
                  <a:pt x="243751" y="277646"/>
                </a:lnTo>
                <a:lnTo>
                  <a:pt x="243103" y="275678"/>
                </a:lnTo>
                <a:lnTo>
                  <a:pt x="245440" y="266166"/>
                </a:lnTo>
                <a:lnTo>
                  <a:pt x="246926" y="259498"/>
                </a:lnTo>
                <a:lnTo>
                  <a:pt x="248729" y="249249"/>
                </a:lnTo>
                <a:lnTo>
                  <a:pt x="250659" y="247966"/>
                </a:lnTo>
                <a:lnTo>
                  <a:pt x="266674" y="244906"/>
                </a:lnTo>
                <a:lnTo>
                  <a:pt x="276301" y="242315"/>
                </a:lnTo>
                <a:lnTo>
                  <a:pt x="311254" y="242315"/>
                </a:lnTo>
                <a:lnTo>
                  <a:pt x="278747" y="200499"/>
                </a:lnTo>
                <a:lnTo>
                  <a:pt x="277628" y="200265"/>
                </a:lnTo>
                <a:lnTo>
                  <a:pt x="238201" y="200265"/>
                </a:lnTo>
                <a:lnTo>
                  <a:pt x="236004" y="199554"/>
                </a:lnTo>
                <a:lnTo>
                  <a:pt x="228295" y="191261"/>
                </a:lnTo>
                <a:lnTo>
                  <a:pt x="222783" y="185965"/>
                </a:lnTo>
                <a:lnTo>
                  <a:pt x="147725" y="110997"/>
                </a:lnTo>
                <a:close/>
              </a:path>
              <a:path w="312419" h="311784">
                <a:moveTo>
                  <a:pt x="311254" y="242315"/>
                </a:moveTo>
                <a:lnTo>
                  <a:pt x="276301" y="242315"/>
                </a:lnTo>
                <a:lnTo>
                  <a:pt x="278422" y="243242"/>
                </a:lnTo>
                <a:lnTo>
                  <a:pt x="286513" y="251456"/>
                </a:lnTo>
                <a:lnTo>
                  <a:pt x="298250" y="263179"/>
                </a:lnTo>
                <a:lnTo>
                  <a:pt x="306590" y="271614"/>
                </a:lnTo>
                <a:lnTo>
                  <a:pt x="307936" y="271398"/>
                </a:lnTo>
                <a:lnTo>
                  <a:pt x="309041" y="267956"/>
                </a:lnTo>
                <a:lnTo>
                  <a:pt x="311566" y="256778"/>
                </a:lnTo>
                <a:lnTo>
                  <a:pt x="311894" y="245774"/>
                </a:lnTo>
                <a:lnTo>
                  <a:pt x="311254" y="242315"/>
                </a:lnTo>
                <a:close/>
              </a:path>
              <a:path w="312419" h="311784">
                <a:moveTo>
                  <a:pt x="261092" y="196817"/>
                </a:moveTo>
                <a:lnTo>
                  <a:pt x="241947" y="199198"/>
                </a:lnTo>
                <a:lnTo>
                  <a:pt x="238201" y="200265"/>
                </a:lnTo>
                <a:lnTo>
                  <a:pt x="277628" y="200265"/>
                </a:lnTo>
                <a:lnTo>
                  <a:pt x="261092" y="196817"/>
                </a:lnTo>
                <a:close/>
              </a:path>
              <a:path w="312419" h="311784">
                <a:moveTo>
                  <a:pt x="4673" y="39610"/>
                </a:moveTo>
                <a:lnTo>
                  <a:pt x="1422" y="50316"/>
                </a:lnTo>
                <a:lnTo>
                  <a:pt x="0" y="57505"/>
                </a:lnTo>
                <a:lnTo>
                  <a:pt x="850" y="64921"/>
                </a:lnTo>
                <a:lnTo>
                  <a:pt x="8571" y="88809"/>
                </a:lnTo>
                <a:lnTo>
                  <a:pt x="24203" y="105585"/>
                </a:lnTo>
                <a:lnTo>
                  <a:pt x="45611" y="113777"/>
                </a:lnTo>
                <a:lnTo>
                  <a:pt x="70675" y="111949"/>
                </a:lnTo>
                <a:lnTo>
                  <a:pt x="74079" y="110997"/>
                </a:lnTo>
                <a:lnTo>
                  <a:pt x="147725" y="110997"/>
                </a:lnTo>
                <a:lnTo>
                  <a:pt x="112090" y="75539"/>
                </a:lnTo>
                <a:lnTo>
                  <a:pt x="111823" y="73405"/>
                </a:lnTo>
                <a:lnTo>
                  <a:pt x="112788" y="69798"/>
                </a:lnTo>
                <a:lnTo>
                  <a:pt x="112959" y="68719"/>
                </a:lnTo>
                <a:lnTo>
                  <a:pt x="36182" y="68719"/>
                </a:lnTo>
                <a:lnTo>
                  <a:pt x="34048" y="67931"/>
                </a:lnTo>
                <a:lnTo>
                  <a:pt x="26175" y="59963"/>
                </a:lnTo>
                <a:lnTo>
                  <a:pt x="6273" y="39991"/>
                </a:lnTo>
                <a:lnTo>
                  <a:pt x="4673" y="39610"/>
                </a:lnTo>
                <a:close/>
              </a:path>
              <a:path w="312419" h="311784">
                <a:moveTo>
                  <a:pt x="59774" y="0"/>
                </a:moveTo>
                <a:lnTo>
                  <a:pt x="44742" y="2526"/>
                </a:lnTo>
                <a:lnTo>
                  <a:pt x="39674" y="3936"/>
                </a:lnTo>
                <a:lnTo>
                  <a:pt x="39585" y="4533"/>
                </a:lnTo>
                <a:lnTo>
                  <a:pt x="60860" y="25849"/>
                </a:lnTo>
                <a:lnTo>
                  <a:pt x="66776" y="31660"/>
                </a:lnTo>
                <a:lnTo>
                  <a:pt x="68910" y="33730"/>
                </a:lnTo>
                <a:lnTo>
                  <a:pt x="69494" y="35673"/>
                </a:lnTo>
                <a:lnTo>
                  <a:pt x="67144" y="45186"/>
                </a:lnTo>
                <a:lnTo>
                  <a:pt x="65824" y="51878"/>
                </a:lnTo>
                <a:lnTo>
                  <a:pt x="63893" y="61416"/>
                </a:lnTo>
                <a:lnTo>
                  <a:pt x="62585" y="63067"/>
                </a:lnTo>
                <a:lnTo>
                  <a:pt x="52616" y="64921"/>
                </a:lnTo>
                <a:lnTo>
                  <a:pt x="45808" y="66534"/>
                </a:lnTo>
                <a:lnTo>
                  <a:pt x="36182" y="68719"/>
                </a:lnTo>
                <a:lnTo>
                  <a:pt x="112959" y="68719"/>
                </a:lnTo>
                <a:lnTo>
                  <a:pt x="115165" y="54774"/>
                </a:lnTo>
                <a:lnTo>
                  <a:pt x="113922" y="40580"/>
                </a:lnTo>
                <a:lnTo>
                  <a:pt x="108759" y="27384"/>
                </a:lnTo>
                <a:lnTo>
                  <a:pt x="99377" y="15353"/>
                </a:lnTo>
                <a:lnTo>
                  <a:pt x="87224" y="6157"/>
                </a:lnTo>
                <a:lnTo>
                  <a:pt x="73979" y="1124"/>
                </a:lnTo>
                <a:lnTo>
                  <a:pt x="59774" y="0"/>
                </a:lnTo>
                <a:close/>
              </a:path>
            </a:pathLst>
          </a:custGeom>
          <a:solidFill>
            <a:srgbClr val="EE5E23"/>
          </a:solidFill>
        </p:spPr>
        <p:txBody>
          <a:bodyPr wrap="square" lIns="0" tIns="0" rIns="0" bIns="0" rtlCol="0"/>
          <a:lstStyle/>
          <a:p>
            <a:endParaRPr/>
          </a:p>
        </p:txBody>
      </p:sp>
      <p:sp>
        <p:nvSpPr>
          <p:cNvPr id="30" name="object 30"/>
          <p:cNvSpPr/>
          <p:nvPr/>
        </p:nvSpPr>
        <p:spPr>
          <a:xfrm>
            <a:off x="751229" y="920474"/>
            <a:ext cx="185921" cy="129120"/>
          </a:xfrm>
          <a:prstGeom prst="rect">
            <a:avLst/>
          </a:prstGeom>
          <a:blipFill>
            <a:blip r:embed="rId11" cstate="print"/>
            <a:stretch>
              <a:fillRect/>
            </a:stretch>
          </a:blipFill>
        </p:spPr>
        <p:txBody>
          <a:bodyPr wrap="square" lIns="0" tIns="0" rIns="0" bIns="0" rtlCol="0"/>
          <a:lstStyle/>
          <a:p>
            <a:endParaRPr/>
          </a:p>
        </p:txBody>
      </p:sp>
      <p:sp>
        <p:nvSpPr>
          <p:cNvPr id="31" name="object 31"/>
          <p:cNvSpPr/>
          <p:nvPr/>
        </p:nvSpPr>
        <p:spPr>
          <a:xfrm>
            <a:off x="883882" y="508628"/>
            <a:ext cx="232843" cy="143784"/>
          </a:xfrm>
          <a:prstGeom prst="rect">
            <a:avLst/>
          </a:prstGeom>
          <a:blipFill>
            <a:blip r:embed="rId12" cstate="print"/>
            <a:stretch>
              <a:fillRect/>
            </a:stretch>
          </a:blipFill>
        </p:spPr>
        <p:txBody>
          <a:bodyPr wrap="square" lIns="0" tIns="0" rIns="0" bIns="0" rtlCol="0"/>
          <a:lstStyle/>
          <a:p>
            <a:endParaRPr/>
          </a:p>
        </p:txBody>
      </p:sp>
      <p:sp>
        <p:nvSpPr>
          <p:cNvPr id="39" name="object 39"/>
          <p:cNvSpPr txBox="1"/>
          <p:nvPr/>
        </p:nvSpPr>
        <p:spPr>
          <a:xfrm>
            <a:off x="3895068" y="5604907"/>
            <a:ext cx="788035" cy="198772"/>
          </a:xfrm>
          <a:prstGeom prst="rect">
            <a:avLst/>
          </a:prstGeom>
        </p:spPr>
        <p:txBody>
          <a:bodyPr vert="horz" wrap="square" lIns="0" tIns="13970" rIns="0" bIns="0" rtlCol="0">
            <a:spAutoFit/>
          </a:bodyPr>
          <a:lstStyle/>
          <a:p>
            <a:pPr marL="12700">
              <a:lnSpc>
                <a:spcPct val="100000"/>
              </a:lnSpc>
              <a:spcBef>
                <a:spcPts val="110"/>
              </a:spcBef>
            </a:pPr>
            <a:r>
              <a:rPr sz="1200">
                <a:solidFill>
                  <a:srgbClr val="FFFFFF"/>
                </a:solidFill>
                <a:latin typeface="+mj-lt"/>
                <a:cs typeface="Arial"/>
              </a:rPr>
              <a:t>2023-2027</a:t>
            </a:r>
            <a:endParaRPr sz="1200">
              <a:latin typeface="+mj-lt"/>
              <a:cs typeface="Arial"/>
            </a:endParaRPr>
          </a:p>
        </p:txBody>
      </p:sp>
      <p:sp>
        <p:nvSpPr>
          <p:cNvPr id="40" name="object 40"/>
          <p:cNvSpPr txBox="1"/>
          <p:nvPr/>
        </p:nvSpPr>
        <p:spPr>
          <a:xfrm>
            <a:off x="3895068" y="4695215"/>
            <a:ext cx="469900" cy="198772"/>
          </a:xfrm>
          <a:prstGeom prst="rect">
            <a:avLst/>
          </a:prstGeom>
        </p:spPr>
        <p:txBody>
          <a:bodyPr vert="horz" wrap="square" lIns="0" tIns="13970" rIns="0" bIns="0" rtlCol="0">
            <a:spAutoFit/>
          </a:bodyPr>
          <a:lstStyle/>
          <a:p>
            <a:pPr marL="12700">
              <a:lnSpc>
                <a:spcPct val="100000"/>
              </a:lnSpc>
              <a:spcBef>
                <a:spcPts val="110"/>
              </a:spcBef>
            </a:pPr>
            <a:r>
              <a:rPr sz="1200" b="1">
                <a:solidFill>
                  <a:srgbClr val="FFFFFF"/>
                </a:solidFill>
                <a:latin typeface="+mj-lt"/>
                <a:cs typeface="Arial"/>
              </a:rPr>
              <a:t>Period</a:t>
            </a:r>
            <a:endParaRPr sz="1200">
              <a:latin typeface="+mj-lt"/>
              <a:cs typeface="Arial"/>
            </a:endParaRPr>
          </a:p>
        </p:txBody>
      </p:sp>
      <p:sp>
        <p:nvSpPr>
          <p:cNvPr id="42" name="object 42"/>
          <p:cNvSpPr txBox="1"/>
          <p:nvPr/>
        </p:nvSpPr>
        <p:spPr>
          <a:xfrm>
            <a:off x="389421" y="4885137"/>
            <a:ext cx="3119120" cy="372538"/>
          </a:xfrm>
          <a:prstGeom prst="rect">
            <a:avLst/>
          </a:prstGeom>
        </p:spPr>
        <p:txBody>
          <a:bodyPr vert="horz" wrap="square" lIns="0" tIns="125095" rIns="0" bIns="0" rtlCol="0">
            <a:spAutoFit/>
          </a:bodyPr>
          <a:lstStyle/>
          <a:p>
            <a:pPr marL="12700">
              <a:lnSpc>
                <a:spcPct val="100000"/>
              </a:lnSpc>
              <a:spcBef>
                <a:spcPts val="985"/>
              </a:spcBef>
            </a:pPr>
            <a:r>
              <a:rPr sz="1600" b="1">
                <a:solidFill>
                  <a:srgbClr val="EE5E23"/>
                </a:solidFill>
                <a:latin typeface="+mj-lt"/>
                <a:cs typeface="Arial"/>
              </a:rPr>
              <a:t>Pillar 1</a:t>
            </a:r>
            <a:endParaRPr sz="1600">
              <a:latin typeface="+mj-lt"/>
              <a:cs typeface="Arial"/>
            </a:endParaRPr>
          </a:p>
        </p:txBody>
      </p:sp>
      <p:sp>
        <p:nvSpPr>
          <p:cNvPr id="44" name="object 44"/>
          <p:cNvSpPr/>
          <p:nvPr/>
        </p:nvSpPr>
        <p:spPr>
          <a:xfrm>
            <a:off x="255489" y="5768069"/>
            <a:ext cx="3446779" cy="0"/>
          </a:xfrm>
          <a:custGeom>
            <a:avLst/>
            <a:gdLst/>
            <a:ahLst/>
            <a:cxnLst/>
            <a:rect l="l" t="t" r="r" b="b"/>
            <a:pathLst>
              <a:path w="3446779">
                <a:moveTo>
                  <a:pt x="0" y="0"/>
                </a:moveTo>
                <a:lnTo>
                  <a:pt x="3446678" y="0"/>
                </a:lnTo>
              </a:path>
            </a:pathLst>
          </a:custGeom>
          <a:ln w="9525">
            <a:solidFill>
              <a:srgbClr val="FFFFFF"/>
            </a:solidFill>
          </a:ln>
        </p:spPr>
        <p:txBody>
          <a:bodyPr wrap="square" lIns="0" tIns="0" rIns="0" bIns="0" rtlCol="0"/>
          <a:lstStyle/>
          <a:p>
            <a:endParaRPr/>
          </a:p>
        </p:txBody>
      </p:sp>
      <p:sp>
        <p:nvSpPr>
          <p:cNvPr id="45" name="object 45"/>
          <p:cNvSpPr/>
          <p:nvPr/>
        </p:nvSpPr>
        <p:spPr>
          <a:xfrm>
            <a:off x="3702163" y="5296071"/>
            <a:ext cx="0" cy="986155"/>
          </a:xfrm>
          <a:custGeom>
            <a:avLst/>
            <a:gdLst/>
            <a:ahLst/>
            <a:cxnLst/>
            <a:rect l="l" t="t" r="r" b="b"/>
            <a:pathLst>
              <a:path h="986154">
                <a:moveTo>
                  <a:pt x="0" y="0"/>
                </a:moveTo>
                <a:lnTo>
                  <a:pt x="0" y="985773"/>
                </a:lnTo>
              </a:path>
            </a:pathLst>
          </a:custGeom>
          <a:ln w="9525">
            <a:solidFill>
              <a:srgbClr val="FFFFFF"/>
            </a:solidFill>
          </a:ln>
        </p:spPr>
        <p:txBody>
          <a:bodyPr wrap="square" lIns="0" tIns="0" rIns="0" bIns="0" rtlCol="0"/>
          <a:lstStyle/>
          <a:p>
            <a:endParaRPr/>
          </a:p>
        </p:txBody>
      </p:sp>
      <p:sp>
        <p:nvSpPr>
          <p:cNvPr id="46" name="object 46"/>
          <p:cNvSpPr/>
          <p:nvPr/>
        </p:nvSpPr>
        <p:spPr>
          <a:xfrm>
            <a:off x="3702163" y="4644745"/>
            <a:ext cx="0" cy="628650"/>
          </a:xfrm>
          <a:custGeom>
            <a:avLst/>
            <a:gdLst/>
            <a:ahLst/>
            <a:cxnLst/>
            <a:rect l="l" t="t" r="r" b="b"/>
            <a:pathLst>
              <a:path h="628650">
                <a:moveTo>
                  <a:pt x="0" y="0"/>
                </a:moveTo>
                <a:lnTo>
                  <a:pt x="0" y="628256"/>
                </a:lnTo>
              </a:path>
            </a:pathLst>
          </a:custGeom>
          <a:ln w="9525">
            <a:solidFill>
              <a:srgbClr val="FFFFFF"/>
            </a:solidFill>
          </a:ln>
        </p:spPr>
        <p:txBody>
          <a:bodyPr wrap="square" lIns="0" tIns="0" rIns="0" bIns="0" rtlCol="0"/>
          <a:lstStyle/>
          <a:p>
            <a:endParaRPr/>
          </a:p>
        </p:txBody>
      </p:sp>
      <p:sp>
        <p:nvSpPr>
          <p:cNvPr id="47" name="object 47"/>
          <p:cNvSpPr/>
          <p:nvPr/>
        </p:nvSpPr>
        <p:spPr>
          <a:xfrm>
            <a:off x="4792133" y="5296071"/>
            <a:ext cx="0" cy="986155"/>
          </a:xfrm>
          <a:custGeom>
            <a:avLst/>
            <a:gdLst/>
            <a:ahLst/>
            <a:cxnLst/>
            <a:rect l="l" t="t" r="r" b="b"/>
            <a:pathLst>
              <a:path h="986154">
                <a:moveTo>
                  <a:pt x="0" y="0"/>
                </a:moveTo>
                <a:lnTo>
                  <a:pt x="0" y="985773"/>
                </a:lnTo>
              </a:path>
            </a:pathLst>
          </a:custGeom>
          <a:ln w="9525">
            <a:solidFill>
              <a:srgbClr val="FFFFFF"/>
            </a:solidFill>
          </a:ln>
        </p:spPr>
        <p:txBody>
          <a:bodyPr wrap="square" lIns="0" tIns="0" rIns="0" bIns="0" rtlCol="0"/>
          <a:lstStyle/>
          <a:p>
            <a:endParaRPr/>
          </a:p>
        </p:txBody>
      </p:sp>
      <p:sp>
        <p:nvSpPr>
          <p:cNvPr id="48" name="object 48"/>
          <p:cNvSpPr/>
          <p:nvPr/>
        </p:nvSpPr>
        <p:spPr>
          <a:xfrm>
            <a:off x="4792133" y="4644745"/>
            <a:ext cx="0" cy="628650"/>
          </a:xfrm>
          <a:custGeom>
            <a:avLst/>
            <a:gdLst/>
            <a:ahLst/>
            <a:cxnLst/>
            <a:rect l="l" t="t" r="r" b="b"/>
            <a:pathLst>
              <a:path h="628650">
                <a:moveTo>
                  <a:pt x="0" y="0"/>
                </a:moveTo>
                <a:lnTo>
                  <a:pt x="0" y="628256"/>
                </a:lnTo>
              </a:path>
            </a:pathLst>
          </a:custGeom>
          <a:ln w="9525">
            <a:solidFill>
              <a:srgbClr val="FFFFFF"/>
            </a:solidFill>
          </a:ln>
        </p:spPr>
        <p:txBody>
          <a:bodyPr wrap="square" lIns="0" tIns="0" rIns="0" bIns="0" rtlCol="0"/>
          <a:lstStyle/>
          <a:p>
            <a:endParaRPr/>
          </a:p>
        </p:txBody>
      </p:sp>
      <p:sp>
        <p:nvSpPr>
          <p:cNvPr id="50" name="object 50"/>
          <p:cNvSpPr txBox="1"/>
          <p:nvPr/>
        </p:nvSpPr>
        <p:spPr>
          <a:xfrm>
            <a:off x="381000" y="3502067"/>
            <a:ext cx="5293112" cy="856645"/>
          </a:xfrm>
          <a:prstGeom prst="rect">
            <a:avLst/>
          </a:prstGeom>
        </p:spPr>
        <p:txBody>
          <a:bodyPr vert="horz" wrap="square" lIns="0" tIns="12700" rIns="0" bIns="0" rtlCol="0">
            <a:spAutoFit/>
          </a:bodyPr>
          <a:lstStyle/>
          <a:p>
            <a:pPr>
              <a:spcBef>
                <a:spcPts val="100"/>
              </a:spcBef>
            </a:pPr>
            <a:r>
              <a:rPr lang="en-US">
                <a:solidFill>
                  <a:srgbClr val="58595B"/>
                </a:solidFill>
                <a:latin typeface="+mj-lt"/>
                <a:cs typeface="Arial"/>
              </a:rPr>
              <a:t>Young people especially young women acquire skills and </a:t>
            </a:r>
            <a:r>
              <a:rPr>
                <a:solidFill>
                  <a:srgbClr val="58595B"/>
                </a:solidFill>
                <a:latin typeface="+mj-lt"/>
                <a:cs typeface="Arial"/>
              </a:rPr>
              <a:t>ﬁnd decent jobs, or entrepreneurship</a:t>
            </a:r>
            <a:r>
              <a:rPr lang="en-US">
                <a:solidFill>
                  <a:srgbClr val="58595B"/>
                </a:solidFill>
                <a:latin typeface="+mj-lt"/>
                <a:cs typeface="Arial"/>
              </a:rPr>
              <a:t> </a:t>
            </a:r>
            <a:r>
              <a:rPr>
                <a:solidFill>
                  <a:srgbClr val="58595B"/>
                </a:solidFill>
                <a:latin typeface="+mj-lt"/>
                <a:cs typeface="Arial"/>
              </a:rPr>
              <a:t>opportunities in</a:t>
            </a:r>
            <a:endParaRPr>
              <a:latin typeface="+mj-lt"/>
              <a:cs typeface="Arial"/>
            </a:endParaRPr>
          </a:p>
          <a:p>
            <a:pPr>
              <a:spcBef>
                <a:spcPts val="55"/>
              </a:spcBef>
            </a:pPr>
            <a:r>
              <a:rPr>
                <a:solidFill>
                  <a:srgbClr val="58595B"/>
                </a:solidFill>
                <a:latin typeface="+mj-lt"/>
                <a:cs typeface="Arial"/>
              </a:rPr>
              <a:t>agriculture and the green and sustainable economy</a:t>
            </a:r>
            <a:endParaRPr>
              <a:latin typeface="+mj-lt"/>
              <a:cs typeface="Arial"/>
            </a:endParaRPr>
          </a:p>
        </p:txBody>
      </p:sp>
      <p:sp>
        <p:nvSpPr>
          <p:cNvPr id="51" name="object 51"/>
          <p:cNvSpPr/>
          <p:nvPr/>
        </p:nvSpPr>
        <p:spPr>
          <a:xfrm>
            <a:off x="6365154" y="3429000"/>
            <a:ext cx="5585460" cy="990600"/>
          </a:xfrm>
          <a:custGeom>
            <a:avLst/>
            <a:gdLst/>
            <a:ahLst/>
            <a:cxnLst/>
            <a:rect l="l" t="t" r="r" b="b"/>
            <a:pathLst>
              <a:path w="5585459" h="990600">
                <a:moveTo>
                  <a:pt x="5493461" y="0"/>
                </a:moveTo>
                <a:lnTo>
                  <a:pt x="91452" y="0"/>
                </a:lnTo>
                <a:lnTo>
                  <a:pt x="55855" y="7186"/>
                </a:lnTo>
                <a:lnTo>
                  <a:pt x="26785" y="26785"/>
                </a:lnTo>
                <a:lnTo>
                  <a:pt x="7186" y="55855"/>
                </a:lnTo>
                <a:lnTo>
                  <a:pt x="0" y="91452"/>
                </a:lnTo>
                <a:lnTo>
                  <a:pt x="0" y="898537"/>
                </a:lnTo>
                <a:lnTo>
                  <a:pt x="7186" y="934135"/>
                </a:lnTo>
                <a:lnTo>
                  <a:pt x="26785" y="963204"/>
                </a:lnTo>
                <a:lnTo>
                  <a:pt x="55855" y="982803"/>
                </a:lnTo>
                <a:lnTo>
                  <a:pt x="91452" y="989990"/>
                </a:lnTo>
                <a:lnTo>
                  <a:pt x="5493461" y="989990"/>
                </a:lnTo>
                <a:lnTo>
                  <a:pt x="5529058" y="982803"/>
                </a:lnTo>
                <a:lnTo>
                  <a:pt x="5558128" y="963204"/>
                </a:lnTo>
                <a:lnTo>
                  <a:pt x="5577727" y="934135"/>
                </a:lnTo>
                <a:lnTo>
                  <a:pt x="5584913" y="898537"/>
                </a:lnTo>
                <a:lnTo>
                  <a:pt x="5584913" y="91452"/>
                </a:lnTo>
                <a:lnTo>
                  <a:pt x="5577727" y="55855"/>
                </a:lnTo>
                <a:lnTo>
                  <a:pt x="5558128" y="26785"/>
                </a:lnTo>
                <a:lnTo>
                  <a:pt x="5529058" y="7186"/>
                </a:lnTo>
                <a:lnTo>
                  <a:pt x="5493461" y="0"/>
                </a:lnTo>
                <a:close/>
              </a:path>
            </a:pathLst>
          </a:custGeom>
          <a:solidFill>
            <a:srgbClr val="FFFFFF">
              <a:alpha val="89999"/>
            </a:srgbClr>
          </a:solidFill>
        </p:spPr>
        <p:txBody>
          <a:bodyPr wrap="square" lIns="0" tIns="0" rIns="0" bIns="0" rtlCol="0"/>
          <a:lstStyle/>
          <a:p>
            <a:endParaRPr/>
          </a:p>
        </p:txBody>
      </p:sp>
      <p:sp>
        <p:nvSpPr>
          <p:cNvPr id="52" name="object 52"/>
          <p:cNvSpPr txBox="1"/>
          <p:nvPr/>
        </p:nvSpPr>
        <p:spPr>
          <a:xfrm>
            <a:off x="6477000" y="3526222"/>
            <a:ext cx="5269865" cy="814069"/>
          </a:xfrm>
          <a:prstGeom prst="rect">
            <a:avLst/>
          </a:prstGeom>
        </p:spPr>
        <p:txBody>
          <a:bodyPr vert="horz" wrap="square" lIns="0" tIns="5715" rIns="0" bIns="0" rtlCol="0">
            <a:spAutoFit/>
          </a:bodyPr>
          <a:lstStyle/>
          <a:p>
            <a:pPr marL="12700" marR="5080" indent="23495">
              <a:lnSpc>
                <a:spcPct val="102899"/>
              </a:lnSpc>
              <a:spcBef>
                <a:spcPts val="45"/>
              </a:spcBef>
            </a:pPr>
            <a:r>
              <a:rPr sz="1700">
                <a:solidFill>
                  <a:srgbClr val="58595B"/>
                </a:solidFill>
                <a:latin typeface="+mj-lt"/>
                <a:cs typeface="Arial"/>
              </a:rPr>
              <a:t>The right to safe and quality education and health care is  more transparently ensured in particular for vulnerable  groups including children, girls and women, and refugees</a:t>
            </a:r>
            <a:endParaRPr sz="1700">
              <a:latin typeface="+mj-lt"/>
              <a:cs typeface="Arial"/>
            </a:endParaRPr>
          </a:p>
        </p:txBody>
      </p:sp>
      <p:sp>
        <p:nvSpPr>
          <p:cNvPr id="54" name="object 36">
            <a:extLst>
              <a:ext uri="{FF2B5EF4-FFF2-40B4-BE49-F238E27FC236}">
                <a16:creationId xmlns:a16="http://schemas.microsoft.com/office/drawing/2014/main" id="{3C898FEF-22BB-47D3-AD5D-CE63487C02E3}"/>
              </a:ext>
            </a:extLst>
          </p:cNvPr>
          <p:cNvSpPr txBox="1"/>
          <p:nvPr/>
        </p:nvSpPr>
        <p:spPr>
          <a:xfrm>
            <a:off x="389420" y="5302572"/>
            <a:ext cx="3226931" cy="396262"/>
          </a:xfrm>
          <a:prstGeom prst="rect">
            <a:avLst/>
          </a:prstGeom>
        </p:spPr>
        <p:txBody>
          <a:bodyPr vert="horz" wrap="square" lIns="0" tIns="13970" rIns="0" bIns="0" rtlCol="0">
            <a:spAutoFit/>
          </a:bodyPr>
          <a:lstStyle/>
          <a:p>
            <a:pPr marL="12700">
              <a:lnSpc>
                <a:spcPct val="100000"/>
              </a:lnSpc>
              <a:spcBef>
                <a:spcPts val="770"/>
              </a:spcBef>
            </a:pPr>
            <a:r>
              <a:rPr lang="en-US" sz="1200">
                <a:solidFill>
                  <a:srgbClr val="FFFFFF"/>
                </a:solidFill>
                <a:latin typeface="+mj-lt"/>
                <a:cs typeface="Arial"/>
              </a:rPr>
              <a:t>Intervention 1 – Green and decent jobs for youth</a:t>
            </a:r>
            <a:endParaRPr lang="en-US" sz="1200">
              <a:latin typeface="+mj-lt"/>
              <a:cs typeface="Arial"/>
            </a:endParaRPr>
          </a:p>
          <a:p>
            <a:pPr marL="12700">
              <a:lnSpc>
                <a:spcPct val="100000"/>
              </a:lnSpc>
              <a:spcBef>
                <a:spcPts val="75"/>
              </a:spcBef>
            </a:pPr>
            <a:r>
              <a:rPr lang="en-US" sz="1200">
                <a:solidFill>
                  <a:srgbClr val="FFFFFF"/>
                </a:solidFill>
                <a:latin typeface="+mj-lt"/>
                <a:cs typeface="Arial"/>
              </a:rPr>
              <a:t>(WeWork) - Rwenzori/Albertine Region</a:t>
            </a:r>
            <a:endParaRPr lang="en-US" sz="1200">
              <a:latin typeface="+mj-lt"/>
              <a:cs typeface="Arial"/>
            </a:endParaRPr>
          </a:p>
        </p:txBody>
      </p:sp>
      <p:sp>
        <p:nvSpPr>
          <p:cNvPr id="43" name="Oval 3">
            <a:extLst>
              <a:ext uri="{FF2B5EF4-FFF2-40B4-BE49-F238E27FC236}">
                <a16:creationId xmlns:a16="http://schemas.microsoft.com/office/drawing/2014/main" id="{C0B6CD18-0FBD-9C43-911B-B81226E44E92}"/>
              </a:ext>
            </a:extLst>
          </p:cNvPr>
          <p:cNvSpPr/>
          <p:nvPr/>
        </p:nvSpPr>
        <p:spPr>
          <a:xfrm>
            <a:off x="6110215" y="5244724"/>
            <a:ext cx="4048210" cy="75985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756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latin typeface="Times New Roman"/>
                <a:cs typeface="Times New Roman"/>
              </a:rPr>
              <a:t>5. </a:t>
            </a:r>
            <a:r>
              <a:rPr lang="fr-BE" b="1" err="1">
                <a:solidFill>
                  <a:srgbClr val="C00000"/>
                </a:solidFill>
                <a:latin typeface="Times New Roman"/>
                <a:cs typeface="Times New Roman"/>
              </a:rPr>
              <a:t>Submission</a:t>
            </a:r>
            <a:r>
              <a:rPr lang="fr-BE" b="1">
                <a:solidFill>
                  <a:srgbClr val="C00000"/>
                </a:solidFill>
                <a:latin typeface="Times New Roman"/>
                <a:cs typeface="Times New Roman"/>
              </a:rPr>
              <a:t> concept notes</a:t>
            </a:r>
            <a:endParaRPr lang="fr-BE" b="1">
              <a:solidFill>
                <a:srgbClr val="C00000"/>
              </a:solidFill>
              <a:latin typeface="Calibri" panose="020F0502020204030204"/>
              <a:ea typeface="Calibri" panose="020F0502020204030204"/>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774579" y="1512443"/>
            <a:ext cx="9903253"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a:p>
            <a:pPr marL="0" indent="0">
              <a:buNone/>
            </a:pPr>
            <a:r>
              <a:rPr lang="en-US">
                <a:solidFill>
                  <a:schemeClr val="tx1">
                    <a:lumMod val="75000"/>
                    <a:lumOff val="25000"/>
                  </a:schemeClr>
                </a:solidFill>
                <a:latin typeface="Times New Roman"/>
                <a:cs typeface="Times New Roman"/>
              </a:rPr>
              <a:t>Deadline for application</a:t>
            </a:r>
            <a:r>
              <a:rPr lang="en-US" b="1">
                <a:solidFill>
                  <a:schemeClr val="tx1">
                    <a:lumMod val="75000"/>
                    <a:lumOff val="25000"/>
                  </a:schemeClr>
                </a:solidFill>
                <a:latin typeface="Times New Roman"/>
                <a:cs typeface="Times New Roman"/>
              </a:rPr>
              <a:t>: </a:t>
            </a:r>
            <a:r>
              <a:rPr lang="en-US" b="1">
                <a:solidFill>
                  <a:srgbClr val="C00000"/>
                </a:solidFill>
                <a:latin typeface="Times New Roman"/>
                <a:cs typeface="Times New Roman"/>
              </a:rPr>
              <a:t>8</a:t>
            </a:r>
            <a:r>
              <a:rPr lang="en-US" b="1" baseline="30000">
                <a:solidFill>
                  <a:srgbClr val="C00000"/>
                </a:solidFill>
                <a:latin typeface="Times New Roman"/>
                <a:cs typeface="Times New Roman"/>
              </a:rPr>
              <a:t>th</a:t>
            </a:r>
            <a:r>
              <a:rPr lang="en-US" b="1">
                <a:solidFill>
                  <a:srgbClr val="C00000"/>
                </a:solidFill>
                <a:latin typeface="Times New Roman"/>
                <a:cs typeface="Times New Roman"/>
              </a:rPr>
              <a:t> May 2025 at </a:t>
            </a:r>
            <a:r>
              <a:rPr lang="en-US" b="1" u="sng">
                <a:solidFill>
                  <a:srgbClr val="C00000"/>
                </a:solidFill>
                <a:latin typeface="Times New Roman"/>
                <a:cs typeface="Times New Roman"/>
              </a:rPr>
              <a:t>5 PM </a:t>
            </a:r>
            <a:endParaRPr lang="en-US" b="1" u="sng">
              <a:solidFill>
                <a:srgbClr val="C00000"/>
              </a:solidFill>
              <a:latin typeface="Times New Roman"/>
              <a:ea typeface="Calibri"/>
              <a:cs typeface="Times New Roman"/>
            </a:endParaRPr>
          </a:p>
          <a:p>
            <a:pPr marL="0" indent="0">
              <a:buNone/>
            </a:pPr>
            <a:endParaRPr lang="nl-BE">
              <a:solidFill>
                <a:schemeClr val="tx1">
                  <a:lumMod val="75000"/>
                  <a:lumOff val="25000"/>
                </a:schemeClr>
              </a:solidFill>
              <a:latin typeface="Times New Roman"/>
              <a:cs typeface="Times New Roman"/>
            </a:endParaRPr>
          </a:p>
          <a:p>
            <a:pPr marL="0" indent="0">
              <a:buNone/>
            </a:pPr>
            <a:r>
              <a:rPr lang="nl-BE" b="1">
                <a:solidFill>
                  <a:srgbClr val="C00000"/>
                </a:solidFill>
                <a:latin typeface="Times New Roman"/>
                <a:cs typeface="Times New Roman"/>
              </a:rPr>
              <a:t>!!! </a:t>
            </a:r>
            <a:r>
              <a:rPr lang="nl-BE">
                <a:solidFill>
                  <a:schemeClr val="tx1">
                    <a:lumMod val="75000"/>
                    <a:lumOff val="25000"/>
                  </a:schemeClr>
                </a:solidFill>
                <a:latin typeface="Times New Roman"/>
                <a:cs typeface="Times New Roman"/>
              </a:rPr>
              <a:t>Online </a:t>
            </a:r>
            <a:r>
              <a:rPr lang="nl-BE" err="1">
                <a:solidFill>
                  <a:schemeClr val="tx1">
                    <a:lumMod val="75000"/>
                    <a:lumOff val="25000"/>
                  </a:schemeClr>
                </a:solidFill>
                <a:latin typeface="Times New Roman"/>
                <a:cs typeface="Times New Roman"/>
              </a:rPr>
              <a:t>submission</a:t>
            </a:r>
            <a:r>
              <a:rPr lang="nl-BE">
                <a:solidFill>
                  <a:schemeClr val="tx1">
                    <a:lumMod val="75000"/>
                    <a:lumOff val="25000"/>
                  </a:schemeClr>
                </a:solidFill>
                <a:latin typeface="Times New Roman"/>
                <a:cs typeface="Times New Roman"/>
              </a:rPr>
              <a:t> form – </a:t>
            </a:r>
            <a:r>
              <a:rPr lang="nl-BE" b="1" i="1">
                <a:solidFill>
                  <a:schemeClr val="tx1">
                    <a:lumMod val="75000"/>
                    <a:lumOff val="25000"/>
                  </a:schemeClr>
                </a:solidFill>
                <a:latin typeface="Times New Roman"/>
                <a:cs typeface="Times New Roman"/>
              </a:rPr>
              <a:t>‘</a:t>
            </a:r>
            <a:r>
              <a:rPr lang="nl-BE" b="1" i="1" err="1">
                <a:solidFill>
                  <a:schemeClr val="tx1">
                    <a:lumMod val="75000"/>
                    <a:lumOff val="25000"/>
                  </a:schemeClr>
                </a:solidFill>
                <a:latin typeface="Times New Roman"/>
                <a:cs typeface="Times New Roman"/>
              </a:rPr>
              <a:t>Submit</a:t>
            </a:r>
            <a:r>
              <a:rPr lang="nl-BE" b="1" i="1">
                <a:solidFill>
                  <a:schemeClr val="tx1">
                    <a:lumMod val="75000"/>
                    <a:lumOff val="25000"/>
                  </a:schemeClr>
                </a:solidFill>
                <a:latin typeface="Times New Roman"/>
                <a:cs typeface="Times New Roman"/>
              </a:rPr>
              <a:t>’:</a:t>
            </a:r>
            <a:endParaRPr lang="en-GB" sz="2800" b="1">
              <a:solidFill>
                <a:schemeClr val="tx1">
                  <a:lumMod val="75000"/>
                  <a:lumOff val="25000"/>
                </a:schemeClr>
              </a:solidFill>
              <a:latin typeface="Times New Roman"/>
              <a:cs typeface="Times New Roman"/>
            </a:endParaRPr>
          </a:p>
          <a:p>
            <a:pPr marL="0" indent="0">
              <a:buNone/>
            </a:pPr>
            <a:endParaRPr lang="en-GB" sz="2800" b="1">
              <a:solidFill>
                <a:srgbClr val="C00000"/>
              </a:solidFill>
              <a:latin typeface="Times New Roman"/>
              <a:cs typeface="Times New Roman"/>
            </a:endParaRPr>
          </a:p>
          <a:p>
            <a:pPr marL="0" indent="0">
              <a:buNone/>
            </a:pPr>
            <a:r>
              <a:rPr lang="en-GB" sz="2800" b="1">
                <a:solidFill>
                  <a:srgbClr val="C00000"/>
                </a:solidFill>
                <a:latin typeface="Times New Roman"/>
                <a:cs typeface="Times New Roman"/>
              </a:rPr>
              <a:t>SUBMISSIONS BY EMAIL/POST </a:t>
            </a:r>
            <a:r>
              <a:rPr lang="en-GB" sz="2800" b="1" i="0" u="none" strike="noStrike" baseline="0">
                <a:solidFill>
                  <a:srgbClr val="C00000"/>
                </a:solidFill>
                <a:latin typeface="Times New Roman"/>
                <a:cs typeface="Times New Roman"/>
                <a:sym typeface="Wingdings" panose="05000000000000000000" pitchFamily="2" charset="2"/>
              </a:rPr>
              <a:t> AUTOMATIC REJECTION</a:t>
            </a:r>
            <a:endParaRPr lang="en-GB" sz="2800" b="1" i="0" u="none" strike="noStrike" baseline="0">
              <a:solidFill>
                <a:srgbClr val="C00000"/>
              </a:solidFill>
              <a:latin typeface="Times New Roman"/>
              <a:ea typeface="Calibri"/>
              <a:cs typeface="Times New Roman"/>
            </a:endParaRPr>
          </a:p>
          <a:p>
            <a:pPr marL="0" indent="0">
              <a:buNone/>
            </a:pPr>
            <a:endParaRPr lang="en-US" i="1">
              <a:solidFill>
                <a:srgbClr val="FF0000"/>
              </a:solidFill>
              <a:ea typeface="Calibri" panose="020F0502020204030204"/>
              <a:cs typeface="Calibri"/>
            </a:endParaRPr>
          </a:p>
        </p:txBody>
      </p:sp>
    </p:spTree>
    <p:extLst>
      <p:ext uri="{BB962C8B-B14F-4D97-AF65-F5344CB8AC3E}">
        <p14:creationId xmlns:p14="http://schemas.microsoft.com/office/powerpoint/2010/main" val="2456228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latin typeface="Times New Roman"/>
                <a:cs typeface="Times New Roman"/>
              </a:rPr>
              <a:t>5. </a:t>
            </a:r>
            <a:r>
              <a:rPr lang="fr-BE" b="1" err="1">
                <a:solidFill>
                  <a:srgbClr val="C00000"/>
                </a:solidFill>
                <a:latin typeface="Times New Roman"/>
                <a:cs typeface="Times New Roman"/>
              </a:rPr>
              <a:t>Submission</a:t>
            </a:r>
            <a:r>
              <a:rPr lang="fr-BE" b="1">
                <a:solidFill>
                  <a:srgbClr val="C00000"/>
                </a:solidFill>
                <a:latin typeface="Times New Roman"/>
                <a:cs typeface="Times New Roman"/>
              </a:rPr>
              <a:t> concept notes</a:t>
            </a: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a:solidFill>
                  <a:schemeClr val="tx1">
                    <a:lumMod val="75000"/>
                    <a:lumOff val="25000"/>
                  </a:schemeClr>
                </a:solidFill>
                <a:latin typeface="Times New Roman"/>
                <a:cs typeface="Times New Roman"/>
              </a:rPr>
              <a:t>Online submission form – </a:t>
            </a:r>
            <a:r>
              <a:rPr lang="nl-BE" b="1" i="1">
                <a:solidFill>
                  <a:schemeClr val="tx1">
                    <a:lumMod val="75000"/>
                    <a:lumOff val="25000"/>
                  </a:schemeClr>
                </a:solidFill>
                <a:latin typeface="Times New Roman"/>
                <a:cs typeface="Times New Roman"/>
              </a:rPr>
              <a:t>‘Submit’</a:t>
            </a:r>
            <a:r>
              <a:rPr lang="nl-BE" b="1" i="1">
                <a:solidFill>
                  <a:schemeClr val="tx1">
                    <a:lumMod val="75000"/>
                    <a:lumOff val="25000"/>
                  </a:schemeClr>
                </a:solidFill>
                <a:latin typeface="Times New Roman"/>
                <a:ea typeface="Calibri"/>
                <a:cs typeface="Calibri"/>
              </a:rPr>
              <a:t> </a:t>
            </a:r>
            <a:r>
              <a:rPr lang="en-GB" sz="2400" u="sng" kern="0">
                <a:solidFill>
                  <a:srgbClr val="467886"/>
                </a:solidFill>
                <a:latin typeface="Times New Roman"/>
                <a:cs typeface="Times New Roman"/>
                <a:hlinkClick r:id="rId3"/>
              </a:rPr>
              <a:t>https://submit.link/3B3</a:t>
            </a:r>
            <a:r>
              <a:rPr lang="en-GB" sz="2800" kern="0">
                <a:latin typeface="Times New Roman"/>
                <a:cs typeface="Times New Roman"/>
              </a:rPr>
              <a:t> </a:t>
            </a:r>
            <a:r>
              <a:rPr lang="nl-BE" b="1" i="1">
                <a:solidFill>
                  <a:schemeClr val="tx1">
                    <a:lumMod val="75000"/>
                    <a:lumOff val="25000"/>
                  </a:schemeClr>
                </a:solidFill>
                <a:latin typeface="Times New Roman"/>
                <a:cs typeface="Times New Roman"/>
              </a:rPr>
              <a:t>:</a:t>
            </a:r>
            <a:endParaRPr lang="en-GB" sz="2800" b="1">
              <a:solidFill>
                <a:schemeClr val="tx1">
                  <a:lumMod val="75000"/>
                  <a:lumOff val="25000"/>
                </a:schemeClr>
              </a:solidFill>
              <a:latin typeface="Times New Roman"/>
              <a:cs typeface="Times New Roman"/>
            </a:endParaRPr>
          </a:p>
          <a:p>
            <a:pPr marL="0" indent="0">
              <a:buNone/>
            </a:pPr>
            <a:endParaRPr lang="en-GB" sz="2800" b="1" i="1" u="none" strike="noStrike" baseline="0">
              <a:solidFill>
                <a:srgbClr val="C00000"/>
              </a:solidFill>
              <a:highlight>
                <a:srgbClr val="FFFF00"/>
              </a:highlight>
              <a:latin typeface="Times New Roman"/>
              <a:cs typeface="Times New Roman"/>
            </a:endParaRPr>
          </a:p>
          <a:p>
            <a:pPr marL="0" indent="0">
              <a:buNone/>
            </a:pPr>
            <a:endParaRPr lang="en-US" sz="2800" b="1">
              <a:solidFill>
                <a:srgbClr val="C00000"/>
              </a:solidFill>
              <a:latin typeface="Times New Roman"/>
              <a:cs typeface="Times New Roman"/>
            </a:endParaRPr>
          </a:p>
          <a:p>
            <a:pPr>
              <a:buFontTx/>
              <a:buChar char="-"/>
            </a:pPr>
            <a:r>
              <a:rPr lang="en-US" sz="2800" b="1">
                <a:solidFill>
                  <a:srgbClr val="C00000"/>
                </a:solidFill>
                <a:latin typeface="Times New Roman"/>
                <a:cs typeface="Times New Roman"/>
              </a:rPr>
              <a:t>Avoid last minute submission; </a:t>
            </a:r>
            <a:r>
              <a:rPr lang="en-US" sz="2800">
                <a:solidFill>
                  <a:srgbClr val="C00000"/>
                </a:solidFill>
                <a:latin typeface="Times New Roman"/>
                <a:cs typeface="Times New Roman"/>
              </a:rPr>
              <a:t>System automatically closes when past deadline</a:t>
            </a:r>
            <a:endParaRPr lang="en-US" sz="2800">
              <a:solidFill>
                <a:srgbClr val="C00000"/>
              </a:solidFill>
              <a:latin typeface="Times New Roman"/>
              <a:ea typeface="Calibri"/>
              <a:cs typeface="Calibri"/>
            </a:endParaRPr>
          </a:p>
          <a:p>
            <a:pPr>
              <a:buFontTx/>
              <a:buChar char="-"/>
            </a:pPr>
            <a:r>
              <a:rPr lang="en-US" sz="2800">
                <a:solidFill>
                  <a:srgbClr val="C00000"/>
                </a:solidFill>
                <a:latin typeface="Times New Roman"/>
                <a:cs typeface="Times New Roman"/>
              </a:rPr>
              <a:t>Start working on a</a:t>
            </a:r>
            <a:r>
              <a:rPr lang="en-US" sz="2800" b="1">
                <a:solidFill>
                  <a:srgbClr val="C00000"/>
                </a:solidFill>
                <a:latin typeface="Times New Roman"/>
                <a:cs typeface="Times New Roman"/>
              </a:rPr>
              <a:t> draft </a:t>
            </a:r>
            <a:r>
              <a:rPr lang="en-US" sz="2800">
                <a:solidFill>
                  <a:srgbClr val="C00000"/>
                </a:solidFill>
                <a:latin typeface="Times New Roman"/>
                <a:cs typeface="Times New Roman"/>
              </a:rPr>
              <a:t>timely (you can always go back to your draft, it saves automatically</a:t>
            </a:r>
            <a:r>
              <a:rPr lang="en-US" sz="2400">
                <a:solidFill>
                  <a:srgbClr val="C00000"/>
                </a:solidFill>
                <a:latin typeface="Times New Roman"/>
                <a:cs typeface="Times New Roman"/>
              </a:rPr>
              <a:t>)</a:t>
            </a:r>
            <a:endParaRPr lang="en-US" sz="2400">
              <a:solidFill>
                <a:srgbClr val="C00000"/>
              </a:solidFill>
              <a:latin typeface="Times New Roman"/>
              <a:ea typeface="Calibri"/>
              <a:cs typeface="Calibri"/>
            </a:endParaRPr>
          </a:p>
          <a:p>
            <a:pPr>
              <a:buFontTx/>
              <a:buChar char="-"/>
            </a:pPr>
            <a:r>
              <a:rPr lang="en-US" sz="2800" b="1">
                <a:solidFill>
                  <a:srgbClr val="C00000"/>
                </a:solidFill>
                <a:latin typeface="Times New Roman"/>
                <a:cs typeface="Times New Roman"/>
              </a:rPr>
              <a:t>Get documentation (annexes to the application file) ready </a:t>
            </a:r>
            <a:r>
              <a:rPr lang="en-US" sz="2800">
                <a:solidFill>
                  <a:srgbClr val="C00000"/>
                </a:solidFill>
                <a:latin typeface="Times New Roman"/>
                <a:cs typeface="Times New Roman"/>
              </a:rPr>
              <a:t>on time; you cannot proceed to uploading application file before uploading the annexes)</a:t>
            </a:r>
            <a:endParaRPr lang="en-US" sz="2800">
              <a:solidFill>
                <a:srgbClr val="C00000"/>
              </a:solidFill>
              <a:latin typeface="Calibri" panose="020F0502020204030204"/>
              <a:ea typeface="Calibri"/>
              <a:cs typeface="Calibri"/>
            </a:endParaRPr>
          </a:p>
          <a:p>
            <a:pPr lvl="1">
              <a:buFontTx/>
              <a:buChar char="-"/>
            </a:pPr>
            <a:endParaRPr lang="en-US" sz="2400">
              <a:solidFill>
                <a:srgbClr val="C00000"/>
              </a:solidFill>
            </a:endParaRPr>
          </a:p>
          <a:p>
            <a:pPr lvl="1">
              <a:buFontTx/>
              <a:buChar char="-"/>
            </a:pPr>
            <a:endParaRPr lang="en-US" sz="24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57184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a:latin typeface="Times New Roman"/>
                <a:cs typeface="Times New Roman"/>
              </a:rPr>
              <a:t>5. </a:t>
            </a:r>
            <a:r>
              <a:rPr lang="fr-BE" err="1">
                <a:latin typeface="Times New Roman"/>
                <a:cs typeface="Times New Roman"/>
              </a:rPr>
              <a:t>Submission</a:t>
            </a:r>
            <a:r>
              <a:rPr lang="fr-BE">
                <a:latin typeface="Times New Roman"/>
                <a:cs typeface="Times New Roman"/>
              </a:rPr>
              <a:t> concept notes</a:t>
            </a:r>
            <a:endParaRPr lang="fr-BE">
              <a:latin typeface="Calibri" panose="020F0502020204030204"/>
              <a:ea typeface="Calibri" panose="020F0502020204030204"/>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chemeClr val="tx1">
                  <a:lumMod val="75000"/>
                  <a:lumOff val="25000"/>
                </a:schemeClr>
              </a:solidFill>
              <a:cs typeface="Calibri"/>
            </a:endParaRPr>
          </a:p>
          <a:p>
            <a:pPr marL="0" indent="0">
              <a:buNone/>
            </a:pPr>
            <a:endParaRPr lang="en-US" i="1">
              <a:solidFill>
                <a:schemeClr val="tx1">
                  <a:lumMod val="75000"/>
                  <a:lumOff val="25000"/>
                </a:schemeClr>
              </a:solidFill>
              <a:cs typeface="Calibri"/>
            </a:endParaRPr>
          </a:p>
          <a:p>
            <a:pPr>
              <a:buFontTx/>
              <a:buChar char="-"/>
            </a:pPr>
            <a:r>
              <a:rPr lang="en-US" b="1">
                <a:solidFill>
                  <a:schemeClr val="tx1">
                    <a:lumMod val="75000"/>
                    <a:lumOff val="25000"/>
                  </a:schemeClr>
                </a:solidFill>
                <a:latin typeface="Times New Roman"/>
                <a:cs typeface="Calibri"/>
              </a:rPr>
              <a:t>Timely</a:t>
            </a:r>
            <a:endParaRPr lang="en-US" b="1">
              <a:solidFill>
                <a:schemeClr val="tx1">
                  <a:lumMod val="75000"/>
                  <a:lumOff val="25000"/>
                </a:schemeClr>
              </a:solidFill>
              <a:latin typeface="Times New Roman"/>
              <a:ea typeface="Calibri"/>
              <a:cs typeface="Calibri"/>
            </a:endParaRPr>
          </a:p>
          <a:p>
            <a:pPr>
              <a:buFontTx/>
              <a:buChar char="-"/>
            </a:pPr>
            <a:r>
              <a:rPr lang="en-US" b="1">
                <a:solidFill>
                  <a:schemeClr val="tx1">
                    <a:lumMod val="75000"/>
                    <a:lumOff val="25000"/>
                  </a:schemeClr>
                </a:solidFill>
                <a:latin typeface="Times New Roman"/>
                <a:cs typeface="Calibri"/>
              </a:rPr>
              <a:t>Complete (guide + declaration + annexes)</a:t>
            </a:r>
            <a:endParaRPr lang="en-US" b="1">
              <a:solidFill>
                <a:schemeClr val="tx1">
                  <a:lumMod val="75000"/>
                  <a:lumOff val="25000"/>
                </a:schemeClr>
              </a:solidFill>
              <a:latin typeface="Times New Roman"/>
              <a:ea typeface="Calibri"/>
              <a:cs typeface="Calibri"/>
            </a:endParaRPr>
          </a:p>
          <a:p>
            <a:pPr>
              <a:buFontTx/>
              <a:buChar char="-"/>
            </a:pPr>
            <a:r>
              <a:rPr lang="en-US" b="1">
                <a:solidFill>
                  <a:schemeClr val="tx1">
                    <a:lumMod val="75000"/>
                    <a:lumOff val="25000"/>
                  </a:schemeClr>
                </a:solidFill>
                <a:latin typeface="Times New Roman"/>
                <a:cs typeface="Calibri"/>
              </a:rPr>
              <a:t>and following the procedure (use the template!) </a:t>
            </a:r>
            <a:endParaRPr lang="en-US" b="1">
              <a:solidFill>
                <a:schemeClr val="tx1">
                  <a:lumMod val="75000"/>
                  <a:lumOff val="25000"/>
                </a:schemeClr>
              </a:solidFill>
              <a:latin typeface="Calibri" panose="020F0502020204030204"/>
              <a:ea typeface="Calibri"/>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406914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09402"/>
            <a:ext cx="10106186" cy="1067466"/>
          </a:xfrm>
        </p:spPr>
        <p:txBody>
          <a:bodyPr vert="horz" lIns="91440" tIns="45720" rIns="91440" bIns="45720" rtlCol="0" anchor="t">
            <a:normAutofit/>
          </a:bodyPr>
          <a:lstStyle/>
          <a:p>
            <a:r>
              <a:rPr lang="fr-BE" b="1">
                <a:solidFill>
                  <a:srgbClr val="C00000"/>
                </a:solidFill>
                <a:latin typeface="Times New Roman"/>
                <a:cs typeface="Times New Roman"/>
              </a:rPr>
              <a:t>5. </a:t>
            </a:r>
            <a:r>
              <a:rPr lang="fr-BE" sz="4000" b="1">
                <a:solidFill>
                  <a:srgbClr val="C00000"/>
                </a:solidFill>
                <a:latin typeface="Times New Roman"/>
                <a:cs typeface="Times New Roman"/>
              </a:rPr>
              <a:t>Indicative timeline</a:t>
            </a:r>
            <a:r>
              <a:rPr lang="fr-BE" b="1">
                <a:solidFill>
                  <a:srgbClr val="C00000"/>
                </a:solidFill>
                <a:latin typeface="Times New Roman"/>
                <a:cs typeface="Times New Roman"/>
              </a:rPr>
              <a:t> – Concept notes</a:t>
            </a: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9" name="Table 8">
            <a:extLst>
              <a:ext uri="{FF2B5EF4-FFF2-40B4-BE49-F238E27FC236}">
                <a16:creationId xmlns:a16="http://schemas.microsoft.com/office/drawing/2014/main" id="{723255E5-C150-ECEE-1CEB-D15D44FE6954}"/>
              </a:ext>
            </a:extLst>
          </p:cNvPr>
          <p:cNvGraphicFramePr>
            <a:graphicFrameLocks noGrp="1"/>
          </p:cNvGraphicFramePr>
          <p:nvPr>
            <p:extLst>
              <p:ext uri="{D42A27DB-BD31-4B8C-83A1-F6EECF244321}">
                <p14:modId xmlns:p14="http://schemas.microsoft.com/office/powerpoint/2010/main" val="1183687654"/>
              </p:ext>
            </p:extLst>
          </p:nvPr>
        </p:nvGraphicFramePr>
        <p:xfrm>
          <a:off x="648928" y="1442416"/>
          <a:ext cx="10698776" cy="4734546"/>
        </p:xfrm>
        <a:graphic>
          <a:graphicData uri="http://schemas.openxmlformats.org/drawingml/2006/table">
            <a:tbl>
              <a:tblPr bandRow="1">
                <a:tableStyleId>{5C22544A-7EE6-4342-B048-85BDC9FD1C3A}</a:tableStyleId>
              </a:tblPr>
              <a:tblGrid>
                <a:gridCol w="5586088">
                  <a:extLst>
                    <a:ext uri="{9D8B030D-6E8A-4147-A177-3AD203B41FA5}">
                      <a16:colId xmlns:a16="http://schemas.microsoft.com/office/drawing/2014/main" val="1197885795"/>
                    </a:ext>
                  </a:extLst>
                </a:gridCol>
                <a:gridCol w="3256972">
                  <a:extLst>
                    <a:ext uri="{9D8B030D-6E8A-4147-A177-3AD203B41FA5}">
                      <a16:colId xmlns:a16="http://schemas.microsoft.com/office/drawing/2014/main" val="1680557463"/>
                    </a:ext>
                  </a:extLst>
                </a:gridCol>
                <a:gridCol w="1855716">
                  <a:extLst>
                    <a:ext uri="{9D8B030D-6E8A-4147-A177-3AD203B41FA5}">
                      <a16:colId xmlns:a16="http://schemas.microsoft.com/office/drawing/2014/main" val="1628560706"/>
                    </a:ext>
                  </a:extLst>
                </a:gridCol>
              </a:tblGrid>
              <a:tr h="433129">
                <a:tc>
                  <a:txBody>
                    <a:bodyPr/>
                    <a:lstStyle/>
                    <a:p>
                      <a:pPr algn="l" rtl="0" fontAlgn="base">
                        <a:lnSpc>
                          <a:spcPts val="1376"/>
                        </a:lnSpc>
                        <a:spcAft>
                          <a:spcPts val="600"/>
                        </a:spcAft>
                        <a:buNone/>
                      </a:pPr>
                      <a:endParaRPr lang="fr-FR" sz="1100" b="0" i="0">
                        <a:solidFill>
                          <a:srgbClr val="404040"/>
                        </a:solidFill>
                        <a:effectLst/>
                        <a:latin typeface="Georgia"/>
                      </a:endParaRPr>
                    </a:p>
                  </a:txBody>
                  <a:tcPr marL="66675" marR="66675">
                    <a:lnL w="9525" cap="flat" cmpd="sng" algn="ctr">
                      <a:solidFill>
                        <a:srgbClr val="701860"/>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701860"/>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1" i="0">
                          <a:solidFill>
                            <a:srgbClr val="000000"/>
                          </a:solidFill>
                          <a:effectLst/>
                          <a:latin typeface="Georgia"/>
                        </a:rPr>
                        <a:t>Date*</a:t>
                      </a:r>
                      <a:r>
                        <a:rPr lang="fr-FR" sz="1100" b="0" i="0">
                          <a:solidFill>
                            <a:srgbClr val="000000"/>
                          </a:solidFill>
                          <a:effectLst/>
                          <a:latin typeface="Georgia"/>
                        </a:rPr>
                        <a:t>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rgbClr val="50126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1" i="0">
                          <a:solidFill>
                            <a:srgbClr val="404040"/>
                          </a:solidFill>
                          <a:effectLst/>
                          <a:latin typeface="Georgia"/>
                        </a:rPr>
                        <a:t>Time*</a:t>
                      </a:r>
                      <a:r>
                        <a:rPr lang="fr-FR" sz="1100" b="0" i="0">
                          <a:solidFill>
                            <a:srgbClr val="404040"/>
                          </a:solidFill>
                          <a:effectLst/>
                          <a:latin typeface="Georgia"/>
                        </a:rPr>
                        <a:t> </a:t>
                      </a:r>
                      <a:endParaRPr lang="fr-FR" b="0" i="0">
                        <a:effectLst/>
                        <a:latin typeface="Georgia"/>
                      </a:endParaRPr>
                    </a:p>
                  </a:txBody>
                  <a:tcPr marL="66675" marR="66675">
                    <a:lnL w="9525" cap="flat" cmpd="sng" algn="ctr">
                      <a:solidFill>
                        <a:srgbClr val="501260"/>
                      </a:solidFill>
                      <a:prstDash val="solid"/>
                      <a:round/>
                      <a:headEnd type="none" w="med" len="med"/>
                      <a:tailEnd type="none" w="med" len="med"/>
                    </a:lnL>
                    <a:lnR w="9525" cap="flat" cmpd="sng" algn="ctr">
                      <a:solidFill>
                        <a:srgbClr val="501260"/>
                      </a:solidFill>
                      <a:prstDash val="solid"/>
                      <a:round/>
                      <a:headEnd type="none" w="med" len="med"/>
                      <a:tailEnd type="none" w="med" len="med"/>
                    </a:lnR>
                    <a:lnT w="9525" cap="flat" cmpd="sng" algn="ctr">
                      <a:solidFill>
                        <a:srgbClr val="501260"/>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45953847"/>
                  </a:ext>
                </a:extLst>
              </a:tr>
              <a:tr h="433129">
                <a:tc>
                  <a:txBody>
                    <a:bodyPr/>
                    <a:lstStyle/>
                    <a:p>
                      <a:pPr algn="l" rtl="0" fontAlgn="base">
                        <a:lnSpc>
                          <a:spcPts val="1376"/>
                        </a:lnSpc>
                        <a:spcAft>
                          <a:spcPts val="600"/>
                        </a:spcAft>
                        <a:buNone/>
                      </a:pPr>
                      <a:r>
                        <a:rPr lang="en-GB" sz="1100" b="1" i="0">
                          <a:solidFill>
                            <a:srgbClr val="000000"/>
                          </a:solidFill>
                          <a:effectLst/>
                          <a:latin typeface="Georgia"/>
                        </a:rPr>
                        <a:t>Launching the call for proposals</a:t>
                      </a:r>
                      <a:r>
                        <a:rPr lang="en-GB" sz="1100" b="0" i="0">
                          <a:solidFill>
                            <a:srgbClr val="000000"/>
                          </a:solidFill>
                          <a:effectLst/>
                          <a:latin typeface="Georgia"/>
                        </a:rPr>
                        <a:t> </a:t>
                      </a:r>
                      <a:endParaRPr lang="en-GB"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0" i="0">
                          <a:solidFill>
                            <a:srgbClr val="404040"/>
                          </a:solidFill>
                          <a:effectLst/>
                          <a:latin typeface="Georgia"/>
                        </a:rPr>
                        <a:t>7th April 2025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0" i="0">
                          <a:solidFill>
                            <a:srgbClr val="000000"/>
                          </a:solidFill>
                          <a:effectLst/>
                          <a:latin typeface="Georgia"/>
                        </a:rPr>
                        <a:t>N/A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63328694"/>
                  </a:ext>
                </a:extLst>
              </a:tr>
              <a:tr h="433129">
                <a:tc>
                  <a:txBody>
                    <a:bodyPr/>
                    <a:lstStyle/>
                    <a:p>
                      <a:pPr algn="l" rtl="0" fontAlgn="base">
                        <a:lnSpc>
                          <a:spcPts val="1376"/>
                        </a:lnSpc>
                        <a:spcAft>
                          <a:spcPts val="600"/>
                        </a:spcAft>
                        <a:buNone/>
                      </a:pPr>
                      <a:r>
                        <a:rPr lang="fr-FR" sz="1100" b="1" i="0">
                          <a:solidFill>
                            <a:srgbClr val="404040"/>
                          </a:solidFill>
                          <a:effectLst/>
                          <a:latin typeface="Georgia"/>
                        </a:rPr>
                        <a:t>Information meeting </a:t>
                      </a:r>
                      <a:r>
                        <a:rPr lang="fr-FR" sz="1100" b="0" i="0">
                          <a:solidFill>
                            <a:srgbClr val="404040"/>
                          </a:solidFill>
                          <a:effectLst/>
                          <a:latin typeface="Georgia"/>
                        </a:rPr>
                        <a:t>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0" i="0">
                          <a:solidFill>
                            <a:srgbClr val="000000"/>
                          </a:solidFill>
                          <a:effectLst/>
                          <a:latin typeface="Georgia"/>
                        </a:rPr>
                        <a:t>14 April 2025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0" i="0">
                          <a:solidFill>
                            <a:srgbClr val="000000"/>
                          </a:solidFill>
                          <a:effectLst/>
                          <a:latin typeface="Georgia"/>
                        </a:rPr>
                        <a:t>11:00 </a:t>
                      </a:r>
                      <a:r>
                        <a:rPr lang="fr-FR" sz="1100" b="0" i="0" err="1">
                          <a:solidFill>
                            <a:srgbClr val="000000"/>
                          </a:solidFill>
                          <a:effectLst/>
                          <a:latin typeface="Georgia"/>
                        </a:rPr>
                        <a:t>am</a:t>
                      </a:r>
                      <a:r>
                        <a:rPr lang="fr-FR" sz="1100" b="0" i="0">
                          <a:solidFill>
                            <a:srgbClr val="000000"/>
                          </a:solidFill>
                          <a:effectLst/>
                          <a:latin typeface="Georgia"/>
                        </a:rPr>
                        <a:t>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70602123"/>
                  </a:ext>
                </a:extLst>
              </a:tr>
              <a:tr h="716902">
                <a:tc>
                  <a:txBody>
                    <a:bodyPr/>
                    <a:lstStyle/>
                    <a:p>
                      <a:pPr algn="l" rtl="0" fontAlgn="base">
                        <a:lnSpc>
                          <a:spcPts val="1376"/>
                        </a:lnSpc>
                        <a:spcAft>
                          <a:spcPts val="600"/>
                        </a:spcAft>
                        <a:buNone/>
                      </a:pPr>
                      <a:r>
                        <a:rPr lang="en-US" sz="1100" b="1" i="0">
                          <a:solidFill>
                            <a:srgbClr val="404040"/>
                          </a:solidFill>
                          <a:effectLst/>
                          <a:latin typeface="Georgia"/>
                        </a:rPr>
                        <a:t>Deadline for clarification requests to </a:t>
                      </a:r>
                      <a:r>
                        <a:rPr lang="en-US" sz="1100" b="0" i="0">
                          <a:solidFill>
                            <a:srgbClr val="404040"/>
                          </a:solidFill>
                          <a:effectLst/>
                          <a:latin typeface="Georgia"/>
                        </a:rPr>
                        <a:t>the contracting authority </a:t>
                      </a:r>
                      <a:endParaRPr lang="en-US"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en-US" sz="1100" b="0" i="0">
                          <a:solidFill>
                            <a:srgbClr val="000000"/>
                          </a:solidFill>
                          <a:effectLst/>
                          <a:latin typeface="Georgia"/>
                        </a:rPr>
                        <a:t>17 April 2025  </a:t>
                      </a:r>
                      <a:endParaRPr lang="en-US"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0" i="0">
                          <a:solidFill>
                            <a:srgbClr val="000000"/>
                          </a:solidFill>
                          <a:effectLst/>
                          <a:latin typeface="Georgia"/>
                        </a:rPr>
                        <a:t>N/A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30148284"/>
                  </a:ext>
                </a:extLst>
              </a:tr>
              <a:tr h="851323">
                <a:tc>
                  <a:txBody>
                    <a:bodyPr/>
                    <a:lstStyle/>
                    <a:p>
                      <a:pPr algn="l" rtl="0" fontAlgn="base">
                        <a:lnSpc>
                          <a:spcPts val="1376"/>
                        </a:lnSpc>
                        <a:spcAft>
                          <a:spcPts val="600"/>
                        </a:spcAft>
                        <a:buNone/>
                      </a:pPr>
                      <a:r>
                        <a:rPr lang="en-US" sz="1100" b="1" i="0">
                          <a:solidFill>
                            <a:srgbClr val="404040"/>
                          </a:solidFill>
                          <a:effectLst/>
                          <a:latin typeface="Georgia"/>
                        </a:rPr>
                        <a:t>Last date on which clarifications are given by the contracting authority</a:t>
                      </a:r>
                      <a:r>
                        <a:rPr lang="en-US" sz="1100" b="0" i="0">
                          <a:solidFill>
                            <a:srgbClr val="404040"/>
                          </a:solidFill>
                          <a:effectLst/>
                          <a:latin typeface="Georgia"/>
                        </a:rPr>
                        <a:t> </a:t>
                      </a:r>
                      <a:endParaRPr lang="en-US"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en-US" sz="1100" b="0" i="0">
                          <a:solidFill>
                            <a:srgbClr val="000000"/>
                          </a:solidFill>
                          <a:effectLst/>
                          <a:latin typeface="Georgia"/>
                        </a:rPr>
                        <a:t>25 April 2025  </a:t>
                      </a:r>
                      <a:endParaRPr lang="en-US"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0" i="0">
                          <a:solidFill>
                            <a:srgbClr val="000000"/>
                          </a:solidFill>
                          <a:effectLst/>
                          <a:latin typeface="Georgia"/>
                        </a:rPr>
                        <a:t>N/A </a:t>
                      </a:r>
                      <a:endParaRPr lang="fr-FR" b="0" i="0">
                        <a:effectLst/>
                        <a:latin typeface="Georgia"/>
                      </a:endParaRPr>
                    </a:p>
                    <a:p>
                      <a:pPr algn="ctr" rtl="0" fontAlgn="base">
                        <a:lnSpc>
                          <a:spcPts val="1376"/>
                        </a:lnSpc>
                        <a:spcAft>
                          <a:spcPts val="600"/>
                        </a:spcAft>
                        <a:buNone/>
                      </a:pPr>
                      <a:r>
                        <a:rPr lang="fr-FR" sz="1100" b="0" i="0">
                          <a:solidFill>
                            <a:srgbClr val="000000"/>
                          </a:solidFill>
                          <a:effectLst/>
                          <a:latin typeface="Georgia"/>
                        </a:rPr>
                        <a:t>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4626443"/>
                  </a:ext>
                </a:extLst>
              </a:tr>
              <a:tr h="851323">
                <a:tc>
                  <a:txBody>
                    <a:bodyPr/>
                    <a:lstStyle/>
                    <a:p>
                      <a:pPr algn="l" rtl="0" fontAlgn="base">
                        <a:lnSpc>
                          <a:spcPts val="1376"/>
                        </a:lnSpc>
                        <a:spcAft>
                          <a:spcPts val="600"/>
                        </a:spcAft>
                        <a:buNone/>
                      </a:pPr>
                      <a:r>
                        <a:rPr lang="en-US" sz="1100" b="1" i="0">
                          <a:solidFill>
                            <a:srgbClr val="404040"/>
                          </a:solidFill>
                          <a:effectLst/>
                          <a:latin typeface="Georgia"/>
                        </a:rPr>
                        <a:t>Submission deadline for concept notes</a:t>
                      </a:r>
                      <a:r>
                        <a:rPr lang="en-US" sz="1100" b="0" i="0">
                          <a:solidFill>
                            <a:srgbClr val="404040"/>
                          </a:solidFill>
                          <a:effectLst/>
                          <a:latin typeface="Georgia"/>
                        </a:rPr>
                        <a:t> </a:t>
                      </a:r>
                      <a:endParaRPr lang="en-US"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en-GB" sz="1100" b="0" i="0">
                          <a:solidFill>
                            <a:srgbClr val="000000"/>
                          </a:solidFill>
                          <a:effectLst/>
                          <a:latin typeface="Georgia"/>
                        </a:rPr>
                        <a:t>8 May 2025  </a:t>
                      </a:r>
                      <a:endParaRPr lang="en-GB"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0" i="0">
                          <a:solidFill>
                            <a:srgbClr val="000000"/>
                          </a:solidFill>
                          <a:effectLst/>
                          <a:latin typeface="Georgia"/>
                        </a:rPr>
                        <a:t>5:00 pm </a:t>
                      </a:r>
                      <a:endParaRPr lang="fr-FR" b="0" i="0">
                        <a:effectLst/>
                        <a:latin typeface="Georgia"/>
                      </a:endParaRPr>
                    </a:p>
                    <a:p>
                      <a:pPr algn="ctr" rtl="0" fontAlgn="base">
                        <a:lnSpc>
                          <a:spcPts val="1376"/>
                        </a:lnSpc>
                        <a:spcAft>
                          <a:spcPts val="600"/>
                        </a:spcAft>
                        <a:buNone/>
                      </a:pPr>
                      <a:r>
                        <a:rPr lang="fr-FR" sz="1100" b="0" i="0">
                          <a:solidFill>
                            <a:srgbClr val="000000"/>
                          </a:solidFill>
                          <a:effectLst/>
                          <a:latin typeface="Georgia"/>
                        </a:rPr>
                        <a:t>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1184445"/>
                  </a:ext>
                </a:extLst>
              </a:tr>
              <a:tr h="1015611">
                <a:tc>
                  <a:txBody>
                    <a:bodyPr/>
                    <a:lstStyle/>
                    <a:p>
                      <a:pPr algn="l" rtl="0" fontAlgn="base">
                        <a:lnSpc>
                          <a:spcPts val="1376"/>
                        </a:lnSpc>
                        <a:spcAft>
                          <a:spcPts val="600"/>
                        </a:spcAft>
                        <a:buNone/>
                      </a:pPr>
                      <a:r>
                        <a:rPr lang="en-US" sz="1100" b="1" i="0">
                          <a:solidFill>
                            <a:srgbClr val="404040"/>
                          </a:solidFill>
                          <a:effectLst/>
                          <a:latin typeface="Georgia"/>
                        </a:rPr>
                        <a:t>Information of applicants on the opening, administrative checks and evaluation of concept notes (stage 1) </a:t>
                      </a:r>
                      <a:r>
                        <a:rPr lang="en-US" sz="1100" b="0" i="0">
                          <a:solidFill>
                            <a:srgbClr val="404040"/>
                          </a:solidFill>
                          <a:effectLst/>
                          <a:latin typeface="Georgia"/>
                        </a:rPr>
                        <a:t> </a:t>
                      </a:r>
                      <a:endParaRPr lang="en-US"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0" i="0">
                          <a:solidFill>
                            <a:srgbClr val="000000"/>
                          </a:solidFill>
                          <a:effectLst/>
                          <a:latin typeface="Georgia"/>
                        </a:rPr>
                        <a:t>23 May 2025 </a:t>
                      </a: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b="0" i="0">
                          <a:solidFill>
                            <a:srgbClr val="000000"/>
                          </a:solidFill>
                          <a:effectLst/>
                          <a:latin typeface="Georgia"/>
                        </a:rPr>
                        <a:t>N/A </a:t>
                      </a:r>
                      <a:endParaRPr lang="fr-FR" b="0" i="0">
                        <a:effectLst/>
                        <a:latin typeface="Georgia"/>
                      </a:endParaRPr>
                    </a:p>
                    <a:p>
                      <a:pPr algn="ctr" rtl="0" fontAlgn="base">
                        <a:lnSpc>
                          <a:spcPts val="1376"/>
                        </a:lnSpc>
                        <a:spcAft>
                          <a:spcPts val="600"/>
                        </a:spcAft>
                        <a:buNone/>
                      </a:pPr>
                      <a:endParaRPr lang="fr-FR" b="0" i="0">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6149396"/>
                  </a:ext>
                </a:extLst>
              </a:tr>
            </a:tbl>
          </a:graphicData>
        </a:graphic>
      </p:graphicFrame>
    </p:spTree>
    <p:extLst>
      <p:ext uri="{BB962C8B-B14F-4D97-AF65-F5344CB8AC3E}">
        <p14:creationId xmlns:p14="http://schemas.microsoft.com/office/powerpoint/2010/main" val="3503836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907" y="283603"/>
            <a:ext cx="9694333" cy="1143000"/>
          </a:xfrm>
        </p:spPr>
        <p:txBody>
          <a:bodyPr vert="horz" lIns="91440" tIns="45720" rIns="91440" bIns="45720" rtlCol="0" anchor="t">
            <a:normAutofit/>
          </a:bodyPr>
          <a:lstStyle/>
          <a:p>
            <a:r>
              <a:rPr lang="fr-BE" sz="3600" b="1">
                <a:solidFill>
                  <a:srgbClr val="C00000"/>
                </a:solidFill>
                <a:latin typeface="Times New Roman"/>
                <a:cs typeface="Times New Roman"/>
              </a:rPr>
              <a:t>5. Indicative timeline – </a:t>
            </a:r>
            <a:r>
              <a:rPr lang="fr-BE" sz="3600" b="1" err="1">
                <a:solidFill>
                  <a:srgbClr val="C00000"/>
                </a:solidFill>
                <a:latin typeface="Times New Roman"/>
                <a:cs typeface="Times New Roman"/>
              </a:rPr>
              <a:t>Proposals</a:t>
            </a:r>
            <a:endParaRPr lang="fr-BE" sz="3600" b="1">
              <a:solidFill>
                <a:srgbClr val="C00000"/>
              </a:solidFill>
              <a:latin typeface="Times New Roman"/>
              <a:cs typeface="Times New Roman"/>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9" name="Table 8">
            <a:extLst>
              <a:ext uri="{FF2B5EF4-FFF2-40B4-BE49-F238E27FC236}">
                <a16:creationId xmlns:a16="http://schemas.microsoft.com/office/drawing/2014/main" id="{CB9572E0-A783-ECB1-CF4E-8F5724EFD6E5}"/>
              </a:ext>
            </a:extLst>
          </p:cNvPr>
          <p:cNvGraphicFramePr>
            <a:graphicFrameLocks noGrp="1"/>
          </p:cNvGraphicFramePr>
          <p:nvPr>
            <p:extLst>
              <p:ext uri="{D42A27DB-BD31-4B8C-83A1-F6EECF244321}">
                <p14:modId xmlns:p14="http://schemas.microsoft.com/office/powerpoint/2010/main" val="1192861957"/>
              </p:ext>
            </p:extLst>
          </p:nvPr>
        </p:nvGraphicFramePr>
        <p:xfrm>
          <a:off x="740664" y="1743075"/>
          <a:ext cx="10755578" cy="4351339"/>
        </p:xfrm>
        <a:graphic>
          <a:graphicData uri="http://schemas.openxmlformats.org/drawingml/2006/table">
            <a:tbl>
              <a:tblPr bandRow="1">
                <a:tableStyleId>{5C22544A-7EE6-4342-B048-85BDC9FD1C3A}</a:tableStyleId>
              </a:tblPr>
              <a:tblGrid>
                <a:gridCol w="5615745">
                  <a:extLst>
                    <a:ext uri="{9D8B030D-6E8A-4147-A177-3AD203B41FA5}">
                      <a16:colId xmlns:a16="http://schemas.microsoft.com/office/drawing/2014/main" val="502406837"/>
                    </a:ext>
                  </a:extLst>
                </a:gridCol>
                <a:gridCol w="3274264">
                  <a:extLst>
                    <a:ext uri="{9D8B030D-6E8A-4147-A177-3AD203B41FA5}">
                      <a16:colId xmlns:a16="http://schemas.microsoft.com/office/drawing/2014/main" val="1463688593"/>
                    </a:ext>
                  </a:extLst>
                </a:gridCol>
                <a:gridCol w="1865569">
                  <a:extLst>
                    <a:ext uri="{9D8B030D-6E8A-4147-A177-3AD203B41FA5}">
                      <a16:colId xmlns:a16="http://schemas.microsoft.com/office/drawing/2014/main" val="47255074"/>
                    </a:ext>
                  </a:extLst>
                </a:gridCol>
              </a:tblGrid>
              <a:tr h="370581">
                <a:tc>
                  <a:txBody>
                    <a:bodyPr/>
                    <a:lstStyle/>
                    <a:p>
                      <a:pPr rtl="0" fontAlgn="base">
                        <a:lnSpc>
                          <a:spcPts val="1376"/>
                        </a:lnSpc>
                        <a:spcAft>
                          <a:spcPts val="600"/>
                        </a:spcAft>
                        <a:buNone/>
                      </a:pPr>
                      <a:r>
                        <a:rPr lang="en-US" sz="1100" b="1">
                          <a:solidFill>
                            <a:srgbClr val="404040"/>
                          </a:solidFill>
                          <a:effectLst/>
                          <a:latin typeface="Georgia"/>
                        </a:rPr>
                        <a:t>Invitations to submit the proposals</a:t>
                      </a:r>
                      <a:r>
                        <a:rPr lang="en-US" sz="1100">
                          <a:solidFill>
                            <a:srgbClr val="404040"/>
                          </a:solidFill>
                          <a:effectLst/>
                          <a:latin typeface="Georgia"/>
                        </a:rPr>
                        <a:t> </a:t>
                      </a:r>
                      <a:endParaRPr lang="en-US">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a:effectLst/>
                          <a:latin typeface="Georgia"/>
                        </a:rPr>
                        <a:t>23 May 2025  </a:t>
                      </a:r>
                      <a:endParaRPr lang="fr-FR">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a:effectLst/>
                          <a:latin typeface="Georgia"/>
                        </a:rPr>
                        <a:t>N/A </a:t>
                      </a:r>
                      <a:endParaRPr lang="fr-FR">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6765590"/>
                  </a:ext>
                </a:extLst>
              </a:tr>
              <a:tr h="741162">
                <a:tc>
                  <a:txBody>
                    <a:bodyPr/>
                    <a:lstStyle/>
                    <a:p>
                      <a:pPr rtl="0" fontAlgn="base">
                        <a:lnSpc>
                          <a:spcPts val="1376"/>
                        </a:lnSpc>
                        <a:spcAft>
                          <a:spcPts val="600"/>
                        </a:spcAft>
                        <a:buNone/>
                      </a:pPr>
                      <a:r>
                        <a:rPr lang="en-US" sz="1100" b="1">
                          <a:solidFill>
                            <a:srgbClr val="404040"/>
                          </a:solidFill>
                          <a:effectLst/>
                          <a:latin typeface="Georgia"/>
                        </a:rPr>
                        <a:t>Deadline for the submission of the proposals</a:t>
                      </a:r>
                      <a:r>
                        <a:rPr lang="en-US" sz="1100">
                          <a:solidFill>
                            <a:srgbClr val="404040"/>
                          </a:solidFill>
                          <a:effectLst/>
                          <a:latin typeface="Georgia"/>
                        </a:rPr>
                        <a:t> </a:t>
                      </a:r>
                      <a:endParaRPr lang="en-US">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a:effectLst/>
                          <a:latin typeface="Georgia"/>
                        </a:rPr>
                        <a:t>20 June 2025 </a:t>
                      </a:r>
                      <a:endParaRPr lang="fr-FR">
                        <a:effectLst/>
                        <a:latin typeface="Georgia"/>
                      </a:endParaRPr>
                    </a:p>
                    <a:p>
                      <a:pPr algn="ctr" rtl="0" fontAlgn="base">
                        <a:lnSpc>
                          <a:spcPts val="1376"/>
                        </a:lnSpc>
                        <a:spcAft>
                          <a:spcPts val="600"/>
                        </a:spcAft>
                        <a:buNone/>
                      </a:pPr>
                      <a:endParaRPr lang="fr-FR">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endParaRPr lang="fr-FR" sz="1100">
                        <a:solidFill>
                          <a:srgbClr val="404040"/>
                        </a:solidFill>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501898"/>
                  </a:ext>
                </a:extLst>
              </a:tr>
              <a:tr h="872659">
                <a:tc>
                  <a:txBody>
                    <a:bodyPr/>
                    <a:lstStyle/>
                    <a:p>
                      <a:pPr rtl="0" fontAlgn="base">
                        <a:lnSpc>
                          <a:spcPts val="1376"/>
                        </a:lnSpc>
                        <a:spcAft>
                          <a:spcPts val="600"/>
                        </a:spcAft>
                        <a:buNone/>
                      </a:pPr>
                      <a:r>
                        <a:rPr lang="en-US" sz="1100" b="1">
                          <a:solidFill>
                            <a:srgbClr val="404040"/>
                          </a:solidFill>
                          <a:effectLst/>
                          <a:latin typeface="Georgia"/>
                        </a:rPr>
                        <a:t>Request certificates and supporting documents relating to the grounds for exclusion (see 2.1.1 (2))</a:t>
                      </a:r>
                      <a:r>
                        <a:rPr lang="en-US" sz="1100">
                          <a:solidFill>
                            <a:srgbClr val="404040"/>
                          </a:solidFill>
                          <a:effectLst/>
                          <a:latin typeface="Georgia"/>
                        </a:rPr>
                        <a:t> </a:t>
                      </a:r>
                      <a:endParaRPr lang="en-US">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en-GB" sz="1100">
                          <a:effectLst/>
                          <a:latin typeface="Georgia"/>
                        </a:rPr>
                        <a:t>4 July 2025  </a:t>
                      </a:r>
                      <a:endParaRPr lang="en-GB">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a:solidFill>
                            <a:srgbClr val="404040"/>
                          </a:solidFill>
                          <a:effectLst/>
                          <a:latin typeface="Georgia"/>
                        </a:rPr>
                        <a:t>- </a:t>
                      </a:r>
                      <a:endParaRPr lang="fr-FR">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23007220"/>
                  </a:ext>
                </a:extLst>
              </a:tr>
              <a:tr h="872659">
                <a:tc>
                  <a:txBody>
                    <a:bodyPr/>
                    <a:lstStyle/>
                    <a:p>
                      <a:pPr rtl="0" fontAlgn="base">
                        <a:lnSpc>
                          <a:spcPts val="1376"/>
                        </a:lnSpc>
                        <a:spcAft>
                          <a:spcPts val="600"/>
                        </a:spcAft>
                        <a:buNone/>
                      </a:pPr>
                      <a:r>
                        <a:rPr lang="en-US" sz="1100" b="1">
                          <a:solidFill>
                            <a:srgbClr val="404040"/>
                          </a:solidFill>
                          <a:effectLst/>
                          <a:latin typeface="Georgia"/>
                        </a:rPr>
                        <a:t>Organizational analysis of applicants whose proposal has been shortlisted. </a:t>
                      </a:r>
                      <a:r>
                        <a:rPr lang="en-US" sz="1100">
                          <a:solidFill>
                            <a:srgbClr val="404040"/>
                          </a:solidFill>
                          <a:effectLst/>
                          <a:latin typeface="Georgia"/>
                        </a:rPr>
                        <a:t> </a:t>
                      </a:r>
                      <a:endParaRPr lang="en-US">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a:effectLst/>
                          <a:latin typeface="Georgia"/>
                        </a:rPr>
                        <a:t>10-11 July 2025  </a:t>
                      </a:r>
                      <a:endParaRPr lang="fr-FR">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a:solidFill>
                            <a:srgbClr val="404040"/>
                          </a:solidFill>
                          <a:effectLst/>
                          <a:latin typeface="Georgia"/>
                        </a:rPr>
                        <a:t>- </a:t>
                      </a:r>
                      <a:endParaRPr lang="fr-FR">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80293756"/>
                  </a:ext>
                </a:extLst>
              </a:tr>
              <a:tr h="872659">
                <a:tc>
                  <a:txBody>
                    <a:bodyPr/>
                    <a:lstStyle/>
                    <a:p>
                      <a:pPr rtl="0" fontAlgn="base">
                        <a:lnSpc>
                          <a:spcPts val="1376"/>
                        </a:lnSpc>
                        <a:spcAft>
                          <a:spcPts val="600"/>
                        </a:spcAft>
                        <a:buNone/>
                      </a:pPr>
                      <a:r>
                        <a:rPr lang="en-US" sz="1100" b="1">
                          <a:solidFill>
                            <a:srgbClr val="404040"/>
                          </a:solidFill>
                          <a:effectLst/>
                          <a:latin typeface="Georgia"/>
                        </a:rPr>
                        <a:t>Notification of the award decision and transmission of signed grant agreement</a:t>
                      </a:r>
                      <a:r>
                        <a:rPr lang="en-US" sz="1100">
                          <a:solidFill>
                            <a:srgbClr val="404040"/>
                          </a:solidFill>
                          <a:effectLst/>
                          <a:latin typeface="Georgia"/>
                        </a:rPr>
                        <a:t> </a:t>
                      </a:r>
                      <a:endParaRPr lang="en-US">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a:effectLst/>
                          <a:latin typeface="Georgia"/>
                        </a:rPr>
                        <a:t>28 July 2025  </a:t>
                      </a:r>
                      <a:endParaRPr lang="fr-FR">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a:solidFill>
                            <a:srgbClr val="404040"/>
                          </a:solidFill>
                          <a:effectLst/>
                          <a:latin typeface="Georgia"/>
                        </a:rPr>
                        <a:t>- </a:t>
                      </a:r>
                      <a:endParaRPr lang="fr-FR">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5338251"/>
                  </a:ext>
                </a:extLst>
              </a:tr>
              <a:tr h="621619">
                <a:tc>
                  <a:txBody>
                    <a:bodyPr/>
                    <a:lstStyle/>
                    <a:p>
                      <a:pPr rtl="0" fontAlgn="base">
                        <a:lnSpc>
                          <a:spcPts val="1376"/>
                        </a:lnSpc>
                        <a:spcAft>
                          <a:spcPts val="600"/>
                        </a:spcAft>
                        <a:buNone/>
                      </a:pPr>
                      <a:r>
                        <a:rPr lang="en-GB" sz="1100" b="1">
                          <a:solidFill>
                            <a:srgbClr val="404040"/>
                          </a:solidFill>
                          <a:effectLst/>
                          <a:latin typeface="Georgia"/>
                        </a:rPr>
                        <a:t>Signature of the Agreement by contracting beneficiary</a:t>
                      </a:r>
                      <a:r>
                        <a:rPr lang="en-GB" sz="1100">
                          <a:solidFill>
                            <a:srgbClr val="404040"/>
                          </a:solidFill>
                          <a:effectLst/>
                          <a:latin typeface="Georgia"/>
                        </a:rPr>
                        <a:t> </a:t>
                      </a:r>
                      <a:endParaRPr lang="en-GB">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en-GB" sz="1100">
                          <a:effectLst/>
                          <a:latin typeface="Georgia"/>
                        </a:rPr>
                        <a:t>4 August 2025  </a:t>
                      </a:r>
                      <a:endParaRPr lang="en-GB">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76"/>
                        </a:lnSpc>
                        <a:spcAft>
                          <a:spcPts val="600"/>
                        </a:spcAft>
                        <a:buNone/>
                      </a:pPr>
                      <a:r>
                        <a:rPr lang="fr-FR" sz="1100">
                          <a:solidFill>
                            <a:srgbClr val="404040"/>
                          </a:solidFill>
                          <a:effectLst/>
                          <a:latin typeface="Georgia"/>
                        </a:rPr>
                        <a:t>- </a:t>
                      </a:r>
                      <a:endParaRPr lang="fr-FR">
                        <a:effectLst/>
                        <a:latin typeface="Georgia"/>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28616486"/>
                  </a:ext>
                </a:extLst>
              </a:tr>
            </a:tbl>
          </a:graphicData>
        </a:graphic>
      </p:graphicFrame>
    </p:spTree>
    <p:extLst>
      <p:ext uri="{BB962C8B-B14F-4D97-AF65-F5344CB8AC3E}">
        <p14:creationId xmlns:p14="http://schemas.microsoft.com/office/powerpoint/2010/main" val="2859091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3D7A2-4547-4F64-BB96-B74E99583CD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EC901D6-038F-233C-8475-10FA86C9DC8B}"/>
              </a:ext>
            </a:extLst>
          </p:cNvPr>
          <p:cNvSpPr>
            <a:spLocks noGrp="1"/>
          </p:cNvSpPr>
          <p:nvPr>
            <p:ph sz="half" idx="1"/>
          </p:nvPr>
        </p:nvSpPr>
        <p:spPr>
          <a:xfrm>
            <a:off x="1799302" y="1825625"/>
            <a:ext cx="4220498" cy="4351338"/>
          </a:xfrm>
        </p:spPr>
        <p:txBody>
          <a:bodyPr vert="horz" lIns="91440" tIns="45720" rIns="91440" bIns="45720" rtlCol="0">
            <a:normAutofit/>
          </a:bodyPr>
          <a:lstStyle/>
          <a:p>
            <a:pPr marL="0" indent="0">
              <a:buNone/>
            </a:pPr>
            <a:endParaRPr lang="en-US" i="1"/>
          </a:p>
          <a:p>
            <a:pPr marL="0" indent="0">
              <a:buNone/>
            </a:pPr>
            <a:endParaRPr lang="en-US"/>
          </a:p>
          <a:p>
            <a:endParaRPr lang="en-US"/>
          </a:p>
          <a:p>
            <a:pPr marL="0" indent="0">
              <a:buNone/>
            </a:pPr>
            <a:endParaRPr lang="en-US"/>
          </a:p>
        </p:txBody>
      </p:sp>
      <p:pic>
        <p:nvPicPr>
          <p:cNvPr id="4" name="Picture 3">
            <a:extLst>
              <a:ext uri="{FF2B5EF4-FFF2-40B4-BE49-F238E27FC236}">
                <a16:creationId xmlns:a16="http://schemas.microsoft.com/office/drawing/2014/main" id="{762E4CE0-A299-C7B2-B837-37619DAB14BC}"/>
              </a:ext>
            </a:extLst>
          </p:cNvPr>
          <p:cNvPicPr>
            <a:picLocks noChangeAspect="1"/>
          </p:cNvPicPr>
          <p:nvPr/>
        </p:nvPicPr>
        <p:blipFill>
          <a:blip r:embed="rId3"/>
          <a:stretch>
            <a:fillRect/>
          </a:stretch>
        </p:blipFill>
        <p:spPr>
          <a:xfrm>
            <a:off x="7157867" y="1627481"/>
            <a:ext cx="3809576" cy="3809576"/>
          </a:xfrm>
          <a:prstGeom prst="rect">
            <a:avLst/>
          </a:prstGeom>
          <a:noFill/>
        </p:spPr>
      </p:pic>
      <p:sp>
        <p:nvSpPr>
          <p:cNvPr id="2" name="Title 1">
            <a:extLst>
              <a:ext uri="{FF2B5EF4-FFF2-40B4-BE49-F238E27FC236}">
                <a16:creationId xmlns:a16="http://schemas.microsoft.com/office/drawing/2014/main" id="{2B6EA467-179C-F837-E034-1F7ED928493E}"/>
              </a:ext>
            </a:extLst>
          </p:cNvPr>
          <p:cNvSpPr>
            <a:spLocks noGrp="1"/>
          </p:cNvSpPr>
          <p:nvPr>
            <p:ph type="title"/>
          </p:nvPr>
        </p:nvSpPr>
        <p:spPr>
          <a:xfrm>
            <a:off x="2517759" y="301918"/>
            <a:ext cx="8637789" cy="1325563"/>
          </a:xfrm>
        </p:spPr>
        <p:txBody>
          <a:bodyPr vert="horz" lIns="91440" tIns="45720" rIns="91440" bIns="45720" rtlCol="0" anchor="ctr">
            <a:normAutofit/>
          </a:bodyPr>
          <a:lstStyle/>
          <a:p>
            <a:r>
              <a:rPr lang="fr-BE" b="1"/>
              <a:t>Questions?</a:t>
            </a:r>
          </a:p>
        </p:txBody>
      </p:sp>
      <p:pic>
        <p:nvPicPr>
          <p:cNvPr id="3" name="Picture 4" descr="Sign icon">
            <a:extLst>
              <a:ext uri="{FF2B5EF4-FFF2-40B4-BE49-F238E27FC236}">
                <a16:creationId xmlns:a16="http://schemas.microsoft.com/office/drawing/2014/main" id="{A042A017-8AA3-BC7D-EA72-42A8FEFAF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151" y="260168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16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latin typeface="Times New Roman"/>
                <a:cs typeface="Times New Roman"/>
              </a:rPr>
              <a:t>1. Introduction</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460404" y="1184496"/>
            <a:ext cx="9271191" cy="4764313"/>
          </a:xfrm>
        </p:spPr>
        <p:txBody>
          <a:bodyPr vert="horz" lIns="91440" tIns="45720" rIns="91440" bIns="45720" rtlCol="0" anchor="t">
            <a:normAutofit/>
          </a:bodyPr>
          <a:lstStyle/>
          <a:p>
            <a:pPr marL="267970" indent="-267970">
              <a:buNone/>
            </a:pPr>
            <a:r>
              <a:rPr lang="en-US" b="1" err="1">
                <a:latin typeface="Times New Roman"/>
                <a:ea typeface="+mn-lt"/>
                <a:cs typeface="+mn-lt"/>
              </a:rPr>
              <a:t>Enabel</a:t>
            </a:r>
            <a:r>
              <a:rPr lang="en-US" b="1">
                <a:latin typeface="Times New Roman"/>
                <a:ea typeface="+mn-lt"/>
                <a:cs typeface="+mn-lt"/>
              </a:rPr>
              <a:t>, the Belgian Agency for </a:t>
            </a:r>
            <a:r>
              <a:rPr lang="en-US" b="1">
                <a:solidFill>
                  <a:srgbClr val="FF0000"/>
                </a:solidFill>
                <a:latin typeface="Times New Roman"/>
                <a:ea typeface="+mn-lt"/>
                <a:cs typeface="+mn-lt"/>
              </a:rPr>
              <a:t>International Cooperation</a:t>
            </a:r>
            <a:endParaRPr lang="en-US">
              <a:solidFill>
                <a:srgbClr val="FF0000"/>
              </a:solidFill>
              <a:latin typeface="Times New Roman"/>
              <a:ea typeface="Calibri" panose="020F0502020204030204"/>
              <a:cs typeface="Calibri" panose="020F0502020204030204"/>
            </a:endParaRPr>
          </a:p>
          <a:p>
            <a:pPr marL="267970" indent="-267970">
              <a:buNone/>
            </a:pPr>
            <a:r>
              <a:rPr lang="en-US" b="1">
                <a:latin typeface="Times New Roman"/>
                <a:ea typeface="+mn-lt"/>
                <a:cs typeface="+mn-lt"/>
              </a:rPr>
              <a:t>Vision:</a:t>
            </a:r>
            <a:r>
              <a:rPr lang="en-US">
                <a:latin typeface="Times New Roman"/>
                <a:ea typeface="+mn-lt"/>
                <a:cs typeface="+mn-lt"/>
              </a:rPr>
              <a:t> Young people and women in Uganda develop into active, economically independent citizens in a sustainable society that respects human rights and ensures quality basic services. </a:t>
            </a:r>
          </a:p>
          <a:p>
            <a:pPr marL="267970" indent="-267970">
              <a:buNone/>
            </a:pPr>
            <a:r>
              <a:rPr lang="en-US" b="1">
                <a:latin typeface="Times New Roman"/>
                <a:ea typeface="+mn-lt"/>
                <a:cs typeface="+mn-lt"/>
              </a:rPr>
              <a:t>Focus areas:</a:t>
            </a:r>
            <a:r>
              <a:rPr lang="en-US">
                <a:latin typeface="Times New Roman"/>
                <a:ea typeface="+mn-lt"/>
                <a:cs typeface="+mn-lt"/>
              </a:rPr>
              <a:t>   </a:t>
            </a:r>
            <a:endParaRPr lang="en-US">
              <a:latin typeface="Times New Roman"/>
              <a:ea typeface="Calibri"/>
              <a:cs typeface="Calibri"/>
            </a:endParaRPr>
          </a:p>
          <a:p>
            <a:pPr marL="0" indent="0">
              <a:buNone/>
            </a:pPr>
            <a:endParaRPr lang="en-US">
              <a:ea typeface="Calibri"/>
              <a:cs typeface="Calibri"/>
            </a:endParaRPr>
          </a:p>
        </p:txBody>
      </p:sp>
      <p:graphicFrame>
        <p:nvGraphicFramePr>
          <p:cNvPr id="6" name="Table 5">
            <a:extLst>
              <a:ext uri="{FF2B5EF4-FFF2-40B4-BE49-F238E27FC236}">
                <a16:creationId xmlns:a16="http://schemas.microsoft.com/office/drawing/2014/main" id="{BF5B5C16-89AF-BB26-E8B3-CC6F85E7D58B}"/>
              </a:ext>
            </a:extLst>
          </p:cNvPr>
          <p:cNvGraphicFramePr>
            <a:graphicFrameLocks noGrp="1"/>
          </p:cNvGraphicFramePr>
          <p:nvPr>
            <p:extLst>
              <p:ext uri="{D42A27DB-BD31-4B8C-83A1-F6EECF244321}">
                <p14:modId xmlns:p14="http://schemas.microsoft.com/office/powerpoint/2010/main" val="1017531461"/>
              </p:ext>
            </p:extLst>
          </p:nvPr>
        </p:nvGraphicFramePr>
        <p:xfrm>
          <a:off x="432619" y="3853553"/>
          <a:ext cx="11326760" cy="2865120"/>
        </p:xfrm>
        <a:graphic>
          <a:graphicData uri="http://schemas.openxmlformats.org/drawingml/2006/table">
            <a:tbl>
              <a:tblPr firstRow="1" bandRow="1">
                <a:tableStyleId>{72833802-FEF1-4C79-8D5D-14CF1EAF98D9}</a:tableStyleId>
              </a:tblPr>
              <a:tblGrid>
                <a:gridCol w="2860310">
                  <a:extLst>
                    <a:ext uri="{9D8B030D-6E8A-4147-A177-3AD203B41FA5}">
                      <a16:colId xmlns:a16="http://schemas.microsoft.com/office/drawing/2014/main" val="3529659229"/>
                    </a:ext>
                  </a:extLst>
                </a:gridCol>
                <a:gridCol w="3076436">
                  <a:extLst>
                    <a:ext uri="{9D8B030D-6E8A-4147-A177-3AD203B41FA5}">
                      <a16:colId xmlns:a16="http://schemas.microsoft.com/office/drawing/2014/main" val="1854927788"/>
                    </a:ext>
                  </a:extLst>
                </a:gridCol>
                <a:gridCol w="2538684">
                  <a:extLst>
                    <a:ext uri="{9D8B030D-6E8A-4147-A177-3AD203B41FA5}">
                      <a16:colId xmlns:a16="http://schemas.microsoft.com/office/drawing/2014/main" val="4260720077"/>
                    </a:ext>
                  </a:extLst>
                </a:gridCol>
                <a:gridCol w="2851330">
                  <a:extLst>
                    <a:ext uri="{9D8B030D-6E8A-4147-A177-3AD203B41FA5}">
                      <a16:colId xmlns:a16="http://schemas.microsoft.com/office/drawing/2014/main" val="1730859665"/>
                    </a:ext>
                  </a:extLst>
                </a:gridCol>
              </a:tblGrid>
              <a:tr h="370840">
                <a:tc>
                  <a:txBody>
                    <a:bodyPr/>
                    <a:lstStyle/>
                    <a:p>
                      <a:pPr algn="ctr"/>
                      <a:r>
                        <a:rPr lang="nl-BE" sz="2800">
                          <a:latin typeface="Times New Roman"/>
                        </a:rPr>
                        <a:t>Employability</a:t>
                      </a:r>
                      <a:endParaRPr lang="en-US" sz="2800">
                        <a:latin typeface="Times New Roman"/>
                      </a:endParaRPr>
                    </a:p>
                  </a:txBody>
                  <a:tcPr>
                    <a:solidFill>
                      <a:srgbClr val="C00000"/>
                    </a:solidFill>
                  </a:tcPr>
                </a:tc>
                <a:tc>
                  <a:txBody>
                    <a:bodyPr/>
                    <a:lstStyle/>
                    <a:p>
                      <a:pPr algn="ctr"/>
                      <a:r>
                        <a:rPr lang="nl-BE" sz="2800" err="1">
                          <a:latin typeface="Times New Roman"/>
                        </a:rPr>
                        <a:t>Employment</a:t>
                      </a:r>
                      <a:r>
                        <a:rPr lang="nl-BE" sz="2800">
                          <a:latin typeface="Times New Roman"/>
                        </a:rPr>
                        <a:t> &amp; </a:t>
                      </a:r>
                      <a:r>
                        <a:rPr lang="nl-BE" sz="2800" err="1">
                          <a:latin typeface="Times New Roman"/>
                        </a:rPr>
                        <a:t>Entrepreneurship</a:t>
                      </a:r>
                      <a:endParaRPr lang="en-US" sz="2800">
                        <a:latin typeface="Times New Roman"/>
                      </a:endParaRPr>
                    </a:p>
                  </a:txBody>
                  <a:tcPr>
                    <a:solidFill>
                      <a:srgbClr val="C00000"/>
                    </a:solidFill>
                  </a:tcPr>
                </a:tc>
                <a:tc>
                  <a:txBody>
                    <a:bodyPr/>
                    <a:lstStyle/>
                    <a:p>
                      <a:pPr algn="ctr"/>
                      <a:r>
                        <a:rPr lang="nl-BE" sz="2800" err="1">
                          <a:latin typeface="Times New Roman"/>
                        </a:rPr>
                        <a:t>Education</a:t>
                      </a:r>
                      <a:endParaRPr lang="en-US" sz="2800">
                        <a:latin typeface="Times New Roman"/>
                      </a:endParaRPr>
                    </a:p>
                  </a:txBody>
                  <a:tcPr>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2800" b="1" u="none" strike="noStrike" kern="1200" baseline="0">
                          <a:solidFill>
                            <a:schemeClr val="lt1"/>
                          </a:solidFill>
                          <a:latin typeface="Times New Roman"/>
                        </a:rPr>
                        <a:t>Health </a:t>
                      </a:r>
                      <a:r>
                        <a:rPr lang="nl-BE" sz="2800" b="0" u="none" strike="noStrike" kern="1200" baseline="0">
                          <a:solidFill>
                            <a:schemeClr val="lt1"/>
                          </a:solidFill>
                          <a:latin typeface="Times New Roman"/>
                        </a:rPr>
                        <a:t>	</a:t>
                      </a:r>
                    </a:p>
                    <a:p>
                      <a:pPr algn="ctr"/>
                      <a:endParaRPr lang="en-UG" sz="2800">
                        <a:latin typeface="Times New Roman"/>
                      </a:endParaRPr>
                    </a:p>
                  </a:txBody>
                  <a:tcPr>
                    <a:solidFill>
                      <a:srgbClr val="C00000"/>
                    </a:solidFill>
                  </a:tcPr>
                </a:tc>
                <a:extLst>
                  <a:ext uri="{0D108BD9-81ED-4DB2-BD59-A6C34878D82A}">
                    <a16:rowId xmlns:a16="http://schemas.microsoft.com/office/drawing/2014/main" val="3798878504"/>
                  </a:ext>
                </a:extLst>
              </a:tr>
              <a:tr h="370840">
                <a:tc>
                  <a:txBody>
                    <a:bodyPr/>
                    <a:lstStyle/>
                    <a:p>
                      <a:r>
                        <a:rPr lang="en-US" sz="2400">
                          <a:latin typeface="Times New Roman"/>
                        </a:rPr>
                        <a:t>Skills development that offers the prospect of decent and green jobs</a:t>
                      </a:r>
                    </a:p>
                  </a:txBody>
                  <a:tcPr>
                    <a:solidFill>
                      <a:schemeClr val="accent2">
                        <a:lumMod val="20000"/>
                        <a:lumOff val="80000"/>
                      </a:schemeClr>
                    </a:solidFill>
                  </a:tcPr>
                </a:tc>
                <a:tc>
                  <a:txBody>
                    <a:bodyPr/>
                    <a:lstStyle/>
                    <a:p>
                      <a:r>
                        <a:rPr lang="en-US" sz="2400">
                          <a:latin typeface="Times New Roman"/>
                        </a:rPr>
                        <a:t>Skilled people find decent and green jobs or start a successful business</a:t>
                      </a:r>
                    </a:p>
                  </a:txBody>
                  <a:tcPr>
                    <a:solidFill>
                      <a:schemeClr val="accent2">
                        <a:lumMod val="20000"/>
                        <a:lumOff val="80000"/>
                      </a:schemeClr>
                    </a:solidFill>
                  </a:tcPr>
                </a:tc>
                <a:tc>
                  <a:txBody>
                    <a:bodyPr/>
                    <a:lstStyle/>
                    <a:p>
                      <a:r>
                        <a:rPr lang="nl-BE" sz="2400" err="1">
                          <a:latin typeface="Times New Roman"/>
                        </a:rPr>
                        <a:t>Quality</a:t>
                      </a:r>
                      <a:r>
                        <a:rPr lang="nl-BE" sz="2400">
                          <a:latin typeface="Times New Roman"/>
                        </a:rPr>
                        <a:t> </a:t>
                      </a:r>
                      <a:r>
                        <a:rPr lang="nl-BE" sz="2400" err="1">
                          <a:latin typeface="Times New Roman"/>
                        </a:rPr>
                        <a:t>lower</a:t>
                      </a:r>
                      <a:r>
                        <a:rPr lang="nl-BE" sz="2400">
                          <a:latin typeface="Times New Roman"/>
                        </a:rPr>
                        <a:t> </a:t>
                      </a:r>
                      <a:r>
                        <a:rPr lang="nl-BE" sz="2400" err="1">
                          <a:latin typeface="Times New Roman"/>
                        </a:rPr>
                        <a:t>secondary</a:t>
                      </a:r>
                      <a:r>
                        <a:rPr lang="nl-BE" sz="2400">
                          <a:latin typeface="Times New Roman"/>
                        </a:rPr>
                        <a:t> </a:t>
                      </a:r>
                      <a:r>
                        <a:rPr lang="nl-BE" sz="2400" err="1">
                          <a:latin typeface="Times New Roman"/>
                        </a:rPr>
                        <a:t>education</a:t>
                      </a:r>
                      <a:endParaRPr lang="en-US" sz="2400">
                        <a:latin typeface="Times New Roman"/>
                      </a:endParaRPr>
                    </a:p>
                  </a:txBody>
                  <a:tcPr>
                    <a:solidFill>
                      <a:schemeClr val="accent2">
                        <a:lumMod val="20000"/>
                        <a:lumOff val="80000"/>
                      </a:schemeClr>
                    </a:solidFill>
                  </a:tcPr>
                </a:tc>
                <a:tc>
                  <a:txBody>
                    <a:bodyPr/>
                    <a:lstStyle/>
                    <a:p>
                      <a:r>
                        <a:rPr lang="en-US" sz="2400">
                          <a:latin typeface="Times New Roman"/>
                        </a:rPr>
                        <a:t>Training of health personnel &amp; improved capacity of health </a:t>
                      </a:r>
                      <a:r>
                        <a:rPr lang="en-US" sz="2400" err="1">
                          <a:latin typeface="Times New Roman"/>
                        </a:rPr>
                        <a:t>centres</a:t>
                      </a:r>
                      <a:r>
                        <a:rPr lang="en-US" sz="2400">
                          <a:latin typeface="Times New Roman"/>
                        </a:rPr>
                        <a:t> and hospitals</a:t>
                      </a:r>
                    </a:p>
                  </a:txBody>
                  <a:tcPr>
                    <a:solidFill>
                      <a:schemeClr val="accent2">
                        <a:lumMod val="20000"/>
                        <a:lumOff val="80000"/>
                      </a:schemeClr>
                    </a:solidFill>
                  </a:tcPr>
                </a:tc>
                <a:extLst>
                  <a:ext uri="{0D108BD9-81ED-4DB2-BD59-A6C34878D82A}">
                    <a16:rowId xmlns:a16="http://schemas.microsoft.com/office/drawing/2014/main" val="2123838101"/>
                  </a:ext>
                </a:extLst>
              </a:tr>
            </a:tbl>
          </a:graphicData>
        </a:graphic>
      </p:graphicFrame>
    </p:spTree>
    <p:extLst>
      <p:ext uri="{BB962C8B-B14F-4D97-AF65-F5344CB8AC3E}">
        <p14:creationId xmlns:p14="http://schemas.microsoft.com/office/powerpoint/2010/main" val="199018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5664-754A-E014-8E3F-4DD04657FDD1}"/>
              </a:ext>
            </a:extLst>
          </p:cNvPr>
          <p:cNvSpPr>
            <a:spLocks noGrp="1"/>
          </p:cNvSpPr>
          <p:nvPr>
            <p:ph type="title"/>
          </p:nvPr>
        </p:nvSpPr>
        <p:spPr/>
        <p:txBody>
          <a:bodyPr vert="horz" lIns="91440" tIns="45720" rIns="91440" bIns="45720" rtlCol="0" anchor="t">
            <a:normAutofit/>
          </a:bodyPr>
          <a:lstStyle/>
          <a:p>
            <a:r>
              <a:rPr lang="fr-BE" b="1" err="1">
                <a:solidFill>
                  <a:srgbClr val="C00000"/>
                </a:solidFill>
                <a:latin typeface="Times New Roman"/>
                <a:ea typeface="+mj-lt"/>
                <a:cs typeface="+mj-lt"/>
              </a:rPr>
              <a:t>Cn't</a:t>
            </a:r>
            <a:r>
              <a:rPr lang="fr-BE" b="1">
                <a:solidFill>
                  <a:srgbClr val="C00000"/>
                </a:solidFill>
                <a:latin typeface="Times New Roman"/>
                <a:ea typeface="+mj-lt"/>
                <a:cs typeface="+mj-lt"/>
              </a:rPr>
              <a:t> Introduction</a:t>
            </a:r>
            <a:endParaRPr lang="en-US">
              <a:solidFill>
                <a:srgbClr val="C00000"/>
              </a:solidFill>
              <a:latin typeface="Times New Roman"/>
              <a:ea typeface="Calibri"/>
              <a:cs typeface="Calibri"/>
            </a:endParaRPr>
          </a:p>
        </p:txBody>
      </p:sp>
      <p:sp>
        <p:nvSpPr>
          <p:cNvPr id="3" name="Content Placeholder 2">
            <a:extLst>
              <a:ext uri="{FF2B5EF4-FFF2-40B4-BE49-F238E27FC236}">
                <a16:creationId xmlns:a16="http://schemas.microsoft.com/office/drawing/2014/main" id="{6232814A-7387-7C3F-0883-63810EAF9DFA}"/>
              </a:ext>
            </a:extLst>
          </p:cNvPr>
          <p:cNvSpPr>
            <a:spLocks noGrp="1"/>
          </p:cNvSpPr>
          <p:nvPr>
            <p:ph idx="1"/>
          </p:nvPr>
        </p:nvSpPr>
        <p:spPr>
          <a:xfrm>
            <a:off x="827314" y="1825625"/>
            <a:ext cx="10526486" cy="4351338"/>
          </a:xfrm>
        </p:spPr>
        <p:txBody>
          <a:bodyPr vert="horz" lIns="91440" tIns="45720" rIns="91440" bIns="45720" rtlCol="0" anchor="t">
            <a:normAutofit/>
          </a:bodyPr>
          <a:lstStyle/>
          <a:p>
            <a:pPr marL="0" indent="0">
              <a:buNone/>
            </a:pPr>
            <a:r>
              <a:rPr lang="en-US" sz="3600">
                <a:latin typeface="Times New Roman"/>
                <a:ea typeface="Calibri"/>
                <a:cs typeface="Calibri"/>
              </a:rPr>
              <a:t>Pillar 2 interventions are funded by:</a:t>
            </a:r>
          </a:p>
          <a:p>
            <a:pPr marL="267970" indent="-267970"/>
            <a:r>
              <a:rPr lang="en-US" sz="3600" b="1">
                <a:latin typeface="Times New Roman"/>
                <a:ea typeface="Calibri"/>
                <a:cs typeface="Calibri"/>
              </a:rPr>
              <a:t>Belgian government</a:t>
            </a:r>
          </a:p>
          <a:p>
            <a:pPr lvl="1">
              <a:buFont typeface="Wingdings" panose="05000000000000000000" pitchFamily="2" charset="2"/>
              <a:buChar char="v"/>
            </a:pPr>
            <a:r>
              <a:rPr lang="en-US" sz="3600" b="1">
                <a:latin typeface="Times New Roman"/>
                <a:ea typeface="Calibri"/>
                <a:cs typeface="Calibri"/>
              </a:rPr>
              <a:t>Education: </a:t>
            </a:r>
            <a:r>
              <a:rPr lang="en-US" sz="3600">
                <a:latin typeface="Times New Roman"/>
                <a:ea typeface="Calibri"/>
                <a:cs typeface="Calibri"/>
              </a:rPr>
              <a:t>WeLearn and </a:t>
            </a:r>
            <a:r>
              <a:rPr lang="en-US" sz="3600" err="1">
                <a:latin typeface="Times New Roman"/>
                <a:ea typeface="Calibri"/>
                <a:cs typeface="Calibri"/>
              </a:rPr>
              <a:t>WeTeach</a:t>
            </a:r>
            <a:r>
              <a:rPr lang="en-US" sz="3600">
                <a:latin typeface="Times New Roman"/>
                <a:ea typeface="Calibri"/>
                <a:cs typeface="Calibri"/>
              </a:rPr>
              <a:t> (EU funding)</a:t>
            </a:r>
          </a:p>
          <a:p>
            <a:pPr lvl="1">
              <a:buFont typeface="Wingdings" panose="05000000000000000000" pitchFamily="2" charset="2"/>
              <a:buChar char="v"/>
            </a:pPr>
            <a:r>
              <a:rPr lang="en-US" sz="3600" b="1">
                <a:latin typeface="Times New Roman"/>
                <a:ea typeface="Calibri"/>
                <a:cs typeface="Calibri"/>
              </a:rPr>
              <a:t>Health: </a:t>
            </a:r>
            <a:r>
              <a:rPr lang="en-US" sz="3600">
                <a:latin typeface="Times New Roman"/>
                <a:ea typeface="Calibri"/>
                <a:cs typeface="Calibri"/>
              </a:rPr>
              <a:t>WeCare and WeTrain4Health</a:t>
            </a:r>
          </a:p>
          <a:p>
            <a:pPr marL="267970" indent="-267970"/>
            <a:endParaRPr lang="en-US" sz="3600" b="1">
              <a:ea typeface="Calibri"/>
              <a:cs typeface="Calibri"/>
            </a:endParaRPr>
          </a:p>
        </p:txBody>
      </p:sp>
    </p:spTree>
    <p:extLst>
      <p:ext uri="{BB962C8B-B14F-4D97-AF65-F5344CB8AC3E}">
        <p14:creationId xmlns:p14="http://schemas.microsoft.com/office/powerpoint/2010/main" val="1000952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204213" y="3388372"/>
            <a:ext cx="9782810" cy="2827655"/>
          </a:xfrm>
          <a:custGeom>
            <a:avLst/>
            <a:gdLst/>
            <a:ahLst/>
            <a:cxnLst/>
            <a:rect l="l" t="t" r="r" b="b"/>
            <a:pathLst>
              <a:path w="9782810" h="2827654">
                <a:moveTo>
                  <a:pt x="9782429" y="0"/>
                </a:moveTo>
                <a:lnTo>
                  <a:pt x="0" y="0"/>
                </a:lnTo>
                <a:lnTo>
                  <a:pt x="0" y="2827159"/>
                </a:lnTo>
                <a:lnTo>
                  <a:pt x="9782429" y="2827159"/>
                </a:lnTo>
                <a:lnTo>
                  <a:pt x="9782429" y="0"/>
                </a:lnTo>
                <a:close/>
              </a:path>
            </a:pathLst>
          </a:custGeom>
          <a:solidFill>
            <a:srgbClr val="0086A9"/>
          </a:solidFill>
        </p:spPr>
        <p:txBody>
          <a:bodyPr wrap="square" lIns="0" tIns="0" rIns="0" bIns="0" rtlCol="0"/>
          <a:lstStyle/>
          <a:p>
            <a:endParaRPr/>
          </a:p>
        </p:txBody>
      </p:sp>
      <p:sp>
        <p:nvSpPr>
          <p:cNvPr id="12" name="object 12"/>
          <p:cNvSpPr txBox="1">
            <a:spLocks noGrp="1"/>
          </p:cNvSpPr>
          <p:nvPr>
            <p:ph type="title"/>
          </p:nvPr>
        </p:nvSpPr>
        <p:spPr>
          <a:xfrm>
            <a:off x="2073076" y="533532"/>
            <a:ext cx="8348980" cy="693780"/>
          </a:xfrm>
          <a:prstGeom prst="rect">
            <a:avLst/>
          </a:prstGeom>
        </p:spPr>
        <p:txBody>
          <a:bodyPr vert="horz" wrap="square" lIns="0" tIns="16510" rIns="0" bIns="0" rtlCol="0">
            <a:spAutoFit/>
          </a:bodyPr>
          <a:lstStyle/>
          <a:p>
            <a:pPr marL="12700">
              <a:lnSpc>
                <a:spcPct val="100000"/>
              </a:lnSpc>
              <a:spcBef>
                <a:spcPts val="130"/>
              </a:spcBef>
            </a:pPr>
            <a:r>
              <a:rPr b="1">
                <a:solidFill>
                  <a:srgbClr val="0086A9"/>
                </a:solidFill>
                <a:latin typeface="+mj-lt"/>
              </a:rPr>
              <a:t>Pillar </a:t>
            </a:r>
            <a:r>
              <a:rPr lang="en-US" b="1">
                <a:solidFill>
                  <a:srgbClr val="0086A9"/>
                </a:solidFill>
                <a:latin typeface="+mj-lt"/>
              </a:rPr>
              <a:t>2</a:t>
            </a:r>
            <a:r>
              <a:rPr b="1">
                <a:solidFill>
                  <a:srgbClr val="0086A9"/>
                </a:solidFill>
                <a:latin typeface="+mj-lt"/>
              </a:rPr>
              <a:t>: Education, Health, Local Gov.</a:t>
            </a:r>
            <a:endParaRPr b="1">
              <a:latin typeface="+mj-lt"/>
            </a:endParaRPr>
          </a:p>
        </p:txBody>
      </p:sp>
      <p:sp>
        <p:nvSpPr>
          <p:cNvPr id="13" name="object 13"/>
          <p:cNvSpPr/>
          <p:nvPr/>
        </p:nvSpPr>
        <p:spPr>
          <a:xfrm>
            <a:off x="1205357" y="1308252"/>
            <a:ext cx="3260813" cy="216595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066157" y="1440969"/>
            <a:ext cx="241935" cy="222885"/>
          </a:xfrm>
          <a:custGeom>
            <a:avLst/>
            <a:gdLst/>
            <a:ahLst/>
            <a:cxnLst/>
            <a:rect l="l" t="t" r="r" b="b"/>
            <a:pathLst>
              <a:path w="241935" h="222885">
                <a:moveTo>
                  <a:pt x="241630" y="0"/>
                </a:moveTo>
                <a:lnTo>
                  <a:pt x="0" y="0"/>
                </a:lnTo>
                <a:lnTo>
                  <a:pt x="241630" y="222288"/>
                </a:lnTo>
                <a:lnTo>
                  <a:pt x="241630" y="0"/>
                </a:lnTo>
                <a:close/>
              </a:path>
            </a:pathLst>
          </a:custGeom>
          <a:solidFill>
            <a:srgbClr val="EE5E23"/>
          </a:solidFill>
        </p:spPr>
        <p:txBody>
          <a:bodyPr wrap="square" lIns="0" tIns="0" rIns="0" bIns="0" rtlCol="0"/>
          <a:lstStyle/>
          <a:p>
            <a:endParaRPr/>
          </a:p>
        </p:txBody>
      </p:sp>
      <p:sp>
        <p:nvSpPr>
          <p:cNvPr id="15" name="object 15"/>
          <p:cNvSpPr txBox="1"/>
          <p:nvPr/>
        </p:nvSpPr>
        <p:spPr>
          <a:xfrm>
            <a:off x="4575844" y="4444074"/>
            <a:ext cx="3018862" cy="535403"/>
          </a:xfrm>
          <a:prstGeom prst="rect">
            <a:avLst/>
          </a:prstGeom>
        </p:spPr>
        <p:txBody>
          <a:bodyPr vert="horz" wrap="square" lIns="0" tIns="11430" rIns="0" bIns="0" rtlCol="0">
            <a:spAutoFit/>
          </a:bodyPr>
          <a:lstStyle/>
          <a:p>
            <a:pPr marL="12700" marR="5080">
              <a:lnSpc>
                <a:spcPct val="109200"/>
              </a:lnSpc>
              <a:spcBef>
                <a:spcPts val="90"/>
              </a:spcBef>
            </a:pPr>
            <a:r>
              <a:rPr sz="1600">
                <a:solidFill>
                  <a:srgbClr val="FFFFFF"/>
                </a:solidFill>
                <a:latin typeface="+mj-lt"/>
                <a:cs typeface="Arial"/>
              </a:rPr>
              <a:t>Increased supply of quality and  inclusive secondary education</a:t>
            </a:r>
            <a:endParaRPr sz="1600">
              <a:latin typeface="+mj-lt"/>
              <a:cs typeface="Arial"/>
            </a:endParaRPr>
          </a:p>
        </p:txBody>
      </p:sp>
      <p:sp>
        <p:nvSpPr>
          <p:cNvPr id="16" name="object 16"/>
          <p:cNvSpPr/>
          <p:nvPr/>
        </p:nvSpPr>
        <p:spPr>
          <a:xfrm>
            <a:off x="4466170" y="1308252"/>
            <a:ext cx="6521602" cy="2165959"/>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7352771" y="1440969"/>
            <a:ext cx="241935" cy="222885"/>
          </a:xfrm>
          <a:custGeom>
            <a:avLst/>
            <a:gdLst/>
            <a:ahLst/>
            <a:cxnLst/>
            <a:rect l="l" t="t" r="r" b="b"/>
            <a:pathLst>
              <a:path w="241934" h="222885">
                <a:moveTo>
                  <a:pt x="241630" y="0"/>
                </a:moveTo>
                <a:lnTo>
                  <a:pt x="0" y="0"/>
                </a:lnTo>
                <a:lnTo>
                  <a:pt x="241630" y="222288"/>
                </a:lnTo>
                <a:lnTo>
                  <a:pt x="241630" y="0"/>
                </a:lnTo>
                <a:close/>
              </a:path>
            </a:pathLst>
          </a:custGeom>
          <a:solidFill>
            <a:srgbClr val="EE5E23"/>
          </a:solidFill>
        </p:spPr>
        <p:txBody>
          <a:bodyPr wrap="square" lIns="0" tIns="0" rIns="0" bIns="0" rtlCol="0"/>
          <a:lstStyle/>
          <a:p>
            <a:endParaRPr/>
          </a:p>
        </p:txBody>
      </p:sp>
      <p:sp>
        <p:nvSpPr>
          <p:cNvPr id="18" name="object 18"/>
          <p:cNvSpPr/>
          <p:nvPr/>
        </p:nvSpPr>
        <p:spPr>
          <a:xfrm>
            <a:off x="10578522" y="1550527"/>
            <a:ext cx="241935" cy="222885"/>
          </a:xfrm>
          <a:custGeom>
            <a:avLst/>
            <a:gdLst/>
            <a:ahLst/>
            <a:cxnLst/>
            <a:rect l="l" t="t" r="r" b="b"/>
            <a:pathLst>
              <a:path w="241934" h="222885">
                <a:moveTo>
                  <a:pt x="241630" y="0"/>
                </a:moveTo>
                <a:lnTo>
                  <a:pt x="0" y="0"/>
                </a:lnTo>
                <a:lnTo>
                  <a:pt x="241630" y="222288"/>
                </a:lnTo>
                <a:lnTo>
                  <a:pt x="241630" y="0"/>
                </a:lnTo>
                <a:close/>
              </a:path>
            </a:pathLst>
          </a:custGeom>
          <a:solidFill>
            <a:srgbClr val="EE5E23"/>
          </a:solidFill>
        </p:spPr>
        <p:txBody>
          <a:bodyPr wrap="square" lIns="0" tIns="0" rIns="0" bIns="0" rtlCol="0"/>
          <a:lstStyle/>
          <a:p>
            <a:endParaRPr/>
          </a:p>
        </p:txBody>
      </p:sp>
      <p:sp>
        <p:nvSpPr>
          <p:cNvPr id="19" name="object 19"/>
          <p:cNvSpPr txBox="1"/>
          <p:nvPr/>
        </p:nvSpPr>
        <p:spPr>
          <a:xfrm>
            <a:off x="4597818" y="4222241"/>
            <a:ext cx="932815" cy="210892"/>
          </a:xfrm>
          <a:prstGeom prst="rect">
            <a:avLst/>
          </a:prstGeom>
          <a:solidFill>
            <a:srgbClr val="FFFFFF"/>
          </a:solidFill>
        </p:spPr>
        <p:txBody>
          <a:bodyPr vert="horz" wrap="square" lIns="0" tIns="0" rIns="0" bIns="0" rtlCol="0">
            <a:spAutoFit/>
          </a:bodyPr>
          <a:lstStyle/>
          <a:p>
            <a:pPr marL="52705">
              <a:lnSpc>
                <a:spcPts val="1660"/>
              </a:lnSpc>
            </a:pPr>
            <a:r>
              <a:rPr sz="1400" b="1">
                <a:solidFill>
                  <a:srgbClr val="0086A9"/>
                </a:solidFill>
                <a:latin typeface="+mj-lt"/>
                <a:cs typeface="Arial"/>
              </a:rPr>
              <a:t>Education</a:t>
            </a:r>
            <a:endParaRPr sz="1400">
              <a:latin typeface="+mj-lt"/>
              <a:cs typeface="Arial"/>
            </a:endParaRPr>
          </a:p>
        </p:txBody>
      </p:sp>
      <p:sp>
        <p:nvSpPr>
          <p:cNvPr id="20" name="object 20"/>
          <p:cNvSpPr txBox="1"/>
          <p:nvPr/>
        </p:nvSpPr>
        <p:spPr>
          <a:xfrm>
            <a:off x="4575844" y="5314148"/>
            <a:ext cx="3047401" cy="803810"/>
          </a:xfrm>
          <a:prstGeom prst="rect">
            <a:avLst/>
          </a:prstGeom>
        </p:spPr>
        <p:txBody>
          <a:bodyPr vert="horz" wrap="square" lIns="0" tIns="11430" rIns="0" bIns="0" rtlCol="0">
            <a:spAutoFit/>
          </a:bodyPr>
          <a:lstStyle/>
          <a:p>
            <a:pPr marL="12700" marR="5080">
              <a:lnSpc>
                <a:spcPct val="109200"/>
              </a:lnSpc>
              <a:spcBef>
                <a:spcPts val="90"/>
              </a:spcBef>
            </a:pPr>
            <a:r>
              <a:rPr sz="1600">
                <a:solidFill>
                  <a:srgbClr val="FFFFFF"/>
                </a:solidFill>
                <a:latin typeface="+mj-lt"/>
                <a:cs typeface="Arial"/>
              </a:rPr>
              <a:t>Improved emergency referral and  quality health services with a focus  on SRHR</a:t>
            </a:r>
            <a:endParaRPr sz="1600">
              <a:latin typeface="+mj-lt"/>
              <a:cs typeface="Arial"/>
            </a:endParaRPr>
          </a:p>
        </p:txBody>
      </p:sp>
      <p:sp>
        <p:nvSpPr>
          <p:cNvPr id="21" name="object 21"/>
          <p:cNvSpPr txBox="1"/>
          <p:nvPr/>
        </p:nvSpPr>
        <p:spPr>
          <a:xfrm>
            <a:off x="4597818" y="5092319"/>
            <a:ext cx="932815" cy="210892"/>
          </a:xfrm>
          <a:prstGeom prst="rect">
            <a:avLst/>
          </a:prstGeom>
          <a:solidFill>
            <a:srgbClr val="FFFFFF"/>
          </a:solidFill>
        </p:spPr>
        <p:txBody>
          <a:bodyPr vert="horz" wrap="square" lIns="0" tIns="0" rIns="0" bIns="0" rtlCol="0">
            <a:spAutoFit/>
          </a:bodyPr>
          <a:lstStyle/>
          <a:p>
            <a:pPr marL="52705">
              <a:lnSpc>
                <a:spcPts val="1660"/>
              </a:lnSpc>
            </a:pPr>
            <a:r>
              <a:rPr sz="1400" b="1">
                <a:solidFill>
                  <a:srgbClr val="0086A9"/>
                </a:solidFill>
                <a:latin typeface="+mj-lt"/>
                <a:cs typeface="Arial"/>
              </a:rPr>
              <a:t>Health</a:t>
            </a:r>
            <a:endParaRPr sz="1400">
              <a:latin typeface="+mj-lt"/>
              <a:cs typeface="Arial"/>
            </a:endParaRPr>
          </a:p>
        </p:txBody>
      </p:sp>
      <p:sp>
        <p:nvSpPr>
          <p:cNvPr id="22" name="object 22"/>
          <p:cNvSpPr/>
          <p:nvPr/>
        </p:nvSpPr>
        <p:spPr>
          <a:xfrm>
            <a:off x="1205357" y="3433537"/>
            <a:ext cx="2468245" cy="383540"/>
          </a:xfrm>
          <a:custGeom>
            <a:avLst/>
            <a:gdLst/>
            <a:ahLst/>
            <a:cxnLst/>
            <a:rect l="l" t="t" r="r" b="b"/>
            <a:pathLst>
              <a:path w="2468245" h="383539">
                <a:moveTo>
                  <a:pt x="2119210" y="0"/>
                </a:moveTo>
                <a:lnTo>
                  <a:pt x="0" y="0"/>
                </a:lnTo>
                <a:lnTo>
                  <a:pt x="0" y="383070"/>
                </a:lnTo>
                <a:lnTo>
                  <a:pt x="2467622" y="383070"/>
                </a:lnTo>
                <a:lnTo>
                  <a:pt x="2119210" y="0"/>
                </a:lnTo>
                <a:close/>
              </a:path>
            </a:pathLst>
          </a:custGeom>
          <a:solidFill>
            <a:srgbClr val="EE5E23"/>
          </a:solidFill>
        </p:spPr>
        <p:txBody>
          <a:bodyPr wrap="square" lIns="0" tIns="0" rIns="0" bIns="0" rtlCol="0"/>
          <a:lstStyle/>
          <a:p>
            <a:endParaRPr/>
          </a:p>
        </p:txBody>
      </p:sp>
      <p:sp>
        <p:nvSpPr>
          <p:cNvPr id="23" name="object 23"/>
          <p:cNvSpPr/>
          <p:nvPr/>
        </p:nvSpPr>
        <p:spPr>
          <a:xfrm>
            <a:off x="3412361" y="3433532"/>
            <a:ext cx="180975" cy="194310"/>
          </a:xfrm>
          <a:custGeom>
            <a:avLst/>
            <a:gdLst/>
            <a:ahLst/>
            <a:cxnLst/>
            <a:rect l="l" t="t" r="r" b="b"/>
            <a:pathLst>
              <a:path w="180975" h="194310">
                <a:moveTo>
                  <a:pt x="180936" y="194157"/>
                </a:moveTo>
                <a:lnTo>
                  <a:pt x="0" y="0"/>
                </a:lnTo>
              </a:path>
            </a:pathLst>
          </a:custGeom>
          <a:ln w="6400">
            <a:solidFill>
              <a:srgbClr val="FFFFFF"/>
            </a:solidFill>
          </a:ln>
        </p:spPr>
        <p:txBody>
          <a:bodyPr wrap="square" lIns="0" tIns="0" rIns="0" bIns="0" rtlCol="0"/>
          <a:lstStyle/>
          <a:p>
            <a:endParaRPr/>
          </a:p>
        </p:txBody>
      </p:sp>
      <p:sp>
        <p:nvSpPr>
          <p:cNvPr id="24" name="object 24"/>
          <p:cNvSpPr txBox="1"/>
          <p:nvPr/>
        </p:nvSpPr>
        <p:spPr>
          <a:xfrm>
            <a:off x="1304391" y="3453846"/>
            <a:ext cx="3108004" cy="707886"/>
          </a:xfrm>
          <a:prstGeom prst="rect">
            <a:avLst/>
          </a:prstGeom>
        </p:spPr>
        <p:txBody>
          <a:bodyPr vert="horz" wrap="square" lIns="0" tIns="12700" rIns="0" bIns="0" rtlCol="0">
            <a:spAutoFit/>
          </a:bodyPr>
          <a:lstStyle/>
          <a:p>
            <a:pPr marL="12700">
              <a:lnSpc>
                <a:spcPct val="100000"/>
              </a:lnSpc>
              <a:spcBef>
                <a:spcPts val="100"/>
              </a:spcBef>
            </a:pPr>
            <a:r>
              <a:rPr sz="2000" b="1">
                <a:solidFill>
                  <a:srgbClr val="FFFFFF"/>
                </a:solidFill>
                <a:latin typeface="+mj-lt"/>
                <a:cs typeface="Arial"/>
              </a:rPr>
              <a:t>Results domain 1</a:t>
            </a:r>
            <a:endParaRPr sz="2000">
              <a:latin typeface="+mj-lt"/>
              <a:cs typeface="Arial"/>
            </a:endParaRPr>
          </a:p>
          <a:p>
            <a:pPr marL="12700">
              <a:lnSpc>
                <a:spcPct val="100000"/>
              </a:lnSpc>
              <a:spcBef>
                <a:spcPts val="1090"/>
              </a:spcBef>
            </a:pPr>
            <a:r>
              <a:rPr sz="1600" b="1">
                <a:solidFill>
                  <a:srgbClr val="FFFFFF"/>
                </a:solidFill>
                <a:latin typeface="+mj-lt"/>
                <a:cs typeface="Arial"/>
              </a:rPr>
              <a:t>Demand side, focus on right-holders</a:t>
            </a:r>
            <a:endParaRPr sz="1600">
              <a:latin typeface="+mj-lt"/>
              <a:cs typeface="Arial"/>
            </a:endParaRPr>
          </a:p>
        </p:txBody>
      </p:sp>
      <p:sp>
        <p:nvSpPr>
          <p:cNvPr id="25" name="object 25"/>
          <p:cNvSpPr/>
          <p:nvPr/>
        </p:nvSpPr>
        <p:spPr>
          <a:xfrm>
            <a:off x="4466165" y="3433537"/>
            <a:ext cx="2468245" cy="383540"/>
          </a:xfrm>
          <a:custGeom>
            <a:avLst/>
            <a:gdLst/>
            <a:ahLst/>
            <a:cxnLst/>
            <a:rect l="l" t="t" r="r" b="b"/>
            <a:pathLst>
              <a:path w="2468245" h="383539">
                <a:moveTo>
                  <a:pt x="2119210" y="0"/>
                </a:moveTo>
                <a:lnTo>
                  <a:pt x="0" y="0"/>
                </a:lnTo>
                <a:lnTo>
                  <a:pt x="0" y="383070"/>
                </a:lnTo>
                <a:lnTo>
                  <a:pt x="2467622" y="383070"/>
                </a:lnTo>
                <a:lnTo>
                  <a:pt x="2119210" y="0"/>
                </a:lnTo>
                <a:close/>
              </a:path>
            </a:pathLst>
          </a:custGeom>
          <a:solidFill>
            <a:srgbClr val="EE5E23"/>
          </a:solidFill>
        </p:spPr>
        <p:txBody>
          <a:bodyPr wrap="square" lIns="0" tIns="0" rIns="0" bIns="0" rtlCol="0"/>
          <a:lstStyle/>
          <a:p>
            <a:endParaRPr/>
          </a:p>
        </p:txBody>
      </p:sp>
      <p:sp>
        <p:nvSpPr>
          <p:cNvPr id="26" name="object 26"/>
          <p:cNvSpPr/>
          <p:nvPr/>
        </p:nvSpPr>
        <p:spPr>
          <a:xfrm>
            <a:off x="6673169" y="3433532"/>
            <a:ext cx="180975" cy="194310"/>
          </a:xfrm>
          <a:custGeom>
            <a:avLst/>
            <a:gdLst/>
            <a:ahLst/>
            <a:cxnLst/>
            <a:rect l="l" t="t" r="r" b="b"/>
            <a:pathLst>
              <a:path w="180975" h="194310">
                <a:moveTo>
                  <a:pt x="180936" y="194157"/>
                </a:moveTo>
                <a:lnTo>
                  <a:pt x="0" y="0"/>
                </a:lnTo>
              </a:path>
            </a:pathLst>
          </a:custGeom>
          <a:ln w="6400">
            <a:solidFill>
              <a:srgbClr val="FFFFFF"/>
            </a:solidFill>
          </a:ln>
        </p:spPr>
        <p:txBody>
          <a:bodyPr wrap="square" lIns="0" tIns="0" rIns="0" bIns="0" rtlCol="0"/>
          <a:lstStyle/>
          <a:p>
            <a:endParaRPr/>
          </a:p>
        </p:txBody>
      </p:sp>
      <p:sp>
        <p:nvSpPr>
          <p:cNvPr id="27" name="object 27"/>
          <p:cNvSpPr/>
          <p:nvPr/>
        </p:nvSpPr>
        <p:spPr>
          <a:xfrm>
            <a:off x="9960475" y="3433532"/>
            <a:ext cx="180975" cy="194310"/>
          </a:xfrm>
          <a:custGeom>
            <a:avLst/>
            <a:gdLst/>
            <a:ahLst/>
            <a:cxnLst/>
            <a:rect l="l" t="t" r="r" b="b"/>
            <a:pathLst>
              <a:path w="180975" h="194310">
                <a:moveTo>
                  <a:pt x="180936" y="194157"/>
                </a:moveTo>
                <a:lnTo>
                  <a:pt x="0" y="0"/>
                </a:lnTo>
              </a:path>
            </a:pathLst>
          </a:custGeom>
          <a:ln w="6400">
            <a:solidFill>
              <a:srgbClr val="FFFFFF"/>
            </a:solidFill>
          </a:ln>
        </p:spPr>
        <p:txBody>
          <a:bodyPr wrap="square" lIns="0" tIns="0" rIns="0" bIns="0" rtlCol="0"/>
          <a:lstStyle/>
          <a:p>
            <a:endParaRPr/>
          </a:p>
        </p:txBody>
      </p:sp>
      <p:sp>
        <p:nvSpPr>
          <p:cNvPr id="28" name="object 28"/>
          <p:cNvSpPr txBox="1"/>
          <p:nvPr/>
        </p:nvSpPr>
        <p:spPr>
          <a:xfrm>
            <a:off x="4569767" y="3297529"/>
            <a:ext cx="3103437" cy="852798"/>
          </a:xfrm>
          <a:prstGeom prst="rect">
            <a:avLst/>
          </a:prstGeom>
        </p:spPr>
        <p:txBody>
          <a:bodyPr vert="horz" wrap="square" lIns="0" tIns="168910" rIns="0" bIns="0" rtlCol="0">
            <a:spAutoFit/>
          </a:bodyPr>
          <a:lstStyle/>
          <a:p>
            <a:pPr marL="32384">
              <a:lnSpc>
                <a:spcPct val="100000"/>
              </a:lnSpc>
              <a:spcBef>
                <a:spcPts val="1330"/>
              </a:spcBef>
            </a:pPr>
            <a:r>
              <a:rPr sz="2000" b="1">
                <a:solidFill>
                  <a:srgbClr val="FFFFFF"/>
                </a:solidFill>
                <a:latin typeface="+mj-lt"/>
                <a:cs typeface="Arial"/>
              </a:rPr>
              <a:t>Results domain 2</a:t>
            </a:r>
            <a:endParaRPr sz="2000">
              <a:latin typeface="+mj-lt"/>
              <a:cs typeface="Arial"/>
            </a:endParaRPr>
          </a:p>
          <a:p>
            <a:pPr marL="12700">
              <a:lnSpc>
                <a:spcPct val="100000"/>
              </a:lnSpc>
              <a:spcBef>
                <a:spcPts val="994"/>
              </a:spcBef>
            </a:pPr>
            <a:r>
              <a:rPr sz="1600" b="1">
                <a:solidFill>
                  <a:srgbClr val="FFFFFF"/>
                </a:solidFill>
                <a:latin typeface="+mj-lt"/>
                <a:cs typeface="Arial"/>
              </a:rPr>
              <a:t>Supply side, focus on duty-bearers</a:t>
            </a:r>
            <a:endParaRPr sz="1600">
              <a:latin typeface="+mj-lt"/>
              <a:cs typeface="Arial"/>
            </a:endParaRPr>
          </a:p>
        </p:txBody>
      </p:sp>
      <p:sp>
        <p:nvSpPr>
          <p:cNvPr id="29" name="object 29"/>
          <p:cNvSpPr/>
          <p:nvPr/>
        </p:nvSpPr>
        <p:spPr>
          <a:xfrm>
            <a:off x="7726974" y="3433537"/>
            <a:ext cx="2468245" cy="383540"/>
          </a:xfrm>
          <a:custGeom>
            <a:avLst/>
            <a:gdLst/>
            <a:ahLst/>
            <a:cxnLst/>
            <a:rect l="l" t="t" r="r" b="b"/>
            <a:pathLst>
              <a:path w="2468245" h="383539">
                <a:moveTo>
                  <a:pt x="2119210" y="0"/>
                </a:moveTo>
                <a:lnTo>
                  <a:pt x="0" y="0"/>
                </a:lnTo>
                <a:lnTo>
                  <a:pt x="0" y="383070"/>
                </a:lnTo>
                <a:lnTo>
                  <a:pt x="2467622" y="383070"/>
                </a:lnTo>
                <a:lnTo>
                  <a:pt x="2119210" y="0"/>
                </a:lnTo>
                <a:close/>
              </a:path>
            </a:pathLst>
          </a:custGeom>
          <a:solidFill>
            <a:srgbClr val="EE5E23"/>
          </a:solidFill>
        </p:spPr>
        <p:txBody>
          <a:bodyPr wrap="square" lIns="0" tIns="0" rIns="0" bIns="0" rtlCol="0"/>
          <a:lstStyle/>
          <a:p>
            <a:endParaRPr/>
          </a:p>
        </p:txBody>
      </p:sp>
      <p:sp>
        <p:nvSpPr>
          <p:cNvPr id="30" name="object 30"/>
          <p:cNvSpPr txBox="1"/>
          <p:nvPr/>
        </p:nvSpPr>
        <p:spPr>
          <a:xfrm>
            <a:off x="7830703" y="3453846"/>
            <a:ext cx="2999141" cy="1818190"/>
          </a:xfrm>
          <a:prstGeom prst="rect">
            <a:avLst/>
          </a:prstGeom>
        </p:spPr>
        <p:txBody>
          <a:bodyPr vert="horz" wrap="square" lIns="0" tIns="12700" rIns="0" bIns="0" rtlCol="0">
            <a:spAutoFit/>
          </a:bodyPr>
          <a:lstStyle/>
          <a:p>
            <a:pPr marL="31750">
              <a:lnSpc>
                <a:spcPct val="100000"/>
              </a:lnSpc>
              <a:spcBef>
                <a:spcPts val="100"/>
              </a:spcBef>
            </a:pPr>
            <a:r>
              <a:rPr sz="2000" b="1">
                <a:solidFill>
                  <a:srgbClr val="FFFFFF"/>
                </a:solidFill>
                <a:latin typeface="+mj-lt"/>
                <a:cs typeface="Arial"/>
              </a:rPr>
              <a:t>Results domain 3</a:t>
            </a:r>
            <a:endParaRPr sz="2000">
              <a:latin typeface="+mj-lt"/>
              <a:cs typeface="Arial"/>
            </a:endParaRPr>
          </a:p>
          <a:p>
            <a:pPr marL="12700" marR="241300">
              <a:lnSpc>
                <a:spcPts val="1630"/>
              </a:lnSpc>
              <a:spcBef>
                <a:spcPts val="1185"/>
              </a:spcBef>
            </a:pPr>
            <a:r>
              <a:rPr sz="1600" b="1">
                <a:solidFill>
                  <a:srgbClr val="FFFFFF"/>
                </a:solidFill>
                <a:latin typeface="+mj-lt"/>
                <a:cs typeface="Arial"/>
              </a:rPr>
              <a:t>Governance, with right-holders  &amp; duty-bearers</a:t>
            </a:r>
            <a:endParaRPr sz="1600">
              <a:latin typeface="+mj-lt"/>
              <a:cs typeface="Arial"/>
            </a:endParaRPr>
          </a:p>
          <a:p>
            <a:pPr marL="18415" marR="5080">
              <a:lnSpc>
                <a:spcPct val="109200"/>
              </a:lnSpc>
              <a:spcBef>
                <a:spcPts val="1080"/>
              </a:spcBef>
            </a:pPr>
            <a:r>
              <a:rPr sz="1600">
                <a:solidFill>
                  <a:srgbClr val="FFFFFF"/>
                </a:solidFill>
                <a:latin typeface="+mj-lt"/>
                <a:cs typeface="Arial"/>
              </a:rPr>
              <a:t>Enhanced participatory governance  and shared accountability for  education &amp; health services</a:t>
            </a:r>
            <a:endParaRPr sz="1600">
              <a:latin typeface="+mj-lt"/>
              <a:cs typeface="Arial"/>
            </a:endParaRPr>
          </a:p>
        </p:txBody>
      </p:sp>
      <p:sp>
        <p:nvSpPr>
          <p:cNvPr id="31" name="object 31"/>
          <p:cNvSpPr/>
          <p:nvPr/>
        </p:nvSpPr>
        <p:spPr>
          <a:xfrm>
            <a:off x="4466165" y="1308251"/>
            <a:ext cx="0" cy="4907280"/>
          </a:xfrm>
          <a:custGeom>
            <a:avLst/>
            <a:gdLst/>
            <a:ahLst/>
            <a:cxnLst/>
            <a:rect l="l" t="t" r="r" b="b"/>
            <a:pathLst>
              <a:path h="4907280">
                <a:moveTo>
                  <a:pt x="0" y="0"/>
                </a:moveTo>
                <a:lnTo>
                  <a:pt x="0" y="4907280"/>
                </a:lnTo>
              </a:path>
            </a:pathLst>
          </a:custGeom>
          <a:ln w="12700">
            <a:solidFill>
              <a:srgbClr val="FFFFFF"/>
            </a:solidFill>
          </a:ln>
        </p:spPr>
        <p:txBody>
          <a:bodyPr wrap="square" lIns="0" tIns="0" rIns="0" bIns="0" rtlCol="0"/>
          <a:lstStyle/>
          <a:p>
            <a:endParaRPr/>
          </a:p>
        </p:txBody>
      </p:sp>
      <p:sp>
        <p:nvSpPr>
          <p:cNvPr id="32" name="object 32"/>
          <p:cNvSpPr/>
          <p:nvPr/>
        </p:nvSpPr>
        <p:spPr>
          <a:xfrm>
            <a:off x="7726974" y="1308251"/>
            <a:ext cx="0" cy="4907280"/>
          </a:xfrm>
          <a:custGeom>
            <a:avLst/>
            <a:gdLst/>
            <a:ahLst/>
            <a:cxnLst/>
            <a:rect l="l" t="t" r="r" b="b"/>
            <a:pathLst>
              <a:path h="4907280">
                <a:moveTo>
                  <a:pt x="0" y="0"/>
                </a:moveTo>
                <a:lnTo>
                  <a:pt x="0" y="4907280"/>
                </a:lnTo>
              </a:path>
            </a:pathLst>
          </a:custGeom>
          <a:ln w="12700">
            <a:solidFill>
              <a:srgbClr val="FFFFFF"/>
            </a:solidFill>
          </a:ln>
        </p:spPr>
        <p:txBody>
          <a:bodyPr wrap="square" lIns="0" tIns="0" rIns="0" bIns="0" rtlCol="0"/>
          <a:lstStyle/>
          <a:p>
            <a:endParaRPr/>
          </a:p>
        </p:txBody>
      </p:sp>
      <p:sp>
        <p:nvSpPr>
          <p:cNvPr id="33" name="object 15">
            <a:extLst>
              <a:ext uri="{FF2B5EF4-FFF2-40B4-BE49-F238E27FC236}">
                <a16:creationId xmlns:a16="http://schemas.microsoft.com/office/drawing/2014/main" id="{051C7A60-2A48-4926-81C5-8BBD08C0B3FE}"/>
              </a:ext>
            </a:extLst>
          </p:cNvPr>
          <p:cNvSpPr txBox="1"/>
          <p:nvPr/>
        </p:nvSpPr>
        <p:spPr>
          <a:xfrm>
            <a:off x="1320026" y="4252253"/>
            <a:ext cx="3018862" cy="1072217"/>
          </a:xfrm>
          <a:prstGeom prst="rect">
            <a:avLst/>
          </a:prstGeom>
        </p:spPr>
        <p:txBody>
          <a:bodyPr vert="horz" wrap="square" lIns="0" tIns="11430" rIns="0" bIns="0" rtlCol="0">
            <a:spAutoFit/>
          </a:bodyPr>
          <a:lstStyle/>
          <a:p>
            <a:pPr marL="18415" marR="98425">
              <a:lnSpc>
                <a:spcPct val="109200"/>
              </a:lnSpc>
              <a:spcBef>
                <a:spcPts val="715"/>
              </a:spcBef>
            </a:pPr>
            <a:r>
              <a:rPr lang="en-US" sz="1600">
                <a:solidFill>
                  <a:srgbClr val="FFFFFF"/>
                </a:solidFill>
                <a:latin typeface="+mj-lt"/>
                <a:cs typeface="Arial"/>
              </a:rPr>
              <a:t>Increased demand for safe and  quality secondary education and  health care (with attention on SRHR)</a:t>
            </a:r>
            <a:endParaRPr lang="en-US" sz="1600">
              <a:latin typeface="+mj-lt"/>
              <a:cs typeface="Arial"/>
            </a:endParaRPr>
          </a:p>
        </p:txBody>
      </p:sp>
    </p:spTree>
    <p:extLst>
      <p:ext uri="{BB962C8B-B14F-4D97-AF65-F5344CB8AC3E}">
        <p14:creationId xmlns:p14="http://schemas.microsoft.com/office/powerpoint/2010/main" val="323972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78D4E-1957-885E-5074-B56039463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14CC6-FE84-B963-B129-154826CF7770}"/>
              </a:ext>
            </a:extLst>
          </p:cNvPr>
          <p:cNvSpPr>
            <a:spLocks noGrp="1"/>
          </p:cNvSpPr>
          <p:nvPr>
            <p:ph type="title"/>
          </p:nvPr>
        </p:nvSpPr>
        <p:spPr>
          <a:xfrm>
            <a:off x="1568646" y="143155"/>
            <a:ext cx="10623353" cy="990701"/>
          </a:xfrm>
        </p:spPr>
        <p:txBody>
          <a:bodyPr>
            <a:normAutofit/>
          </a:bodyPr>
          <a:lstStyle/>
          <a:p>
            <a:r>
              <a:rPr lang="en-US" sz="3600" b="1">
                <a:latin typeface="Times New Roman"/>
                <a:ea typeface="Calibri"/>
                <a:cs typeface="Calibri"/>
              </a:rPr>
              <a:t>(a) Caring for mother's lives-We Care</a:t>
            </a:r>
          </a:p>
        </p:txBody>
      </p:sp>
      <p:pic>
        <p:nvPicPr>
          <p:cNvPr id="4" name="Image 3" descr="Clinic care logo creative modern people health care mom and baby design concept medical">
            <a:extLst>
              <a:ext uri="{FF2B5EF4-FFF2-40B4-BE49-F238E27FC236}">
                <a16:creationId xmlns:a16="http://schemas.microsoft.com/office/drawing/2014/main" id="{DCDD6641-39DF-C86F-494C-F11778878310}"/>
              </a:ext>
            </a:extLst>
          </p:cNvPr>
          <p:cNvPicPr>
            <a:picLocks noChangeAspect="1"/>
          </p:cNvPicPr>
          <p:nvPr/>
        </p:nvPicPr>
        <p:blipFill>
          <a:blip r:embed="rId3"/>
          <a:stretch>
            <a:fillRect/>
          </a:stretch>
        </p:blipFill>
        <p:spPr>
          <a:xfrm>
            <a:off x="-4482" y="1553135"/>
            <a:ext cx="793377" cy="793377"/>
          </a:xfrm>
          <a:prstGeom prst="rect">
            <a:avLst/>
          </a:prstGeom>
        </p:spPr>
      </p:pic>
      <p:sp>
        <p:nvSpPr>
          <p:cNvPr id="3" name="Content Placeholder 2">
            <a:extLst>
              <a:ext uri="{FF2B5EF4-FFF2-40B4-BE49-F238E27FC236}">
                <a16:creationId xmlns:a16="http://schemas.microsoft.com/office/drawing/2014/main" id="{DDB82EB9-CF7A-BB4C-B413-7910980A8F7F}"/>
              </a:ext>
            </a:extLst>
          </p:cNvPr>
          <p:cNvSpPr>
            <a:spLocks noGrp="1"/>
          </p:cNvSpPr>
          <p:nvPr>
            <p:ph idx="1"/>
          </p:nvPr>
        </p:nvSpPr>
        <p:spPr>
          <a:xfrm>
            <a:off x="713232" y="1443408"/>
            <a:ext cx="11478768" cy="5097702"/>
          </a:xfrm>
        </p:spPr>
        <p:txBody>
          <a:bodyPr vert="horz" lIns="91440" tIns="45720" rIns="91440" bIns="45720" rtlCol="0" anchor="t">
            <a:normAutofit lnSpcReduction="10000"/>
          </a:bodyPr>
          <a:lstStyle/>
          <a:p>
            <a:pPr marL="0" indent="0">
              <a:buNone/>
            </a:pPr>
            <a:r>
              <a:rPr lang="en-US" b="1">
                <a:ea typeface="+mn-lt"/>
                <a:cs typeface="+mn-lt"/>
              </a:rPr>
              <a:t>Every day, </a:t>
            </a:r>
            <a:r>
              <a:rPr lang="en-US" b="1">
                <a:solidFill>
                  <a:srgbClr val="FF0000"/>
                </a:solidFill>
                <a:ea typeface="+mn-lt"/>
                <a:cs typeface="+mn-lt"/>
              </a:rPr>
              <a:t>16 </a:t>
            </a:r>
            <a:r>
              <a:rPr lang="en-US" b="1">
                <a:ea typeface="+mn-lt"/>
                <a:cs typeface="+mn-lt"/>
              </a:rPr>
              <a:t>mothers in Uganda</a:t>
            </a:r>
            <a:r>
              <a:rPr lang="en-US">
                <a:ea typeface="+mn-lt"/>
                <a:cs typeface="+mn-lt"/>
              </a:rPr>
              <a:t> die from childbirth-related complications.</a:t>
            </a:r>
            <a:endParaRPr lang="fr-FR">
              <a:ea typeface="+mn-lt"/>
              <a:cs typeface="+mn-lt"/>
            </a:endParaRPr>
          </a:p>
          <a:p>
            <a:pPr marL="267970" indent="-267970">
              <a:lnSpc>
                <a:spcPct val="80000"/>
              </a:lnSpc>
            </a:pPr>
            <a:r>
              <a:rPr lang="en-US" b="1">
                <a:ea typeface="+mn-lt"/>
                <a:cs typeface="+mn-lt"/>
              </a:rPr>
              <a:t>Our Focus: </a:t>
            </a:r>
            <a:r>
              <a:rPr lang="en-US">
                <a:ea typeface="+mn-lt"/>
                <a:cs typeface="+mn-lt"/>
              </a:rPr>
              <a:t>Saving lives through a stronger health system</a:t>
            </a:r>
          </a:p>
          <a:p>
            <a:pPr marL="267970" indent="-267970">
              <a:buNone/>
            </a:pPr>
            <a:r>
              <a:rPr lang="en-US" b="1"/>
              <a:t>🧭 Our Approach</a:t>
            </a:r>
            <a:endParaRPr lang="en-US" b="1">
              <a:ea typeface="Calibri" panose="020F0502020204030204"/>
              <a:cs typeface="Calibri" panose="020F0502020204030204"/>
            </a:endParaRPr>
          </a:p>
          <a:p>
            <a:pPr marL="267970" indent="-267970">
              <a:buNone/>
            </a:pPr>
            <a:r>
              <a:rPr lang="en-US">
                <a:ea typeface="+mn-lt"/>
                <a:cs typeface="+mn-lt"/>
              </a:rPr>
              <a:t>💬 </a:t>
            </a:r>
            <a:r>
              <a:rPr lang="en-US" b="1">
                <a:ea typeface="+mn-lt"/>
                <a:cs typeface="+mn-lt"/>
              </a:rPr>
              <a:t>Empower </a:t>
            </a:r>
            <a:r>
              <a:rPr lang="en-US">
                <a:ea typeface="+mn-lt"/>
                <a:cs typeface="+mn-lt"/>
              </a:rPr>
              <a:t>communities</a:t>
            </a:r>
            <a:r>
              <a:rPr lang="en-US" b="1">
                <a:ea typeface="+mn-lt"/>
                <a:cs typeface="+mn-lt"/>
              </a:rPr>
              <a:t/>
            </a:r>
            <a:br>
              <a:rPr lang="en-US" b="1">
                <a:ea typeface="+mn-lt"/>
                <a:cs typeface="+mn-lt"/>
              </a:rPr>
            </a:br>
            <a:r>
              <a:rPr lang="en-US" b="1">
                <a:ea typeface="+mn-lt"/>
                <a:cs typeface="+mn-lt"/>
              </a:rPr>
              <a:t>  </a:t>
            </a:r>
            <a:r>
              <a:rPr lang="en-US">
                <a:ea typeface="+mn-lt"/>
                <a:cs typeface="+mn-lt"/>
              </a:rPr>
              <a:t>Encourage informed health-seeking behaviors through local dialogue and awareness.</a:t>
            </a:r>
            <a:endParaRPr lang="en-US">
              <a:ea typeface="Calibri" panose="020F0502020204030204"/>
              <a:cs typeface="Calibri" panose="020F0502020204030204"/>
            </a:endParaRPr>
          </a:p>
          <a:p>
            <a:pPr marL="267970" indent="-267970">
              <a:buNone/>
            </a:pPr>
            <a:r>
              <a:rPr lang="en-US" b="1">
                <a:ea typeface="+mn-lt"/>
                <a:cs typeface="+mn-lt"/>
              </a:rPr>
              <a:t>🚑 Strengthen </a:t>
            </a:r>
            <a:r>
              <a:rPr lang="en-US">
                <a:ea typeface="+mn-lt"/>
                <a:cs typeface="+mn-lt"/>
              </a:rPr>
              <a:t>emergency response</a:t>
            </a:r>
            <a:r>
              <a:rPr lang="en-US" b="1">
                <a:ea typeface="+mn-lt"/>
                <a:cs typeface="+mn-lt"/>
              </a:rPr>
              <a:t/>
            </a:r>
            <a:br>
              <a:rPr lang="en-US" b="1">
                <a:ea typeface="+mn-lt"/>
                <a:cs typeface="+mn-lt"/>
              </a:rPr>
            </a:br>
            <a:r>
              <a:rPr lang="en-US" b="1">
                <a:ea typeface="+mn-lt"/>
                <a:cs typeface="+mn-lt"/>
              </a:rPr>
              <a:t>  </a:t>
            </a:r>
            <a:r>
              <a:rPr lang="en-US">
                <a:ea typeface="+mn-lt"/>
                <a:cs typeface="+mn-lt"/>
              </a:rPr>
              <a:t>Improve ambulance systems, referral pathways, and response times.</a:t>
            </a:r>
            <a:endParaRPr lang="en-US">
              <a:ea typeface="Calibri" panose="020F0502020204030204"/>
              <a:cs typeface="Calibri" panose="020F0502020204030204"/>
            </a:endParaRPr>
          </a:p>
          <a:p>
            <a:pPr marL="267970" indent="-267970">
              <a:buNone/>
            </a:pPr>
            <a:r>
              <a:rPr lang="en-US" b="1">
                <a:ea typeface="+mn-lt"/>
                <a:cs typeface="+mn-lt"/>
              </a:rPr>
              <a:t> ⚕️ Upgrade </a:t>
            </a:r>
            <a:r>
              <a:rPr lang="en-US">
                <a:ea typeface="+mn-lt"/>
                <a:cs typeface="+mn-lt"/>
              </a:rPr>
              <a:t>care quality</a:t>
            </a:r>
            <a:r>
              <a:rPr lang="en-US" b="1">
                <a:ea typeface="+mn-lt"/>
                <a:cs typeface="+mn-lt"/>
              </a:rPr>
              <a:t/>
            </a:r>
            <a:br>
              <a:rPr lang="en-US" b="1">
                <a:ea typeface="+mn-lt"/>
                <a:cs typeface="+mn-lt"/>
              </a:rPr>
            </a:br>
            <a:r>
              <a:rPr lang="en-US">
                <a:ea typeface="+mn-lt"/>
                <a:cs typeface="+mn-lt"/>
              </a:rPr>
              <a:t>  Focus on high-impact improvements in HCIVs and General Hospitals.</a:t>
            </a:r>
            <a:endParaRPr lang="en-US">
              <a:ea typeface="Calibri" panose="020F0502020204030204"/>
              <a:cs typeface="Calibri" panose="020F0502020204030204"/>
            </a:endParaRPr>
          </a:p>
          <a:p>
            <a:pPr marL="267970" indent="-267970">
              <a:buNone/>
            </a:pPr>
            <a:r>
              <a:rPr lang="en-US" b="1">
                <a:ea typeface="+mn-lt"/>
                <a:cs typeface="+mn-lt"/>
              </a:rPr>
              <a:t> 🤝</a:t>
            </a:r>
            <a:r>
              <a:rPr lang="en-US">
                <a:ea typeface="+mn-lt"/>
                <a:cs typeface="+mn-lt"/>
              </a:rPr>
              <a:t> </a:t>
            </a:r>
            <a:r>
              <a:rPr lang="en-US" b="1">
                <a:ea typeface="+mn-lt"/>
                <a:cs typeface="+mn-lt"/>
              </a:rPr>
              <a:t>Enhance </a:t>
            </a:r>
            <a:r>
              <a:rPr lang="en-US">
                <a:ea typeface="+mn-lt"/>
                <a:cs typeface="+mn-lt"/>
              </a:rPr>
              <a:t>health governance</a:t>
            </a:r>
            <a:r>
              <a:rPr lang="en-US" b="1">
                <a:ea typeface="+mn-lt"/>
                <a:cs typeface="+mn-lt"/>
              </a:rPr>
              <a:t/>
            </a:r>
            <a:br>
              <a:rPr lang="en-US" b="1">
                <a:ea typeface="+mn-lt"/>
                <a:cs typeface="+mn-lt"/>
              </a:rPr>
            </a:br>
            <a:r>
              <a:rPr lang="en-US" b="1">
                <a:ea typeface="+mn-lt"/>
                <a:cs typeface="+mn-lt"/>
              </a:rPr>
              <a:t>  </a:t>
            </a:r>
            <a:r>
              <a:rPr lang="en-US">
                <a:ea typeface="+mn-lt"/>
                <a:cs typeface="+mn-lt"/>
              </a:rPr>
              <a:t>Promote accountability and inclusive planning with local health actors.</a:t>
            </a:r>
            <a:endParaRPr lang="en-US">
              <a:ea typeface="Calibri" panose="020F0502020204030204"/>
              <a:cs typeface="Calibri" panose="020F0502020204030204"/>
            </a:endParaRPr>
          </a:p>
        </p:txBody>
      </p:sp>
    </p:spTree>
    <p:extLst>
      <p:ext uri="{BB962C8B-B14F-4D97-AF65-F5344CB8AC3E}">
        <p14:creationId xmlns:p14="http://schemas.microsoft.com/office/powerpoint/2010/main" val="1339951441"/>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ntract_document" ma:contentTypeID="0x0101002C34C447E6454A40A553EE97A6C4718600B611C76F5222F34CBC8FBE6E03D5961B" ma:contentTypeVersion="36" ma:contentTypeDescription="" ma:contentTypeScope="" ma:versionID="924f09f04396e59d6a963f1c159ddd21">
  <xsd:schema xmlns:xsd="http://www.w3.org/2001/XMLSchema" xmlns:xs="http://www.w3.org/2001/XMLSchema" xmlns:p="http://schemas.microsoft.com/office/2006/metadata/properties" xmlns:ns1="http://schemas.microsoft.com/sharepoint/v3" xmlns:ns2="14a9c00f-d9e3-4eb9-aad3-f69239d17d9c" xmlns:ns3="3a2cca07-d411-4b48-b7e8-c526dfd39ce0" xmlns:ns4="702fbd75-83ea-491b-9326-cd04ce73097a" xmlns:ns5="508ba6eb-9e09-4fd5-92f2-2d9921329f2d" xmlns:ns6="18b3d539-9de9-4cb5-b847-07048d085d87" targetNamespace="http://schemas.microsoft.com/office/2006/metadata/properties" ma:root="true" ma:fieldsID="806e381c272b8a3c089a4929b15d6d32" ns1:_="" ns2:_="" ns3:_="" ns4:_="" ns5:_="" ns6:_="">
    <xsd:import namespace="http://schemas.microsoft.com/sharepoint/v3"/>
    <xsd:import namespace="14a9c00f-d9e3-4eb9-aad3-f69239d17d9c"/>
    <xsd:import namespace="3a2cca07-d411-4b48-b7e8-c526dfd39ce0"/>
    <xsd:import namespace="702fbd75-83ea-491b-9326-cd04ce73097a"/>
    <xsd:import namespace="508ba6eb-9e09-4fd5-92f2-2d9921329f2d"/>
    <xsd:import namespace="18b3d539-9de9-4cb5-b847-07048d085d87"/>
    <xsd:element name="properties">
      <xsd:complexType>
        <xsd:sequence>
          <xsd:element name="documentManagement">
            <xsd:complexType>
              <xsd:all>
                <xsd:element ref="ns2:o99d250c03344da181939f0145dbc023" minOccurs="0"/>
                <xsd:element ref="ns3:TaxCatchAll" minOccurs="0"/>
                <xsd:element ref="ns3:TaxCatchAllLabel" minOccurs="0"/>
                <xsd:element ref="ns2:kecc0e8a0a3349c79c5d1d6e51bea7c3" minOccurs="0"/>
                <xsd:element ref="ns2:j50cb40f2a0941d2947e6bcbd5d19dce" minOccurs="0"/>
                <xsd:element ref="ns2:jcd7455606374210a964e5d7a999097a" minOccurs="0"/>
                <xsd:element ref="ns2:l9d65098618b4a8fbbe87718e7187e6b" minOccurs="0"/>
                <xsd:element ref="ns2:e2b781e9cad840cd89b90f5a7e989839" minOccurs="0"/>
                <xsd:element ref="ns5:_dlc_DocIdPersistId" minOccurs="0"/>
                <xsd:element ref="ns5:_dlc_DocId" minOccurs="0"/>
                <xsd:element ref="ns5:_dlc_DocIdUrl" minOccurs="0"/>
                <xsd:element ref="ns4:SharedWithUsers" minOccurs="0"/>
                <xsd:element ref="ns4:SharedWithDetails" minOccurs="0"/>
                <xsd:element ref="ns6:MediaServiceMetadata" minOccurs="0"/>
                <xsd:element ref="ns6:MediaServiceFastMetadata" minOccurs="0"/>
                <xsd:element ref="ns6:MediaServiceAutoKeyPoints" minOccurs="0"/>
                <xsd:element ref="ns6:MediaServiceKeyPoints" minOccurs="0"/>
                <xsd:element ref="ns6:lcf76f155ced4ddcb4097134ff3c332f" minOccurs="0"/>
                <xsd:element ref="ns6:MediaServiceOCR" minOccurs="0"/>
                <xsd:element ref="ns6:MediaServiceGenerationTime" minOccurs="0"/>
                <xsd:element ref="ns6:MediaServiceEventHashCode" minOccurs="0"/>
                <xsd:element ref="ns1:_ip_UnifiedCompliancePolicyProperties" minOccurs="0"/>
                <xsd:element ref="ns1:_ip_UnifiedCompliancePolicyUIAction" minOccurs="0"/>
                <xsd:element ref="ns6:MediaServiceDateTaken" minOccurs="0"/>
                <xsd:element ref="ns6:MediaServiceLocation" minOccurs="0"/>
                <xsd:element ref="ns6:MediaServiceObjectDetectorVersions" minOccurs="0"/>
                <xsd:element ref="ns6:MediaServiceSearchProperties"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6" nillable="true" ma:displayName="Unified Compliance Policy Properties" ma:hidden="true" ma:internalName="_ip_UnifiedCompliancePolicyProperties">
      <xsd:simpleType>
        <xsd:restriction base="dms:Note"/>
      </xsd:simpleType>
    </xsd:element>
    <xsd:element name="_ip_UnifiedCompliancePolicyUIAction" ma:index="3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8" nillable="true" ma:taxonomy="true" ma:internalName="o99d250c03344da181939f0145dbc023" ma:taxonomyFieldName="Document_Language" ma:displayName="Document_Language" ma:readOnly="false" ma:default="5;#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2"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4"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6"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element name="l9d65098618b4a8fbbe87718e7187e6b" ma:index="18" nillable="true" ma:taxonomy="true" ma:internalName="l9d65098618b4a8fbbe87718e7187e6b" ma:taxonomyFieldName="Contract_reference" ma:displayName="Contract_reference" ma:readOnly="false" ma:default="" ma:fieldId="{59d65098-618b-4a8f-bbe8-7718e7187e6b}" ma:sspId="60552f54-6c29-411d-8801-9a0c08c1a1a0" ma:termSetId="6b2ff0ad-1426-4170-972c-650f8b36e801" ma:anchorId="00000000-0000-0000-0000-000000000000" ma:open="false" ma:isKeyword="false">
      <xsd:complexType>
        <xsd:sequence>
          <xsd:element ref="pc:Terms" minOccurs="0" maxOccurs="1"/>
        </xsd:sequence>
      </xsd:complexType>
    </xsd:element>
    <xsd:element name="e2b781e9cad840cd89b90f5a7e989839" ma:index="20" nillable="true" ma:taxonomy="true" ma:internalName="e2b781e9cad840cd89b90f5a7e989839" ma:taxonomyFieldName="Project_code" ma:displayName="Project_code" ma:readOnly="false" ma:default="" ma:fieldId="{e2b781e9-cad8-40cd-89b9-0f5a7e989839}" ma:sspId="60552f54-6c29-411d-8801-9a0c08c1a1a0" ma:termSetId="8587b757-e1df-402e-8661-395e63ee946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PersistId" ma:index="22" nillable="true" ma:displayName="Id blijven behouden" ma:description="Id behouden tijdens toevoegen." ma:hidden="true" ma:internalName="_dlc_DocIdPersistId" ma:readOnly="true">
      <xsd:simpleType>
        <xsd:restriction base="dms:Boolean"/>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b3d539-9de9-4cb5-b847-07048d085d87"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Location" ma:index="39" nillable="true" ma:displayName="Location" ma:indexed="true" ma:internalName="MediaServiceLocation" ma:readOnly="true">
      <xsd:simpleType>
        <xsd:restriction base="dms:Text"/>
      </xsd:simple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element name="MediaLengthInSeconds" ma:index="4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389</Value>
      <Value>1</Value>
      <Value>567</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UGAENABEL-1392513980-135306</_dlc_DocId>
    <_dlc_DocIdUrl xmlns="508ba6eb-9e09-4fd5-92f2-2d9921329f2d">
      <Url>https://enabelbe.sharepoint.com/sites/UGA/_layouts/15/DocIdRedir.aspx?ID=UGAENABEL-1392513980-135306</Url>
      <Description>UGAENABEL-1392513980-135306</Description>
    </_dlc_DocIdUrl>
    <lcf76f155ced4ddcb4097134ff3c332f xmlns="18b3d539-9de9-4cb5-b847-07048d085d87">
      <Terms xmlns="http://schemas.microsoft.com/office/infopath/2007/PartnerControls"/>
    </lcf76f155ced4ddcb4097134ff3c332f>
    <e2b781e9cad840cd89b90f5a7e989839 xmlns="14a9c00f-d9e3-4eb9-aad3-f69239d17d9c">
      <Terms xmlns="http://schemas.microsoft.com/office/infopath/2007/PartnerControls">
        <TermInfo xmlns="http://schemas.microsoft.com/office/infopath/2007/PartnerControls">
          <TermName xmlns="http://schemas.microsoft.com/office/infopath/2007/PartnerControls">UGA22008</TermName>
          <TermId xmlns="http://schemas.microsoft.com/office/infopath/2007/PartnerControls">02acb63f-f62b-408f-a7fa-abe1f5c99df4</TermId>
        </TermInfo>
      </Terms>
    </e2b781e9cad840cd89b90f5a7e989839>
    <l9d65098618b4a8fbbe87718e7187e6b xmlns="14a9c00f-d9e3-4eb9-aad3-f69239d17d9c">
      <Terms xmlns="http://schemas.microsoft.com/office/infopath/2007/PartnerControls">
        <TermInfo xmlns="http://schemas.microsoft.com/office/infopath/2007/PartnerControls">
          <TermName xmlns="http://schemas.microsoft.com/office/infopath/2007/PartnerControls">UGA22008-10100</TermName>
          <TermId xmlns="http://schemas.microsoft.com/office/infopath/2007/PartnerControls">530b5795-95c0-423c-9707-438aa859c378</TermId>
        </TermInfo>
      </Terms>
    </l9d65098618b4a8fbbe87718e7187e6b>
  </documentManagement>
</p:properties>
</file>

<file path=customXml/itemProps1.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2.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3.xml><?xml version="1.0" encoding="utf-8"?>
<ds:datastoreItem xmlns:ds="http://schemas.openxmlformats.org/officeDocument/2006/customXml" ds:itemID="{3CA04723-48BA-4429-BC59-EBE06C680EE8}">
  <ds:schemaRefs>
    <ds:schemaRef ds:uri="14a9c00f-d9e3-4eb9-aad3-f69239d17d9c"/>
    <ds:schemaRef ds:uri="18b3d539-9de9-4cb5-b847-07048d085d87"/>
    <ds:schemaRef ds:uri="3a2cca07-d411-4b48-b7e8-c526dfd39ce0"/>
    <ds:schemaRef ds:uri="508ba6eb-9e09-4fd5-92f2-2d9921329f2d"/>
    <ds:schemaRef ds:uri="702fbd75-83ea-491b-9326-cd04ce7309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2846C81-1955-4CEE-9D68-A30262C70901}">
  <ds:schemaRefs>
    <ds:schemaRef ds:uri="http://schemas.openxmlformats.org/package/2006/metadata/core-properties"/>
    <ds:schemaRef ds:uri="http://purl.org/dc/elements/1.1/"/>
    <ds:schemaRef ds:uri="702fbd75-83ea-491b-9326-cd04ce73097a"/>
    <ds:schemaRef ds:uri="http://purl.org/dc/dcmitype/"/>
    <ds:schemaRef ds:uri="http://schemas.microsoft.com/office/infopath/2007/PartnerControls"/>
    <ds:schemaRef ds:uri="18b3d539-9de9-4cb5-b847-07048d085d87"/>
    <ds:schemaRef ds:uri="http://schemas.microsoft.com/office/2006/documentManagement/types"/>
    <ds:schemaRef ds:uri="508ba6eb-9e09-4fd5-92f2-2d9921329f2d"/>
    <ds:schemaRef ds:uri="http://schemas.microsoft.com/sharepoint/v3"/>
    <ds:schemaRef ds:uri="3a2cca07-d411-4b48-b7e8-c526dfd39ce0"/>
    <ds:schemaRef ds:uri="14a9c00f-d9e3-4eb9-aad3-f69239d17d9c"/>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4514</Words>
  <Application>Microsoft Office PowerPoint</Application>
  <PresentationFormat>Widescreen</PresentationFormat>
  <Paragraphs>616</Paragraphs>
  <Slides>55</Slides>
  <Notes>54</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Arial,Sans-Serif</vt:lpstr>
      <vt:lpstr>Calibri</vt:lpstr>
      <vt:lpstr>Calibri Light</vt:lpstr>
      <vt:lpstr>Courier New</vt:lpstr>
      <vt:lpstr>Georgia</vt:lpstr>
      <vt:lpstr>Symbol</vt:lpstr>
      <vt:lpstr>Times New Roman</vt:lpstr>
      <vt:lpstr>Wingdings</vt:lpstr>
      <vt:lpstr>Wingdings,Sans-Serif</vt:lpstr>
      <vt:lpstr>CTB-17-18908-powerpoint 80%-ab-151217</vt:lpstr>
      <vt:lpstr>Call For Proposals UGA22008  Improving Citizen Participation and Accountability in Local Government Service Delivery Processes in Health and Education</vt:lpstr>
      <vt:lpstr>Presentation outline</vt:lpstr>
      <vt:lpstr>Call for Proposals</vt:lpstr>
      <vt:lpstr>Enabel Country Portfolio Objectives</vt:lpstr>
      <vt:lpstr>Pillar 2 Education, Health and Local  Governance</vt:lpstr>
      <vt:lpstr>1. Introduction </vt:lpstr>
      <vt:lpstr>Cn't Introduction</vt:lpstr>
      <vt:lpstr>Pillar 2: Education, Health, Local Gov.</vt:lpstr>
      <vt:lpstr>(a) Caring for mother's lives-We Care</vt:lpstr>
      <vt:lpstr>(b) Boosting equal learning opportunities -We Learn</vt:lpstr>
      <vt:lpstr>2. Call procedure</vt:lpstr>
      <vt:lpstr>PowerPoint Presentation</vt:lpstr>
      <vt:lpstr>2. General Objective </vt:lpstr>
      <vt:lpstr>Specific objectives of the call</vt:lpstr>
      <vt:lpstr>Expected results</vt:lpstr>
      <vt:lpstr>Target groups</vt:lpstr>
      <vt:lpstr>Call volume and grant amounts</vt:lpstr>
      <vt:lpstr>3. Admissibility criteria – 3 levels </vt:lpstr>
      <vt:lpstr>3a. The actors: (lead) applicant </vt:lpstr>
      <vt:lpstr>3a. The actors: (lead) applicant </vt:lpstr>
      <vt:lpstr>3a. The actors: (lead) applicant </vt:lpstr>
      <vt:lpstr>3a. The actors: Co-applicant(s) </vt:lpstr>
      <vt:lpstr>The actors: Co-applicant(s) </vt:lpstr>
      <vt:lpstr>Questions?</vt:lpstr>
      <vt:lpstr>3b. The actions</vt:lpstr>
      <vt:lpstr>3b. The actions: Duration</vt:lpstr>
      <vt:lpstr>3b. The actions: Geographical coverage</vt:lpstr>
      <vt:lpstr>3b. The actions: Priority sectors</vt:lpstr>
      <vt:lpstr>3b. The actions: Target beneficiaries</vt:lpstr>
      <vt:lpstr>3b. The actions – admissible </vt:lpstr>
      <vt:lpstr>3b. The actions – admissible Cont'd....</vt:lpstr>
      <vt:lpstr>3b. The actions – NON admissible</vt:lpstr>
      <vt:lpstr>3b. The actions: Admissible activities.. Cont..</vt:lpstr>
      <vt:lpstr>3b. The actions: Admissible activities</vt:lpstr>
      <vt:lpstr>3b. The actions: Admissible activities.. Cont..</vt:lpstr>
      <vt:lpstr>3b. The actions: Sub-grants to sub-beneficiaries</vt:lpstr>
      <vt:lpstr>3b. Number of applications</vt:lpstr>
      <vt:lpstr>Questions?</vt:lpstr>
      <vt:lpstr>3c. Admissible/ Ineligible costs</vt:lpstr>
      <vt:lpstr>3c. Admissible/ Eligible costs</vt:lpstr>
      <vt:lpstr>3c. Admissible/Ineligible costs</vt:lpstr>
      <vt:lpstr>3c. Admissible/Eligible costs</vt:lpstr>
      <vt:lpstr>3c. Ineligible costs</vt:lpstr>
      <vt:lpstr>3c. Budget estimation</vt:lpstr>
      <vt:lpstr>Questions?</vt:lpstr>
      <vt:lpstr>4. Concept note application</vt:lpstr>
      <vt:lpstr>4. Concept note application annexes</vt:lpstr>
      <vt:lpstr>4. Application procedure </vt:lpstr>
      <vt:lpstr>5. Application procedure </vt:lpstr>
      <vt:lpstr>5. Submission concept notes</vt:lpstr>
      <vt:lpstr>5. Submission concept notes</vt:lpstr>
      <vt:lpstr>5. Submission concept notes</vt:lpstr>
      <vt:lpstr>5. Indicative timeline – Concept notes</vt:lpstr>
      <vt:lpstr>5. Indicative timeline – Proposals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ADERO, Sandra</cp:lastModifiedBy>
  <cp:revision>2</cp:revision>
  <dcterms:modified xsi:type="dcterms:W3CDTF">2025-04-22T07:09:49Z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0x0101002C34C447E6454A40A553EE97A6C4718600B611C76F5222F34CBC8FBE6E03D5961B</vt:lpwstr>
  </property>
  <property fmtid="{D5CDD505-2E9C-101B-9397-08002B2CF9AE}" pid="3" name="_dlc_DocIdItemGuid">
    <vt:lpwstr>8678f01f-64cc-4eff-ad11-5e992b9840e4</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l9d65098618b4a8fbbe87718e7187e6b">
    <vt:lpwstr/>
  </property>
  <property fmtid="{D5CDD505-2E9C-101B-9397-08002B2CF9AE}" pid="8" name="Document_Status">
    <vt:lpwstr/>
  </property>
  <property fmtid="{D5CDD505-2E9C-101B-9397-08002B2CF9AE}" pid="9" name="Country">
    <vt:lpwstr>1;#UGA|1e7ef116-7281-487b-a68a-9c110788cf77</vt:lpwstr>
  </property>
  <property fmtid="{D5CDD505-2E9C-101B-9397-08002B2CF9AE}" pid="10" name="_docset_NoMedatataSyncRequired">
    <vt:lpwstr>False</vt:lpwstr>
  </property>
  <property fmtid="{D5CDD505-2E9C-101B-9397-08002B2CF9AE}" pid="11" name="Contract_reference">
    <vt:lpwstr>567;#UGA22008-10100|530b5795-95c0-423c-9707-438aa859c378</vt:lpwstr>
  </property>
  <property fmtid="{D5CDD505-2E9C-101B-9397-08002B2CF9AE}" pid="12" name="Project_code">
    <vt:lpwstr>389;#UGA22008|02acb63f-f62b-408f-a7fa-abe1f5c99df4</vt:lpwstr>
  </property>
  <property fmtid="{D5CDD505-2E9C-101B-9397-08002B2CF9AE}" pid="13" name="Document_Language">
    <vt:lpwstr>5;#EN|eb0f068f-7d92-44c4-a2e1-052290512cff</vt:lpwstr>
  </property>
</Properties>
</file>