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5"/>
  </p:notesMasterIdLst>
  <p:handoutMasterIdLst>
    <p:handoutMasterId r:id="rId56"/>
  </p:handoutMasterIdLst>
  <p:sldIdLst>
    <p:sldId id="2995" r:id="rId6"/>
    <p:sldId id="3174" r:id="rId7"/>
    <p:sldId id="304" r:id="rId8"/>
    <p:sldId id="3016" r:id="rId9"/>
    <p:sldId id="3017" r:id="rId10"/>
    <p:sldId id="3139" r:id="rId11"/>
    <p:sldId id="3125" r:id="rId12"/>
    <p:sldId id="303" r:id="rId13"/>
    <p:sldId id="305" r:id="rId14"/>
    <p:sldId id="359" r:id="rId15"/>
    <p:sldId id="3140" r:id="rId16"/>
    <p:sldId id="3142" r:id="rId17"/>
    <p:sldId id="3144" r:id="rId18"/>
    <p:sldId id="3177" r:id="rId19"/>
    <p:sldId id="3178" r:id="rId20"/>
    <p:sldId id="3173" r:id="rId21"/>
    <p:sldId id="3179" r:id="rId22"/>
    <p:sldId id="3176" r:id="rId23"/>
    <p:sldId id="3180" r:id="rId24"/>
    <p:sldId id="3181" r:id="rId25"/>
    <p:sldId id="3149" r:id="rId26"/>
    <p:sldId id="3172" r:id="rId27"/>
    <p:sldId id="3147" r:id="rId28"/>
    <p:sldId id="3183" r:id="rId29"/>
    <p:sldId id="3148" r:id="rId30"/>
    <p:sldId id="3189" r:id="rId31"/>
    <p:sldId id="3150" r:id="rId32"/>
    <p:sldId id="3151" r:id="rId33"/>
    <p:sldId id="3152" r:id="rId34"/>
    <p:sldId id="3153" r:id="rId35"/>
    <p:sldId id="3155" r:id="rId36"/>
    <p:sldId id="3154" r:id="rId37"/>
    <p:sldId id="3157" r:id="rId38"/>
    <p:sldId id="257" r:id="rId39"/>
    <p:sldId id="3184" r:id="rId40"/>
    <p:sldId id="3187" r:id="rId41"/>
    <p:sldId id="3156" r:id="rId42"/>
    <p:sldId id="3170" r:id="rId43"/>
    <p:sldId id="3175" r:id="rId44"/>
    <p:sldId id="3160" r:id="rId45"/>
    <p:sldId id="3161" r:id="rId46"/>
    <p:sldId id="3162" r:id="rId47"/>
    <p:sldId id="3163" r:id="rId48"/>
    <p:sldId id="3164" r:id="rId49"/>
    <p:sldId id="3165" r:id="rId50"/>
    <p:sldId id="3166" r:id="rId51"/>
    <p:sldId id="3167" r:id="rId52"/>
    <p:sldId id="3168" r:id="rId53"/>
    <p:sldId id="3169" r:id="rId54"/>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3E71EA92-884B-DEA3-955F-3C7C0FC50EE1}" name="MPAATA, Daniel" initials="MD" userId="S::daniel.mpaata@enabel.be::83cdf6e5-63ea-451f-a845-6b1d534358a3"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 id="{E4B943E2-FCA9-7526-848F-ADA60C8125B9}" name="BAGYENYI, Patrick" initials="BP" userId="S::patrick.bagyenyi@enabel.be::6eccb185-8b95-488f-b1e1-be1bc10d799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882F8-1B5B-2936-DF08-E0D49FDE264D}" v="3" dt="2024-07-28T19:59:32.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21" y="4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29-07-24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29-07-24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29-07-24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nabel.be/content/enabel-grants" TargetMode="External"/><Relationship Id="rId2" Type="http://schemas.openxmlformats.org/officeDocument/2006/relationships/hyperlink" Target="mailto:sdf.grants@enabel.b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enabel.be/content/enabel-grant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sdf.grants@enabel.b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743201"/>
            <a:ext cx="7088460" cy="1651666"/>
          </a:xfrm>
        </p:spPr>
        <p:txBody>
          <a:bodyPr>
            <a:noAutofit/>
          </a:bodyPr>
          <a:lstStyle/>
          <a:p>
            <a:r>
              <a:rPr lang="nl-BE" b="1">
                <a:solidFill>
                  <a:srgbClr val="C00000"/>
                </a:solidFill>
              </a:rPr>
              <a:t>Call For </a:t>
            </a:r>
            <a:r>
              <a:rPr lang="nl-BE" b="1" err="1">
                <a:solidFill>
                  <a:srgbClr val="C00000"/>
                </a:solidFill>
              </a:rPr>
              <a:t>Proposals</a:t>
            </a:r>
            <a:br>
              <a:rPr lang="nl-BE">
                <a:solidFill>
                  <a:srgbClr val="C00000"/>
                </a:solidFill>
              </a:rPr>
            </a:br>
            <a:r>
              <a:rPr lang="en-US" sz="3200" b="1">
                <a:solidFill>
                  <a:schemeClr val="accent1">
                    <a:lumMod val="75000"/>
                  </a:schemeClr>
                </a:solidFill>
              </a:rPr>
              <a:t>SKILLS DEVELOPMENT FOR INCREASED EMPLOYABILITY OF VULNERABLE YOUTH, WOMEN AND GIRLS IN BUSOGA REGION</a:t>
            </a:r>
            <a:endParaRPr lang="en-UG" b="1">
              <a:solidFill>
                <a:schemeClr val="accent1">
                  <a:lumMod val="75000"/>
                </a:schemeClr>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b="1"/>
              <a:t>Information session – Proposal stage</a:t>
            </a:r>
          </a:p>
          <a:p>
            <a:r>
              <a:rPr lang="en-US" sz="2800" b="1">
                <a:solidFill>
                  <a:srgbClr val="00B050"/>
                </a:solidFill>
              </a:rPr>
              <a:t>29</a:t>
            </a:r>
            <a:r>
              <a:rPr lang="en-US" sz="2800" b="1" baseline="30000">
                <a:solidFill>
                  <a:srgbClr val="00B050"/>
                </a:solidFill>
              </a:rPr>
              <a:t>th</a:t>
            </a:r>
            <a:r>
              <a:rPr lang="en-US" sz="2800" b="1">
                <a:solidFill>
                  <a:srgbClr val="00B050"/>
                </a:solidFill>
              </a:rPr>
              <a:t> July 2024, Jinja</a:t>
            </a:r>
            <a:endParaRPr lang="en-UG" sz="2800" b="1">
              <a:solidFill>
                <a:srgbClr val="00B050"/>
              </a:solidFill>
            </a:endParaRPr>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Call </a:t>
            </a:r>
            <a:r>
              <a:rPr lang="fr-BE" b="1" err="1">
                <a:solidFill>
                  <a:srgbClr val="C00000"/>
                </a:solidFill>
              </a:rPr>
              <a:t>procedure</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3A-DACF-1A66-BA22-B5ED8B067F48}"/>
              </a:ext>
            </a:extLst>
          </p:cNvPr>
          <p:cNvSpPr>
            <a:spLocks noGrp="1"/>
          </p:cNvSpPr>
          <p:nvPr>
            <p:ph type="title"/>
          </p:nvPr>
        </p:nvSpPr>
        <p:spPr/>
        <p:txBody>
          <a:bodyPr/>
          <a:lstStyle/>
          <a:p>
            <a:r>
              <a:rPr lang="en-US" b="1"/>
              <a:t>2. </a:t>
            </a:r>
            <a:r>
              <a:rPr lang="en-US" b="1" err="1"/>
              <a:t>CfP</a:t>
            </a:r>
            <a:r>
              <a:rPr lang="en-US" b="1"/>
              <a:t> selection process</a:t>
            </a:r>
            <a:endParaRPr lang="en-UG" b="1"/>
          </a:p>
        </p:txBody>
      </p:sp>
      <p:sp>
        <p:nvSpPr>
          <p:cNvPr id="3" name="Content Placeholder 2">
            <a:extLst>
              <a:ext uri="{FF2B5EF4-FFF2-40B4-BE49-F238E27FC236}">
                <a16:creationId xmlns:a16="http://schemas.microsoft.com/office/drawing/2014/main" id="{D4F5243E-CD4B-9A29-6BC6-663D94FBA0F2}"/>
              </a:ext>
            </a:extLst>
          </p:cNvPr>
          <p:cNvSpPr>
            <a:spLocks noGrp="1"/>
          </p:cNvSpPr>
          <p:nvPr>
            <p:ph idx="1"/>
          </p:nvPr>
        </p:nvSpPr>
        <p:spPr/>
        <p:txBody>
          <a:bodyPr>
            <a:normAutofit fontScale="92500" lnSpcReduction="20000"/>
          </a:bodyPr>
          <a:lstStyle/>
          <a:p>
            <a:r>
              <a:rPr lang="en-GB"/>
              <a:t>Deadline for submission was 4th June 2024, 5:00pm</a:t>
            </a:r>
          </a:p>
          <a:p>
            <a:r>
              <a:rPr lang="en-US"/>
              <a:t>89 concepts were received for both Lots 1&amp;2</a:t>
            </a:r>
          </a:p>
          <a:p>
            <a:r>
              <a:rPr lang="en-GB"/>
              <a:t>5</a:t>
            </a:r>
            <a:r>
              <a:rPr lang="en-GB" baseline="30000"/>
              <a:t>th</a:t>
            </a:r>
            <a:r>
              <a:rPr lang="en-GB"/>
              <a:t> June – 12</a:t>
            </a:r>
            <a:r>
              <a:rPr lang="en-GB" baseline="30000"/>
              <a:t>th</a:t>
            </a:r>
            <a:r>
              <a:rPr lang="en-GB"/>
              <a:t> July, </a:t>
            </a:r>
            <a:r>
              <a:rPr lang="en-GB" err="1"/>
              <a:t>Enabel</a:t>
            </a:r>
            <a:r>
              <a:rPr lang="en-GB"/>
              <a:t> carried out, </a:t>
            </a:r>
            <a:r>
              <a:rPr lang="en-US"/>
              <a:t>administrative and admissibility checks and technical evaluation</a:t>
            </a:r>
          </a:p>
          <a:p>
            <a:r>
              <a:rPr lang="en-US"/>
              <a:t>11 were late so they were disqualified</a:t>
            </a:r>
          </a:p>
          <a:p>
            <a:r>
              <a:rPr lang="en-US"/>
              <a:t>78 subjected to admissibility check </a:t>
            </a:r>
          </a:p>
          <a:p>
            <a:r>
              <a:rPr lang="en-US"/>
              <a:t>43 passed admissibility check and qualified for technical evaluation</a:t>
            </a:r>
          </a:p>
          <a:p>
            <a:r>
              <a:rPr lang="en-US"/>
              <a:t>19 scored min 30/50 (and 6/10 on Q12)</a:t>
            </a:r>
          </a:p>
          <a:p>
            <a:r>
              <a:rPr lang="en-US"/>
              <a:t>16 shortlisted concept notes invited for 2</a:t>
            </a:r>
            <a:r>
              <a:rPr lang="en-US" baseline="30000"/>
              <a:t>nd</a:t>
            </a:r>
            <a:r>
              <a:rPr lang="en-US"/>
              <a:t> stage (absorbing 300% of total call volume)</a:t>
            </a:r>
          </a:p>
          <a:p>
            <a:endParaRPr lang="en-UG"/>
          </a:p>
        </p:txBody>
      </p:sp>
    </p:spTree>
    <p:extLst>
      <p:ext uri="{BB962C8B-B14F-4D97-AF65-F5344CB8AC3E}">
        <p14:creationId xmlns:p14="http://schemas.microsoft.com/office/powerpoint/2010/main" val="290876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FFAC-823E-024D-69D4-5761B7A55D2E}"/>
              </a:ext>
            </a:extLst>
          </p:cNvPr>
          <p:cNvSpPr>
            <a:spLocks noGrp="1"/>
          </p:cNvSpPr>
          <p:nvPr>
            <p:ph type="title"/>
          </p:nvPr>
        </p:nvSpPr>
        <p:spPr/>
        <p:txBody>
          <a:bodyPr>
            <a:normAutofit/>
          </a:bodyPr>
          <a:lstStyle/>
          <a:p>
            <a:r>
              <a:rPr lang="en-US" b="1"/>
              <a:t>2. Objective of the Full proposal info meeting</a:t>
            </a:r>
            <a:endParaRPr lang="en-UG" b="1"/>
          </a:p>
        </p:txBody>
      </p:sp>
      <p:sp>
        <p:nvSpPr>
          <p:cNvPr id="4" name="Content Placeholder 2">
            <a:extLst>
              <a:ext uri="{FF2B5EF4-FFF2-40B4-BE49-F238E27FC236}">
                <a16:creationId xmlns:a16="http://schemas.microsoft.com/office/drawing/2014/main" id="{75D3B882-F63A-622F-CFB6-5DCB56825E18}"/>
              </a:ext>
            </a:extLst>
          </p:cNvPr>
          <p:cNvSpPr>
            <a:spLocks noGrp="1"/>
          </p:cNvSpPr>
          <p:nvPr>
            <p:ph idx="1"/>
          </p:nvPr>
        </p:nvSpPr>
        <p:spPr>
          <a:xfrm>
            <a:off x="1797916" y="1962785"/>
            <a:ext cx="8639175" cy="4351338"/>
          </a:xfrm>
        </p:spPr>
        <p:txBody>
          <a:bodyPr/>
          <a:lstStyle/>
          <a:p>
            <a:pPr lvl="0" algn="just" fontAlgn="base"/>
            <a:r>
              <a:rPr lang="en-US"/>
              <a:t>Ensuring that applicants have access to and know the processes and tools to be used for the proposal development. </a:t>
            </a:r>
          </a:p>
          <a:p>
            <a:pPr lvl="0" algn="just" fontAlgn="base"/>
            <a:r>
              <a:rPr lang="en-US"/>
              <a:t>Ensuring that applicants and their co-applicants understand the nature of relationship in this </a:t>
            </a:r>
            <a:r>
              <a:rPr lang="en-US" err="1"/>
              <a:t>CfP</a:t>
            </a:r>
            <a:r>
              <a:rPr lang="en-US"/>
              <a:t> right from the start.</a:t>
            </a:r>
          </a:p>
          <a:p>
            <a:pPr marL="0" indent="0">
              <a:buNone/>
            </a:pPr>
            <a:endParaRPr lang="en-US" b="1"/>
          </a:p>
        </p:txBody>
      </p:sp>
    </p:spTree>
    <p:extLst>
      <p:ext uri="{BB962C8B-B14F-4D97-AF65-F5344CB8AC3E}">
        <p14:creationId xmlns:p14="http://schemas.microsoft.com/office/powerpoint/2010/main" val="421654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1D48-F8DB-C181-88C2-F8D86118666A}"/>
              </a:ext>
            </a:extLst>
          </p:cNvPr>
          <p:cNvSpPr>
            <a:spLocks noGrp="1"/>
          </p:cNvSpPr>
          <p:nvPr>
            <p:ph type="title"/>
          </p:nvPr>
        </p:nvSpPr>
        <p:spPr/>
        <p:txBody>
          <a:bodyPr/>
          <a:lstStyle/>
          <a:p>
            <a:r>
              <a:rPr lang="en-US" b="1"/>
              <a:t>3. General feedback on CN</a:t>
            </a:r>
            <a:endParaRPr lang="en-UG" b="1"/>
          </a:p>
        </p:txBody>
      </p:sp>
      <p:sp>
        <p:nvSpPr>
          <p:cNvPr id="3" name="Content Placeholder 2">
            <a:extLst>
              <a:ext uri="{FF2B5EF4-FFF2-40B4-BE49-F238E27FC236}">
                <a16:creationId xmlns:a16="http://schemas.microsoft.com/office/drawing/2014/main" id="{06255729-D6A4-CE58-E8D1-89E9E8F68F08}"/>
              </a:ext>
            </a:extLst>
          </p:cNvPr>
          <p:cNvSpPr>
            <a:spLocks noGrp="1"/>
          </p:cNvSpPr>
          <p:nvPr>
            <p:ph idx="1"/>
          </p:nvPr>
        </p:nvSpPr>
        <p:spPr/>
        <p:txBody>
          <a:bodyPr>
            <a:normAutofit fontScale="92500" lnSpcReduction="20000"/>
          </a:bodyPr>
          <a:lstStyle/>
          <a:p>
            <a:r>
              <a:rPr lang="en-US">
                <a:solidFill>
                  <a:schemeClr val="tx1"/>
                </a:solidFill>
              </a:rPr>
              <a:t>Use of wrong template</a:t>
            </a:r>
          </a:p>
          <a:p>
            <a:r>
              <a:rPr lang="en-US" b="1">
                <a:solidFill>
                  <a:schemeClr val="tx1"/>
                </a:solidFill>
              </a:rPr>
              <a:t>Modification</a:t>
            </a:r>
            <a:r>
              <a:rPr lang="en-US">
                <a:solidFill>
                  <a:schemeClr val="tx1"/>
                </a:solidFill>
              </a:rPr>
              <a:t> of template e.g. adding own sections. </a:t>
            </a:r>
          </a:p>
          <a:p>
            <a:r>
              <a:rPr lang="en-US">
                <a:solidFill>
                  <a:schemeClr val="tx1"/>
                </a:solidFill>
              </a:rPr>
              <a:t>Outside location of Lead and co-applicant</a:t>
            </a:r>
          </a:p>
          <a:p>
            <a:r>
              <a:rPr lang="en-US">
                <a:solidFill>
                  <a:schemeClr val="tx1"/>
                </a:solidFill>
              </a:rPr>
              <a:t>Amount requested outside range </a:t>
            </a:r>
          </a:p>
          <a:p>
            <a:r>
              <a:rPr lang="en-US">
                <a:solidFill>
                  <a:schemeClr val="tx1"/>
                </a:solidFill>
              </a:rPr>
              <a:t>Late submission </a:t>
            </a:r>
          </a:p>
          <a:p>
            <a:r>
              <a:rPr lang="en-US">
                <a:solidFill>
                  <a:schemeClr val="tx1"/>
                </a:solidFill>
              </a:rPr>
              <a:t>Not clear on </a:t>
            </a:r>
            <a:r>
              <a:rPr lang="en-US" b="1">
                <a:solidFill>
                  <a:schemeClr val="tx1"/>
                </a:solidFill>
              </a:rPr>
              <a:t>quality of training </a:t>
            </a:r>
          </a:p>
          <a:p>
            <a:r>
              <a:rPr lang="en-US" b="0" i="0">
                <a:solidFill>
                  <a:schemeClr val="tx1"/>
                </a:solidFill>
                <a:effectLst/>
              </a:rPr>
              <a:t>N</a:t>
            </a:r>
            <a:r>
              <a:rPr lang="en-US">
                <a:solidFill>
                  <a:schemeClr val="tx1"/>
                </a:solidFill>
              </a:rPr>
              <a:t>ot clear on holistic training approach. Make clear logical integration, not just mentioning. </a:t>
            </a:r>
          </a:p>
          <a:p>
            <a:r>
              <a:rPr lang="en-US">
                <a:solidFill>
                  <a:schemeClr val="tx1"/>
                </a:solidFill>
              </a:rPr>
              <a:t>Vulnerability criteria</a:t>
            </a:r>
          </a:p>
          <a:p>
            <a:r>
              <a:rPr lang="en-US" b="1">
                <a:solidFill>
                  <a:schemeClr val="tx1"/>
                </a:solidFill>
              </a:rPr>
              <a:t>Transversal themes </a:t>
            </a:r>
            <a:r>
              <a:rPr lang="en-US">
                <a:solidFill>
                  <a:schemeClr val="tx1"/>
                </a:solidFill>
              </a:rPr>
              <a:t>need to be integrated in the activities e.g. environment. </a:t>
            </a:r>
            <a:endParaRPr lang="en-UG">
              <a:solidFill>
                <a:schemeClr val="tx1"/>
              </a:solidFill>
            </a:endParaRPr>
          </a:p>
          <a:p>
            <a:endParaRPr lang="en-US">
              <a:solidFill>
                <a:schemeClr val="tx1"/>
              </a:solidFill>
            </a:endParaRPr>
          </a:p>
          <a:p>
            <a:endParaRPr lang="en-US">
              <a:solidFill>
                <a:srgbClr val="000000"/>
              </a:solidFill>
              <a:latin typeface="Georgia" panose="02040502050405020303" pitchFamily="18" charset="0"/>
            </a:endParaRPr>
          </a:p>
          <a:p>
            <a:endParaRPr lang="en-US">
              <a:solidFill>
                <a:srgbClr val="000000"/>
              </a:solidFill>
              <a:latin typeface="Georgia" panose="02040502050405020303" pitchFamily="18" charset="0"/>
            </a:endParaRPr>
          </a:p>
          <a:p>
            <a:endParaRPr lang="en-US" b="0" i="0">
              <a:solidFill>
                <a:srgbClr val="000000"/>
              </a:solidFill>
              <a:effectLst/>
              <a:latin typeface="Georgia" panose="02040502050405020303" pitchFamily="18" charset="0"/>
            </a:endParaRPr>
          </a:p>
          <a:p>
            <a:endParaRPr lang="en-UG"/>
          </a:p>
        </p:txBody>
      </p:sp>
    </p:spTree>
    <p:extLst>
      <p:ext uri="{BB962C8B-B14F-4D97-AF65-F5344CB8AC3E}">
        <p14:creationId xmlns:p14="http://schemas.microsoft.com/office/powerpoint/2010/main" val="25150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1D48-F8DB-C181-88C2-F8D86118666A}"/>
              </a:ext>
            </a:extLst>
          </p:cNvPr>
          <p:cNvSpPr>
            <a:spLocks noGrp="1"/>
          </p:cNvSpPr>
          <p:nvPr>
            <p:ph type="title"/>
          </p:nvPr>
        </p:nvSpPr>
        <p:spPr>
          <a:xfrm>
            <a:off x="1799302" y="345462"/>
            <a:ext cx="8637789" cy="876436"/>
          </a:xfrm>
        </p:spPr>
        <p:txBody>
          <a:bodyPr/>
          <a:lstStyle/>
          <a:p>
            <a:r>
              <a:rPr lang="en-US" b="1"/>
              <a:t>3. General feedback on CN</a:t>
            </a:r>
            <a:endParaRPr lang="en-UG" b="1"/>
          </a:p>
        </p:txBody>
      </p:sp>
      <p:sp>
        <p:nvSpPr>
          <p:cNvPr id="3" name="Content Placeholder 2">
            <a:extLst>
              <a:ext uri="{FF2B5EF4-FFF2-40B4-BE49-F238E27FC236}">
                <a16:creationId xmlns:a16="http://schemas.microsoft.com/office/drawing/2014/main" id="{06255729-D6A4-CE58-E8D1-89E9E8F68F08}"/>
              </a:ext>
            </a:extLst>
          </p:cNvPr>
          <p:cNvSpPr>
            <a:spLocks noGrp="1"/>
          </p:cNvSpPr>
          <p:nvPr>
            <p:ph idx="1"/>
          </p:nvPr>
        </p:nvSpPr>
        <p:spPr>
          <a:xfrm>
            <a:off x="1799303" y="1221898"/>
            <a:ext cx="9351522" cy="4955065"/>
          </a:xfrm>
        </p:spPr>
        <p:txBody>
          <a:bodyPr>
            <a:normAutofit fontScale="70000" lnSpcReduction="20000"/>
          </a:bodyPr>
          <a:lstStyle/>
          <a:p>
            <a:r>
              <a:rPr lang="en-US" b="0" i="0">
                <a:solidFill>
                  <a:schemeClr val="tx1"/>
                </a:solidFill>
                <a:effectLst/>
              </a:rPr>
              <a:t>Strengthening of partnership between training provider and private sector not clear.</a:t>
            </a:r>
          </a:p>
          <a:p>
            <a:r>
              <a:rPr lang="en-US" sz="2800" b="1">
                <a:solidFill>
                  <a:schemeClr val="tx1"/>
                </a:solidFill>
              </a:rPr>
              <a:t>WBL approach </a:t>
            </a:r>
            <a:r>
              <a:rPr lang="en-US" sz="2800">
                <a:solidFill>
                  <a:schemeClr val="tx1"/>
                </a:solidFill>
              </a:rPr>
              <a:t>not elaborate e.g. selection of WBL providers, how will applicants monitor and assure quality? Supervision of the trainees during the period? </a:t>
            </a:r>
            <a:r>
              <a:rPr lang="en-US">
                <a:solidFill>
                  <a:schemeClr val="tx1"/>
                </a:solidFill>
              </a:rPr>
              <a:t>e</a:t>
            </a:r>
            <a:r>
              <a:rPr lang="en-US" sz="2800">
                <a:solidFill>
                  <a:schemeClr val="tx1"/>
                </a:solidFill>
              </a:rPr>
              <a:t>tc.</a:t>
            </a:r>
          </a:p>
          <a:p>
            <a:r>
              <a:rPr lang="en-US" sz="2800">
                <a:solidFill>
                  <a:schemeClr val="tx1"/>
                </a:solidFill>
              </a:rPr>
              <a:t>Non-financial capacity building of private sector not clear e.g. certifying WBL in case of </a:t>
            </a:r>
            <a:r>
              <a:rPr lang="en-US" sz="2800" err="1">
                <a:solidFill>
                  <a:schemeClr val="tx1"/>
                </a:solidFill>
              </a:rPr>
              <a:t>ToT</a:t>
            </a:r>
            <a:r>
              <a:rPr lang="en-US" sz="2800">
                <a:solidFill>
                  <a:schemeClr val="tx1"/>
                </a:solidFill>
              </a:rPr>
              <a:t>), mentoring on transferring skills, safe workplace, etc.</a:t>
            </a:r>
          </a:p>
          <a:p>
            <a:r>
              <a:rPr lang="en-US" sz="2800" b="1">
                <a:solidFill>
                  <a:srgbClr val="FF0000"/>
                </a:solidFill>
              </a:rPr>
              <a:t>Reminder: </a:t>
            </a:r>
            <a:r>
              <a:rPr lang="en-US" sz="2800">
                <a:solidFill>
                  <a:schemeClr val="tx1"/>
                </a:solidFill>
              </a:rPr>
              <a:t>Financial compensation for private sector for WBL, mentorship, apprenticeships is limited and only allowed in terms of daily allowances and travel expenses.</a:t>
            </a:r>
          </a:p>
          <a:p>
            <a:r>
              <a:rPr lang="en-US" sz="2800" b="1">
                <a:solidFill>
                  <a:schemeClr val="tx1"/>
                </a:solidFill>
              </a:rPr>
              <a:t>Post-training support approach </a:t>
            </a:r>
            <a:r>
              <a:rPr lang="en-US" sz="2800">
                <a:solidFill>
                  <a:schemeClr val="tx1"/>
                </a:solidFill>
              </a:rPr>
              <a:t>needs clarification. ‘Linkages’ to private sector and provision of start-up kits is too vague. </a:t>
            </a:r>
            <a:r>
              <a:rPr lang="en-US" sz="2800" u="sng">
                <a:solidFill>
                  <a:schemeClr val="tx1"/>
                </a:solidFill>
              </a:rPr>
              <a:t>How are applicants going to ensure graduates will become employed? </a:t>
            </a:r>
            <a:r>
              <a:rPr lang="en-US" sz="2800">
                <a:solidFill>
                  <a:schemeClr val="tx1"/>
                </a:solidFill>
              </a:rPr>
              <a:t>Support needs to be clear, comprehensive and needs to be min 6 months.  </a:t>
            </a:r>
            <a:endParaRPr lang="en-US">
              <a:solidFill>
                <a:schemeClr val="tx1"/>
              </a:solidFill>
              <a:latin typeface="Georgia" panose="02040502050405020303" pitchFamily="18" charset="0"/>
            </a:endParaRPr>
          </a:p>
          <a:p>
            <a:r>
              <a:rPr lang="en-US" sz="2800">
                <a:solidFill>
                  <a:schemeClr val="tx1"/>
                </a:solidFill>
              </a:rPr>
              <a:t>Clarify the </a:t>
            </a:r>
            <a:r>
              <a:rPr lang="en-US" sz="2800" b="1">
                <a:solidFill>
                  <a:schemeClr val="tx1"/>
                </a:solidFill>
              </a:rPr>
              <a:t>link between Lead –and Co-applicant </a:t>
            </a:r>
            <a:r>
              <a:rPr lang="en-US" sz="2800">
                <a:solidFill>
                  <a:schemeClr val="tx1"/>
                </a:solidFill>
              </a:rPr>
              <a:t>and detail the division of roles + aspect of capacity building</a:t>
            </a:r>
          </a:p>
          <a:p>
            <a:r>
              <a:rPr lang="en-US" sz="2800" b="1">
                <a:solidFill>
                  <a:schemeClr val="tx1"/>
                </a:solidFill>
              </a:rPr>
              <a:t>Activities in the narrative, action plan, budget, the </a:t>
            </a:r>
            <a:r>
              <a:rPr lang="en-US" sz="2800" b="1" err="1">
                <a:solidFill>
                  <a:schemeClr val="tx1"/>
                </a:solidFill>
              </a:rPr>
              <a:t>Logframe</a:t>
            </a:r>
            <a:r>
              <a:rPr lang="en-US" sz="2800" b="1">
                <a:solidFill>
                  <a:schemeClr val="tx1"/>
                </a:solidFill>
              </a:rPr>
              <a:t> should align (= same number, same title, same content).</a:t>
            </a:r>
            <a:endParaRPr lang="en-US" b="0" i="0">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414063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b="1" dirty="0"/>
              <a:t>4. Proposal template</a:t>
            </a:r>
            <a:endParaRPr lang="en-UG" b="1" dirty="0"/>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lstStyle/>
          <a:p>
            <a:pPr marL="0" indent="0">
              <a:buNone/>
            </a:pPr>
            <a:r>
              <a:rPr lang="en-US" b="1"/>
              <a:t>Annex A of the guidelines: PART B PROPOSAL</a:t>
            </a:r>
          </a:p>
          <a:p>
            <a:r>
              <a:rPr lang="en-US"/>
              <a:t>Description of the action: 6 sections + </a:t>
            </a:r>
            <a:r>
              <a:rPr lang="en-US" err="1"/>
              <a:t>logframe</a:t>
            </a:r>
            <a:r>
              <a:rPr lang="en-US"/>
              <a:t> + budget </a:t>
            </a:r>
          </a:p>
          <a:p>
            <a:r>
              <a:rPr lang="en-US"/>
              <a:t>The applicants’ experience for similar and other actions</a:t>
            </a:r>
          </a:p>
          <a:p>
            <a:r>
              <a:rPr lang="en-US"/>
              <a:t>Co-applicant(s)’ experience for similar and other actions</a:t>
            </a:r>
          </a:p>
          <a:p>
            <a:r>
              <a:rPr lang="en-US"/>
              <a:t>Administrative data on lead and co-applicant</a:t>
            </a:r>
          </a:p>
          <a:p>
            <a:r>
              <a:rPr lang="en-US" b="1"/>
              <a:t>Mandate</a:t>
            </a:r>
            <a:r>
              <a:rPr lang="en-US"/>
              <a:t> for </a:t>
            </a:r>
            <a:r>
              <a:rPr lang="en-US" u="sng"/>
              <a:t>each</a:t>
            </a:r>
            <a:r>
              <a:rPr lang="en-US"/>
              <a:t> co-applicant signed</a:t>
            </a:r>
          </a:p>
          <a:p>
            <a:r>
              <a:rPr lang="en-US"/>
              <a:t>Associates</a:t>
            </a:r>
          </a:p>
          <a:p>
            <a:r>
              <a:rPr lang="en-US" b="1"/>
              <a:t>Declaration</a:t>
            </a:r>
            <a:r>
              <a:rPr lang="en-US"/>
              <a:t> for lead applicant signed </a:t>
            </a:r>
            <a:endParaRPr lang="en-UG"/>
          </a:p>
        </p:txBody>
      </p:sp>
    </p:spTree>
    <p:extLst>
      <p:ext uri="{BB962C8B-B14F-4D97-AF65-F5344CB8AC3E}">
        <p14:creationId xmlns:p14="http://schemas.microsoft.com/office/powerpoint/2010/main" val="95272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E3A8-CAC7-29F5-1C43-50D7481FD0D7}"/>
              </a:ext>
            </a:extLst>
          </p:cNvPr>
          <p:cNvSpPr>
            <a:spLocks noGrp="1"/>
          </p:cNvSpPr>
          <p:nvPr>
            <p:ph type="title"/>
          </p:nvPr>
        </p:nvSpPr>
        <p:spPr/>
        <p:txBody>
          <a:bodyPr/>
          <a:lstStyle/>
          <a:p>
            <a:r>
              <a:rPr lang="en-US" b="1" dirty="0"/>
              <a:t>4. Proposal: description of action</a:t>
            </a:r>
            <a:endParaRPr lang="en-UG" b="1" dirty="0"/>
          </a:p>
        </p:txBody>
      </p:sp>
      <p:sp>
        <p:nvSpPr>
          <p:cNvPr id="3" name="Content Placeholder 2">
            <a:extLst>
              <a:ext uri="{FF2B5EF4-FFF2-40B4-BE49-F238E27FC236}">
                <a16:creationId xmlns:a16="http://schemas.microsoft.com/office/drawing/2014/main" id="{F0A28900-5F4D-C6C4-455E-76CA5CFF1606}"/>
              </a:ext>
            </a:extLst>
          </p:cNvPr>
          <p:cNvSpPr>
            <a:spLocks noGrp="1"/>
          </p:cNvSpPr>
          <p:nvPr>
            <p:ph idx="1"/>
          </p:nvPr>
        </p:nvSpPr>
        <p:spPr/>
        <p:txBody>
          <a:bodyPr vert="horz" lIns="91440" tIns="45720" rIns="91440" bIns="45720" rtlCol="0" anchor="t">
            <a:normAutofit/>
          </a:bodyPr>
          <a:lstStyle/>
          <a:p>
            <a:pPr marL="267970" indent="-267970"/>
            <a:r>
              <a:rPr lang="en-US" dirty="0"/>
              <a:t>Description of the action: 6 sections</a:t>
            </a:r>
            <a:endParaRPr lang="nl-NL" dirty="0"/>
          </a:p>
          <a:p>
            <a:pPr lvl="1"/>
            <a:endParaRPr lang="en-US"/>
          </a:p>
          <a:p>
            <a:pPr lvl="1"/>
            <a:r>
              <a:rPr lang="en-US" dirty="0"/>
              <a:t>Do not change proposed activities – only more details</a:t>
            </a:r>
            <a:endParaRPr lang="en-US" dirty="0">
              <a:cs typeface="Calibri"/>
            </a:endParaRPr>
          </a:p>
          <a:p>
            <a:pPr lvl="1"/>
            <a:r>
              <a:rPr lang="en-US" dirty="0"/>
              <a:t>Needs analysis &amp; project</a:t>
            </a:r>
            <a:endParaRPr lang="en-US" dirty="0">
              <a:cs typeface="Calibri"/>
            </a:endParaRPr>
          </a:p>
          <a:p>
            <a:pPr lvl="1"/>
            <a:r>
              <a:rPr lang="en-US" dirty="0"/>
              <a:t>Coherence and logical flow</a:t>
            </a:r>
            <a:endParaRPr lang="en-US" dirty="0">
              <a:cs typeface="Calibri"/>
            </a:endParaRPr>
          </a:p>
          <a:p>
            <a:pPr lvl="1"/>
            <a:r>
              <a:rPr lang="en-US" dirty="0"/>
              <a:t>Activity description in proposal = activity plan = </a:t>
            </a:r>
            <a:r>
              <a:rPr lang="en-US" dirty="0" err="1"/>
              <a:t>logframe</a:t>
            </a:r>
            <a:r>
              <a:rPr lang="en-US" dirty="0"/>
              <a:t> = budget</a:t>
            </a:r>
            <a:endParaRPr lang="en-US" dirty="0">
              <a:cs typeface="Calibri"/>
            </a:endParaRPr>
          </a:p>
          <a:p>
            <a:pPr lvl="1"/>
            <a:r>
              <a:rPr lang="en-US" dirty="0"/>
              <a:t>How are you going to organize activities (implementation methodology: who / what / when / how)</a:t>
            </a:r>
            <a:endParaRPr lang="en-US" dirty="0">
              <a:cs typeface="Calibri"/>
            </a:endParaRPr>
          </a:p>
          <a:p>
            <a:pPr lvl="1"/>
            <a:r>
              <a:rPr lang="en-US" dirty="0">
                <a:cs typeface="Calibri"/>
              </a:rPr>
              <a:t>Post-training support to ensure sustainability e.g., start-up kits</a:t>
            </a:r>
            <a:endParaRPr lang="en-US" dirty="0">
              <a:solidFill>
                <a:srgbClr val="000000"/>
              </a:solidFill>
              <a:cs typeface="Calibri"/>
            </a:endParaRPr>
          </a:p>
          <a:p>
            <a:pPr lvl="1"/>
            <a:endParaRPr lang="en-US" dirty="0">
              <a:cs typeface="Calibri"/>
            </a:endParaRPr>
          </a:p>
          <a:p>
            <a:pPr lvl="1"/>
            <a:endParaRPr lang="en-UG"/>
          </a:p>
        </p:txBody>
      </p:sp>
    </p:spTree>
    <p:extLst>
      <p:ext uri="{BB962C8B-B14F-4D97-AF65-F5344CB8AC3E}">
        <p14:creationId xmlns:p14="http://schemas.microsoft.com/office/powerpoint/2010/main" val="89305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E3A8-CAC7-29F5-1C43-50D7481FD0D7}"/>
              </a:ext>
            </a:extLst>
          </p:cNvPr>
          <p:cNvSpPr>
            <a:spLocks noGrp="1"/>
          </p:cNvSpPr>
          <p:nvPr>
            <p:ph type="title"/>
          </p:nvPr>
        </p:nvSpPr>
        <p:spPr/>
        <p:txBody>
          <a:bodyPr/>
          <a:lstStyle/>
          <a:p>
            <a:r>
              <a:rPr lang="en-US" b="1" dirty="0"/>
              <a:t>4. Proposal: description of action</a:t>
            </a:r>
            <a:endParaRPr lang="en-UG" b="1" dirty="0"/>
          </a:p>
        </p:txBody>
      </p:sp>
      <p:sp>
        <p:nvSpPr>
          <p:cNvPr id="3" name="Content Placeholder 2">
            <a:extLst>
              <a:ext uri="{FF2B5EF4-FFF2-40B4-BE49-F238E27FC236}">
                <a16:creationId xmlns:a16="http://schemas.microsoft.com/office/drawing/2014/main" id="{F0A28900-5F4D-C6C4-455E-76CA5CFF1606}"/>
              </a:ext>
            </a:extLst>
          </p:cNvPr>
          <p:cNvSpPr>
            <a:spLocks noGrp="1"/>
          </p:cNvSpPr>
          <p:nvPr>
            <p:ph idx="1"/>
          </p:nvPr>
        </p:nvSpPr>
        <p:spPr/>
        <p:txBody>
          <a:bodyPr vert="horz" lIns="91440" tIns="45720" rIns="91440" bIns="45720" rtlCol="0" anchor="t">
            <a:normAutofit/>
          </a:bodyPr>
          <a:lstStyle/>
          <a:p>
            <a:pPr marL="267970" indent="-267970"/>
            <a:r>
              <a:rPr lang="en-US" dirty="0"/>
              <a:t>Description of the action: 6 sections</a:t>
            </a:r>
            <a:endParaRPr lang="nl-NL" dirty="0"/>
          </a:p>
          <a:p>
            <a:pPr lvl="1"/>
            <a:endParaRPr lang="en-US"/>
          </a:p>
          <a:p>
            <a:pPr lvl="1"/>
            <a:r>
              <a:rPr lang="en-US" dirty="0"/>
              <a:t>Approach to identify WBL providers or mention all already identified relevant WBL providers</a:t>
            </a:r>
            <a:endParaRPr lang="en-US" dirty="0">
              <a:cs typeface="Calibri"/>
            </a:endParaRPr>
          </a:p>
          <a:p>
            <a:pPr lvl="1"/>
            <a:r>
              <a:rPr lang="en-US" dirty="0"/>
              <a:t>How are you going to assure quality</a:t>
            </a:r>
            <a:endParaRPr lang="en-US" dirty="0">
              <a:cs typeface="Calibri"/>
            </a:endParaRPr>
          </a:p>
          <a:p>
            <a:pPr lvl="1"/>
            <a:r>
              <a:rPr lang="en-US" dirty="0"/>
              <a:t>How are you going to ensure graduates will be employed</a:t>
            </a:r>
            <a:endParaRPr lang="en-US" dirty="0">
              <a:cs typeface="Calibri"/>
            </a:endParaRPr>
          </a:p>
          <a:p>
            <a:pPr lvl="1"/>
            <a:r>
              <a:rPr lang="en-US" dirty="0"/>
              <a:t>integration of technology/digital economy // environmental conservation/ green economy // promotion of decent work // social inclusion and gender equity // synergies with other ongoing </a:t>
            </a:r>
            <a:r>
              <a:rPr lang="en-US" dirty="0" err="1"/>
              <a:t>programmes</a:t>
            </a:r>
            <a:endParaRPr lang="en-US" dirty="0">
              <a:cs typeface="Calibri"/>
            </a:endParaRPr>
          </a:p>
        </p:txBody>
      </p:sp>
    </p:spTree>
    <p:extLst>
      <p:ext uri="{BB962C8B-B14F-4D97-AF65-F5344CB8AC3E}">
        <p14:creationId xmlns:p14="http://schemas.microsoft.com/office/powerpoint/2010/main" val="3477212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B14C-0F3C-BD90-2381-E248624D8067}"/>
              </a:ext>
            </a:extLst>
          </p:cNvPr>
          <p:cNvSpPr>
            <a:spLocks noGrp="1"/>
          </p:cNvSpPr>
          <p:nvPr>
            <p:ph type="title"/>
          </p:nvPr>
        </p:nvSpPr>
        <p:spPr/>
        <p:txBody>
          <a:bodyPr/>
          <a:lstStyle/>
          <a:p>
            <a:r>
              <a:rPr lang="en-US" b="1" dirty="0"/>
              <a:t>4. Proposal: description of action</a:t>
            </a:r>
            <a:endParaRPr lang="en-US" b="1" dirty="0">
              <a:solidFill>
                <a:srgbClr val="000000"/>
              </a:solidFill>
            </a:endParaRPr>
          </a:p>
        </p:txBody>
      </p:sp>
      <p:sp>
        <p:nvSpPr>
          <p:cNvPr id="3" name="Content Placeholder 2">
            <a:extLst>
              <a:ext uri="{FF2B5EF4-FFF2-40B4-BE49-F238E27FC236}">
                <a16:creationId xmlns:a16="http://schemas.microsoft.com/office/drawing/2014/main" id="{634C710A-8D32-14EB-7618-C1F4988D3BF0}"/>
              </a:ext>
            </a:extLst>
          </p:cNvPr>
          <p:cNvSpPr>
            <a:spLocks noGrp="1"/>
          </p:cNvSpPr>
          <p:nvPr>
            <p:ph idx="1"/>
          </p:nvPr>
        </p:nvSpPr>
        <p:spPr/>
        <p:txBody>
          <a:bodyPr/>
          <a:lstStyle/>
          <a:p>
            <a:r>
              <a:rPr lang="en-US" dirty="0"/>
              <a:t>Complementary between lead and co-applicants + capacity building component</a:t>
            </a:r>
          </a:p>
          <a:p>
            <a:r>
              <a:rPr lang="en-US" dirty="0"/>
              <a:t>Partnerships with the following actors:</a:t>
            </a:r>
          </a:p>
          <a:p>
            <a:pPr lvl="1"/>
            <a:r>
              <a:rPr lang="en-US" dirty="0"/>
              <a:t>Private sector actor(s)</a:t>
            </a:r>
          </a:p>
          <a:p>
            <a:pPr lvl="1"/>
            <a:r>
              <a:rPr lang="en-US" dirty="0"/>
              <a:t>Local government</a:t>
            </a:r>
          </a:p>
          <a:p>
            <a:pPr lvl="1"/>
            <a:r>
              <a:rPr lang="en-US" dirty="0"/>
              <a:t>Local community</a:t>
            </a:r>
          </a:p>
          <a:p>
            <a:pPr lvl="1"/>
            <a:r>
              <a:rPr lang="en-US" dirty="0"/>
              <a:t>Public institution(s) and other development partners</a:t>
            </a:r>
          </a:p>
          <a:p>
            <a:endParaRPr lang="en-UG" dirty="0"/>
          </a:p>
        </p:txBody>
      </p:sp>
    </p:spTree>
    <p:extLst>
      <p:ext uri="{BB962C8B-B14F-4D97-AF65-F5344CB8AC3E}">
        <p14:creationId xmlns:p14="http://schemas.microsoft.com/office/powerpoint/2010/main" val="3742210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35F5-D895-07F6-A959-198E116B0E3E}"/>
              </a:ext>
            </a:extLst>
          </p:cNvPr>
          <p:cNvSpPr>
            <a:spLocks noGrp="1"/>
          </p:cNvSpPr>
          <p:nvPr>
            <p:ph type="title"/>
          </p:nvPr>
        </p:nvSpPr>
        <p:spPr>
          <a:xfrm>
            <a:off x="1799302" y="345461"/>
            <a:ext cx="9942241" cy="1325563"/>
          </a:xfrm>
        </p:spPr>
        <p:txBody>
          <a:bodyPr/>
          <a:lstStyle/>
          <a:p>
            <a:r>
              <a:rPr lang="en-US" b="1" dirty="0"/>
              <a:t>4. Proposal: Administrative information </a:t>
            </a:r>
            <a:endParaRPr lang="en-UG" b="1" dirty="0"/>
          </a:p>
        </p:txBody>
      </p:sp>
      <p:sp>
        <p:nvSpPr>
          <p:cNvPr id="3" name="Content Placeholder 2">
            <a:extLst>
              <a:ext uri="{FF2B5EF4-FFF2-40B4-BE49-F238E27FC236}">
                <a16:creationId xmlns:a16="http://schemas.microsoft.com/office/drawing/2014/main" id="{CBC571CD-932D-131B-DED4-417BCFBE0408}"/>
              </a:ext>
            </a:extLst>
          </p:cNvPr>
          <p:cNvSpPr>
            <a:spLocks noGrp="1"/>
          </p:cNvSpPr>
          <p:nvPr>
            <p:ph idx="1"/>
          </p:nvPr>
        </p:nvSpPr>
        <p:spPr/>
        <p:txBody>
          <a:bodyPr>
            <a:normAutofit fontScale="92500" lnSpcReduction="10000"/>
          </a:bodyPr>
          <a:lstStyle/>
          <a:p>
            <a:pPr marL="0" indent="0">
              <a:buNone/>
            </a:pPr>
            <a:r>
              <a:rPr lang="en-US" b="1" dirty="0"/>
              <a:t>Lead:</a:t>
            </a:r>
          </a:p>
          <a:p>
            <a:r>
              <a:rPr lang="en-US" dirty="0"/>
              <a:t>Capacity to manage and perform actions (experience in sector)</a:t>
            </a:r>
          </a:p>
          <a:p>
            <a:r>
              <a:rPr lang="en-US" dirty="0"/>
              <a:t>Resources </a:t>
            </a:r>
          </a:p>
          <a:p>
            <a:pPr lvl="1"/>
            <a:r>
              <a:rPr lang="en-US" dirty="0"/>
              <a:t>Financial data </a:t>
            </a:r>
          </a:p>
          <a:p>
            <a:pPr lvl="1"/>
            <a:r>
              <a:rPr lang="en-US" dirty="0"/>
              <a:t>Sources of financing</a:t>
            </a:r>
          </a:p>
          <a:p>
            <a:pPr lvl="1"/>
            <a:r>
              <a:rPr lang="en-US" dirty="0"/>
              <a:t>Number of people employed</a:t>
            </a:r>
          </a:p>
          <a:p>
            <a:pPr marL="0" indent="0">
              <a:buNone/>
            </a:pPr>
            <a:r>
              <a:rPr lang="en-US" b="1" dirty="0"/>
              <a:t>Co-applicant:</a:t>
            </a:r>
          </a:p>
          <a:p>
            <a:r>
              <a:rPr lang="en-US" dirty="0"/>
              <a:t>History of cooperation with applicant</a:t>
            </a:r>
          </a:p>
          <a:p>
            <a:r>
              <a:rPr lang="en-US" dirty="0"/>
              <a:t>Capacity to manage and implement actions (experience in sector)</a:t>
            </a:r>
            <a:endParaRPr lang="en-UG" dirty="0"/>
          </a:p>
        </p:txBody>
      </p:sp>
    </p:spTree>
    <p:extLst>
      <p:ext uri="{BB962C8B-B14F-4D97-AF65-F5344CB8AC3E}">
        <p14:creationId xmlns:p14="http://schemas.microsoft.com/office/powerpoint/2010/main" val="386962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rPr>
              <a:t>Presentation</a:t>
            </a:r>
            <a:r>
              <a:rPr lang="fr-BE" b="1">
                <a:solidFill>
                  <a:srgbClr val="C00000"/>
                </a:solidFill>
              </a:rPr>
              <a:t> </a:t>
            </a:r>
            <a:r>
              <a:rPr lang="fr-BE" b="1" err="1">
                <a:solidFill>
                  <a:srgbClr val="C00000"/>
                </a:solidFill>
              </a:rPr>
              <a:t>outline</a:t>
            </a:r>
            <a:r>
              <a:rPr lang="fr-BE" b="1">
                <a:solidFill>
                  <a:srgbClr val="C00000"/>
                </a:solidFill>
              </a:rPr>
              <a:t>:</a:t>
            </a:r>
            <a:endParaRPr lang="en-US" b="1">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a:t>Introduction: </a:t>
            </a:r>
            <a:r>
              <a:rPr lang="en-US" err="1"/>
              <a:t>Enabel</a:t>
            </a:r>
            <a:r>
              <a:rPr lang="en-US"/>
              <a:t> &amp; </a:t>
            </a:r>
            <a:r>
              <a:rPr lang="en-US" err="1"/>
              <a:t>WeWork</a:t>
            </a:r>
            <a:r>
              <a:rPr lang="en-US"/>
              <a:t> project overview </a:t>
            </a:r>
          </a:p>
          <a:p>
            <a:pPr marL="514350" indent="-514350">
              <a:buFont typeface="+mj-lt"/>
              <a:buAutoNum type="arabicPeriod"/>
            </a:pPr>
            <a:r>
              <a:rPr lang="en-US"/>
              <a:t>SDF Call for proposal overview</a:t>
            </a:r>
            <a:endParaRPr lang="en-US">
              <a:cs typeface="Calibri"/>
            </a:endParaRPr>
          </a:p>
          <a:p>
            <a:pPr marL="514350" indent="-514350">
              <a:buFont typeface="+mj-lt"/>
              <a:buAutoNum type="arabicPeriod"/>
            </a:pPr>
            <a:r>
              <a:rPr lang="en-US">
                <a:ea typeface="Calibri"/>
                <a:cs typeface="Calibri"/>
              </a:rPr>
              <a:t>General feedback on concept notes</a:t>
            </a:r>
          </a:p>
          <a:p>
            <a:pPr marL="514350" indent="-514350">
              <a:buFont typeface="+mj-lt"/>
              <a:buAutoNum type="arabicPeriod"/>
            </a:pPr>
            <a:r>
              <a:rPr lang="en-US">
                <a:ea typeface="+mn-lt"/>
                <a:cs typeface="+mn-lt"/>
              </a:rPr>
              <a:t>Full proposal template </a:t>
            </a:r>
          </a:p>
          <a:p>
            <a:pPr marL="514350" indent="-514350">
              <a:buFont typeface="+mj-lt"/>
              <a:buAutoNum type="arabicPeriod"/>
            </a:pPr>
            <a:r>
              <a:rPr lang="en-US">
                <a:ea typeface="+mn-lt"/>
                <a:cs typeface="+mn-lt"/>
              </a:rPr>
              <a:t>M&amp;E Logical framework template </a:t>
            </a:r>
          </a:p>
          <a:p>
            <a:pPr marL="514350" indent="-514350">
              <a:buFont typeface="+mj-lt"/>
              <a:buAutoNum type="arabicPeriod"/>
            </a:pPr>
            <a:r>
              <a:rPr lang="en-US">
                <a:ea typeface="+mn-lt"/>
                <a:cs typeface="+mn-lt"/>
              </a:rPr>
              <a:t>Budget template </a:t>
            </a:r>
          </a:p>
          <a:p>
            <a:pPr marL="514350" indent="-514350">
              <a:buFont typeface="+mj-lt"/>
              <a:buAutoNum type="arabicPeriod"/>
            </a:pPr>
            <a:r>
              <a:rPr lang="en-US">
                <a:ea typeface="+mn-lt"/>
                <a:cs typeface="+mn-lt"/>
              </a:rPr>
              <a:t>Next steps</a:t>
            </a:r>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2074585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b="1" dirty="0"/>
              <a:t>4. Proposal template: Associates</a:t>
            </a:r>
            <a:endParaRPr lang="en-UG" b="1" dirty="0"/>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a:lstStyle/>
          <a:p>
            <a:pPr marL="0" indent="0">
              <a:buNone/>
            </a:pPr>
            <a:r>
              <a:rPr lang="en-US" dirty="0"/>
              <a:t>Participate actively in the action, but are not eligible for grants and only </a:t>
            </a:r>
            <a:r>
              <a:rPr lang="en-US" dirty="0">
                <a:ea typeface="+mn-lt"/>
                <a:cs typeface="+mn-lt"/>
              </a:rPr>
              <a:t>qualify to receive </a:t>
            </a:r>
            <a:r>
              <a:rPr lang="en-US" b="1" dirty="0">
                <a:ea typeface="+mn-lt"/>
                <a:cs typeface="+mn-lt"/>
              </a:rPr>
              <a:t>daily allowances and travelling expenses</a:t>
            </a:r>
            <a:r>
              <a:rPr lang="en-US" dirty="0">
                <a:ea typeface="+mn-lt"/>
                <a:cs typeface="+mn-lt"/>
              </a:rPr>
              <a:t>.</a:t>
            </a:r>
            <a:r>
              <a:rPr lang="en-US" dirty="0"/>
              <a:t> </a:t>
            </a:r>
            <a:endParaRPr lang="en-US" dirty="0">
              <a:cs typeface="Calibri"/>
            </a:endParaRPr>
          </a:p>
          <a:p>
            <a:pPr marL="0" indent="0">
              <a:buNone/>
            </a:pPr>
            <a:r>
              <a:rPr lang="en-US" dirty="0"/>
              <a:t>To be specified in part B of the application form. </a:t>
            </a:r>
            <a:r>
              <a:rPr lang="en-US" dirty="0">
                <a:ea typeface="+mn-lt"/>
                <a:cs typeface="+mn-lt"/>
              </a:rPr>
              <a:t>They need not to sign the mandate in proposal stage.</a:t>
            </a:r>
            <a:endParaRPr lang="en-US" dirty="0">
              <a:cs typeface="Calibri"/>
            </a:endParaRPr>
          </a:p>
          <a:p>
            <a:endParaRPr lang="en-UG" dirty="0"/>
          </a:p>
        </p:txBody>
      </p:sp>
    </p:spTree>
    <p:extLst>
      <p:ext uri="{BB962C8B-B14F-4D97-AF65-F5344CB8AC3E}">
        <p14:creationId xmlns:p14="http://schemas.microsoft.com/office/powerpoint/2010/main" val="65529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p:txBody>
          <a:bodyPr/>
          <a:lstStyle/>
          <a:p>
            <a:r>
              <a:rPr lang="en-US" b="1" dirty="0"/>
              <a:t>4a. </a:t>
            </a:r>
            <a:r>
              <a:rPr lang="en-US" b="1"/>
              <a:t>Proposal template</a:t>
            </a:r>
            <a:endParaRPr lang="en-UG" b="1" dirty="0">
              <a:solidFill>
                <a:srgbClr val="002060"/>
              </a:solidFill>
            </a:endParaRPr>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936240" y="1519618"/>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99302" y="185260"/>
            <a:ext cx="8637789" cy="1325563"/>
          </a:xfrm>
        </p:spPr>
        <p:txBody>
          <a:bodyPr/>
          <a:lstStyle/>
          <a:p>
            <a:r>
              <a:rPr lang="en-US" b="1"/>
              <a:t>4a. Proposal template: </a:t>
            </a:r>
            <a:r>
              <a:rPr lang="en-US" b="1">
                <a:solidFill>
                  <a:srgbClr val="002060"/>
                </a:solidFill>
              </a:rPr>
              <a:t>M&amp;E</a:t>
            </a:r>
            <a:endParaRPr lang="en-UG" b="1">
              <a:solidFill>
                <a:srgbClr val="002060"/>
              </a:solidFill>
            </a:endParaRPr>
          </a:p>
        </p:txBody>
      </p:sp>
      <p:sp>
        <p:nvSpPr>
          <p:cNvPr id="3" name="Content Placeholder 2">
            <a:extLst>
              <a:ext uri="{FF2B5EF4-FFF2-40B4-BE49-F238E27FC236}">
                <a16:creationId xmlns:a16="http://schemas.microsoft.com/office/drawing/2014/main" id="{9CF4DE58-4E34-12A0-03FF-C61A0C5819E9}"/>
              </a:ext>
            </a:extLst>
          </p:cNvPr>
          <p:cNvSpPr>
            <a:spLocks noGrp="1"/>
          </p:cNvSpPr>
          <p:nvPr>
            <p:ph idx="1"/>
          </p:nvPr>
        </p:nvSpPr>
        <p:spPr/>
        <p:txBody>
          <a:bodyPr/>
          <a:lstStyle/>
          <a:p>
            <a:endParaRPr lang="en-UG"/>
          </a:p>
        </p:txBody>
      </p:sp>
      <p:pic>
        <p:nvPicPr>
          <p:cNvPr id="4" name="Picture 3">
            <a:extLst>
              <a:ext uri="{FF2B5EF4-FFF2-40B4-BE49-F238E27FC236}">
                <a16:creationId xmlns:a16="http://schemas.microsoft.com/office/drawing/2014/main" id="{48527595-6B38-C4B2-D6EB-4B5022645B4D}"/>
              </a:ext>
            </a:extLst>
          </p:cNvPr>
          <p:cNvPicPr>
            <a:picLocks noChangeAspect="1"/>
          </p:cNvPicPr>
          <p:nvPr/>
        </p:nvPicPr>
        <p:blipFill>
          <a:blip r:embed="rId2"/>
          <a:stretch>
            <a:fillRect/>
          </a:stretch>
        </p:blipFill>
        <p:spPr>
          <a:xfrm>
            <a:off x="1754909" y="1196022"/>
            <a:ext cx="8723581" cy="4980941"/>
          </a:xfrm>
          <a:prstGeom prst="rect">
            <a:avLst/>
          </a:prstGeom>
        </p:spPr>
      </p:pic>
    </p:spTree>
    <p:extLst>
      <p:ext uri="{BB962C8B-B14F-4D97-AF65-F5344CB8AC3E}">
        <p14:creationId xmlns:p14="http://schemas.microsoft.com/office/powerpoint/2010/main" val="251132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b="1"/>
              <a:t>4a. Proposal template: </a:t>
            </a:r>
            <a:r>
              <a:rPr lang="en-US" b="1">
                <a:solidFill>
                  <a:srgbClr val="002060"/>
                </a:solidFill>
              </a:rPr>
              <a:t>M&amp;E</a:t>
            </a:r>
            <a:endParaRPr lang="en-UG" b="1">
              <a:solidFill>
                <a:srgbClr val="002060"/>
              </a:solidFill>
            </a:endParaRPr>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p:txBody>
          <a:bodyPr/>
          <a:lstStyle/>
          <a:p>
            <a:r>
              <a:rPr lang="en-US"/>
              <a:t>Use Annex C: </a:t>
            </a:r>
            <a:r>
              <a:rPr lang="en-US" err="1"/>
              <a:t>Logframe</a:t>
            </a:r>
            <a:r>
              <a:rPr lang="en-US"/>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2"/>
          <a:stretch>
            <a:fillRect/>
          </a:stretch>
        </p:blipFill>
        <p:spPr>
          <a:xfrm>
            <a:off x="2569464" y="2502262"/>
            <a:ext cx="6539687" cy="4090561"/>
          </a:xfrm>
          <a:prstGeom prst="rect">
            <a:avLst/>
          </a:prstGeom>
        </p:spPr>
      </p:pic>
    </p:spTree>
    <p:extLst>
      <p:ext uri="{BB962C8B-B14F-4D97-AF65-F5344CB8AC3E}">
        <p14:creationId xmlns:p14="http://schemas.microsoft.com/office/powerpoint/2010/main" val="98188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BF0FEFF-3787-4E78-9F77-2044A20F0443}"/>
              </a:ext>
            </a:extLst>
          </p:cNvPr>
          <p:cNvGraphicFramePr>
            <a:graphicFrameLocks noGrp="1"/>
          </p:cNvGraphicFramePr>
          <p:nvPr>
            <p:extLst>
              <p:ext uri="{D42A27DB-BD31-4B8C-83A1-F6EECF244321}">
                <p14:modId xmlns:p14="http://schemas.microsoft.com/office/powerpoint/2010/main" val="592165171"/>
              </p:ext>
            </p:extLst>
          </p:nvPr>
        </p:nvGraphicFramePr>
        <p:xfrm>
          <a:off x="148166" y="179916"/>
          <a:ext cx="11781841" cy="6091839"/>
        </p:xfrm>
        <a:graphic>
          <a:graphicData uri="http://schemas.openxmlformats.org/drawingml/2006/table">
            <a:tbl>
              <a:tblPr bandRow="1">
                <a:tableStyleId>{69C7853C-536D-4A76-A0AE-DD22124D55A5}</a:tableStyleId>
              </a:tblPr>
              <a:tblGrid>
                <a:gridCol w="2685428">
                  <a:extLst>
                    <a:ext uri="{9D8B030D-6E8A-4147-A177-3AD203B41FA5}">
                      <a16:colId xmlns:a16="http://schemas.microsoft.com/office/drawing/2014/main" val="3791824693"/>
                    </a:ext>
                  </a:extLst>
                </a:gridCol>
                <a:gridCol w="2685428">
                  <a:extLst>
                    <a:ext uri="{9D8B030D-6E8A-4147-A177-3AD203B41FA5}">
                      <a16:colId xmlns:a16="http://schemas.microsoft.com/office/drawing/2014/main" val="3107900568"/>
                    </a:ext>
                  </a:extLst>
                </a:gridCol>
                <a:gridCol w="2401756">
                  <a:extLst>
                    <a:ext uri="{9D8B030D-6E8A-4147-A177-3AD203B41FA5}">
                      <a16:colId xmlns:a16="http://schemas.microsoft.com/office/drawing/2014/main" val="3475379195"/>
                    </a:ext>
                  </a:extLst>
                </a:gridCol>
                <a:gridCol w="2099172">
                  <a:extLst>
                    <a:ext uri="{9D8B030D-6E8A-4147-A177-3AD203B41FA5}">
                      <a16:colId xmlns:a16="http://schemas.microsoft.com/office/drawing/2014/main" val="4220593784"/>
                    </a:ext>
                  </a:extLst>
                </a:gridCol>
                <a:gridCol w="1910057">
                  <a:extLst>
                    <a:ext uri="{9D8B030D-6E8A-4147-A177-3AD203B41FA5}">
                      <a16:colId xmlns:a16="http://schemas.microsoft.com/office/drawing/2014/main" val="1900120474"/>
                    </a:ext>
                  </a:extLst>
                </a:gridCol>
              </a:tblGrid>
              <a:tr h="277812">
                <a:tc>
                  <a:txBody>
                    <a:bodyPr/>
                    <a:lstStyle/>
                    <a:p>
                      <a:pPr marL="0" algn="l" rtl="0" eaLnBrk="1" fontAlgn="t" latinLnBrk="0" hangingPunct="1">
                        <a:spcBef>
                          <a:spcPts val="0"/>
                        </a:spcBef>
                        <a:spcAft>
                          <a:spcPts val="0"/>
                        </a:spcAft>
                      </a:pPr>
                      <a:endParaRPr lang="en-US" sz="1000" dirty="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Intervention logic</a:t>
                      </a:r>
                      <a:endParaRPr lang="en-US" sz="1000" dirty="0">
                        <a:effectLst/>
                      </a:endParaRPr>
                    </a:p>
                  </a:txBody>
                  <a:tcPr marL="0" marR="0" marT="0" marB="0" anchor="ctr"/>
                </a:tc>
                <a:tc>
                  <a:txBody>
                    <a:bodyPr/>
                    <a:lstStyle/>
                    <a:p>
                      <a:pPr marL="0" algn="ctr" rtl="0" eaLnBrk="1" fontAlgn="t" latinLnBrk="0" hangingPunct="1">
                        <a:spcBef>
                          <a:spcPts val="0"/>
                        </a:spcBef>
                        <a:spcAft>
                          <a:spcPts val="0"/>
                        </a:spcAft>
                      </a:pPr>
                      <a:r>
                        <a:rPr lang="en-US" sz="1000" kern="1200" dirty="0">
                          <a:solidFill>
                            <a:srgbClr val="000000"/>
                          </a:solidFill>
                          <a:effectLst/>
                        </a:rPr>
                        <a:t>Objectively verifiable indicators</a:t>
                      </a:r>
                      <a:endParaRPr lang="en-US" sz="1000" dirty="0">
                        <a:effectLst/>
                      </a:endParaRPr>
                    </a:p>
                  </a:txBody>
                  <a:tcPr marL="0" marR="0" marT="0" marB="0" anchor="ctr"/>
                </a:tc>
                <a:tc>
                  <a:txBody>
                    <a:bodyPr/>
                    <a:lstStyle/>
                    <a:p>
                      <a:pPr marL="0" algn="ctr" rtl="0" eaLnBrk="1" fontAlgn="t" latinLnBrk="0" hangingPunct="1">
                        <a:spcBef>
                          <a:spcPts val="0"/>
                        </a:spcBef>
                        <a:spcAft>
                          <a:spcPts val="0"/>
                        </a:spcAft>
                      </a:pPr>
                      <a:r>
                        <a:rPr lang="en-US" sz="1000" kern="1200" dirty="0">
                          <a:solidFill>
                            <a:srgbClr val="000000"/>
                          </a:solidFill>
                          <a:effectLst/>
                        </a:rPr>
                        <a:t>Sources and means of verification</a:t>
                      </a:r>
                      <a:endParaRPr lang="en-US" sz="1000" dirty="0">
                        <a:effectLst/>
                      </a:endParaRPr>
                    </a:p>
                  </a:txBody>
                  <a:tcPr marL="0" marR="0" marT="0" marB="0" anchor="ctr"/>
                </a:tc>
                <a:tc>
                  <a:txBody>
                    <a:bodyPr/>
                    <a:lstStyle/>
                    <a:p>
                      <a:pPr marL="0" algn="ctr" rtl="0" eaLnBrk="1" fontAlgn="t" latinLnBrk="0" hangingPunct="1">
                        <a:spcBef>
                          <a:spcPts val="0"/>
                        </a:spcBef>
                        <a:spcAft>
                          <a:spcPts val="0"/>
                        </a:spcAft>
                      </a:pPr>
                      <a:r>
                        <a:rPr lang="en-US" sz="1000" kern="1200" dirty="0">
                          <a:solidFill>
                            <a:srgbClr val="000000"/>
                          </a:solidFill>
                          <a:effectLst/>
                        </a:rPr>
                        <a:t>Hypotheses/Assumption</a:t>
                      </a:r>
                      <a:endParaRPr lang="en-US" sz="1000" dirty="0">
                        <a:effectLst/>
                      </a:endParaRPr>
                    </a:p>
                  </a:txBody>
                  <a:tcPr marL="0" marR="0" marT="0" marB="0" anchor="ctr"/>
                </a:tc>
                <a:extLst>
                  <a:ext uri="{0D108BD9-81ED-4DB2-BD59-A6C34878D82A}">
                    <a16:rowId xmlns:a16="http://schemas.microsoft.com/office/drawing/2014/main" val="2416597499"/>
                  </a:ext>
                </a:extLst>
              </a:tr>
              <a:tr h="647634">
                <a:tc>
                  <a:txBody>
                    <a:bodyPr/>
                    <a:lstStyle/>
                    <a:p>
                      <a:pPr marL="0" algn="l" rtl="0" eaLnBrk="1" fontAlgn="t" latinLnBrk="0" hangingPunct="1">
                        <a:spcBef>
                          <a:spcPts val="0"/>
                        </a:spcBef>
                        <a:spcAft>
                          <a:spcPts val="0"/>
                        </a:spcAft>
                      </a:pPr>
                      <a:r>
                        <a:rPr lang="en-US" sz="1000" kern="1200" dirty="0">
                          <a:solidFill>
                            <a:srgbClr val="000000"/>
                          </a:solidFill>
                          <a:effectLst/>
                        </a:rPr>
                        <a:t>General objective </a:t>
                      </a:r>
                      <a:br>
                        <a:rPr lang="en-US" sz="1000" kern="1200" dirty="0">
                          <a:solidFill>
                            <a:srgbClr val="000000"/>
                          </a:solidFill>
                          <a:effectLst/>
                        </a:rPr>
                      </a:br>
                      <a:br>
                        <a:rPr lang="en-US" sz="1000" kern="1200" dirty="0">
                          <a:solidFill>
                            <a:srgbClr val="000000"/>
                          </a:solidFill>
                          <a:effectLst/>
                        </a:rPr>
                      </a:br>
                      <a:r>
                        <a:rPr lang="en-US" sz="1000" kern="1200" dirty="0">
                          <a:solidFill>
                            <a:srgbClr val="000000"/>
                          </a:solidFill>
                          <a:effectLst/>
                        </a:rPr>
                        <a:t>(Impact)</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To contribute to increased employment opportunities for youth, women and girls in the tourism and hospitality industry through increased access to skills development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65% of the graduates are employed  (Self and wage employment)  six months after the training</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Tracer Studies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NA</a:t>
                      </a:r>
                      <a:endParaRPr lang="en-US" sz="1000">
                        <a:effectLst/>
                      </a:endParaRPr>
                    </a:p>
                  </a:txBody>
                  <a:tcPr marL="0" marR="0" marT="0" marB="0" anchor="ctr"/>
                </a:tc>
                <a:extLst>
                  <a:ext uri="{0D108BD9-81ED-4DB2-BD59-A6C34878D82A}">
                    <a16:rowId xmlns:a16="http://schemas.microsoft.com/office/drawing/2014/main" val="2362126903"/>
                  </a:ext>
                </a:extLst>
              </a:tr>
              <a:tr h="376044">
                <a:tc rowSpan="3">
                  <a:txBody>
                    <a:bodyPr/>
                    <a:lstStyle/>
                    <a:p>
                      <a:pPr marL="0" algn="l" rtl="0" eaLnBrk="1" fontAlgn="t" latinLnBrk="0" hangingPunct="1">
                        <a:spcBef>
                          <a:spcPts val="0"/>
                        </a:spcBef>
                        <a:spcAft>
                          <a:spcPts val="0"/>
                        </a:spcAft>
                      </a:pPr>
                      <a:r>
                        <a:rPr lang="en-US" sz="1000" kern="1200" dirty="0">
                          <a:solidFill>
                            <a:srgbClr val="000000"/>
                          </a:solidFill>
                          <a:effectLst/>
                        </a:rPr>
                        <a:t>Specific Objectives </a:t>
                      </a:r>
                      <a:br>
                        <a:rPr lang="en-US" sz="1000" kern="1200" dirty="0">
                          <a:solidFill>
                            <a:srgbClr val="000000"/>
                          </a:solidFill>
                          <a:effectLst/>
                        </a:rPr>
                      </a:br>
                      <a:br>
                        <a:rPr lang="en-US" sz="1000" kern="1200" dirty="0">
                          <a:solidFill>
                            <a:srgbClr val="000000"/>
                          </a:solidFill>
                          <a:effectLst/>
                        </a:rPr>
                      </a:br>
                      <a:r>
                        <a:rPr lang="en-US" sz="1000" kern="1200" dirty="0">
                          <a:solidFill>
                            <a:srgbClr val="000000"/>
                          </a:solidFill>
                          <a:effectLst/>
                        </a:rPr>
                        <a:t>(Outcomes)</a:t>
                      </a:r>
                      <a:br>
                        <a:rPr lang="en-US" sz="1000" kern="1200" dirty="0">
                          <a:solidFill>
                            <a:srgbClr val="000000"/>
                          </a:solidFill>
                          <a:effectLst/>
                        </a:rPr>
                      </a:b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SO1: To equip 150 youth (50% female) with vocational skills in selected trades by 2024;</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80% of the trainees are certified by DIT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DIT certificates </a:t>
                      </a:r>
                      <a:endParaRPr lang="en-US" sz="1000">
                        <a:effectLst/>
                      </a:endParaRPr>
                    </a:p>
                  </a:txBody>
                  <a:tcPr marL="0" marR="0" marT="0" marB="0" anchor="ctr"/>
                </a:tc>
                <a:tc rowSpan="3">
                  <a:txBody>
                    <a:bodyPr/>
                    <a:lstStyle/>
                    <a:p>
                      <a:pPr marL="0" algn="l" rtl="0" eaLnBrk="1" fontAlgn="t" latinLnBrk="0" hangingPunct="1">
                        <a:spcBef>
                          <a:spcPts val="0"/>
                        </a:spcBef>
                        <a:spcAft>
                          <a:spcPts val="0"/>
                        </a:spcAft>
                      </a:pPr>
                      <a:r>
                        <a:rPr lang="en-US" sz="1000" kern="1200" dirty="0">
                          <a:solidFill>
                            <a:srgbClr val="000000"/>
                          </a:solidFill>
                          <a:effectLst/>
                        </a:rPr>
                        <a:t>Timely release of funds</a:t>
                      </a:r>
                      <a:br>
                        <a:rPr lang="en-US" sz="1000" kern="1200" dirty="0">
                          <a:solidFill>
                            <a:srgbClr val="000000"/>
                          </a:solidFill>
                          <a:effectLst/>
                        </a:rPr>
                      </a:br>
                      <a:br>
                        <a:rPr lang="en-US" sz="1000" kern="1200" dirty="0">
                          <a:solidFill>
                            <a:srgbClr val="000000"/>
                          </a:solidFill>
                          <a:effectLst/>
                        </a:rPr>
                      </a:br>
                      <a:r>
                        <a:rPr lang="en-US" sz="1000" kern="1200" dirty="0">
                          <a:solidFill>
                            <a:srgbClr val="000000"/>
                          </a:solidFill>
                          <a:effectLst/>
                        </a:rPr>
                        <a:t>Political stability </a:t>
                      </a:r>
                      <a:br>
                        <a:rPr lang="en-US" sz="1000" kern="1200" dirty="0">
                          <a:solidFill>
                            <a:srgbClr val="000000"/>
                          </a:solidFill>
                          <a:effectLst/>
                        </a:rPr>
                      </a:br>
                      <a:br>
                        <a:rPr lang="en-US" sz="1000" kern="1200" dirty="0">
                          <a:solidFill>
                            <a:srgbClr val="000000"/>
                          </a:solidFill>
                          <a:effectLst/>
                        </a:rPr>
                      </a:br>
                      <a:br>
                        <a:rPr lang="en-US" sz="1000" kern="1200" dirty="0">
                          <a:solidFill>
                            <a:srgbClr val="000000"/>
                          </a:solidFill>
                          <a:effectLst/>
                        </a:rPr>
                      </a:br>
                      <a:br>
                        <a:rPr lang="en-US" sz="1000" kern="1200" dirty="0">
                          <a:solidFill>
                            <a:srgbClr val="000000"/>
                          </a:solidFill>
                          <a:effectLst/>
                        </a:rPr>
                      </a:br>
                      <a:endParaRPr lang="en-US" sz="1000">
                        <a:effectLst/>
                      </a:endParaRPr>
                    </a:p>
                  </a:txBody>
                  <a:tcPr marL="0" marR="0" marT="0" marB="0" anchor="ctr"/>
                </a:tc>
                <a:extLst>
                  <a:ext uri="{0D108BD9-81ED-4DB2-BD59-A6C34878D82A}">
                    <a16:rowId xmlns:a16="http://schemas.microsoft.com/office/drawing/2014/main" val="2324077394"/>
                  </a:ext>
                </a:extLst>
              </a:tr>
              <a:tr h="501393">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SO2: To equip 150 youth (50% female) with entrepreneurship and other complementary soft skills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 80% of the trainees </a:t>
                      </a:r>
                      <a:r>
                        <a:rPr lang="en-US" sz="1000" kern="1200" err="1">
                          <a:solidFill>
                            <a:srgbClr val="000000"/>
                          </a:solidFill>
                          <a:effectLst/>
                        </a:rPr>
                        <a:t>succesfully</a:t>
                      </a:r>
                      <a:r>
                        <a:rPr lang="en-US" sz="1000" kern="1200" dirty="0">
                          <a:solidFill>
                            <a:srgbClr val="000000"/>
                          </a:solidFill>
                          <a:effectLst/>
                        </a:rPr>
                        <a:t> complete the training</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Data base </a:t>
                      </a:r>
                      <a:br>
                        <a:rPr lang="en-US" sz="1000" kern="1200" dirty="0">
                          <a:solidFill>
                            <a:srgbClr val="000000"/>
                          </a:solidFill>
                          <a:effectLst/>
                        </a:rPr>
                      </a:br>
                      <a:r>
                        <a:rPr lang="en-US" sz="1000" kern="1200" dirty="0">
                          <a:solidFill>
                            <a:srgbClr val="000000"/>
                          </a:solidFill>
                          <a:effectLst/>
                        </a:rPr>
                        <a:t>Certificates of completion </a:t>
                      </a:r>
                      <a:br>
                        <a:rPr lang="en-US" sz="1000" kern="1200" dirty="0">
                          <a:solidFill>
                            <a:srgbClr val="000000"/>
                          </a:solidFill>
                          <a:effectLst/>
                        </a:rPr>
                      </a:br>
                      <a:r>
                        <a:rPr lang="en-US" sz="1000" kern="1200" dirty="0">
                          <a:solidFill>
                            <a:srgbClr val="000000"/>
                          </a:solidFill>
                          <a:effectLst/>
                        </a:rPr>
                        <a:t>Activity reports</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3804048289"/>
                  </a:ext>
                </a:extLst>
              </a:tr>
              <a:tr h="647634">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SO3: To support the establishment of  at least 5 new youth-led group businesses by 2024</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70% of the  Graduates  </a:t>
                      </a:r>
                      <a:r>
                        <a:rPr lang="en-US" sz="1000" kern="1200" err="1">
                          <a:solidFill>
                            <a:srgbClr val="000000"/>
                          </a:solidFill>
                          <a:effectLst/>
                        </a:rPr>
                        <a:t>utilising</a:t>
                      </a:r>
                      <a:r>
                        <a:rPr lang="en-US" sz="1000" kern="1200" dirty="0">
                          <a:solidFill>
                            <a:srgbClr val="000000"/>
                          </a:solidFill>
                          <a:effectLst/>
                        </a:rPr>
                        <a:t> the startup kits 6 month after graduation </a:t>
                      </a:r>
                      <a:br>
                        <a:rPr lang="en-US" sz="1000" kern="1200" dirty="0">
                          <a:solidFill>
                            <a:srgbClr val="000000"/>
                          </a:solidFill>
                          <a:effectLst/>
                        </a:rPr>
                      </a:br>
                      <a:br>
                        <a:rPr lang="en-US" sz="1000" kern="1200" dirty="0">
                          <a:solidFill>
                            <a:srgbClr val="000000"/>
                          </a:solidFill>
                          <a:effectLst/>
                        </a:rPr>
                      </a:b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Database </a:t>
                      </a:r>
                      <a:br>
                        <a:rPr lang="en-US" sz="1000" kern="1200" dirty="0">
                          <a:solidFill>
                            <a:srgbClr val="000000"/>
                          </a:solidFill>
                          <a:effectLst/>
                        </a:rPr>
                      </a:br>
                      <a:r>
                        <a:rPr lang="en-US" sz="1000" kern="1200" dirty="0">
                          <a:solidFill>
                            <a:srgbClr val="000000"/>
                          </a:solidFill>
                          <a:effectLst/>
                        </a:rPr>
                        <a:t>Certificates of completion </a:t>
                      </a:r>
                      <a:br>
                        <a:rPr lang="en-US" sz="1000" kern="1200" dirty="0">
                          <a:solidFill>
                            <a:srgbClr val="000000"/>
                          </a:solidFill>
                          <a:effectLst/>
                        </a:rPr>
                      </a:br>
                      <a:r>
                        <a:rPr lang="en-US" sz="1000" kern="1200" dirty="0">
                          <a:solidFill>
                            <a:srgbClr val="000000"/>
                          </a:solidFill>
                          <a:effectLst/>
                        </a:rPr>
                        <a:t>Activity reports</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896277601"/>
                  </a:ext>
                </a:extLst>
              </a:tr>
              <a:tr h="814763">
                <a:tc rowSpan="3">
                  <a:txBody>
                    <a:bodyPr/>
                    <a:lstStyle/>
                    <a:p>
                      <a:pPr marL="0" algn="l" rtl="0" eaLnBrk="1" fontAlgn="t" latinLnBrk="0" hangingPunct="1">
                        <a:spcBef>
                          <a:spcPts val="0"/>
                        </a:spcBef>
                        <a:spcAft>
                          <a:spcPts val="0"/>
                        </a:spcAft>
                      </a:pPr>
                      <a:r>
                        <a:rPr lang="en-US" sz="1000" kern="1200" dirty="0">
                          <a:solidFill>
                            <a:srgbClr val="000000"/>
                          </a:solidFill>
                          <a:effectLst/>
                        </a:rPr>
                        <a:t>Expected Results</a:t>
                      </a:r>
                      <a:br>
                        <a:rPr lang="en-US" sz="1000" kern="1200" dirty="0">
                          <a:solidFill>
                            <a:srgbClr val="000000"/>
                          </a:solidFill>
                          <a:effectLst/>
                        </a:rPr>
                      </a:br>
                      <a:r>
                        <a:rPr lang="en-US" sz="1000" kern="1200" dirty="0">
                          <a:solidFill>
                            <a:srgbClr val="000000"/>
                          </a:solidFill>
                          <a:effectLst/>
                        </a:rPr>
                        <a:t> (Outputs)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RA 1.1: 150 youth (50% female) equipped with non-formal vocational skills in tour guiding </a:t>
                      </a:r>
                      <a:r>
                        <a:rPr lang="en-US" sz="1000" kern="1200" err="1">
                          <a:solidFill>
                            <a:srgbClr val="000000"/>
                          </a:solidFill>
                          <a:effectLst/>
                        </a:rPr>
                        <a:t>etc</a:t>
                      </a:r>
                      <a:r>
                        <a:rPr lang="en-US" sz="1000" kern="1200" dirty="0">
                          <a:solidFill>
                            <a:srgbClr val="000000"/>
                          </a:solidFill>
                          <a:effectLst/>
                        </a:rPr>
                        <a:t> </a:t>
                      </a:r>
                      <a:r>
                        <a:rPr lang="en-US" sz="1000" kern="1200" err="1">
                          <a:solidFill>
                            <a:srgbClr val="000000"/>
                          </a:solidFill>
                          <a:effectLst/>
                        </a:rPr>
                        <a:t>etc</a:t>
                      </a:r>
                      <a:r>
                        <a:rPr lang="en-US" sz="1000" kern="1200" dirty="0">
                          <a:solidFill>
                            <a:srgbClr val="000000"/>
                          </a:solidFill>
                          <a:effectLst/>
                        </a:rPr>
                        <a:t>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Number trainees Assessed by DIT                        Number of trainees trained </a:t>
                      </a:r>
                      <a:br>
                        <a:rPr lang="en-US" sz="1000" kern="1200" dirty="0">
                          <a:solidFill>
                            <a:srgbClr val="000000"/>
                          </a:solidFill>
                          <a:effectLst/>
                        </a:rPr>
                      </a:br>
                      <a:r>
                        <a:rPr lang="en-US" sz="1000" kern="1200" dirty="0">
                          <a:solidFill>
                            <a:srgbClr val="000000"/>
                          </a:solidFill>
                          <a:effectLst/>
                        </a:rPr>
                        <a:t>Number of beneficiaries enrolled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fr-FR" sz="1000" kern="1200" dirty="0">
                          <a:solidFill>
                            <a:srgbClr val="000000"/>
                          </a:solidFill>
                          <a:effectLst/>
                        </a:rPr>
                        <a:t>Admission </a:t>
                      </a:r>
                      <a:r>
                        <a:rPr lang="fr-FR" sz="1000" kern="1200" err="1">
                          <a:solidFill>
                            <a:srgbClr val="000000"/>
                          </a:solidFill>
                          <a:effectLst/>
                        </a:rPr>
                        <a:t>list</a:t>
                      </a:r>
                      <a:br>
                        <a:rPr lang="fr-FR" sz="1000" kern="1200" dirty="0">
                          <a:solidFill>
                            <a:srgbClr val="000000"/>
                          </a:solidFill>
                          <a:effectLst/>
                        </a:rPr>
                      </a:br>
                      <a:r>
                        <a:rPr lang="fr-FR" sz="1000" kern="1200" dirty="0">
                          <a:solidFill>
                            <a:srgbClr val="000000"/>
                          </a:solidFill>
                          <a:effectLst/>
                        </a:rPr>
                        <a:t>Attendance </a:t>
                      </a:r>
                      <a:r>
                        <a:rPr lang="fr-FR" sz="1000" kern="1200" err="1">
                          <a:solidFill>
                            <a:srgbClr val="000000"/>
                          </a:solidFill>
                          <a:effectLst/>
                        </a:rPr>
                        <a:t>list</a:t>
                      </a:r>
                      <a:br>
                        <a:rPr lang="fr-FR" sz="1000" kern="1200" dirty="0">
                          <a:solidFill>
                            <a:srgbClr val="000000"/>
                          </a:solidFill>
                          <a:effectLst/>
                        </a:rPr>
                      </a:br>
                      <a:r>
                        <a:rPr lang="fr-FR" sz="1000" kern="1200" dirty="0">
                          <a:solidFill>
                            <a:srgbClr val="000000"/>
                          </a:solidFill>
                          <a:effectLst/>
                        </a:rPr>
                        <a:t>DIT </a:t>
                      </a:r>
                      <a:r>
                        <a:rPr lang="fr-FR" sz="1000" kern="1200" err="1">
                          <a:solidFill>
                            <a:srgbClr val="000000"/>
                          </a:solidFill>
                          <a:effectLst/>
                        </a:rPr>
                        <a:t>assessement</a:t>
                      </a:r>
                      <a:r>
                        <a:rPr lang="fr-FR" sz="1000" kern="1200" dirty="0">
                          <a:solidFill>
                            <a:srgbClr val="000000"/>
                          </a:solidFill>
                          <a:effectLst/>
                        </a:rPr>
                        <a:t> List </a:t>
                      </a:r>
                      <a:endParaRPr lang="fr-FR"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Trainees are committed to complete the training</a:t>
                      </a:r>
                      <a:endParaRPr lang="en-US" sz="1000">
                        <a:effectLst/>
                      </a:endParaRPr>
                    </a:p>
                  </a:txBody>
                  <a:tcPr marL="0" marR="0" marT="0" marB="0" anchor="ctr"/>
                </a:tc>
                <a:extLst>
                  <a:ext uri="{0D108BD9-81ED-4DB2-BD59-A6C34878D82A}">
                    <a16:rowId xmlns:a16="http://schemas.microsoft.com/office/drawing/2014/main" val="1021888353"/>
                  </a:ext>
                </a:extLst>
              </a:tr>
              <a:tr h="647634">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RA 2.1: 150 youth (50%females) are equipped with entrepreneurship and life skills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Number trainees Assessed by DIT                        Number of trainees trained </a:t>
                      </a:r>
                      <a:br>
                        <a:rPr lang="en-US" sz="1000" kern="1200" dirty="0">
                          <a:solidFill>
                            <a:srgbClr val="000000"/>
                          </a:solidFill>
                          <a:effectLst/>
                        </a:rPr>
                      </a:br>
                      <a:r>
                        <a:rPr lang="en-US" sz="1000" kern="1200" dirty="0">
                          <a:solidFill>
                            <a:srgbClr val="000000"/>
                          </a:solidFill>
                          <a:effectLst/>
                        </a:rPr>
                        <a:t>Number of beneficiaries enrolled</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Attendance lists, and group business plans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err="1">
                          <a:solidFill>
                            <a:srgbClr val="000000"/>
                          </a:solidFill>
                          <a:effectLst/>
                        </a:rPr>
                        <a:t>ocial</a:t>
                      </a:r>
                      <a:r>
                        <a:rPr lang="en-US" sz="1000" kern="1200" dirty="0">
                          <a:solidFill>
                            <a:srgbClr val="000000"/>
                          </a:solidFill>
                          <a:effectLst/>
                        </a:rPr>
                        <a:t>, economic political environment </a:t>
                      </a:r>
                      <a:endParaRPr lang="en-US" sz="1000">
                        <a:effectLst/>
                      </a:endParaRPr>
                    </a:p>
                  </a:txBody>
                  <a:tcPr marL="0" marR="0" marT="0" marB="0" anchor="ctr"/>
                </a:tc>
                <a:extLst>
                  <a:ext uri="{0D108BD9-81ED-4DB2-BD59-A6C34878D82A}">
                    <a16:rowId xmlns:a16="http://schemas.microsoft.com/office/drawing/2014/main" val="3629246886"/>
                  </a:ext>
                </a:extLst>
              </a:tr>
              <a:tr h="313370">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RA 3.1: Beneficiaries are linked to financial service providers;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Number of beneficiaries  linked to financial services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Attendance lists for linkage meetings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Willingness of Financial service providers </a:t>
                      </a:r>
                      <a:endParaRPr lang="en-US" sz="1000">
                        <a:effectLst/>
                      </a:endParaRPr>
                    </a:p>
                  </a:txBody>
                  <a:tcPr marL="0" marR="0" marT="0" marB="0" anchor="ctr"/>
                </a:tc>
                <a:extLst>
                  <a:ext uri="{0D108BD9-81ED-4DB2-BD59-A6C34878D82A}">
                    <a16:rowId xmlns:a16="http://schemas.microsoft.com/office/drawing/2014/main" val="2240525123"/>
                  </a:ext>
                </a:extLst>
              </a:tr>
              <a:tr h="480502">
                <a:tc rowSpan="6">
                  <a:txBody>
                    <a:bodyPr/>
                    <a:lstStyle/>
                    <a:p>
                      <a:pPr marL="0" algn="l" rtl="0" eaLnBrk="1" fontAlgn="t" latinLnBrk="0" hangingPunct="1">
                        <a:spcBef>
                          <a:spcPts val="0"/>
                        </a:spcBef>
                        <a:spcAft>
                          <a:spcPts val="0"/>
                        </a:spcAft>
                      </a:pPr>
                      <a:r>
                        <a:rPr lang="en-US" sz="1000" kern="1200" dirty="0">
                          <a:solidFill>
                            <a:srgbClr val="000000"/>
                          </a:solidFill>
                          <a:effectLst/>
                        </a:rPr>
                        <a:t>Activities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A1.1.1 Conduct a one-day project inception meeting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Inputs </a:t>
                      </a:r>
                      <a:br>
                        <a:rPr lang="en-US" sz="1000" kern="1200" dirty="0">
                          <a:solidFill>
                            <a:srgbClr val="000000"/>
                          </a:solidFill>
                          <a:effectLst/>
                        </a:rPr>
                      </a:br>
                      <a:br>
                        <a:rPr lang="en-US" sz="1000" kern="1200" dirty="0">
                          <a:solidFill>
                            <a:srgbClr val="000000"/>
                          </a:solidFill>
                          <a:effectLst/>
                        </a:rPr>
                      </a:br>
                      <a:r>
                        <a:rPr lang="en-US" sz="1000" kern="1200" dirty="0">
                          <a:solidFill>
                            <a:srgbClr val="000000"/>
                          </a:solidFill>
                          <a:effectLst/>
                        </a:rPr>
                        <a:t>Venue, meals, transport, and stationery </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dirty="0">
                          <a:solidFill>
                            <a:srgbClr val="000000"/>
                          </a:solidFill>
                          <a:effectLst/>
                        </a:rPr>
                        <a:t>2,990,000</a:t>
                      </a:r>
                      <a:endParaRPr lang="en-US" sz="1000">
                        <a:effectLst/>
                      </a:endParaRPr>
                    </a:p>
                  </a:txBody>
                  <a:tcPr marL="0" marR="0" marT="0" marB="0" anchor="ctr"/>
                </a:tc>
                <a:tc rowSpan="6">
                  <a:txBody>
                    <a:bodyPr/>
                    <a:lstStyle/>
                    <a:p>
                      <a:pPr marL="0" algn="l" rtl="0" eaLnBrk="1" fontAlgn="t" latinLnBrk="0" hangingPunct="1">
                        <a:spcBef>
                          <a:spcPts val="0"/>
                        </a:spcBef>
                        <a:spcAft>
                          <a:spcPts val="0"/>
                        </a:spcAft>
                      </a:pPr>
                      <a:br>
                        <a:rPr lang="en-US" sz="1000" kern="1200" dirty="0">
                          <a:solidFill>
                            <a:srgbClr val="000000"/>
                          </a:solidFill>
                          <a:effectLst/>
                        </a:rPr>
                      </a:br>
                      <a:br>
                        <a:rPr lang="en-US" sz="1000" kern="1200" dirty="0">
                          <a:solidFill>
                            <a:srgbClr val="000000"/>
                          </a:solidFill>
                          <a:effectLst/>
                        </a:rPr>
                      </a:br>
                      <a:br>
                        <a:rPr lang="en-US" sz="1000" kern="1200" dirty="0">
                          <a:solidFill>
                            <a:srgbClr val="000000"/>
                          </a:solidFill>
                          <a:effectLst/>
                        </a:rPr>
                      </a:br>
                      <a:r>
                        <a:rPr lang="en-US" sz="1000" kern="1200" dirty="0">
                          <a:solidFill>
                            <a:srgbClr val="000000"/>
                          </a:solidFill>
                          <a:effectLst/>
                        </a:rPr>
                        <a:t>Favorable Security situation in the country, </a:t>
                      </a:r>
                      <a:br>
                        <a:rPr lang="en-US" sz="1000" kern="1200" dirty="0">
                          <a:solidFill>
                            <a:srgbClr val="000000"/>
                          </a:solidFill>
                          <a:effectLst/>
                        </a:rPr>
                      </a:br>
                      <a:r>
                        <a:rPr lang="en-US" sz="1000" kern="1200" dirty="0">
                          <a:solidFill>
                            <a:srgbClr val="000000"/>
                          </a:solidFill>
                          <a:effectLst/>
                        </a:rPr>
                        <a:t>timely release of funds from </a:t>
                      </a:r>
                      <a:r>
                        <a:rPr lang="en-US" sz="1000" kern="1200" err="1">
                          <a:solidFill>
                            <a:srgbClr val="000000"/>
                          </a:solidFill>
                          <a:effectLst/>
                        </a:rPr>
                        <a:t>Enabel</a:t>
                      </a:r>
                      <a:r>
                        <a:rPr lang="en-US" sz="1000" kern="1200" dirty="0">
                          <a:solidFill>
                            <a:srgbClr val="000000"/>
                          </a:solidFill>
                          <a:effectLst/>
                        </a:rPr>
                        <a:t>, </a:t>
                      </a:r>
                      <a:br>
                        <a:rPr lang="en-US" sz="1000" kern="1200" dirty="0">
                          <a:solidFill>
                            <a:srgbClr val="000000"/>
                          </a:solidFill>
                          <a:effectLst/>
                        </a:rPr>
                      </a:br>
                      <a:r>
                        <a:rPr lang="en-US" sz="1000" kern="1200" dirty="0">
                          <a:solidFill>
                            <a:srgbClr val="000000"/>
                          </a:solidFill>
                          <a:effectLst/>
                        </a:rPr>
                        <a:t>trainees’ commitment;  and </a:t>
                      </a:r>
                      <a:br>
                        <a:rPr lang="en-US" sz="1000" kern="1200" dirty="0">
                          <a:solidFill>
                            <a:srgbClr val="000000"/>
                          </a:solidFill>
                          <a:effectLst/>
                        </a:rPr>
                      </a:br>
                      <a:r>
                        <a:rPr lang="en-US" sz="1000" kern="1200" dirty="0">
                          <a:solidFill>
                            <a:srgbClr val="000000"/>
                          </a:solidFill>
                          <a:effectLst/>
                        </a:rPr>
                        <a:t>favorable SOP </a:t>
                      </a:r>
                      <a:r>
                        <a:rPr lang="en-US" sz="1000" kern="1200" err="1">
                          <a:solidFill>
                            <a:srgbClr val="000000"/>
                          </a:solidFill>
                          <a:effectLst/>
                        </a:rPr>
                        <a:t>reguarding</a:t>
                      </a:r>
                      <a:r>
                        <a:rPr lang="en-US" sz="1000" kern="1200" dirty="0">
                          <a:solidFill>
                            <a:srgbClr val="000000"/>
                          </a:solidFill>
                          <a:effectLst/>
                        </a:rPr>
                        <a:t> the COVID-19 situation in the county.</a:t>
                      </a:r>
                      <a:endParaRPr lang="en-US" sz="1000">
                        <a:effectLst/>
                      </a:endParaRPr>
                    </a:p>
                  </a:txBody>
                  <a:tcPr marL="0" marR="0" marT="0" marB="0" anchor="ctr"/>
                </a:tc>
                <a:extLst>
                  <a:ext uri="{0D108BD9-81ED-4DB2-BD59-A6C34878D82A}">
                    <a16:rowId xmlns:a16="http://schemas.microsoft.com/office/drawing/2014/main" val="2891500925"/>
                  </a:ext>
                </a:extLst>
              </a:tr>
              <a:tr h="313370">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A1.1.2: Conduct mobilization and selection 150 project beneficiaries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Radio jingles, fuel, SDA, stationery &amp; refreshments </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dirty="0">
                          <a:solidFill>
                            <a:srgbClr val="000000"/>
                          </a:solidFill>
                          <a:effectLst/>
                        </a:rPr>
                        <a:t>1,938,000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414205276"/>
                  </a:ext>
                </a:extLst>
              </a:tr>
              <a:tr h="313370">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A1.1.4 Training 150 vulnerable youth in selected trades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Training equipment, materials, protective gear,, lunch, transport subsidy</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dirty="0">
                          <a:solidFill>
                            <a:srgbClr val="000000"/>
                          </a:solidFill>
                          <a:effectLst/>
                        </a:rPr>
                        <a:t>153,839,000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3163818250"/>
                  </a:ext>
                </a:extLst>
              </a:tr>
              <a:tr h="167131">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A2.1.1: </a:t>
                      </a:r>
                      <a:endParaRPr lang="en-US" sz="1000" dirty="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Typesetting &amp; printing</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dirty="0">
                          <a:solidFill>
                            <a:srgbClr val="000000"/>
                          </a:solidFill>
                          <a:effectLst/>
                        </a:rPr>
                        <a:t>4,200,000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278376413"/>
                  </a:ext>
                </a:extLst>
              </a:tr>
              <a:tr h="313370">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A2.1.2: </a:t>
                      </a:r>
                      <a:endParaRPr lang="en-US" sz="1000" dirty="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Consultant, stationery, lunch, fuel, &amp; mobilization </a:t>
                      </a:r>
                      <a:endParaRPr lang="en-US" sz="1000" dirty="0">
                        <a:effectLst/>
                      </a:endParaRPr>
                    </a:p>
                  </a:txBody>
                  <a:tcPr marL="0" marR="0" marT="0" marB="0" anchor="ctr"/>
                </a:tc>
                <a:tc>
                  <a:txBody>
                    <a:bodyPr/>
                    <a:lstStyle/>
                    <a:p>
                      <a:pPr marL="0" algn="r" rtl="0" eaLnBrk="1" fontAlgn="t" latinLnBrk="0" hangingPunct="1">
                        <a:spcBef>
                          <a:spcPts val="0"/>
                        </a:spcBef>
                        <a:spcAft>
                          <a:spcPts val="0"/>
                        </a:spcAft>
                      </a:pPr>
                      <a:r>
                        <a:rPr lang="en-US" sz="1000" kern="1200" dirty="0">
                          <a:solidFill>
                            <a:srgbClr val="000000"/>
                          </a:solidFill>
                          <a:effectLst/>
                        </a:rPr>
                        <a:t>38,264,000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733051752"/>
                  </a:ext>
                </a:extLst>
              </a:tr>
              <a:tr h="277812">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dirty="0">
                          <a:solidFill>
                            <a:srgbClr val="000000"/>
                          </a:solidFill>
                          <a:effectLst/>
                        </a:rPr>
                        <a:t>A3.1.1:  Provide start-up kits </a:t>
                      </a:r>
                      <a:endParaRPr lang="en-US" sz="1000" dirty="0">
                        <a:effectLst/>
                      </a:endParaRPr>
                    </a:p>
                  </a:txBody>
                  <a:tcPr marL="0" marR="0" marT="0" marB="0" anchor="ctr"/>
                </a:tc>
                <a:tc>
                  <a:txBody>
                    <a:bodyPr/>
                    <a:lstStyle/>
                    <a:p>
                      <a:pPr marL="0" algn="l" rtl="0" eaLnBrk="1" fontAlgn="t" latinLnBrk="0" hangingPunct="1">
                        <a:spcBef>
                          <a:spcPts val="0"/>
                        </a:spcBef>
                        <a:spcAft>
                          <a:spcPts val="0"/>
                        </a:spcAft>
                      </a:pPr>
                      <a:r>
                        <a:rPr lang="en-US" sz="1000" kern="1200" dirty="0">
                          <a:solidFill>
                            <a:srgbClr val="000000"/>
                          </a:solidFill>
                          <a:effectLst/>
                        </a:rPr>
                        <a:t>Fuel &amp; stationery</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dirty="0">
                          <a:solidFill>
                            <a:srgbClr val="000000"/>
                          </a:solidFill>
                          <a:effectLst/>
                        </a:rPr>
                        <a:t>1,278,000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056080584"/>
                  </a:ext>
                </a:extLst>
              </a:tr>
            </a:tbl>
          </a:graphicData>
        </a:graphic>
      </p:graphicFrame>
    </p:spTree>
    <p:extLst>
      <p:ext uri="{BB962C8B-B14F-4D97-AF65-F5344CB8AC3E}">
        <p14:creationId xmlns:p14="http://schemas.microsoft.com/office/powerpoint/2010/main" val="3154996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B2E3-B140-0A3F-EDDB-CCE4E39F2047}"/>
              </a:ext>
            </a:extLst>
          </p:cNvPr>
          <p:cNvSpPr>
            <a:spLocks noGrp="1"/>
          </p:cNvSpPr>
          <p:nvPr>
            <p:ph type="title"/>
          </p:nvPr>
        </p:nvSpPr>
        <p:spPr/>
        <p:txBody>
          <a:bodyPr/>
          <a:lstStyle/>
          <a:p>
            <a:r>
              <a:rPr lang="en-US" b="1"/>
              <a:t>4a. Proposal template: </a:t>
            </a:r>
            <a:r>
              <a:rPr lang="en-US" b="1">
                <a:solidFill>
                  <a:srgbClr val="002060"/>
                </a:solidFill>
              </a:rPr>
              <a:t>M&amp;E</a:t>
            </a:r>
            <a:endParaRPr lang="en-UG" b="1">
              <a:solidFill>
                <a:srgbClr val="002060"/>
              </a:solidFill>
            </a:endParaRPr>
          </a:p>
        </p:txBody>
      </p:sp>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2361184" y="1645919"/>
            <a:ext cx="6949440" cy="5212081"/>
          </a:xfrm>
          <a:prstGeom prst="rect">
            <a:avLst/>
          </a:prstGeom>
        </p:spPr>
      </p:pic>
    </p:spTree>
    <p:extLst>
      <p:ext uri="{BB962C8B-B14F-4D97-AF65-F5344CB8AC3E}">
        <p14:creationId xmlns:p14="http://schemas.microsoft.com/office/powerpoint/2010/main" val="2371369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p:txBody>
          <a:bodyPr/>
          <a:lstStyle/>
          <a:p>
            <a:r>
              <a:rPr lang="en-US" b="1"/>
              <a:t>4a. Proposal template: </a:t>
            </a:r>
            <a:r>
              <a:rPr lang="en-US" b="1">
                <a:solidFill>
                  <a:srgbClr val="002060"/>
                </a:solidFill>
              </a:rPr>
              <a:t>M&amp;E</a:t>
            </a:r>
            <a:endParaRPr lang="en-UG" b="1">
              <a:solidFill>
                <a:srgbClr val="002060"/>
              </a:solidFill>
            </a:endParaRPr>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936240" y="1519618"/>
            <a:ext cx="6319520" cy="4739641"/>
          </a:xfrm>
          <a:prstGeom prst="rect">
            <a:avLst/>
          </a:prstGeom>
        </p:spPr>
      </p:pic>
    </p:spTree>
    <p:extLst>
      <p:ext uri="{BB962C8B-B14F-4D97-AF65-F5344CB8AC3E}">
        <p14:creationId xmlns:p14="http://schemas.microsoft.com/office/powerpoint/2010/main" val="70067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b="1"/>
              <a:t>4b. Proposal template: </a:t>
            </a:r>
            <a:r>
              <a:rPr lang="en-US" b="1">
                <a:solidFill>
                  <a:srgbClr val="002060"/>
                </a:solidFill>
              </a:rPr>
              <a:t>Budget</a:t>
            </a:r>
            <a:endParaRPr lang="en-UG" b="1">
              <a:solidFill>
                <a:srgbClr val="002060"/>
              </a:solidFill>
            </a:endParaRPr>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t>The budget need to be coherent with the activities in the narrative &amp; action plan</a:t>
            </a:r>
          </a:p>
          <a:p>
            <a:pPr marL="0" indent="0">
              <a:buNone/>
            </a:pPr>
            <a:endParaRPr lang="en-US" dirty="0"/>
          </a:p>
          <a:p>
            <a:pPr marL="267970" indent="-267970"/>
            <a:r>
              <a:rPr lang="en-US" b="1" dirty="0"/>
              <a:t>NUMBERING</a:t>
            </a:r>
            <a:r>
              <a:rPr lang="en-US" dirty="0"/>
              <a:t>: Activity 1 in the narrative planning need to be transferred to a budget line for activity 1 </a:t>
            </a:r>
          </a:p>
          <a:p>
            <a:pPr marL="267970" indent="-267970"/>
            <a:r>
              <a:rPr lang="en-US" b="1" dirty="0">
                <a:cs typeface="Calibri"/>
              </a:rPr>
              <a:t>CODING:</a:t>
            </a:r>
            <a:r>
              <a:rPr lang="en-US" dirty="0">
                <a:cs typeface="Calibri"/>
              </a:rPr>
              <a:t> Codes correspond with the </a:t>
            </a:r>
            <a:r>
              <a:rPr lang="en-US" dirty="0" err="1">
                <a:cs typeface="Calibri"/>
              </a:rPr>
              <a:t>Logframe</a:t>
            </a:r>
            <a:endParaRPr lang="en-US" dirty="0">
              <a:cs typeface="Calibri"/>
            </a:endParaRPr>
          </a:p>
          <a:p>
            <a:pPr marL="0" indent="0">
              <a:buNone/>
            </a:pPr>
            <a:r>
              <a:rPr lang="en-US" dirty="0">
                <a:cs typeface="Calibri"/>
              </a:rPr>
              <a:t>A-Specific Objective, 1 Result number one,1 Activity Number one under result no One.</a:t>
            </a:r>
            <a:r>
              <a:rPr lang="en-US" dirty="0">
                <a:solidFill>
                  <a:srgbClr val="FF0000"/>
                </a:solidFill>
                <a:cs typeface="Calibri"/>
              </a:rPr>
              <a:t>A.1.1.1 </a:t>
            </a:r>
            <a:r>
              <a:rPr lang="en-US" dirty="0">
                <a:solidFill>
                  <a:schemeClr val="tx1"/>
                </a:solidFill>
                <a:cs typeface="Calibri"/>
              </a:rPr>
              <a:t>3rd level relates to sub activities e.g. A1.1.1, A1.1.2</a:t>
            </a:r>
          </a:p>
          <a:p>
            <a:pPr marL="267970" indent="-267970"/>
            <a:r>
              <a:rPr lang="en-US" b="1" dirty="0"/>
              <a:t>TIMING</a:t>
            </a:r>
            <a:r>
              <a:rPr lang="en-US" dirty="0"/>
              <a:t>: if you plan activity 1 in quarter 1 only, then you will only foresee a budget in quarter 1 for that activity</a:t>
            </a:r>
            <a:endParaRPr lang="en-US" dirty="0">
              <a:cs typeface="Calibri" panose="020F0502020204030204"/>
            </a:endParaRPr>
          </a:p>
          <a:p>
            <a:pPr marL="267970" indent="-267970"/>
            <a:endParaRPr lang="en-UG" dirty="0">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8D2D-3C03-3A77-C615-868624D7996F}"/>
              </a:ext>
            </a:extLst>
          </p:cNvPr>
          <p:cNvSpPr>
            <a:spLocks noGrp="1"/>
          </p:cNvSpPr>
          <p:nvPr>
            <p:ph type="title"/>
          </p:nvPr>
        </p:nvSpPr>
        <p:spPr/>
        <p:txBody>
          <a:bodyPr/>
          <a:lstStyle/>
          <a:p>
            <a:r>
              <a:rPr lang="en-US" b="1"/>
              <a:t>4b. Proposal template: </a:t>
            </a:r>
            <a:r>
              <a:rPr lang="en-US" b="1">
                <a:solidFill>
                  <a:srgbClr val="002060"/>
                </a:solidFill>
              </a:rPr>
              <a:t>Budget</a:t>
            </a:r>
            <a:endParaRPr lang="en-UG" b="1">
              <a:solidFill>
                <a:srgbClr val="002060"/>
              </a:solidFill>
            </a:endParaRPr>
          </a:p>
        </p:txBody>
      </p:sp>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p:txBody>
          <a:bodyPr>
            <a:normAutofit fontScale="92500" lnSpcReduction="20000"/>
          </a:bodyPr>
          <a:lstStyle/>
          <a:p>
            <a:r>
              <a:rPr lang="en-US"/>
              <a:t>Budget min 150,000 – max 500,000 euro</a:t>
            </a:r>
          </a:p>
          <a:p>
            <a:r>
              <a:rPr lang="en-US"/>
              <a:t>On a daily basis you will work with UGX, but the official max grant amount is in euro which you cannot exceed, so follow up of execution in euro is needed. </a:t>
            </a:r>
          </a:p>
          <a:p>
            <a:r>
              <a:rPr lang="en-US" err="1"/>
              <a:t>Enabel</a:t>
            </a:r>
            <a:r>
              <a:rPr lang="en-US"/>
              <a:t> provides a guidance to use an FX rate of UGX 4000: 1 EUR. However, this is not mandatory, and applicants may use another FX rate of their choice from other reliable sources. </a:t>
            </a:r>
          </a:p>
          <a:p>
            <a:r>
              <a:rPr lang="en-US"/>
              <a:t>Exchange rate losses are ineligible costs and should be covered by the grantees themselves (e.g. through structure costs). Additionally, since the purpose of the grant is not to make money, any gains (exchange or interest) made on the funds received from </a:t>
            </a:r>
            <a:r>
              <a:rPr lang="en-US" err="1"/>
              <a:t>Enabel</a:t>
            </a:r>
            <a:r>
              <a:rPr lang="en-US"/>
              <a:t> must be re-used for the activities after </a:t>
            </a:r>
            <a:r>
              <a:rPr lang="en-US" err="1"/>
              <a:t>Enabel</a:t>
            </a:r>
            <a:r>
              <a:rPr lang="en-US"/>
              <a:t> approval. </a:t>
            </a:r>
            <a:endParaRPr lang="en-UG"/>
          </a:p>
        </p:txBody>
      </p:sp>
    </p:spTree>
    <p:extLst>
      <p:ext uri="{BB962C8B-B14F-4D97-AF65-F5344CB8AC3E}">
        <p14:creationId xmlns:p14="http://schemas.microsoft.com/office/powerpoint/2010/main" val="75911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3D12-C10B-2F18-BC48-02A56B78A94C}"/>
              </a:ext>
            </a:extLst>
          </p:cNvPr>
          <p:cNvSpPr>
            <a:spLocks noGrp="1"/>
          </p:cNvSpPr>
          <p:nvPr>
            <p:ph type="title"/>
          </p:nvPr>
        </p:nvSpPr>
        <p:spPr/>
        <p:txBody>
          <a:bodyPr/>
          <a:lstStyle/>
          <a:p>
            <a:r>
              <a:rPr lang="en-US" b="1" dirty="0"/>
              <a:t>4b. Proposal template: </a:t>
            </a:r>
            <a:r>
              <a:rPr lang="en-US" b="1" dirty="0">
                <a:solidFill>
                  <a:srgbClr val="002060"/>
                </a:solidFill>
              </a:rPr>
              <a:t>Budget</a:t>
            </a:r>
            <a:endParaRPr lang="en-UG" b="1" dirty="0">
              <a:solidFill>
                <a:srgbClr val="002060"/>
              </a:solidFill>
            </a:endParaRPr>
          </a:p>
        </p:txBody>
      </p:sp>
      <p:sp>
        <p:nvSpPr>
          <p:cNvPr id="3" name="Content Placeholder 2">
            <a:extLst>
              <a:ext uri="{FF2B5EF4-FFF2-40B4-BE49-F238E27FC236}">
                <a16:creationId xmlns:a16="http://schemas.microsoft.com/office/drawing/2014/main" id="{28BBA176-5F9D-722C-22A9-5BA00D3400B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t>The budget is broken down in 3 cost components as below;</a:t>
            </a:r>
          </a:p>
          <a:p>
            <a:pPr marL="267970" indent="-267970"/>
            <a:r>
              <a:rPr lang="en-US" dirty="0"/>
              <a:t>1. Operational costs (actual activity costs)</a:t>
            </a:r>
            <a:endParaRPr lang="en-US" dirty="0">
              <a:cs typeface="Calibri"/>
            </a:endParaRPr>
          </a:p>
          <a:p>
            <a:pPr marL="267970" indent="-267970"/>
            <a:r>
              <a:rPr lang="en-US" dirty="0"/>
              <a:t>2. Management costs (costs to support the management team)</a:t>
            </a:r>
            <a:endParaRPr lang="en-US" dirty="0">
              <a:cs typeface="Calibri"/>
            </a:endParaRPr>
          </a:p>
          <a:p>
            <a:pPr marL="267970" indent="-267970"/>
            <a:r>
              <a:rPr lang="en-US" dirty="0"/>
              <a:t>3. Structure costs ( 7% max of eligible operational costs)</a:t>
            </a:r>
            <a:endParaRPr lang="en-US" dirty="0">
              <a:solidFill>
                <a:srgbClr val="FF0000"/>
              </a:solidFill>
              <a:cs typeface="Calibri"/>
            </a:endParaRPr>
          </a:p>
          <a:p>
            <a:pPr marL="267970" indent="-267970"/>
            <a:endParaRPr lang="en-US" dirty="0">
              <a:cs typeface="Calibri" panose="020F0502020204030204"/>
            </a:endParaRPr>
          </a:p>
          <a:p>
            <a:pPr marL="0" indent="0">
              <a:buNone/>
            </a:pPr>
            <a:r>
              <a:rPr lang="en-US" dirty="0"/>
              <a:t>The above costs should all be eligible costs for </a:t>
            </a:r>
            <a:r>
              <a:rPr lang="en-US" dirty="0" err="1"/>
              <a:t>Enabel</a:t>
            </a:r>
            <a:r>
              <a:rPr lang="en-US" dirty="0"/>
              <a:t> to accept them when reporting therefore, need to budget wisely.</a:t>
            </a:r>
            <a:endParaRPr lang="en-UG" dirty="0"/>
          </a:p>
          <a:p>
            <a:pPr marL="267970" indent="-267970"/>
            <a:endParaRPr lang="en-UG" dirty="0">
              <a:cs typeface="Calibri" panose="020F0502020204030204"/>
            </a:endParaRPr>
          </a:p>
        </p:txBody>
      </p:sp>
    </p:spTree>
    <p:extLst>
      <p:ext uri="{BB962C8B-B14F-4D97-AF65-F5344CB8AC3E}">
        <p14:creationId xmlns:p14="http://schemas.microsoft.com/office/powerpoint/2010/main" val="31254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1. Introduction </a:t>
            </a:r>
            <a:endParaRPr lang="en-US" b="1">
              <a:solidFill>
                <a:srgbClr val="C00000"/>
              </a:solidFill>
            </a:endParaRPr>
          </a:p>
        </p:txBody>
      </p:sp>
      <p:sp>
        <p:nvSpPr>
          <p:cNvPr id="3" name="Content Placeholder 2"/>
          <p:cNvSpPr>
            <a:spLocks noGrp="1"/>
          </p:cNvSpPr>
          <p:nvPr>
            <p:ph idx="1"/>
          </p:nvPr>
        </p:nvSpPr>
        <p:spPr>
          <a:xfrm>
            <a:off x="1460404" y="1184496"/>
            <a:ext cx="9271191" cy="4764313"/>
          </a:xfrm>
        </p:spPr>
        <p:txBody>
          <a:bodyPr vert="horz" lIns="91440" tIns="45720" rIns="91440" bIns="45720" rtlCol="0" anchor="t">
            <a:normAutofit/>
          </a:bodyPr>
          <a:lstStyle/>
          <a:p>
            <a:pPr>
              <a:buNone/>
            </a:pPr>
            <a:r>
              <a:rPr lang="en-US" b="1" err="1">
                <a:ea typeface="+mn-lt"/>
                <a:cs typeface="+mn-lt"/>
              </a:rPr>
              <a:t>Enabel</a:t>
            </a:r>
            <a:r>
              <a:rPr lang="en-US" b="1">
                <a:ea typeface="+mn-lt"/>
                <a:cs typeface="+mn-lt"/>
              </a:rPr>
              <a:t>, the Belgian development Agency</a:t>
            </a:r>
            <a:endParaRPr lang="en-US"/>
          </a:p>
          <a:p>
            <a:pPr>
              <a:buNone/>
            </a:pPr>
            <a:r>
              <a:rPr lang="en-US" b="1">
                <a:ea typeface="+mn-lt"/>
                <a:cs typeface="+mn-lt"/>
              </a:rPr>
              <a:t>Vision:</a:t>
            </a:r>
            <a:r>
              <a:rPr lang="en-US">
                <a:ea typeface="+mn-lt"/>
                <a:cs typeface="+mn-lt"/>
              </a:rPr>
              <a:t> Young people and women in Uganda develop into active, economically independent citizens in a sustainable society that respects human rights and ensures quality basic services. </a:t>
            </a:r>
          </a:p>
          <a:p>
            <a:pPr>
              <a:buNone/>
            </a:pPr>
            <a:r>
              <a:rPr lang="en-US" b="1">
                <a:ea typeface="+mn-lt"/>
                <a:cs typeface="+mn-lt"/>
              </a:rPr>
              <a:t>Focus areas:</a:t>
            </a:r>
            <a:r>
              <a:rPr lang="en-US">
                <a:ea typeface="+mn-lt"/>
                <a:cs typeface="+mn-lt"/>
              </a:rPr>
              <a:t>   </a:t>
            </a:r>
            <a:endParaRPr lang="en-US"/>
          </a:p>
          <a:p>
            <a:pPr marL="0" indent="0">
              <a:buNone/>
            </a:pPr>
            <a:endParaRPr lang="en-US">
              <a:ea typeface="Calibri"/>
              <a:cs typeface="Calibri"/>
            </a:endParaRPr>
          </a:p>
        </p:txBody>
      </p:sp>
      <p:graphicFrame>
        <p:nvGraphicFramePr>
          <p:cNvPr id="6" name="Table 5">
            <a:extLst>
              <a:ext uri="{FF2B5EF4-FFF2-40B4-BE49-F238E27FC236}">
                <a16:creationId xmlns:a16="http://schemas.microsoft.com/office/drawing/2014/main" id="{BF5B5C16-89AF-BB26-E8B3-CC6F85E7D58B}"/>
              </a:ext>
            </a:extLst>
          </p:cNvPr>
          <p:cNvGraphicFramePr>
            <a:graphicFrameLocks noGrp="1"/>
          </p:cNvGraphicFramePr>
          <p:nvPr>
            <p:extLst>
              <p:ext uri="{D42A27DB-BD31-4B8C-83A1-F6EECF244321}">
                <p14:modId xmlns:p14="http://schemas.microsoft.com/office/powerpoint/2010/main" val="853083121"/>
              </p:ext>
            </p:extLst>
          </p:nvPr>
        </p:nvGraphicFramePr>
        <p:xfrm>
          <a:off x="432619" y="3853553"/>
          <a:ext cx="11326760" cy="2865120"/>
        </p:xfrm>
        <a:graphic>
          <a:graphicData uri="http://schemas.openxmlformats.org/drawingml/2006/table">
            <a:tbl>
              <a:tblPr firstRow="1" bandRow="1">
                <a:tableStyleId>{72833802-FEF1-4C79-8D5D-14CF1EAF98D9}</a:tableStyleId>
              </a:tblPr>
              <a:tblGrid>
                <a:gridCol w="2860310">
                  <a:extLst>
                    <a:ext uri="{9D8B030D-6E8A-4147-A177-3AD203B41FA5}">
                      <a16:colId xmlns:a16="http://schemas.microsoft.com/office/drawing/2014/main" val="3529659229"/>
                    </a:ext>
                  </a:extLst>
                </a:gridCol>
                <a:gridCol w="3076436">
                  <a:extLst>
                    <a:ext uri="{9D8B030D-6E8A-4147-A177-3AD203B41FA5}">
                      <a16:colId xmlns:a16="http://schemas.microsoft.com/office/drawing/2014/main" val="1854927788"/>
                    </a:ext>
                  </a:extLst>
                </a:gridCol>
                <a:gridCol w="2538684">
                  <a:extLst>
                    <a:ext uri="{9D8B030D-6E8A-4147-A177-3AD203B41FA5}">
                      <a16:colId xmlns:a16="http://schemas.microsoft.com/office/drawing/2014/main" val="4260720077"/>
                    </a:ext>
                  </a:extLst>
                </a:gridCol>
                <a:gridCol w="2851330">
                  <a:extLst>
                    <a:ext uri="{9D8B030D-6E8A-4147-A177-3AD203B41FA5}">
                      <a16:colId xmlns:a16="http://schemas.microsoft.com/office/drawing/2014/main" val="1730859665"/>
                    </a:ext>
                  </a:extLst>
                </a:gridCol>
              </a:tblGrid>
              <a:tr h="370840">
                <a:tc>
                  <a:txBody>
                    <a:bodyPr/>
                    <a:lstStyle/>
                    <a:p>
                      <a:pPr algn="ctr"/>
                      <a:r>
                        <a:rPr lang="nl-BE" sz="2800"/>
                        <a:t>Employability</a:t>
                      </a:r>
                      <a:endParaRPr lang="en-UG" sz="2800"/>
                    </a:p>
                  </a:txBody>
                  <a:tcPr>
                    <a:solidFill>
                      <a:srgbClr val="C00000"/>
                    </a:solidFill>
                  </a:tcPr>
                </a:tc>
                <a:tc>
                  <a:txBody>
                    <a:bodyPr/>
                    <a:lstStyle/>
                    <a:p>
                      <a:pPr algn="ctr"/>
                      <a:r>
                        <a:rPr lang="nl-BE" sz="2800" err="1"/>
                        <a:t>Employment</a:t>
                      </a:r>
                      <a:r>
                        <a:rPr lang="nl-BE" sz="2800"/>
                        <a:t> &amp; </a:t>
                      </a:r>
                      <a:r>
                        <a:rPr lang="nl-BE" sz="2800" err="1"/>
                        <a:t>Entrepreneurship</a:t>
                      </a:r>
                      <a:endParaRPr lang="en-UG" sz="2800"/>
                    </a:p>
                  </a:txBody>
                  <a:tcPr>
                    <a:solidFill>
                      <a:srgbClr val="C00000"/>
                    </a:solidFill>
                  </a:tcPr>
                </a:tc>
                <a:tc>
                  <a:txBody>
                    <a:bodyPr/>
                    <a:lstStyle/>
                    <a:p>
                      <a:pPr algn="ctr"/>
                      <a:r>
                        <a:rPr lang="nl-BE" sz="2800" err="1"/>
                        <a:t>Education</a:t>
                      </a:r>
                      <a:endParaRPr lang="en-UG" sz="2800"/>
                    </a:p>
                  </a:txBody>
                  <a:tcP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800" b="1" u="none" strike="noStrike" kern="1200" baseline="0">
                          <a:solidFill>
                            <a:schemeClr val="lt1"/>
                          </a:solidFill>
                        </a:rPr>
                        <a:t>Health </a:t>
                      </a:r>
                      <a:r>
                        <a:rPr lang="nl-BE" sz="2800" b="0" u="none" strike="noStrike" kern="1200" baseline="0">
                          <a:solidFill>
                            <a:schemeClr val="lt1"/>
                          </a:solidFill>
                        </a:rPr>
                        <a:t>	</a:t>
                      </a:r>
                    </a:p>
                    <a:p>
                      <a:pPr algn="ctr"/>
                      <a:endParaRPr lang="en-UG" sz="2800"/>
                    </a:p>
                  </a:txBody>
                  <a:tcPr>
                    <a:solidFill>
                      <a:srgbClr val="C00000"/>
                    </a:solidFill>
                  </a:tcPr>
                </a:tc>
                <a:extLst>
                  <a:ext uri="{0D108BD9-81ED-4DB2-BD59-A6C34878D82A}">
                    <a16:rowId xmlns:a16="http://schemas.microsoft.com/office/drawing/2014/main" val="3798878504"/>
                  </a:ext>
                </a:extLst>
              </a:tr>
              <a:tr h="370840">
                <a:tc>
                  <a:txBody>
                    <a:bodyPr/>
                    <a:lstStyle/>
                    <a:p>
                      <a:r>
                        <a:rPr lang="en-US" sz="2400"/>
                        <a:t>Skills development that offers the prospect of decent and green jobs</a:t>
                      </a:r>
                      <a:endParaRPr lang="en-UG" sz="2400"/>
                    </a:p>
                  </a:txBody>
                  <a:tcPr>
                    <a:solidFill>
                      <a:schemeClr val="accent2">
                        <a:lumMod val="20000"/>
                        <a:lumOff val="80000"/>
                      </a:schemeClr>
                    </a:solidFill>
                  </a:tcPr>
                </a:tc>
                <a:tc>
                  <a:txBody>
                    <a:bodyPr/>
                    <a:lstStyle/>
                    <a:p>
                      <a:r>
                        <a:rPr lang="en-US" sz="2400"/>
                        <a:t>Skilled people find decent and green jobs or start a successful business</a:t>
                      </a:r>
                      <a:endParaRPr lang="en-UG" sz="2400"/>
                    </a:p>
                  </a:txBody>
                  <a:tcPr>
                    <a:solidFill>
                      <a:schemeClr val="accent2">
                        <a:lumMod val="20000"/>
                        <a:lumOff val="80000"/>
                      </a:schemeClr>
                    </a:solidFill>
                  </a:tcPr>
                </a:tc>
                <a:tc>
                  <a:txBody>
                    <a:bodyPr/>
                    <a:lstStyle/>
                    <a:p>
                      <a:r>
                        <a:rPr lang="nl-BE" sz="2400" err="1"/>
                        <a:t>Quality</a:t>
                      </a:r>
                      <a:r>
                        <a:rPr lang="nl-BE" sz="2400"/>
                        <a:t> </a:t>
                      </a:r>
                      <a:r>
                        <a:rPr lang="nl-BE" sz="2400" err="1"/>
                        <a:t>lower</a:t>
                      </a:r>
                      <a:r>
                        <a:rPr lang="nl-BE" sz="2400"/>
                        <a:t> </a:t>
                      </a:r>
                      <a:r>
                        <a:rPr lang="nl-BE" sz="2400" err="1"/>
                        <a:t>secondary</a:t>
                      </a:r>
                      <a:r>
                        <a:rPr lang="nl-BE" sz="2400"/>
                        <a:t> </a:t>
                      </a:r>
                      <a:r>
                        <a:rPr lang="nl-BE" sz="2400" err="1"/>
                        <a:t>education</a:t>
                      </a:r>
                      <a:endParaRPr lang="en-UG" sz="2400"/>
                    </a:p>
                  </a:txBody>
                  <a:tcPr>
                    <a:solidFill>
                      <a:schemeClr val="accent2">
                        <a:lumMod val="20000"/>
                        <a:lumOff val="80000"/>
                      </a:schemeClr>
                    </a:solidFill>
                  </a:tcPr>
                </a:tc>
                <a:tc>
                  <a:txBody>
                    <a:bodyPr/>
                    <a:lstStyle/>
                    <a:p>
                      <a:r>
                        <a:rPr lang="en-US" sz="2400"/>
                        <a:t>Training of health personnel &amp; improved capacity of health </a:t>
                      </a:r>
                      <a:r>
                        <a:rPr lang="en-US" sz="2400" err="1"/>
                        <a:t>centres</a:t>
                      </a:r>
                      <a:r>
                        <a:rPr lang="en-US" sz="2400"/>
                        <a:t> and hospitals</a:t>
                      </a:r>
                      <a:endParaRPr lang="en-UG" sz="2400"/>
                    </a:p>
                  </a:txBody>
                  <a:tcPr>
                    <a:solidFill>
                      <a:schemeClr val="accent2">
                        <a:lumMod val="20000"/>
                        <a:lumOff val="80000"/>
                      </a:schemeClr>
                    </a:solidFill>
                  </a:tcPr>
                </a:tc>
                <a:extLst>
                  <a:ext uri="{0D108BD9-81ED-4DB2-BD59-A6C34878D82A}">
                    <a16:rowId xmlns:a16="http://schemas.microsoft.com/office/drawing/2014/main" val="2123838101"/>
                  </a:ext>
                </a:extLst>
              </a:tr>
            </a:tbl>
          </a:graphicData>
        </a:graphic>
      </p:graphicFrame>
    </p:spTree>
    <p:extLst>
      <p:ext uri="{BB962C8B-B14F-4D97-AF65-F5344CB8AC3E}">
        <p14:creationId xmlns:p14="http://schemas.microsoft.com/office/powerpoint/2010/main" val="199018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6C0C-857E-2A76-6946-07FD3102EE32}"/>
              </a:ext>
            </a:extLst>
          </p:cNvPr>
          <p:cNvSpPr>
            <a:spLocks noGrp="1"/>
          </p:cNvSpPr>
          <p:nvPr>
            <p:ph type="title"/>
          </p:nvPr>
        </p:nvSpPr>
        <p:spPr/>
        <p:txBody>
          <a:bodyPr/>
          <a:lstStyle/>
          <a:p>
            <a:r>
              <a:rPr lang="en-US" b="1"/>
              <a:t>4b. Proposal template: </a:t>
            </a:r>
            <a:r>
              <a:rPr lang="en-US" b="1">
                <a:solidFill>
                  <a:srgbClr val="002060"/>
                </a:solidFill>
              </a:rPr>
              <a:t>Budget</a:t>
            </a:r>
            <a:endParaRPr lang="en-UG" b="1">
              <a:solidFill>
                <a:srgbClr val="002060"/>
              </a:solidFill>
            </a:endParaRPr>
          </a:p>
        </p:txBody>
      </p:sp>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1133856" y="1871345"/>
            <a:ext cx="9495259" cy="4438016"/>
          </a:xfrm>
        </p:spPr>
        <p:txBody>
          <a:bodyPr>
            <a:normAutofit fontScale="25000" lnSpcReduction="20000"/>
          </a:bodyPr>
          <a:lstStyle/>
          <a:p>
            <a:pPr marL="428625" indent="-428625" algn="just">
              <a:buFontTx/>
              <a:buChar char="-"/>
            </a:pPr>
            <a:r>
              <a:rPr lang="en-GB" sz="8000" b="1"/>
              <a:t>1° Operational costs</a:t>
            </a:r>
            <a:r>
              <a:rPr lang="en-GB" sz="8000"/>
              <a:t>: necessary and indispensable cost for achieving the objectives and results of the action, including the cost for achieving verifiable deliverables</a:t>
            </a:r>
          </a:p>
          <a:p>
            <a:pPr marL="0" indent="0" algn="just">
              <a:buNone/>
            </a:pPr>
            <a:r>
              <a:rPr lang="en-GB" sz="8000"/>
              <a:t>         Ex : fees for instructors, consultancy fees, fuel for transporting, workshop costs, 	training materials, food for trainees, fees for trainees etc.</a:t>
            </a:r>
          </a:p>
          <a:p>
            <a:pPr marL="428625" indent="-428625" algn="just">
              <a:buFontTx/>
              <a:buChar char="-"/>
            </a:pPr>
            <a:r>
              <a:rPr lang="en-GB" sz="8000" b="1"/>
              <a:t>2° Management costs</a:t>
            </a:r>
            <a:r>
              <a:rPr lang="en-GB" sz="8000"/>
              <a:t>: identified costs related to management, supervision, coordination, monitoring, control, evaluation and financial audit which specifically originate in the implementation of the action or the justification of the Grant</a:t>
            </a:r>
          </a:p>
          <a:p>
            <a:pPr marL="300038" lvl="1" indent="0" algn="just">
              <a:buNone/>
            </a:pPr>
            <a:r>
              <a:rPr lang="en-GB" sz="8000"/>
              <a:t>   Ex : Salary for staff, Mid-term evaluation, special audit costs </a:t>
            </a:r>
          </a:p>
          <a:p>
            <a:pPr marL="428625" indent="-428625" algn="just">
              <a:buFontTx/>
              <a:buChar char="-"/>
            </a:pPr>
            <a:r>
              <a:rPr lang="en-GB" sz="8000" b="1"/>
              <a:t>3° Structure costs</a:t>
            </a:r>
            <a:r>
              <a:rPr lang="en-GB" sz="8000"/>
              <a:t>: costs related to the achievement of the social purpose of the beneficiary, which cannot be separated or charged to the budget of this action even though they are affected by the implementation of the action. They are a max of 7% of the eligible operational costs. </a:t>
            </a:r>
          </a:p>
          <a:p>
            <a:pPr marL="300038" lvl="1" indent="0" algn="just">
              <a:buNone/>
            </a:pPr>
            <a:r>
              <a:rPr lang="en-GB" sz="8000"/>
              <a:t>   Ex: supporting staff (procurement), water &amp; electricity &amp; internet of the  office 		        etc.</a:t>
            </a:r>
          </a:p>
        </p:txBody>
      </p:sp>
    </p:spTree>
    <p:extLst>
      <p:ext uri="{BB962C8B-B14F-4D97-AF65-F5344CB8AC3E}">
        <p14:creationId xmlns:p14="http://schemas.microsoft.com/office/powerpoint/2010/main" val="3676820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A086-94C7-5379-BE5E-779DFD49053C}"/>
              </a:ext>
            </a:extLst>
          </p:cNvPr>
          <p:cNvSpPr>
            <a:spLocks noGrp="1"/>
          </p:cNvSpPr>
          <p:nvPr>
            <p:ph type="title"/>
          </p:nvPr>
        </p:nvSpPr>
        <p:spPr/>
        <p:txBody>
          <a:bodyPr/>
          <a:lstStyle/>
          <a:p>
            <a:r>
              <a:rPr lang="en-US" b="1"/>
              <a:t>4b. Proposal template: </a:t>
            </a:r>
            <a:r>
              <a:rPr lang="en-US" b="1">
                <a:solidFill>
                  <a:srgbClr val="002060"/>
                </a:solidFill>
              </a:rPr>
              <a:t>Budget</a:t>
            </a:r>
            <a:endParaRPr lang="en-UG" b="1">
              <a:solidFill>
                <a:srgbClr val="002060"/>
              </a:solidFill>
            </a:endParaRPr>
          </a:p>
        </p:txBody>
      </p:sp>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p:txBody>
          <a:bodyPr>
            <a:normAutofit lnSpcReduction="10000"/>
          </a:bodyPr>
          <a:lstStyle/>
          <a:p>
            <a:r>
              <a:rPr lang="en-US"/>
              <a:t>What are the rules concerning </a:t>
            </a:r>
            <a:r>
              <a:rPr lang="en-US" b="1"/>
              <a:t>structure costs?</a:t>
            </a:r>
          </a:p>
          <a:p>
            <a:pPr marL="423863" algn="just">
              <a:lnSpc>
                <a:spcPct val="115000"/>
              </a:lnSpc>
              <a:spcBef>
                <a:spcPts val="0"/>
              </a:spcBef>
              <a:buSzPts val="1900"/>
              <a:buFontTx/>
              <a:buChar char="-"/>
            </a:pPr>
            <a:r>
              <a:rPr lang="en-US"/>
              <a:t>The percentage (max.7%) must be justified before signature of the Grant Agreement and correspond to the general structure costs of the grantee </a:t>
            </a:r>
            <a:endParaRPr lang="en-GB"/>
          </a:p>
          <a:p>
            <a:pPr marL="423863" algn="just">
              <a:lnSpc>
                <a:spcPct val="115000"/>
              </a:lnSpc>
              <a:spcBef>
                <a:spcPts val="0"/>
              </a:spcBef>
              <a:buSzPts val="1900"/>
              <a:buFontTx/>
              <a:buChar char="-"/>
            </a:pPr>
            <a:r>
              <a:rPr lang="en-GB"/>
              <a:t>It’s a lump-sum and maximum 7% of operational costs</a:t>
            </a:r>
          </a:p>
          <a:p>
            <a:pPr marL="423863" algn="just">
              <a:lnSpc>
                <a:spcPct val="115000"/>
              </a:lnSpc>
              <a:spcBef>
                <a:spcPts val="0"/>
              </a:spcBef>
              <a:buSzPts val="1900"/>
              <a:buFontTx/>
              <a:buChar char="-"/>
            </a:pPr>
            <a:r>
              <a:rPr lang="en-GB"/>
              <a:t>Once the % has been set and confirmed by the analysis of the grantee’s accounts, no supporting document have to be provided by the grantee. In the reporting, it just appears as a separate line at the end (+ 7%).</a:t>
            </a:r>
          </a:p>
          <a:p>
            <a:endParaRPr lang="en-UG"/>
          </a:p>
        </p:txBody>
      </p:sp>
    </p:spTree>
    <p:extLst>
      <p:ext uri="{BB962C8B-B14F-4D97-AF65-F5344CB8AC3E}">
        <p14:creationId xmlns:p14="http://schemas.microsoft.com/office/powerpoint/2010/main" val="75218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068B-240E-130F-764D-1EDDFAFC94DC}"/>
              </a:ext>
            </a:extLst>
          </p:cNvPr>
          <p:cNvSpPr>
            <a:spLocks noGrp="1"/>
          </p:cNvSpPr>
          <p:nvPr>
            <p:ph type="title"/>
          </p:nvPr>
        </p:nvSpPr>
        <p:spPr/>
        <p:txBody>
          <a:bodyPr/>
          <a:lstStyle/>
          <a:p>
            <a:r>
              <a:rPr lang="en-US" b="1" dirty="0"/>
              <a:t>4b. Proposal template: </a:t>
            </a:r>
            <a:r>
              <a:rPr lang="en-US" b="1" dirty="0">
                <a:solidFill>
                  <a:srgbClr val="002060"/>
                </a:solidFill>
              </a:rPr>
              <a:t>Budget</a:t>
            </a:r>
            <a:endParaRPr lang="en-UG" b="1" dirty="0">
              <a:solidFill>
                <a:srgbClr val="002060"/>
              </a:solidFill>
            </a:endParaRPr>
          </a:p>
        </p:txBody>
      </p:sp>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92500" lnSpcReduction="20000"/>
          </a:bodyPr>
          <a:lstStyle/>
          <a:p>
            <a:pPr marL="0" indent="0">
              <a:buNone/>
            </a:pPr>
            <a:r>
              <a:rPr lang="en-GB" b="1" dirty="0"/>
              <a:t>Ineligible costs:</a:t>
            </a:r>
          </a:p>
          <a:p>
            <a:pPr>
              <a:buFontTx/>
              <a:buChar char="-"/>
            </a:pPr>
            <a:r>
              <a:rPr lang="en-GB" dirty="0"/>
              <a:t>Expenses that are incurred before or after the duration of this grant agreement </a:t>
            </a:r>
          </a:p>
          <a:p>
            <a:pPr>
              <a:buFontTx/>
              <a:buChar char="-"/>
            </a:pPr>
            <a:r>
              <a:rPr lang="en-GB" dirty="0"/>
              <a:t>Expenses that cannot be identified, verified and are not included in the grantee's accounts </a:t>
            </a:r>
          </a:p>
          <a:p>
            <a:pPr>
              <a:buFontTx/>
              <a:buChar char="-"/>
            </a:pPr>
            <a:r>
              <a:rPr lang="en-GB" dirty="0"/>
              <a:t>Expenses not in line with applicable legal fiscal and social provisions</a:t>
            </a:r>
          </a:p>
          <a:p>
            <a:pPr>
              <a:buFontTx/>
              <a:buChar char="-"/>
            </a:pPr>
            <a:r>
              <a:rPr lang="en-GB" dirty="0"/>
              <a:t>Expenses that are not reasonable, justified, not respecting the principle of good financial management, in particular concerning cost efficiency and effectiveness</a:t>
            </a:r>
          </a:p>
          <a:p>
            <a:pPr>
              <a:buFontTx/>
              <a:buChar char="-"/>
            </a:pPr>
            <a:r>
              <a:rPr lang="en-GB" dirty="0"/>
              <a:t>Expenses not in line with the action plan, not necessary to achieve the results</a:t>
            </a:r>
          </a:p>
          <a:p>
            <a:endParaRPr lang="en-UG" dirty="0"/>
          </a:p>
        </p:txBody>
      </p:sp>
    </p:spTree>
    <p:extLst>
      <p:ext uri="{BB962C8B-B14F-4D97-AF65-F5344CB8AC3E}">
        <p14:creationId xmlns:p14="http://schemas.microsoft.com/office/powerpoint/2010/main" val="38649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FBA2-EB24-5EE0-6A13-0C83557A4AA0}"/>
              </a:ext>
            </a:extLst>
          </p:cNvPr>
          <p:cNvSpPr>
            <a:spLocks noGrp="1"/>
          </p:cNvSpPr>
          <p:nvPr>
            <p:ph type="title"/>
          </p:nvPr>
        </p:nvSpPr>
        <p:spPr/>
        <p:txBody>
          <a:bodyPr/>
          <a:lstStyle/>
          <a:p>
            <a:r>
              <a:rPr lang="en-US" b="1"/>
              <a:t>4b. Proposal template: Budget</a:t>
            </a:r>
            <a:endParaRPr lang="en-UG" b="1"/>
          </a:p>
        </p:txBody>
      </p:sp>
      <p:sp>
        <p:nvSpPr>
          <p:cNvPr id="3" name="Content Placeholder 2">
            <a:extLst>
              <a:ext uri="{FF2B5EF4-FFF2-40B4-BE49-F238E27FC236}">
                <a16:creationId xmlns:a16="http://schemas.microsoft.com/office/drawing/2014/main" id="{CDE54677-B8A6-F86E-B0D5-EA74EDBEF010}"/>
              </a:ext>
            </a:extLst>
          </p:cNvPr>
          <p:cNvSpPr>
            <a:spLocks noGrp="1"/>
          </p:cNvSpPr>
          <p:nvPr>
            <p:ph idx="1"/>
          </p:nvPr>
        </p:nvSpPr>
        <p:spPr/>
        <p:txBody>
          <a:bodyPr>
            <a:normAutofit fontScale="92500" lnSpcReduction="10000"/>
          </a:bodyPr>
          <a:lstStyle/>
          <a:p>
            <a:r>
              <a:rPr lang="en-US" b="1"/>
              <a:t>Budget proposal may not differ more than 20% from the initial concept note budget </a:t>
            </a:r>
            <a:r>
              <a:rPr lang="en-US"/>
              <a:t>and must remain within the minimum and maximum amounts</a:t>
            </a:r>
          </a:p>
          <a:p>
            <a:r>
              <a:rPr lang="en-US"/>
              <a:t>Modification between </a:t>
            </a:r>
            <a:r>
              <a:rPr lang="en-US" b="1"/>
              <a:t>results</a:t>
            </a:r>
            <a:r>
              <a:rPr lang="en-US"/>
              <a:t> leading to a variation not greater than 15% of amounts initially planned.</a:t>
            </a:r>
          </a:p>
          <a:p>
            <a:r>
              <a:rPr lang="en-US"/>
              <a:t>Modification between </a:t>
            </a:r>
            <a:r>
              <a:rPr lang="en-US" b="1"/>
              <a:t>activities</a:t>
            </a:r>
            <a:r>
              <a:rPr lang="en-US"/>
              <a:t> of the same result leading to a variation not greater than 25% of the amounts initially planned.</a:t>
            </a:r>
          </a:p>
          <a:p>
            <a:r>
              <a:rPr lang="en-US"/>
              <a:t>Changes between operational costs (A) and management costs (B) are not allowed without an amendment.</a:t>
            </a:r>
          </a:p>
          <a:p>
            <a:r>
              <a:rPr lang="en-US"/>
              <a:t>Changes to structure costs (C) are not allowed.</a:t>
            </a:r>
          </a:p>
          <a:p>
            <a:endParaRPr lang="en-UG"/>
          </a:p>
        </p:txBody>
      </p:sp>
    </p:spTree>
    <p:extLst>
      <p:ext uri="{BB962C8B-B14F-4D97-AF65-F5344CB8AC3E}">
        <p14:creationId xmlns:p14="http://schemas.microsoft.com/office/powerpoint/2010/main" val="3594138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a:xfrm>
            <a:off x="1448474" y="365125"/>
            <a:ext cx="9905325" cy="856772"/>
          </a:xfrm>
        </p:spPr>
        <p:txBody>
          <a:bodyPr>
            <a:normAutofit/>
          </a:bodyPr>
          <a:lstStyle/>
          <a:p>
            <a:r>
              <a:rPr lang="en-US" dirty="0">
                <a:solidFill>
                  <a:srgbClr val="C00000"/>
                </a:solidFill>
              </a:rPr>
              <a:t> Ineligible costs</a:t>
            </a:r>
            <a:endParaRPr lang="en-UG" dirty="0">
              <a:solidFill>
                <a:srgbClr val="C00000"/>
              </a:solidFill>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US" sz="6200" dirty="0">
              <a:solidFill>
                <a:schemeClr val="accent1">
                  <a:lumMod val="75000"/>
                </a:schemeClr>
              </a:solidFill>
            </a:endParaRPr>
          </a:p>
          <a:p>
            <a:pPr>
              <a:buFont typeface="Wingdings" panose="05000000000000000000" pitchFamily="2" charset="2"/>
              <a:buChar char="Ø"/>
            </a:pPr>
            <a:r>
              <a:rPr lang="en-GB" sz="7400" dirty="0"/>
              <a:t> </a:t>
            </a:r>
            <a:r>
              <a:rPr lang="en-US" sz="7400" dirty="0"/>
              <a:t>Accounting entries not leading to payments </a:t>
            </a:r>
          </a:p>
          <a:p>
            <a:pPr>
              <a:buFont typeface="Wingdings" panose="05000000000000000000" pitchFamily="2" charset="2"/>
              <a:buChar char="Ø"/>
            </a:pPr>
            <a:r>
              <a:rPr lang="en-US" sz="7400" dirty="0"/>
              <a:t> Provisions for liabilities and charges, losses, debts or possible future debts </a:t>
            </a:r>
          </a:p>
          <a:p>
            <a:pPr>
              <a:buFont typeface="Wingdings" panose="05000000000000000000" pitchFamily="2" charset="2"/>
              <a:buChar char="Ø"/>
            </a:pPr>
            <a:r>
              <a:rPr lang="en-US" sz="7400" dirty="0"/>
              <a:t> Debts and debit interests </a:t>
            </a:r>
          </a:p>
          <a:p>
            <a:pPr>
              <a:buFont typeface="Wingdings" panose="05000000000000000000" pitchFamily="2" charset="2"/>
              <a:buChar char="Ø"/>
            </a:pPr>
            <a:r>
              <a:rPr lang="en-US" sz="7400" dirty="0"/>
              <a:t> Doubtful debts </a:t>
            </a:r>
          </a:p>
          <a:p>
            <a:pPr>
              <a:buFont typeface="Wingdings" panose="05000000000000000000" pitchFamily="2" charset="2"/>
              <a:buChar char="Ø"/>
            </a:pPr>
            <a:r>
              <a:rPr lang="en-US" sz="7400" dirty="0"/>
              <a:t> Currency exchange losses </a:t>
            </a:r>
          </a:p>
          <a:p>
            <a:pPr>
              <a:buFont typeface="Wingdings" panose="05000000000000000000" pitchFamily="2" charset="2"/>
              <a:buChar char="Ø"/>
            </a:pPr>
            <a:r>
              <a:rPr lang="en-US" sz="7400" dirty="0"/>
              <a:t> Loans to third parties </a:t>
            </a:r>
          </a:p>
          <a:p>
            <a:pPr>
              <a:buFont typeface="Wingdings" panose="05000000000000000000" pitchFamily="2" charset="2"/>
              <a:buChar char="Ø"/>
            </a:pPr>
            <a:r>
              <a:rPr lang="en-US" sz="7400" dirty="0"/>
              <a:t> Guarantees and securities; </a:t>
            </a:r>
          </a:p>
          <a:p>
            <a:pPr>
              <a:buFont typeface="Wingdings" panose="05000000000000000000" pitchFamily="2" charset="2"/>
              <a:buChar char="Ø"/>
            </a:pPr>
            <a:r>
              <a:rPr lang="en-US" sz="7400" dirty="0"/>
              <a:t> Costs already financed by another grant </a:t>
            </a:r>
          </a:p>
          <a:p>
            <a:pPr>
              <a:buFont typeface="Wingdings" panose="05000000000000000000" pitchFamily="2" charset="2"/>
              <a:buChar char="Ø"/>
            </a:pPr>
            <a:r>
              <a:rPr lang="en-US" sz="7400" dirty="0"/>
              <a:t> Invoices made out by other </a:t>
            </a:r>
            <a:r>
              <a:rPr lang="en-US" sz="7400" dirty="0" err="1"/>
              <a:t>organisations</a:t>
            </a:r>
            <a:r>
              <a:rPr lang="en-US" sz="7400" dirty="0"/>
              <a:t> for goods and services already subsidized </a:t>
            </a:r>
            <a:endParaRPr lang="en-US" dirty="0"/>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dirty="0"/>
          </a:p>
          <a:p>
            <a:pPr>
              <a:buFont typeface="Wingdings" panose="05000000000000000000" pitchFamily="2" charset="2"/>
              <a:buChar char="Ø"/>
            </a:pPr>
            <a:r>
              <a:rPr lang="en-US" sz="7400" dirty="0"/>
              <a:t>Subcontracting by means of service or consultancy contracts to personnel members, Board members or General Assembly members of the </a:t>
            </a:r>
            <a:r>
              <a:rPr lang="en-US" sz="7400" dirty="0" err="1"/>
              <a:t>organisation</a:t>
            </a:r>
            <a:r>
              <a:rPr lang="en-US" sz="7400" dirty="0"/>
              <a:t> subsidized </a:t>
            </a:r>
          </a:p>
          <a:p>
            <a:pPr>
              <a:buFont typeface="Wingdings" panose="05000000000000000000" pitchFamily="2" charset="2"/>
              <a:buChar char="Ø"/>
            </a:pPr>
            <a:r>
              <a:rPr lang="en-US" sz="7400" dirty="0"/>
              <a:t>Any sub-letting to oneself </a:t>
            </a:r>
          </a:p>
          <a:p>
            <a:pPr>
              <a:buFont typeface="Wingdings" panose="05000000000000000000" pitchFamily="2" charset="2"/>
              <a:buChar char="Ø"/>
            </a:pPr>
            <a:r>
              <a:rPr lang="en-US" sz="7400" dirty="0"/>
              <a:t>Purchases of land or buildings; </a:t>
            </a:r>
          </a:p>
          <a:p>
            <a:pPr>
              <a:buFont typeface="Wingdings" panose="05000000000000000000" pitchFamily="2" charset="2"/>
              <a:buChar char="Ø"/>
            </a:pPr>
            <a:r>
              <a:rPr lang="en-US" sz="7400" dirty="0"/>
              <a:t>Compensation for damage falling under the civil liability of the </a:t>
            </a:r>
            <a:r>
              <a:rPr lang="en-US" sz="7400" dirty="0" err="1"/>
              <a:t>organisation</a:t>
            </a:r>
            <a:r>
              <a:rPr lang="en-US" sz="7400" dirty="0"/>
              <a:t> </a:t>
            </a:r>
          </a:p>
          <a:p>
            <a:pPr>
              <a:buFont typeface="Wingdings" panose="05000000000000000000" pitchFamily="2" charset="2"/>
              <a:buChar char="Ø"/>
            </a:pPr>
            <a:r>
              <a:rPr lang="en-US" sz="7400" dirty="0"/>
              <a:t>Employment termination compensation for the term of notice not performed </a:t>
            </a:r>
          </a:p>
          <a:p>
            <a:pPr>
              <a:buFont typeface="Wingdings" panose="05000000000000000000" pitchFamily="2" charset="2"/>
              <a:buChar char="Ø"/>
            </a:pPr>
            <a:r>
              <a:rPr lang="en-US" sz="7400" dirty="0"/>
              <a:t>Purchase of alcoholic beverages, tobacco and derived products thereof  </a:t>
            </a:r>
          </a:p>
          <a:p>
            <a:pPr>
              <a:buFont typeface="Wingdings" panose="05000000000000000000" pitchFamily="2" charset="2"/>
              <a:buChar char="Ø"/>
            </a:pPr>
            <a:r>
              <a:rPr lang="en-US" sz="7400" dirty="0"/>
              <a:t>Grants to sub-beneficiaries </a:t>
            </a:r>
            <a:endParaRPr lang="en-US" dirty="0"/>
          </a:p>
        </p:txBody>
      </p:sp>
    </p:spTree>
    <p:extLst>
      <p:ext uri="{BB962C8B-B14F-4D97-AF65-F5344CB8AC3E}">
        <p14:creationId xmlns:p14="http://schemas.microsoft.com/office/powerpoint/2010/main" val="3113804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667781" y="1080295"/>
            <a:ext cx="10890247" cy="5132915"/>
          </a:xfrm>
        </p:spPr>
      </p:pic>
    </p:spTree>
    <p:extLst>
      <p:ext uri="{BB962C8B-B14F-4D97-AF65-F5344CB8AC3E}">
        <p14:creationId xmlns:p14="http://schemas.microsoft.com/office/powerpoint/2010/main" val="3626161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18116" y="345461"/>
            <a:ext cx="9218975" cy="382749"/>
          </a:xfrm>
        </p:spPr>
        <p:txBody>
          <a:bodyPr>
            <a:normAutofit fontScale="90000"/>
          </a:bodyPr>
          <a:lstStyle/>
          <a:p>
            <a:r>
              <a:rPr lang="en-US" dirty="0">
                <a:cs typeface="Calibri"/>
              </a:rPr>
              <a:t>Indicative Costs</a:t>
            </a:r>
            <a:endParaRPr lang="en-US" dirty="0"/>
          </a:p>
        </p:txBody>
      </p:sp>
      <p:pic>
        <p:nvPicPr>
          <p:cNvPr id="4" name="Content Placeholder 3" descr="A table with text and numbers&#10;&#10;Description automatically generated">
            <a:extLst>
              <a:ext uri="{FF2B5EF4-FFF2-40B4-BE49-F238E27FC236}">
                <a16:creationId xmlns:a16="http://schemas.microsoft.com/office/drawing/2014/main" id="{9800F4CB-8217-AEEC-7821-B26380E08CF8}"/>
              </a:ext>
            </a:extLst>
          </p:cNvPr>
          <p:cNvPicPr>
            <a:picLocks noGrp="1" noChangeAspect="1"/>
          </p:cNvPicPr>
          <p:nvPr>
            <p:ph idx="1"/>
          </p:nvPr>
        </p:nvPicPr>
        <p:blipFill>
          <a:blip r:embed="rId2"/>
          <a:stretch>
            <a:fillRect/>
          </a:stretch>
        </p:blipFill>
        <p:spPr>
          <a:xfrm>
            <a:off x="679236" y="947389"/>
            <a:ext cx="10580872" cy="5268319"/>
          </a:xfrm>
        </p:spPr>
      </p:pic>
    </p:spTree>
    <p:extLst>
      <p:ext uri="{BB962C8B-B14F-4D97-AF65-F5344CB8AC3E}">
        <p14:creationId xmlns:p14="http://schemas.microsoft.com/office/powerpoint/2010/main" val="707350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5375-ABD3-B892-B9EA-6008D0BE5242}"/>
              </a:ext>
            </a:extLst>
          </p:cNvPr>
          <p:cNvSpPr>
            <a:spLocks noGrp="1"/>
          </p:cNvSpPr>
          <p:nvPr>
            <p:ph type="title"/>
          </p:nvPr>
        </p:nvSpPr>
        <p:spPr/>
        <p:txBody>
          <a:bodyPr/>
          <a:lstStyle/>
          <a:p>
            <a:r>
              <a:rPr lang="en-US" b="1" dirty="0"/>
              <a:t>4b. Proposal template: </a:t>
            </a:r>
            <a:r>
              <a:rPr lang="en-US" b="1" dirty="0">
                <a:solidFill>
                  <a:srgbClr val="002060"/>
                </a:solidFill>
              </a:rPr>
              <a:t>Budget</a:t>
            </a:r>
            <a:endParaRPr lang="en-UG" b="1" dirty="0">
              <a:solidFill>
                <a:srgbClr val="002060"/>
              </a:solidFill>
            </a:endParaRPr>
          </a:p>
        </p:txBody>
      </p:sp>
      <p:sp>
        <p:nvSpPr>
          <p:cNvPr id="3" name="Content Placeholder 2">
            <a:extLst>
              <a:ext uri="{FF2B5EF4-FFF2-40B4-BE49-F238E27FC236}">
                <a16:creationId xmlns:a16="http://schemas.microsoft.com/office/drawing/2014/main" id="{BD132DFA-C321-ABB7-B449-16BA0C4A42B0}"/>
              </a:ext>
            </a:extLst>
          </p:cNvPr>
          <p:cNvSpPr>
            <a:spLocks noGrp="1"/>
          </p:cNvSpPr>
          <p:nvPr>
            <p:ph idx="1"/>
          </p:nvPr>
        </p:nvSpPr>
        <p:spPr/>
        <p:txBody>
          <a:bodyPr/>
          <a:lstStyle/>
          <a:p>
            <a:pPr marL="0" indent="0">
              <a:buNone/>
            </a:pPr>
            <a:r>
              <a:rPr lang="en-US" dirty="0"/>
              <a:t>Budget presentation in Excel (Annex B of the grant agreement) – Review of Template</a:t>
            </a:r>
          </a:p>
          <a:p>
            <a:pPr marL="0" indent="0">
              <a:buNone/>
            </a:pPr>
            <a:endParaRPr lang="en-US" dirty="0"/>
          </a:p>
          <a:p>
            <a:endParaRPr lang="en-UG" dirty="0"/>
          </a:p>
        </p:txBody>
      </p:sp>
    </p:spTree>
    <p:extLst>
      <p:ext uri="{BB962C8B-B14F-4D97-AF65-F5344CB8AC3E}">
        <p14:creationId xmlns:p14="http://schemas.microsoft.com/office/powerpoint/2010/main" val="223814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33E7-AA6A-29B6-B187-1810BEFC185E}"/>
              </a:ext>
            </a:extLst>
          </p:cNvPr>
          <p:cNvSpPr>
            <a:spLocks noGrp="1"/>
          </p:cNvSpPr>
          <p:nvPr>
            <p:ph type="title"/>
          </p:nvPr>
        </p:nvSpPr>
        <p:spPr/>
        <p:txBody>
          <a:bodyPr/>
          <a:lstStyle/>
          <a:p>
            <a:r>
              <a:rPr lang="en-US" b="1"/>
              <a:t>4b. Proposal template: </a:t>
            </a:r>
            <a:r>
              <a:rPr lang="en-US" b="1">
                <a:solidFill>
                  <a:srgbClr val="002060"/>
                </a:solidFill>
              </a:rPr>
              <a:t>Budget</a:t>
            </a:r>
            <a:endParaRPr lang="en-UG" b="1">
              <a:solidFill>
                <a:srgbClr val="002060"/>
              </a:solidFill>
            </a:endParaRPr>
          </a:p>
        </p:txBody>
      </p:sp>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936240" y="1772898"/>
            <a:ext cx="6319520" cy="4739641"/>
          </a:xfrm>
          <a:prstGeom prst="rect">
            <a:avLst/>
          </a:prstGeom>
        </p:spPr>
      </p:pic>
    </p:spTree>
    <p:extLst>
      <p:ext uri="{BB962C8B-B14F-4D97-AF65-F5344CB8AC3E}">
        <p14:creationId xmlns:p14="http://schemas.microsoft.com/office/powerpoint/2010/main" val="2379498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C8DC-739D-9319-8F47-DFF8F5728057}"/>
              </a:ext>
            </a:extLst>
          </p:cNvPr>
          <p:cNvSpPr>
            <a:spLocks noGrp="1"/>
          </p:cNvSpPr>
          <p:nvPr>
            <p:ph type="title"/>
          </p:nvPr>
        </p:nvSpPr>
        <p:spPr>
          <a:xfrm>
            <a:off x="1799302" y="345462"/>
            <a:ext cx="8637789" cy="698412"/>
          </a:xfrm>
        </p:spPr>
        <p:txBody>
          <a:bodyPr/>
          <a:lstStyle/>
          <a:p>
            <a:r>
              <a:rPr lang="en-US" b="1"/>
              <a:t>5. Next steps – PART 1</a:t>
            </a:r>
            <a:endParaRPr lang="en-UG"/>
          </a:p>
        </p:txBody>
      </p:sp>
      <p:graphicFrame>
        <p:nvGraphicFramePr>
          <p:cNvPr id="4" name="Table 4">
            <a:extLst>
              <a:ext uri="{FF2B5EF4-FFF2-40B4-BE49-F238E27FC236}">
                <a16:creationId xmlns:a16="http://schemas.microsoft.com/office/drawing/2014/main" id="{BE650251-92C8-EB19-A243-EF1A49E402AC}"/>
              </a:ext>
            </a:extLst>
          </p:cNvPr>
          <p:cNvGraphicFramePr>
            <a:graphicFrameLocks noGrp="1"/>
          </p:cNvGraphicFramePr>
          <p:nvPr>
            <p:ph idx="1"/>
            <p:extLst>
              <p:ext uri="{D42A27DB-BD31-4B8C-83A1-F6EECF244321}">
                <p14:modId xmlns:p14="http://schemas.microsoft.com/office/powerpoint/2010/main" val="4192749089"/>
              </p:ext>
            </p:extLst>
          </p:nvPr>
        </p:nvGraphicFramePr>
        <p:xfrm>
          <a:off x="1121129" y="1462094"/>
          <a:ext cx="9983363" cy="5030656"/>
        </p:xfrm>
        <a:graphic>
          <a:graphicData uri="http://schemas.openxmlformats.org/drawingml/2006/table">
            <a:tbl>
              <a:tblPr firstRow="1" bandRow="1">
                <a:tableStyleId>{5C22544A-7EE6-4342-B048-85BDC9FD1C3A}</a:tableStyleId>
              </a:tblPr>
              <a:tblGrid>
                <a:gridCol w="4981432">
                  <a:extLst>
                    <a:ext uri="{9D8B030D-6E8A-4147-A177-3AD203B41FA5}">
                      <a16:colId xmlns:a16="http://schemas.microsoft.com/office/drawing/2014/main" val="350217682"/>
                    </a:ext>
                  </a:extLst>
                </a:gridCol>
                <a:gridCol w="3254054">
                  <a:extLst>
                    <a:ext uri="{9D8B030D-6E8A-4147-A177-3AD203B41FA5}">
                      <a16:colId xmlns:a16="http://schemas.microsoft.com/office/drawing/2014/main" val="3651448723"/>
                    </a:ext>
                  </a:extLst>
                </a:gridCol>
                <a:gridCol w="1747877">
                  <a:extLst>
                    <a:ext uri="{9D8B030D-6E8A-4147-A177-3AD203B41FA5}">
                      <a16:colId xmlns:a16="http://schemas.microsoft.com/office/drawing/2014/main" val="4135960161"/>
                    </a:ext>
                  </a:extLst>
                </a:gridCol>
              </a:tblGrid>
              <a:tr h="324657">
                <a:tc>
                  <a:txBody>
                    <a:bodyPr/>
                    <a:lstStyle/>
                    <a:p>
                      <a:r>
                        <a:rPr lang="en-US" sz="2400"/>
                        <a:t>Activity </a:t>
                      </a:r>
                      <a:endParaRPr lang="en-UG" sz="2400"/>
                    </a:p>
                  </a:txBody>
                  <a:tcPr/>
                </a:tc>
                <a:tc>
                  <a:txBody>
                    <a:bodyPr/>
                    <a:lstStyle/>
                    <a:p>
                      <a:r>
                        <a:rPr lang="en-US" sz="2400"/>
                        <a:t>Indicative date </a:t>
                      </a:r>
                      <a:endParaRPr lang="en-UG" sz="2400"/>
                    </a:p>
                  </a:txBody>
                  <a:tcPr/>
                </a:tc>
                <a:tc>
                  <a:txBody>
                    <a:bodyPr/>
                    <a:lstStyle/>
                    <a:p>
                      <a:r>
                        <a:rPr lang="en-US" sz="2400"/>
                        <a:t>Time </a:t>
                      </a:r>
                      <a:endParaRPr lang="en-UG" sz="2400"/>
                    </a:p>
                  </a:txBody>
                  <a:tcPr/>
                </a:tc>
                <a:extLst>
                  <a:ext uri="{0D108BD9-81ED-4DB2-BD59-A6C34878D82A}">
                    <a16:rowId xmlns:a16="http://schemas.microsoft.com/office/drawing/2014/main" val="979373511"/>
                  </a:ext>
                </a:extLst>
              </a:tr>
              <a:tr h="400027">
                <a:tc>
                  <a:txBody>
                    <a:bodyPr/>
                    <a:lstStyle/>
                    <a:p>
                      <a:pPr marL="0" marR="0">
                        <a:lnSpc>
                          <a:spcPct val="107000"/>
                        </a:lnSpc>
                        <a:spcBef>
                          <a:spcPts val="0"/>
                        </a:spcBef>
                        <a:spcAft>
                          <a:spcPts val="0"/>
                        </a:spcAft>
                        <a:tabLst>
                          <a:tab pos="1835150" algn="l"/>
                        </a:tabLst>
                      </a:pPr>
                      <a:r>
                        <a:rPr lang="en-US" sz="2400" kern="100">
                          <a:effectLst/>
                        </a:rPr>
                        <a:t>Invitations to submit the proposals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1835150" algn="l"/>
                        </a:tabLst>
                      </a:pPr>
                      <a:r>
                        <a:rPr lang="en-US" sz="2400" kern="100">
                          <a:effectLst/>
                        </a:rPr>
                        <a:t>19-Jul-24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G" sz="2400"/>
                    </a:p>
                  </a:txBody>
                  <a:tcPr/>
                </a:tc>
                <a:extLst>
                  <a:ext uri="{0D108BD9-81ED-4DB2-BD59-A6C34878D82A}">
                    <a16:rowId xmlns:a16="http://schemas.microsoft.com/office/drawing/2014/main" val="2567699005"/>
                  </a:ext>
                </a:extLst>
              </a:tr>
              <a:tr h="784746">
                <a:tc>
                  <a:txBody>
                    <a:bodyPr/>
                    <a:lstStyle/>
                    <a:p>
                      <a:pPr>
                        <a:spcBef>
                          <a:spcPts val="600"/>
                        </a:spcBef>
                        <a:spcAft>
                          <a:spcPts val="600"/>
                        </a:spcAft>
                      </a:pPr>
                      <a:r>
                        <a:rPr lang="en-GB" sz="2400" b="0" kern="50">
                          <a:solidFill>
                            <a:srgbClr val="404040"/>
                          </a:solidFill>
                          <a:effectLst/>
                          <a:latin typeface="+mn-lt"/>
                          <a:ea typeface="Arial Unicode MS"/>
                          <a:cs typeface="Arial"/>
                        </a:rPr>
                        <a:t>Deadline for clarification requests to the contracting authority </a:t>
                      </a:r>
                      <a:endParaRPr lang="en-US" sz="2400" b="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kern="50">
                          <a:effectLst/>
                          <a:latin typeface="+mn-lt"/>
                          <a:ea typeface="Arial Unicode MS"/>
                          <a:cs typeface="Arial"/>
                        </a:rPr>
                        <a:t>30-July-24 </a:t>
                      </a:r>
                      <a:endParaRPr lang="en-US" sz="2400"/>
                    </a:p>
                  </a:txBody>
                  <a:tcPr marL="68580" marR="68580" marT="0" marB="0"/>
                </a:tc>
                <a:tc>
                  <a:txBody>
                    <a:bodyPr/>
                    <a:lstStyle/>
                    <a:p>
                      <a:pPr algn="ctr">
                        <a:spcBef>
                          <a:spcPts val="600"/>
                        </a:spcBef>
                        <a:spcAft>
                          <a:spcPts val="600"/>
                        </a:spcAft>
                      </a:pPr>
                      <a:r>
                        <a:rPr lang="fr-FR" sz="2400" kern="50">
                          <a:solidFill>
                            <a:srgbClr val="404040"/>
                          </a:solidFill>
                          <a:effectLst/>
                          <a:latin typeface="+mn-lt"/>
                          <a:ea typeface="Arial Unicode MS"/>
                          <a:cs typeface="Arial"/>
                        </a:rPr>
                        <a:t>5:00 pm</a:t>
                      </a:r>
                      <a:endParaRPr lang="en-US" sz="2400" kern="50">
                        <a:effectLst/>
                        <a:latin typeface="+mn-lt"/>
                        <a:ea typeface="Arial Unicode MS"/>
                        <a:cs typeface="Arial"/>
                      </a:endParaRPr>
                    </a:p>
                  </a:txBody>
                  <a:tcPr marL="68580" marR="68580" marT="0" marB="0"/>
                </a:tc>
                <a:extLst>
                  <a:ext uri="{0D108BD9-81ED-4DB2-BD59-A6C34878D82A}">
                    <a16:rowId xmlns:a16="http://schemas.microsoft.com/office/drawing/2014/main" val="2437871956"/>
                  </a:ext>
                </a:extLst>
              </a:tr>
              <a:tr h="750626">
                <a:tc>
                  <a:txBody>
                    <a:bodyPr/>
                    <a:lstStyle/>
                    <a:p>
                      <a:pPr>
                        <a:spcBef>
                          <a:spcPts val="600"/>
                        </a:spcBef>
                        <a:spcAft>
                          <a:spcPts val="600"/>
                        </a:spcAft>
                      </a:pPr>
                      <a:r>
                        <a:rPr lang="en-US" sz="2400" b="0" kern="50">
                          <a:solidFill>
                            <a:srgbClr val="404040"/>
                          </a:solidFill>
                          <a:effectLst/>
                          <a:latin typeface="+mn-lt"/>
                          <a:ea typeface="Arial Unicode MS"/>
                          <a:cs typeface="Arial"/>
                        </a:rPr>
                        <a:t>Response to </a:t>
                      </a:r>
                      <a:r>
                        <a:rPr lang="en-GB" sz="2400" b="0" kern="50">
                          <a:solidFill>
                            <a:srgbClr val="404040"/>
                          </a:solidFill>
                          <a:effectLst/>
                          <a:latin typeface="+mn-lt"/>
                          <a:ea typeface="Arial Unicode MS"/>
                          <a:cs typeface="Arial"/>
                        </a:rPr>
                        <a:t>clarification requests </a:t>
                      </a:r>
                      <a:r>
                        <a:rPr lang="en-US" sz="2400" b="0" kern="50">
                          <a:solidFill>
                            <a:srgbClr val="404040"/>
                          </a:solidFill>
                          <a:effectLst/>
                          <a:latin typeface="+mn-lt"/>
                          <a:ea typeface="Arial Unicode MS"/>
                          <a:cs typeface="Arial"/>
                        </a:rPr>
                        <a:t>are given by the contracting authority</a:t>
                      </a:r>
                      <a:endParaRPr lang="en-US" sz="2400" b="0" kern="50">
                        <a:effectLst/>
                        <a:latin typeface="+mn-lt"/>
                        <a:ea typeface="Arial Unicode MS"/>
                        <a:cs typeface="Arial"/>
                      </a:endParaRPr>
                    </a:p>
                  </a:txBody>
                  <a:tcPr marL="68580" marR="68580" marT="0" marB="0"/>
                </a:tc>
                <a:tc>
                  <a:txBody>
                    <a:bodyPr/>
                    <a:lstStyle/>
                    <a:p>
                      <a:pPr algn="ctr">
                        <a:spcBef>
                          <a:spcPts val="600"/>
                        </a:spcBef>
                        <a:spcAft>
                          <a:spcPts val="600"/>
                        </a:spcAft>
                      </a:pPr>
                      <a:r>
                        <a:rPr lang="en-US" sz="2400" kern="50">
                          <a:effectLst/>
                          <a:latin typeface="+mn-lt"/>
                          <a:ea typeface="Arial Unicode MS"/>
                          <a:cs typeface="Tahoma"/>
                        </a:rPr>
                        <a:t>8-Aug-24 </a:t>
                      </a:r>
                    </a:p>
                  </a:txBody>
                  <a:tcPr marL="68580" marR="68580" marT="0" marB="0"/>
                </a:tc>
                <a:tc>
                  <a:txBody>
                    <a:bodyPr/>
                    <a:lstStyle/>
                    <a:p>
                      <a:pPr algn="ctr">
                        <a:spcBef>
                          <a:spcPts val="600"/>
                        </a:spcBef>
                        <a:spcAft>
                          <a:spcPts val="600"/>
                        </a:spcAft>
                      </a:pPr>
                      <a:r>
                        <a:rPr lang="fr-FR" sz="2400" kern="50">
                          <a:solidFill>
                            <a:srgbClr val="404040"/>
                          </a:solidFill>
                          <a:effectLst/>
                          <a:latin typeface="+mn-lt"/>
                          <a:ea typeface="Arial Unicode MS"/>
                          <a:cs typeface="Arial"/>
                        </a:rPr>
                        <a:t>5:00 pm</a:t>
                      </a:r>
                      <a:endParaRPr lang="en-US" sz="2400" kern="50">
                        <a:effectLst/>
                        <a:latin typeface="+mn-lt"/>
                        <a:ea typeface="Arial Unicode MS"/>
                        <a:cs typeface="Arial"/>
                      </a:endParaRPr>
                    </a:p>
                  </a:txBody>
                  <a:tcPr marL="68580" marR="68580" marT="0" marB="0"/>
                </a:tc>
                <a:extLst>
                  <a:ext uri="{0D108BD9-81ED-4DB2-BD59-A6C34878D82A}">
                    <a16:rowId xmlns:a16="http://schemas.microsoft.com/office/drawing/2014/main" val="2869136651"/>
                  </a:ext>
                </a:extLst>
              </a:tr>
              <a:tr h="860295">
                <a:tc>
                  <a:txBody>
                    <a:bodyPr/>
                    <a:lstStyle/>
                    <a:p>
                      <a:pPr>
                        <a:spcBef>
                          <a:spcPts val="600"/>
                        </a:spcBef>
                        <a:spcAft>
                          <a:spcPts val="600"/>
                        </a:spcAft>
                      </a:pPr>
                      <a:r>
                        <a:rPr lang="en-US" sz="2400" b="0" kern="50">
                          <a:solidFill>
                            <a:srgbClr val="FF0000"/>
                          </a:solidFill>
                          <a:effectLst/>
                          <a:latin typeface="+mn-lt"/>
                        </a:rPr>
                        <a:t>Deadline for the submission of the proposals</a:t>
                      </a:r>
                      <a:endParaRPr lang="en-US" sz="2400" b="0" kern="50">
                        <a:solidFill>
                          <a:srgbClr val="FF0000"/>
                        </a:solidFill>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b="1" kern="50">
                          <a:solidFill>
                            <a:srgbClr val="FF0000"/>
                          </a:solidFill>
                          <a:effectLst/>
                          <a:latin typeface="+mn-lt"/>
                        </a:rPr>
                        <a:t>19-Aug-24</a:t>
                      </a:r>
                      <a:endParaRPr lang="en-US" sz="2400" b="1" kern="50">
                        <a:solidFill>
                          <a:srgbClr val="FF0000"/>
                        </a:solidFill>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b="1" kern="50">
                          <a:solidFill>
                            <a:srgbClr val="FF0000"/>
                          </a:solidFill>
                          <a:effectLst/>
                          <a:latin typeface="+mn-lt"/>
                        </a:rPr>
                        <a:t>5:00 pm</a:t>
                      </a:r>
                      <a:endParaRPr lang="en-US" sz="2400" b="1" kern="50">
                        <a:solidFill>
                          <a:srgbClr val="FF0000"/>
                        </a:solidFill>
                        <a:effectLst/>
                        <a:latin typeface="+mn-lt"/>
                        <a:ea typeface="Arial Unicode MS"/>
                        <a:cs typeface="Tahoma" panose="020B0604030504040204" pitchFamily="34" charset="0"/>
                      </a:endParaRPr>
                    </a:p>
                  </a:txBody>
                  <a:tcPr marL="68580" marR="68580" marT="0" marB="0"/>
                </a:tc>
                <a:extLst>
                  <a:ext uri="{0D108BD9-81ED-4DB2-BD59-A6C34878D82A}">
                    <a16:rowId xmlns:a16="http://schemas.microsoft.com/office/drawing/2014/main" val="2970785068"/>
                  </a:ext>
                </a:extLst>
              </a:tr>
              <a:tr h="1147060">
                <a:tc>
                  <a:txBody>
                    <a:bodyPr/>
                    <a:lstStyle/>
                    <a:p>
                      <a:pPr>
                        <a:spcBef>
                          <a:spcPts val="600"/>
                        </a:spcBef>
                        <a:spcAft>
                          <a:spcPts val="600"/>
                        </a:spcAft>
                      </a:pPr>
                      <a:r>
                        <a:rPr lang="en-US" sz="2400" kern="50">
                          <a:effectLst/>
                          <a:latin typeface="+mn-lt"/>
                        </a:rPr>
                        <a:t>Opening, </a:t>
                      </a:r>
                      <a:r>
                        <a:rPr lang="en-GB" sz="2400" kern="50">
                          <a:effectLst/>
                          <a:latin typeface="+mn-lt"/>
                        </a:rPr>
                        <a:t>administrative and admissibility checks of proposals</a:t>
                      </a:r>
                      <a:endParaRPr lang="en-US" sz="240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kern="50">
                          <a:effectLst/>
                          <a:latin typeface="+mn-lt"/>
                        </a:rPr>
                        <a:t>20-Aug-24*</a:t>
                      </a:r>
                      <a:endParaRPr lang="en-US" sz="240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kern="50">
                          <a:effectLst/>
                          <a:latin typeface="+mn-lt"/>
                        </a:rPr>
                        <a:t>N/A</a:t>
                      </a:r>
                      <a:endParaRPr lang="en-US" sz="2400" kern="50">
                        <a:effectLst/>
                        <a:latin typeface="+mn-lt"/>
                        <a:ea typeface="Arial Unicode MS"/>
                        <a:cs typeface="Tahoma" panose="020B0604030504040204" pitchFamily="34" charset="0"/>
                      </a:endParaRPr>
                    </a:p>
                  </a:txBody>
                  <a:tcPr marL="68580" marR="68580" marT="0" marB="0"/>
                </a:tc>
                <a:extLst>
                  <a:ext uri="{0D108BD9-81ED-4DB2-BD59-A6C34878D82A}">
                    <a16:rowId xmlns:a16="http://schemas.microsoft.com/office/drawing/2014/main" val="984009597"/>
                  </a:ext>
                </a:extLst>
              </a:tr>
              <a:tr h="573529">
                <a:tc>
                  <a:txBody>
                    <a:bodyPr/>
                    <a:lstStyle/>
                    <a:p>
                      <a:pPr>
                        <a:spcBef>
                          <a:spcPts val="600"/>
                        </a:spcBef>
                        <a:spcAft>
                          <a:spcPts val="600"/>
                        </a:spcAft>
                      </a:pPr>
                      <a:r>
                        <a:rPr lang="en-US" sz="2400" kern="50">
                          <a:effectLst/>
                          <a:latin typeface="+mn-lt"/>
                        </a:rPr>
                        <a:t>Technical</a:t>
                      </a:r>
                      <a:r>
                        <a:rPr lang="en-US" sz="2400" kern="50" baseline="0">
                          <a:effectLst/>
                          <a:latin typeface="+mn-lt"/>
                        </a:rPr>
                        <a:t> e</a:t>
                      </a:r>
                      <a:r>
                        <a:rPr lang="en-US" sz="2400" kern="50">
                          <a:effectLst/>
                          <a:latin typeface="+mn-lt"/>
                        </a:rPr>
                        <a:t>valuation of proposals</a:t>
                      </a:r>
                      <a:endParaRPr lang="en-US" sz="240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kern="50">
                          <a:effectLst/>
                          <a:latin typeface="+mn-lt"/>
                        </a:rPr>
                        <a:t>20-Sept-24*</a:t>
                      </a:r>
                      <a:endParaRPr lang="en-US" sz="240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kern="50">
                          <a:effectLst/>
                          <a:latin typeface="+mn-lt"/>
                        </a:rPr>
                        <a:t>N/A</a:t>
                      </a:r>
                      <a:endParaRPr lang="en-US" sz="2400" kern="50">
                        <a:effectLst/>
                        <a:latin typeface="+mn-lt"/>
                        <a:ea typeface="Arial Unicode MS"/>
                        <a:cs typeface="Tahoma" panose="020B0604030504040204" pitchFamily="34" charset="0"/>
                      </a:endParaRPr>
                    </a:p>
                  </a:txBody>
                  <a:tcPr marL="68580" marR="68580" marT="0" marB="0"/>
                </a:tc>
                <a:extLst>
                  <a:ext uri="{0D108BD9-81ED-4DB2-BD59-A6C34878D82A}">
                    <a16:rowId xmlns:a16="http://schemas.microsoft.com/office/drawing/2014/main" val="2731907847"/>
                  </a:ext>
                </a:extLst>
              </a:tr>
            </a:tbl>
          </a:graphicData>
        </a:graphic>
      </p:graphicFrame>
    </p:spTree>
    <p:extLst>
      <p:ext uri="{BB962C8B-B14F-4D97-AF65-F5344CB8AC3E}">
        <p14:creationId xmlns:p14="http://schemas.microsoft.com/office/powerpoint/2010/main" val="341124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664-754A-E014-8E3F-4DD04657FDD1}"/>
              </a:ext>
            </a:extLst>
          </p:cNvPr>
          <p:cNvSpPr>
            <a:spLocks noGrp="1"/>
          </p:cNvSpPr>
          <p:nvPr>
            <p:ph type="title"/>
          </p:nvPr>
        </p:nvSpPr>
        <p:spPr/>
        <p:txBody>
          <a:bodyPr vert="horz" lIns="91440" tIns="45720" rIns="91440" bIns="45720" rtlCol="0" anchor="t">
            <a:normAutofit/>
          </a:bodyPr>
          <a:lstStyle/>
          <a:p>
            <a:r>
              <a:rPr lang="fr-BE" b="1">
                <a:solidFill>
                  <a:srgbClr val="C00000"/>
                </a:solidFill>
                <a:ea typeface="+mj-lt"/>
                <a:cs typeface="+mj-lt"/>
              </a:rPr>
              <a:t>1. </a:t>
            </a:r>
            <a:r>
              <a:rPr lang="fr-BE" b="1" err="1">
                <a:solidFill>
                  <a:srgbClr val="C00000"/>
                </a:solidFill>
                <a:ea typeface="+mj-lt"/>
                <a:cs typeface="+mj-lt"/>
              </a:rPr>
              <a:t>Cn't</a:t>
            </a:r>
            <a:r>
              <a:rPr lang="fr-BE" b="1">
                <a:solidFill>
                  <a:srgbClr val="C00000"/>
                </a:solidFill>
                <a:ea typeface="+mj-lt"/>
                <a:cs typeface="+mj-lt"/>
              </a:rPr>
              <a:t> Introduction</a:t>
            </a:r>
            <a:endParaRPr lang="en-US">
              <a:solidFill>
                <a:srgbClr val="C00000"/>
              </a:solidFill>
              <a:ea typeface="Calibri"/>
              <a:cs typeface="Calibri"/>
            </a:endParaRPr>
          </a:p>
        </p:txBody>
      </p:sp>
      <p:sp>
        <p:nvSpPr>
          <p:cNvPr id="3" name="Content Placeholder 2">
            <a:extLst>
              <a:ext uri="{FF2B5EF4-FFF2-40B4-BE49-F238E27FC236}">
                <a16:creationId xmlns:a16="http://schemas.microsoft.com/office/drawing/2014/main" id="{6232814A-7387-7C3F-0883-63810EAF9DFA}"/>
              </a:ext>
            </a:extLst>
          </p:cNvPr>
          <p:cNvSpPr>
            <a:spLocks noGrp="1"/>
          </p:cNvSpPr>
          <p:nvPr>
            <p:ph idx="1"/>
          </p:nvPr>
        </p:nvSpPr>
        <p:spPr>
          <a:xfrm>
            <a:off x="827314" y="1825625"/>
            <a:ext cx="10526486" cy="4351338"/>
          </a:xfrm>
        </p:spPr>
        <p:txBody>
          <a:bodyPr vert="horz" lIns="91440" tIns="45720" rIns="91440" bIns="45720" rtlCol="0" anchor="t">
            <a:normAutofit/>
          </a:bodyPr>
          <a:lstStyle/>
          <a:p>
            <a:pPr marL="0" indent="0">
              <a:buNone/>
            </a:pPr>
            <a:r>
              <a:rPr lang="en-US" sz="2700">
                <a:ea typeface="Calibri"/>
                <a:cs typeface="Calibri"/>
              </a:rPr>
              <a:t>Interventions are funded by:</a:t>
            </a:r>
          </a:p>
          <a:p>
            <a:pPr marL="267970" indent="-267970"/>
            <a:r>
              <a:rPr lang="en-US" sz="2700" b="1">
                <a:ea typeface="Calibri"/>
                <a:cs typeface="Calibri"/>
              </a:rPr>
              <a:t>Belgian government </a:t>
            </a:r>
          </a:p>
          <a:p>
            <a:pPr lvl="1">
              <a:buFont typeface="Wingdings" panose="05000000000000000000" pitchFamily="2" charset="2"/>
              <a:buChar char="v"/>
            </a:pPr>
            <a:r>
              <a:rPr lang="en-US" sz="2300" b="1">
                <a:ea typeface="Calibri"/>
                <a:cs typeface="Calibri"/>
              </a:rPr>
              <a:t>Employability and Employment: </a:t>
            </a:r>
            <a:r>
              <a:rPr lang="en-US" sz="2300">
                <a:ea typeface="Calibri"/>
                <a:cs typeface="Calibri"/>
              </a:rPr>
              <a:t>Green and decent jobs for youth “WeWork” </a:t>
            </a:r>
          </a:p>
          <a:p>
            <a:pPr lvl="1">
              <a:buFont typeface="Wingdings" panose="05000000000000000000" pitchFamily="2" charset="2"/>
              <a:buChar char="v"/>
            </a:pPr>
            <a:r>
              <a:rPr lang="en-US" sz="2300" b="1">
                <a:ea typeface="Calibri"/>
                <a:cs typeface="Calibri"/>
              </a:rPr>
              <a:t>Education: </a:t>
            </a:r>
            <a:r>
              <a:rPr lang="en-US" sz="2300">
                <a:ea typeface="Calibri"/>
                <a:cs typeface="Calibri"/>
              </a:rPr>
              <a:t>WeLearn</a:t>
            </a:r>
          </a:p>
          <a:p>
            <a:pPr lvl="1">
              <a:buFont typeface="Wingdings" panose="05000000000000000000" pitchFamily="2" charset="2"/>
              <a:buChar char="v"/>
            </a:pPr>
            <a:r>
              <a:rPr lang="en-US" sz="2300" b="1">
                <a:ea typeface="Calibri"/>
                <a:cs typeface="Calibri"/>
              </a:rPr>
              <a:t>Health: </a:t>
            </a:r>
            <a:r>
              <a:rPr lang="en-US" sz="2300">
                <a:ea typeface="Calibri"/>
                <a:cs typeface="Calibri"/>
              </a:rPr>
              <a:t>WeCare and WeTrain4Health</a:t>
            </a:r>
          </a:p>
          <a:p>
            <a:pPr marL="267970" indent="-267970"/>
            <a:r>
              <a:rPr lang="en-US" sz="2700">
                <a:ea typeface="Calibri"/>
                <a:cs typeface="Calibri"/>
              </a:rPr>
              <a:t>and the </a:t>
            </a:r>
            <a:r>
              <a:rPr lang="en-US" sz="2700" b="1">
                <a:ea typeface="Calibri"/>
                <a:cs typeface="Calibri"/>
              </a:rPr>
              <a:t>EU </a:t>
            </a:r>
          </a:p>
          <a:p>
            <a:pPr lvl="1">
              <a:buFont typeface="Wingdings" panose="05000000000000000000" pitchFamily="2" charset="2"/>
              <a:buChar char="v"/>
            </a:pPr>
            <a:r>
              <a:rPr lang="en-US" sz="2300" b="1">
                <a:ea typeface="Calibri"/>
                <a:cs typeface="Calibri"/>
              </a:rPr>
              <a:t>Employability and Employment: </a:t>
            </a:r>
            <a:r>
              <a:rPr lang="en-US" sz="2300">
                <a:ea typeface="Calibri"/>
                <a:cs typeface="Calibri"/>
              </a:rPr>
              <a:t>Green and decent jobs for youth “WeWork” </a:t>
            </a:r>
          </a:p>
          <a:p>
            <a:pPr lvl="1">
              <a:buFont typeface="Wingdings" panose="05000000000000000000" pitchFamily="2" charset="2"/>
              <a:buChar char="v"/>
            </a:pPr>
            <a:r>
              <a:rPr lang="en-US" sz="2300" b="1">
                <a:ea typeface="Calibri"/>
                <a:cs typeface="Calibri"/>
              </a:rPr>
              <a:t>Business: </a:t>
            </a:r>
            <a:r>
              <a:rPr lang="en-US" sz="2300">
                <a:ea typeface="Calibri"/>
                <a:cs typeface="Calibri"/>
              </a:rPr>
              <a:t>SB4U and SBHR</a:t>
            </a:r>
          </a:p>
          <a:p>
            <a:pPr lvl="1">
              <a:buFont typeface="Wingdings" panose="05000000000000000000" pitchFamily="2" charset="2"/>
              <a:buChar char="v"/>
            </a:pPr>
            <a:r>
              <a:rPr lang="en-US" sz="2300" b="1">
                <a:ea typeface="Calibri"/>
                <a:cs typeface="Calibri"/>
              </a:rPr>
              <a:t>Gender: </a:t>
            </a:r>
            <a:r>
              <a:rPr lang="en-US" sz="2300">
                <a:ea typeface="Calibri"/>
                <a:cs typeface="Calibri"/>
              </a:rPr>
              <a:t>G4DU</a:t>
            </a:r>
          </a:p>
        </p:txBody>
      </p:sp>
    </p:spTree>
    <p:extLst>
      <p:ext uri="{BB962C8B-B14F-4D97-AF65-F5344CB8AC3E}">
        <p14:creationId xmlns:p14="http://schemas.microsoft.com/office/powerpoint/2010/main" val="865107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DE03-8900-0B13-235E-5884722FFD93}"/>
              </a:ext>
            </a:extLst>
          </p:cNvPr>
          <p:cNvSpPr>
            <a:spLocks noGrp="1"/>
          </p:cNvSpPr>
          <p:nvPr>
            <p:ph type="title"/>
          </p:nvPr>
        </p:nvSpPr>
        <p:spPr/>
        <p:txBody>
          <a:bodyPr/>
          <a:lstStyle/>
          <a:p>
            <a:r>
              <a:rPr lang="en-US" b="1"/>
              <a:t>5. Next steps – PART 1</a:t>
            </a:r>
            <a:endParaRPr lang="en-UG" b="1"/>
          </a:p>
        </p:txBody>
      </p:sp>
      <p:sp>
        <p:nvSpPr>
          <p:cNvPr id="3" name="Content Placeholder 2">
            <a:extLst>
              <a:ext uri="{FF2B5EF4-FFF2-40B4-BE49-F238E27FC236}">
                <a16:creationId xmlns:a16="http://schemas.microsoft.com/office/drawing/2014/main" id="{1F690F63-9302-B8EF-2BBD-529E0034BDAD}"/>
              </a:ext>
            </a:extLst>
          </p:cNvPr>
          <p:cNvSpPr>
            <a:spLocks noGrp="1"/>
          </p:cNvSpPr>
          <p:nvPr>
            <p:ph idx="1"/>
          </p:nvPr>
        </p:nvSpPr>
        <p:spPr/>
        <p:txBody>
          <a:bodyPr vert="horz" lIns="91440" tIns="45720" rIns="91440" bIns="45720" rtlCol="0" anchor="t">
            <a:normAutofit/>
          </a:bodyPr>
          <a:lstStyle/>
          <a:p>
            <a:pPr marL="0" indent="0">
              <a:buNone/>
            </a:pPr>
            <a:r>
              <a:rPr lang="en-US" b="1" dirty="0">
                <a:solidFill>
                  <a:srgbClr val="C00000"/>
                </a:solidFill>
              </a:rPr>
              <a:t>Clarification requests </a:t>
            </a:r>
            <a:endParaRPr lang="nl-NL" dirty="0"/>
          </a:p>
          <a:p>
            <a:pPr marL="267970" indent="-267970"/>
            <a:r>
              <a:rPr lang="en-US" dirty="0"/>
              <a:t>Deadline </a:t>
            </a:r>
            <a:r>
              <a:rPr lang="en-US" b="1"/>
              <a:t>30 July, </a:t>
            </a:r>
            <a:r>
              <a:rPr lang="en-US" b="1" dirty="0"/>
              <a:t>2024, 5:00 pm </a:t>
            </a:r>
            <a:r>
              <a:rPr lang="en-US" dirty="0"/>
              <a:t>(21 days before submission deadline)</a:t>
            </a:r>
            <a:endParaRPr lang="en-US" dirty="0">
              <a:cs typeface="Calibri"/>
            </a:endParaRPr>
          </a:p>
          <a:p>
            <a:pPr marL="267970" indent="-267970"/>
            <a:r>
              <a:rPr lang="en-US" dirty="0"/>
              <a:t>Requirements:</a:t>
            </a:r>
            <a:endParaRPr lang="en-US" dirty="0">
              <a:cs typeface="Calibri"/>
            </a:endParaRPr>
          </a:p>
          <a:p>
            <a:pPr lvl="1"/>
            <a:r>
              <a:rPr lang="en-US" u="sng" dirty="0">
                <a:hlinkClick r:id="rId2"/>
              </a:rPr>
              <a:t>sdf.grants@enabel.be</a:t>
            </a:r>
            <a:r>
              <a:rPr lang="en-US" u="sng" dirty="0"/>
              <a:t> </a:t>
            </a:r>
            <a:r>
              <a:rPr lang="en-US" dirty="0"/>
              <a:t>only</a:t>
            </a:r>
            <a:endParaRPr lang="en-US" dirty="0">
              <a:cs typeface="Calibri"/>
            </a:endParaRPr>
          </a:p>
          <a:p>
            <a:pPr lvl="1"/>
            <a:r>
              <a:rPr lang="en-US" dirty="0"/>
              <a:t>Subject line with </a:t>
            </a:r>
            <a:r>
              <a:rPr lang="en-US" b="1" dirty="0"/>
              <a:t>reference number call for proposals: UGA22007-10045 + full name applicant </a:t>
            </a:r>
            <a:endParaRPr lang="en-US" b="1" dirty="0">
              <a:cs typeface="Calibri"/>
            </a:endParaRPr>
          </a:p>
          <a:p>
            <a:pPr marL="267970" indent="-267970"/>
            <a:r>
              <a:rPr lang="en-US" dirty="0"/>
              <a:t>Clarifications will be published by </a:t>
            </a:r>
            <a:r>
              <a:rPr lang="en-US" dirty="0" err="1"/>
              <a:t>Enabel</a:t>
            </a:r>
            <a:r>
              <a:rPr lang="en-US" dirty="0"/>
              <a:t> on </a:t>
            </a:r>
            <a:r>
              <a:rPr lang="en-US" dirty="0">
                <a:hlinkClick r:id="rId3"/>
              </a:rPr>
              <a:t>https://www.enabel.be/content/enabel-grants</a:t>
            </a:r>
            <a:r>
              <a:rPr lang="en-US" dirty="0"/>
              <a:t>  with final update by 14</a:t>
            </a:r>
            <a:r>
              <a:rPr lang="en-US" baseline="30000" dirty="0"/>
              <a:t>th</a:t>
            </a:r>
            <a:r>
              <a:rPr lang="en-US" dirty="0"/>
              <a:t> August 2024, at 5:00 pm </a:t>
            </a:r>
            <a:endParaRPr lang="en-US" dirty="0">
              <a:cs typeface="Calibri"/>
            </a:endParaRPr>
          </a:p>
          <a:p>
            <a:pPr marL="267970" indent="-267970"/>
            <a:endParaRPr lang="en-UG" dirty="0">
              <a:cs typeface="Calibri" panose="020F0502020204030204"/>
            </a:endParaRPr>
          </a:p>
        </p:txBody>
      </p:sp>
    </p:spTree>
    <p:extLst>
      <p:ext uri="{BB962C8B-B14F-4D97-AF65-F5344CB8AC3E}">
        <p14:creationId xmlns:p14="http://schemas.microsoft.com/office/powerpoint/2010/main" val="4188756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8937-CFD6-CE0E-5059-8122670F078F}"/>
              </a:ext>
            </a:extLst>
          </p:cNvPr>
          <p:cNvSpPr>
            <a:spLocks noGrp="1"/>
          </p:cNvSpPr>
          <p:nvPr>
            <p:ph type="title"/>
          </p:nvPr>
        </p:nvSpPr>
        <p:spPr/>
        <p:txBody>
          <a:bodyPr/>
          <a:lstStyle/>
          <a:p>
            <a:r>
              <a:rPr lang="en-US" b="1"/>
              <a:t>5. Next steps – PART 1</a:t>
            </a:r>
            <a:endParaRPr lang="en-UG" b="1"/>
          </a:p>
        </p:txBody>
      </p:sp>
      <p:sp>
        <p:nvSpPr>
          <p:cNvPr id="3" name="Content Placeholder 2">
            <a:extLst>
              <a:ext uri="{FF2B5EF4-FFF2-40B4-BE49-F238E27FC236}">
                <a16:creationId xmlns:a16="http://schemas.microsoft.com/office/drawing/2014/main" id="{BD5BABD9-A80B-389A-F181-E746A38A5C36}"/>
              </a:ext>
            </a:extLst>
          </p:cNvPr>
          <p:cNvSpPr>
            <a:spLocks noGrp="1"/>
          </p:cNvSpPr>
          <p:nvPr>
            <p:ph idx="1"/>
          </p:nvPr>
        </p:nvSpPr>
        <p:spPr/>
        <p:txBody>
          <a:bodyPr/>
          <a:lstStyle/>
          <a:p>
            <a:pPr marL="0" indent="0">
              <a:buNone/>
            </a:pPr>
            <a:r>
              <a:rPr lang="en-US" b="1">
                <a:solidFill>
                  <a:srgbClr val="C00000"/>
                </a:solidFill>
              </a:rPr>
              <a:t>Submission full proposal </a:t>
            </a:r>
          </a:p>
          <a:p>
            <a:r>
              <a:rPr lang="en-US"/>
              <a:t>Deadline </a:t>
            </a:r>
            <a:r>
              <a:rPr lang="en-US" b="1">
                <a:solidFill>
                  <a:srgbClr val="C00000"/>
                </a:solidFill>
              </a:rPr>
              <a:t>19</a:t>
            </a:r>
            <a:r>
              <a:rPr lang="en-US" b="1" baseline="30000">
                <a:solidFill>
                  <a:srgbClr val="C00000"/>
                </a:solidFill>
              </a:rPr>
              <a:t>th</a:t>
            </a:r>
            <a:r>
              <a:rPr lang="en-US" b="1">
                <a:solidFill>
                  <a:srgbClr val="C00000"/>
                </a:solidFill>
              </a:rPr>
              <a:t> August, 2024, 5:00 pm </a:t>
            </a:r>
          </a:p>
          <a:p>
            <a:r>
              <a:rPr lang="en-US"/>
              <a:t>Required documents (!):</a:t>
            </a:r>
          </a:p>
          <a:p>
            <a:pPr lvl="1"/>
            <a:r>
              <a:rPr lang="en-US"/>
              <a:t>ANNEX A, PART B = proposal application form – </a:t>
            </a:r>
            <a:r>
              <a:rPr lang="en-US" b="1"/>
              <a:t>pdf format</a:t>
            </a:r>
          </a:p>
          <a:p>
            <a:pPr lvl="1"/>
            <a:r>
              <a:rPr lang="en-US"/>
              <a:t>ANNEX B = Budget – </a:t>
            </a:r>
            <a:r>
              <a:rPr lang="en-US" b="1"/>
              <a:t>Excel format(!)</a:t>
            </a:r>
          </a:p>
          <a:p>
            <a:pPr lvl="1"/>
            <a:r>
              <a:rPr lang="en-US"/>
              <a:t>ANNEX C = Logical Framework – </a:t>
            </a:r>
            <a:r>
              <a:rPr lang="en-US" b="1"/>
              <a:t>pdf format</a:t>
            </a:r>
          </a:p>
          <a:p>
            <a:pPr marL="457200" lvl="1" indent="0">
              <a:buNone/>
            </a:pPr>
            <a:endParaRPr lang="en-US" b="1"/>
          </a:p>
          <a:p>
            <a:pPr marL="457200" lvl="1" indent="0">
              <a:buNone/>
            </a:pPr>
            <a:r>
              <a:rPr lang="en-US" b="1"/>
              <a:t>Download all templates from </a:t>
            </a:r>
            <a:r>
              <a:rPr lang="en-US" b="1">
                <a:hlinkClick r:id="rId2"/>
              </a:rPr>
              <a:t>https://www.enabel.be/content/enabel-grants</a:t>
            </a:r>
            <a:r>
              <a:rPr lang="en-US" b="1"/>
              <a:t> </a:t>
            </a:r>
          </a:p>
          <a:p>
            <a:endParaRPr lang="en-UG"/>
          </a:p>
        </p:txBody>
      </p:sp>
    </p:spTree>
    <p:extLst>
      <p:ext uri="{BB962C8B-B14F-4D97-AF65-F5344CB8AC3E}">
        <p14:creationId xmlns:p14="http://schemas.microsoft.com/office/powerpoint/2010/main" val="4284368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6DD2-A0D8-55B1-0F41-94738640BF55}"/>
              </a:ext>
            </a:extLst>
          </p:cNvPr>
          <p:cNvSpPr>
            <a:spLocks noGrp="1"/>
          </p:cNvSpPr>
          <p:nvPr>
            <p:ph type="title"/>
          </p:nvPr>
        </p:nvSpPr>
        <p:spPr/>
        <p:txBody>
          <a:bodyPr/>
          <a:lstStyle/>
          <a:p>
            <a:r>
              <a:rPr lang="en-US" b="1"/>
              <a:t>5. Next steps – PART 1</a:t>
            </a:r>
            <a:endParaRPr lang="en-UG" b="1"/>
          </a:p>
        </p:txBody>
      </p:sp>
      <p:sp>
        <p:nvSpPr>
          <p:cNvPr id="3" name="Content Placeholder 2">
            <a:extLst>
              <a:ext uri="{FF2B5EF4-FFF2-40B4-BE49-F238E27FC236}">
                <a16:creationId xmlns:a16="http://schemas.microsoft.com/office/drawing/2014/main" id="{480784CB-29E6-65EB-CA62-C7F6147D9698}"/>
              </a:ext>
            </a:extLst>
          </p:cNvPr>
          <p:cNvSpPr>
            <a:spLocks noGrp="1"/>
          </p:cNvSpPr>
          <p:nvPr>
            <p:ph idx="1"/>
          </p:nvPr>
        </p:nvSpPr>
        <p:spPr/>
        <p:txBody>
          <a:bodyPr>
            <a:normAutofit fontScale="92500" lnSpcReduction="20000"/>
          </a:bodyPr>
          <a:lstStyle/>
          <a:p>
            <a:pPr fontAlgn="base"/>
            <a:r>
              <a:rPr lang="en-US"/>
              <a:t>Applications must be submitted</a:t>
            </a:r>
            <a:r>
              <a:rPr lang="en-US" b="1"/>
              <a:t> in electronic version, one PDF file</a:t>
            </a:r>
            <a:r>
              <a:rPr lang="en-US"/>
              <a:t> containing grant application documents and annexes – except for the </a:t>
            </a:r>
            <a:r>
              <a:rPr lang="en-US" b="1"/>
              <a:t>budget </a:t>
            </a:r>
            <a:r>
              <a:rPr lang="en-US"/>
              <a:t>(annex B) which is to be sent in a </a:t>
            </a:r>
            <a:r>
              <a:rPr lang="en-US" b="1"/>
              <a:t>protected Excel format</a:t>
            </a:r>
            <a:r>
              <a:rPr lang="en-US"/>
              <a:t> – and sent to this email: </a:t>
            </a:r>
            <a:r>
              <a:rPr lang="en-US" u="sng">
                <a:hlinkClick r:id="rId2"/>
              </a:rPr>
              <a:t>sdf.grants@enabel.be</a:t>
            </a:r>
            <a:r>
              <a:rPr lang="en-US" u="sng"/>
              <a:t>. </a:t>
            </a:r>
            <a:r>
              <a:rPr lang="en-US" u="sng" err="1"/>
              <a:t>Enabel</a:t>
            </a:r>
            <a:r>
              <a:rPr lang="en-US" u="sng"/>
              <a:t> will send a confirmation upon receipt of the submission.</a:t>
            </a:r>
            <a:r>
              <a:rPr lang="en-US"/>
              <a:t> </a:t>
            </a:r>
          </a:p>
          <a:p>
            <a:pPr fontAlgn="base"/>
            <a:r>
              <a:rPr lang="en-US"/>
              <a:t>The email subject line must bear the </a:t>
            </a:r>
            <a:r>
              <a:rPr lang="en-US" b="1"/>
              <a:t>Call for Proposals reference number, Call for Proposals title and full names/address of the applicant</a:t>
            </a:r>
            <a:r>
              <a:rPr lang="en-US"/>
              <a:t> </a:t>
            </a:r>
          </a:p>
          <a:p>
            <a:pPr fontAlgn="base"/>
            <a:r>
              <a:rPr lang="en-US"/>
              <a:t>Applications sent by other means (for example by fax, post, courier) or sent to other e-mail addresses will be rejected. </a:t>
            </a:r>
          </a:p>
          <a:p>
            <a:pPr fontAlgn="base"/>
            <a:r>
              <a:rPr lang="en-US" b="1"/>
              <a:t>Applicants must ensure that their application is complete. </a:t>
            </a:r>
            <a:r>
              <a:rPr lang="en-US" b="1" u="sng"/>
              <a:t>Incomplete applications may be rejected.</a:t>
            </a:r>
            <a:r>
              <a:rPr lang="en-US"/>
              <a:t> </a:t>
            </a:r>
          </a:p>
          <a:p>
            <a:endParaRPr lang="en-UG"/>
          </a:p>
        </p:txBody>
      </p:sp>
    </p:spTree>
    <p:extLst>
      <p:ext uri="{BB962C8B-B14F-4D97-AF65-F5344CB8AC3E}">
        <p14:creationId xmlns:p14="http://schemas.microsoft.com/office/powerpoint/2010/main" val="1891676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B64E-8DE5-C7FB-5376-CCACF10CF6C2}"/>
              </a:ext>
            </a:extLst>
          </p:cNvPr>
          <p:cNvSpPr>
            <a:spLocks noGrp="1"/>
          </p:cNvSpPr>
          <p:nvPr>
            <p:ph type="title"/>
          </p:nvPr>
        </p:nvSpPr>
        <p:spPr/>
        <p:txBody>
          <a:bodyPr/>
          <a:lstStyle/>
          <a:p>
            <a:r>
              <a:rPr lang="en-US" b="1"/>
              <a:t>5. Next steps – PART 1</a:t>
            </a:r>
            <a:endParaRPr lang="en-UG" b="1"/>
          </a:p>
        </p:txBody>
      </p:sp>
      <p:sp>
        <p:nvSpPr>
          <p:cNvPr id="3" name="Content Placeholder 2">
            <a:extLst>
              <a:ext uri="{FF2B5EF4-FFF2-40B4-BE49-F238E27FC236}">
                <a16:creationId xmlns:a16="http://schemas.microsoft.com/office/drawing/2014/main" id="{CFE1002F-76DF-48A3-F2B0-81A83024D082}"/>
              </a:ext>
            </a:extLst>
          </p:cNvPr>
          <p:cNvSpPr>
            <a:spLocks noGrp="1"/>
          </p:cNvSpPr>
          <p:nvPr>
            <p:ph idx="1"/>
          </p:nvPr>
        </p:nvSpPr>
        <p:spPr/>
        <p:txBody>
          <a:bodyPr>
            <a:normAutofit fontScale="92500"/>
          </a:bodyPr>
          <a:lstStyle/>
          <a:p>
            <a:pPr marL="0" indent="0">
              <a:buNone/>
            </a:pPr>
            <a:r>
              <a:rPr lang="en-US" b="1">
                <a:solidFill>
                  <a:srgbClr val="C00000"/>
                </a:solidFill>
              </a:rPr>
              <a:t>Send timely and do not wait until the last moment ! Any submission after 5 PM is not allowed</a:t>
            </a:r>
          </a:p>
          <a:p>
            <a:r>
              <a:rPr lang="en-US"/>
              <a:t>All templates (A, B and C) have to be </a:t>
            </a:r>
            <a:r>
              <a:rPr lang="en-US" b="1"/>
              <a:t>fully completed and the template itself cannot be modified</a:t>
            </a:r>
          </a:p>
          <a:p>
            <a:r>
              <a:rPr lang="en-US"/>
              <a:t>Any error or inconsistency in the proposal (</a:t>
            </a:r>
            <a:r>
              <a:rPr lang="en-US" err="1"/>
              <a:t>eg</a:t>
            </a:r>
            <a:r>
              <a:rPr lang="en-US"/>
              <a:t> in the budget calculation) may lead to rejection of the application</a:t>
            </a:r>
          </a:p>
          <a:p>
            <a:r>
              <a:rPr lang="en-US"/>
              <a:t>Only the proposal (annex A), budget (B) and </a:t>
            </a:r>
            <a:r>
              <a:rPr lang="en-US" err="1"/>
              <a:t>Logframe</a:t>
            </a:r>
            <a:r>
              <a:rPr lang="en-US"/>
              <a:t> ( C) will be evaluated. It is therefore very important that these contain ALL the relevant information regarding the action.</a:t>
            </a:r>
            <a:r>
              <a:rPr lang="en-US" b="1"/>
              <a:t> </a:t>
            </a:r>
          </a:p>
          <a:p>
            <a:pPr marL="0" indent="0">
              <a:buNone/>
            </a:pPr>
            <a:r>
              <a:rPr lang="en-US" b="1"/>
              <a:t>No supplementary annex must be sent!</a:t>
            </a:r>
            <a:endParaRPr lang="en-US"/>
          </a:p>
          <a:p>
            <a:endParaRPr lang="en-UG"/>
          </a:p>
        </p:txBody>
      </p:sp>
    </p:spTree>
    <p:extLst>
      <p:ext uri="{BB962C8B-B14F-4D97-AF65-F5344CB8AC3E}">
        <p14:creationId xmlns:p14="http://schemas.microsoft.com/office/powerpoint/2010/main" val="1266192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C916-CE04-3BEB-40B4-EFC487BEF65C}"/>
              </a:ext>
            </a:extLst>
          </p:cNvPr>
          <p:cNvSpPr>
            <a:spLocks noGrp="1"/>
          </p:cNvSpPr>
          <p:nvPr>
            <p:ph type="title"/>
          </p:nvPr>
        </p:nvSpPr>
        <p:spPr/>
        <p:txBody>
          <a:bodyPr/>
          <a:lstStyle/>
          <a:p>
            <a:r>
              <a:rPr lang="en-US" b="1"/>
              <a:t>5. Next steps – PART 1</a:t>
            </a:r>
            <a:endParaRPr lang="en-UG" b="1"/>
          </a:p>
        </p:txBody>
      </p:sp>
      <p:sp>
        <p:nvSpPr>
          <p:cNvPr id="3" name="Content Placeholder 2">
            <a:extLst>
              <a:ext uri="{FF2B5EF4-FFF2-40B4-BE49-F238E27FC236}">
                <a16:creationId xmlns:a16="http://schemas.microsoft.com/office/drawing/2014/main" id="{59FB4066-9132-9F9A-92A6-47C75CBB94B9}"/>
              </a:ext>
            </a:extLst>
          </p:cNvPr>
          <p:cNvSpPr>
            <a:spLocks noGrp="1"/>
          </p:cNvSpPr>
          <p:nvPr>
            <p:ph idx="1"/>
          </p:nvPr>
        </p:nvSpPr>
        <p:spPr/>
        <p:txBody>
          <a:bodyPr/>
          <a:lstStyle/>
          <a:p>
            <a:r>
              <a:rPr lang="en-GB"/>
              <a:t>Concept note may not be modified by the applicant in the </a:t>
            </a:r>
            <a:r>
              <a:rPr lang="en-US"/>
              <a:t>proposal (</a:t>
            </a:r>
            <a:r>
              <a:rPr lang="en-US" b="1"/>
              <a:t>no substantial change to key activities/approaches</a:t>
            </a:r>
            <a:r>
              <a:rPr lang="en-US"/>
              <a:t>)</a:t>
            </a:r>
          </a:p>
          <a:p>
            <a:pPr marL="0" indent="0">
              <a:buNone/>
            </a:pPr>
            <a:endParaRPr lang="en-US"/>
          </a:p>
          <a:p>
            <a:r>
              <a:rPr lang="en-US" b="1"/>
              <a:t>Requested funds may not differ more than 20% from the initial estimate/requested contribution </a:t>
            </a:r>
            <a:r>
              <a:rPr lang="en-US"/>
              <a:t>and within minimum/maximum amounts</a:t>
            </a:r>
            <a:endParaRPr lang="en-US" b="1"/>
          </a:p>
          <a:p>
            <a:endParaRPr lang="en-UG"/>
          </a:p>
        </p:txBody>
      </p:sp>
    </p:spTree>
    <p:extLst>
      <p:ext uri="{BB962C8B-B14F-4D97-AF65-F5344CB8AC3E}">
        <p14:creationId xmlns:p14="http://schemas.microsoft.com/office/powerpoint/2010/main" val="613640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64FE-937F-1719-B4C8-B9ECB6C7C34A}"/>
              </a:ext>
            </a:extLst>
          </p:cNvPr>
          <p:cNvSpPr>
            <a:spLocks noGrp="1"/>
          </p:cNvSpPr>
          <p:nvPr>
            <p:ph type="title"/>
          </p:nvPr>
        </p:nvSpPr>
        <p:spPr/>
        <p:txBody>
          <a:bodyPr/>
          <a:lstStyle/>
          <a:p>
            <a:r>
              <a:rPr lang="en-US" b="1"/>
              <a:t>5. Next steps – PART 2</a:t>
            </a:r>
            <a:endParaRPr lang="en-UG" b="1"/>
          </a:p>
        </p:txBody>
      </p:sp>
      <p:graphicFrame>
        <p:nvGraphicFramePr>
          <p:cNvPr id="4" name="Content Placeholder 3">
            <a:extLst>
              <a:ext uri="{FF2B5EF4-FFF2-40B4-BE49-F238E27FC236}">
                <a16:creationId xmlns:a16="http://schemas.microsoft.com/office/drawing/2014/main" id="{2AEF04A8-0C25-0C09-9432-99EB39C937CB}"/>
              </a:ext>
            </a:extLst>
          </p:cNvPr>
          <p:cNvGraphicFramePr>
            <a:graphicFrameLocks/>
          </p:cNvGraphicFramePr>
          <p:nvPr>
            <p:extLst>
              <p:ext uri="{D42A27DB-BD31-4B8C-83A1-F6EECF244321}">
                <p14:modId xmlns:p14="http://schemas.microsoft.com/office/powerpoint/2010/main" val="2026468700"/>
              </p:ext>
            </p:extLst>
          </p:nvPr>
        </p:nvGraphicFramePr>
        <p:xfrm>
          <a:off x="707813" y="2051281"/>
          <a:ext cx="10776373" cy="3967505"/>
        </p:xfrm>
        <a:graphic>
          <a:graphicData uri="http://schemas.openxmlformats.org/drawingml/2006/table">
            <a:tbl>
              <a:tblPr>
                <a:tableStyleId>{5C22544A-7EE6-4342-B048-85BDC9FD1C3A}</a:tableStyleId>
              </a:tblPr>
              <a:tblGrid>
                <a:gridCol w="6881029">
                  <a:extLst>
                    <a:ext uri="{9D8B030D-6E8A-4147-A177-3AD203B41FA5}">
                      <a16:colId xmlns:a16="http://schemas.microsoft.com/office/drawing/2014/main" val="3856674543"/>
                    </a:ext>
                  </a:extLst>
                </a:gridCol>
                <a:gridCol w="2542032">
                  <a:extLst>
                    <a:ext uri="{9D8B030D-6E8A-4147-A177-3AD203B41FA5}">
                      <a16:colId xmlns:a16="http://schemas.microsoft.com/office/drawing/2014/main" val="904832600"/>
                    </a:ext>
                  </a:extLst>
                </a:gridCol>
                <a:gridCol w="1353312">
                  <a:extLst>
                    <a:ext uri="{9D8B030D-6E8A-4147-A177-3AD203B41FA5}">
                      <a16:colId xmlns:a16="http://schemas.microsoft.com/office/drawing/2014/main" val="3543547415"/>
                    </a:ext>
                  </a:extLst>
                </a:gridCol>
              </a:tblGrid>
              <a:tr h="792503">
                <a:tc>
                  <a:txBody>
                    <a:bodyPr/>
                    <a:lstStyle/>
                    <a:p>
                      <a:pPr>
                        <a:spcBef>
                          <a:spcPts val="600"/>
                        </a:spcBef>
                        <a:spcAft>
                          <a:spcPts val="600"/>
                        </a:spcAft>
                      </a:pPr>
                      <a:r>
                        <a:rPr lang="en-US" sz="2000" b="1" kern="50">
                          <a:solidFill>
                            <a:srgbClr val="C00000"/>
                          </a:solidFill>
                          <a:effectLst/>
                        </a:rPr>
                        <a:t>Request certificates and supporting documents relating to the grounds for exclusion (see 2.1.1 (2))</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solidFill>
                            <a:srgbClr val="C00000"/>
                          </a:solidFill>
                          <a:effectLst/>
                        </a:rPr>
                        <a:t>TBD on </a:t>
                      </a:r>
                      <a:r>
                        <a:rPr lang="fr-FR" sz="2000" b="1" kern="50" err="1">
                          <a:solidFill>
                            <a:srgbClr val="C00000"/>
                          </a:solidFill>
                          <a:effectLst/>
                        </a:rPr>
                        <a:t>technical</a:t>
                      </a:r>
                      <a:r>
                        <a:rPr lang="fr-FR" sz="2000" b="1" kern="50">
                          <a:solidFill>
                            <a:srgbClr val="C00000"/>
                          </a:solidFill>
                          <a:effectLst/>
                        </a:rPr>
                        <a:t> </a:t>
                      </a:r>
                      <a:r>
                        <a:rPr lang="fr-FR" sz="2000" b="1" kern="50" err="1">
                          <a:solidFill>
                            <a:srgbClr val="C00000"/>
                          </a:solidFill>
                          <a:effectLst/>
                        </a:rPr>
                        <a:t>evaluation</a:t>
                      </a:r>
                      <a:r>
                        <a:rPr lang="fr-FR" sz="2000" b="1" kern="50">
                          <a:solidFill>
                            <a:srgbClr val="C00000"/>
                          </a:solidFill>
                          <a:effectLst/>
                        </a:rPr>
                        <a:t>*</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solidFill>
                            <a:srgbClr val="C00000"/>
                          </a:solidFill>
                          <a:effectLst/>
                        </a:rPr>
                        <a:t>5:00 pm</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4274888950"/>
                  </a:ext>
                </a:extLst>
              </a:tr>
              <a:tr h="676656">
                <a:tc>
                  <a:txBody>
                    <a:bodyPr/>
                    <a:lstStyle/>
                    <a:p>
                      <a:pPr>
                        <a:spcBef>
                          <a:spcPts val="600"/>
                        </a:spcBef>
                        <a:spcAft>
                          <a:spcPts val="600"/>
                        </a:spcAft>
                      </a:pPr>
                      <a:r>
                        <a:rPr lang="en-US" sz="2000" b="1" kern="50">
                          <a:solidFill>
                            <a:srgbClr val="C00000"/>
                          </a:solidFill>
                          <a:effectLst/>
                        </a:rPr>
                        <a:t>Receipt of certificates and supporting documents relating to the grounds for exclusion</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solidFill>
                            <a:srgbClr val="C00000"/>
                          </a:solidFill>
                          <a:effectLst/>
                        </a:rPr>
                        <a:t>xx* (15 </a:t>
                      </a:r>
                      <a:r>
                        <a:rPr lang="fr-FR" sz="2000" b="1" kern="50" err="1">
                          <a:solidFill>
                            <a:srgbClr val="C00000"/>
                          </a:solidFill>
                          <a:effectLst/>
                        </a:rPr>
                        <a:t>days</a:t>
                      </a:r>
                      <a:r>
                        <a:rPr lang="fr-FR" sz="2000" b="1" kern="50">
                          <a:solidFill>
                            <a:srgbClr val="C00000"/>
                          </a:solidFill>
                          <a:effectLst/>
                        </a:rPr>
                        <a:t> </a:t>
                      </a:r>
                      <a:r>
                        <a:rPr lang="fr-FR" sz="2000" b="1" kern="50" err="1">
                          <a:solidFill>
                            <a:srgbClr val="C00000"/>
                          </a:solidFill>
                          <a:effectLst/>
                        </a:rPr>
                        <a:t>since</a:t>
                      </a:r>
                      <a:r>
                        <a:rPr lang="fr-FR" sz="2000" b="1" kern="50">
                          <a:solidFill>
                            <a:srgbClr val="C00000"/>
                          </a:solidFill>
                          <a:effectLst/>
                        </a:rPr>
                        <a:t> </a:t>
                      </a:r>
                      <a:r>
                        <a:rPr lang="fr-FR" sz="2000" b="1" kern="50" err="1">
                          <a:solidFill>
                            <a:srgbClr val="C00000"/>
                          </a:solidFill>
                          <a:effectLst/>
                        </a:rPr>
                        <a:t>request</a:t>
                      </a:r>
                      <a:r>
                        <a:rPr lang="fr-FR" sz="2000" b="1" kern="50">
                          <a:solidFill>
                            <a:srgbClr val="C00000"/>
                          </a:solidFill>
                          <a:effectLst/>
                        </a:rPr>
                        <a:t>)</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solidFill>
                            <a:srgbClr val="C00000"/>
                          </a:solidFill>
                          <a:effectLst/>
                        </a:rPr>
                        <a:t>5:00 pm</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372930437"/>
                  </a:ext>
                </a:extLst>
              </a:tr>
              <a:tr h="694944">
                <a:tc>
                  <a:txBody>
                    <a:bodyPr/>
                    <a:lstStyle/>
                    <a:p>
                      <a:pPr>
                        <a:spcBef>
                          <a:spcPts val="600"/>
                        </a:spcBef>
                        <a:spcAft>
                          <a:spcPts val="600"/>
                        </a:spcAft>
                      </a:pPr>
                      <a:r>
                        <a:rPr lang="en-US" sz="2000" b="1" kern="50">
                          <a:solidFill>
                            <a:srgbClr val="C00000"/>
                          </a:solidFill>
                          <a:effectLst/>
                        </a:rPr>
                        <a:t>Onsite organizational analysis of the successful applicants after technical evaluation</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solidFill>
                            <a:srgbClr val="C00000"/>
                          </a:solidFill>
                          <a:effectLst/>
                        </a:rPr>
                        <a:t>TBD on </a:t>
                      </a:r>
                      <a:r>
                        <a:rPr lang="fr-FR" sz="2000" b="1" kern="50" err="1">
                          <a:solidFill>
                            <a:srgbClr val="C00000"/>
                          </a:solidFill>
                          <a:effectLst/>
                        </a:rPr>
                        <a:t>technical</a:t>
                      </a:r>
                      <a:r>
                        <a:rPr lang="fr-FR" sz="2000" b="1" kern="50">
                          <a:solidFill>
                            <a:srgbClr val="C00000"/>
                          </a:solidFill>
                          <a:effectLst/>
                        </a:rPr>
                        <a:t> </a:t>
                      </a:r>
                      <a:r>
                        <a:rPr lang="fr-FR" sz="2000" b="1" kern="50" err="1">
                          <a:solidFill>
                            <a:srgbClr val="C00000"/>
                          </a:solidFill>
                          <a:effectLst/>
                        </a:rPr>
                        <a:t>evaluation</a:t>
                      </a:r>
                      <a:r>
                        <a:rPr lang="fr-FR" sz="2000" b="1" kern="50">
                          <a:solidFill>
                            <a:srgbClr val="C00000"/>
                          </a:solidFill>
                          <a:effectLst/>
                        </a:rPr>
                        <a:t>*</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solidFill>
                            <a:srgbClr val="C00000"/>
                          </a:solidFill>
                          <a:effectLst/>
                        </a:rPr>
                        <a:t>N/A-</a:t>
                      </a:r>
                      <a:endParaRPr lang="en-US" sz="2000" b="1" kern="50">
                        <a:solidFill>
                          <a:srgbClr val="C00000"/>
                        </a:solidFill>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529215670"/>
                  </a:ext>
                </a:extLst>
              </a:tr>
              <a:tr h="528320">
                <a:tc>
                  <a:txBody>
                    <a:bodyPr/>
                    <a:lstStyle/>
                    <a:p>
                      <a:pPr>
                        <a:spcBef>
                          <a:spcPts val="600"/>
                        </a:spcBef>
                        <a:spcAft>
                          <a:spcPts val="600"/>
                        </a:spcAft>
                      </a:pPr>
                      <a:r>
                        <a:rPr lang="en-US" sz="2000" kern="50">
                          <a:effectLst/>
                        </a:rPr>
                        <a:t>Selection Committee meeting</a:t>
                      </a:r>
                      <a:endParaRPr lang="en-US" sz="2000" kern="5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kern="50">
                          <a:effectLst/>
                        </a:rPr>
                        <a:t>xx, 2024*</a:t>
                      </a:r>
                      <a:endParaRPr lang="en-US" sz="2000" kern="5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kern="50">
                          <a:effectLst/>
                        </a:rPr>
                        <a:t>N/A</a:t>
                      </a:r>
                      <a:endParaRPr lang="en-US" sz="2000"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236257443"/>
                  </a:ext>
                </a:extLst>
              </a:tr>
              <a:tr h="746762">
                <a:tc>
                  <a:txBody>
                    <a:bodyPr/>
                    <a:lstStyle/>
                    <a:p>
                      <a:pPr>
                        <a:spcBef>
                          <a:spcPts val="600"/>
                        </a:spcBef>
                        <a:spcAft>
                          <a:spcPts val="600"/>
                        </a:spcAft>
                      </a:pPr>
                      <a:r>
                        <a:rPr lang="en-US" sz="2000" b="1" kern="50">
                          <a:effectLst/>
                          <a:latin typeface="+mn-lt"/>
                          <a:ea typeface="+mn-ea"/>
                          <a:cs typeface="+mn-cs"/>
                        </a:rPr>
                        <a:t>Legal</a:t>
                      </a:r>
                      <a:r>
                        <a:rPr lang="en-US" sz="2000" b="1" kern="50" baseline="0">
                          <a:effectLst/>
                          <a:latin typeface="+mn-lt"/>
                          <a:ea typeface="+mn-ea"/>
                          <a:cs typeface="+mn-cs"/>
                        </a:rPr>
                        <a:t> check and grant signature</a:t>
                      </a:r>
                      <a:endParaRPr lang="en-US" sz="2000" b="1" kern="5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effectLst/>
                        </a:rPr>
                        <a:t>xx, 2024*</a:t>
                      </a:r>
                      <a:endParaRPr lang="en-US" sz="2000" b="1" kern="5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effectLst/>
                        </a:rPr>
                        <a:t>N/A</a:t>
                      </a:r>
                      <a:endParaRPr lang="en-US" sz="2000" b="1"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4164367982"/>
                  </a:ext>
                </a:extLst>
              </a:tr>
              <a:tr h="528320">
                <a:tc>
                  <a:txBody>
                    <a:bodyPr/>
                    <a:lstStyle/>
                    <a:p>
                      <a:pPr>
                        <a:spcBef>
                          <a:spcPts val="600"/>
                        </a:spcBef>
                        <a:spcAft>
                          <a:spcPts val="600"/>
                        </a:spcAft>
                      </a:pPr>
                      <a:r>
                        <a:rPr lang="en-GB" sz="2000" b="1" kern="50">
                          <a:effectLst/>
                          <a:latin typeface="+mn-lt"/>
                          <a:ea typeface="+mn-ea"/>
                          <a:cs typeface="+mn-cs"/>
                        </a:rPr>
                        <a:t>Start</a:t>
                      </a:r>
                      <a:r>
                        <a:rPr lang="en-GB" sz="2000" b="1" kern="50" baseline="0">
                          <a:effectLst/>
                          <a:latin typeface="+mn-lt"/>
                          <a:ea typeface="+mn-ea"/>
                          <a:cs typeface="+mn-cs"/>
                        </a:rPr>
                        <a:t> grant implementation</a:t>
                      </a:r>
                      <a:endParaRPr lang="en-US" sz="2000" b="1" kern="5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Aft>
                          <a:spcPts val="0"/>
                        </a:spcAft>
                      </a:pPr>
                      <a:r>
                        <a:rPr lang="fr-FR" sz="2000" b="1" kern="50">
                          <a:effectLst/>
                        </a:rPr>
                        <a:t>xx 2024*</a:t>
                      </a:r>
                      <a:endParaRPr lang="en-US" sz="2000" b="1" kern="5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1" kern="50">
                          <a:effectLst/>
                        </a:rPr>
                        <a:t>N/A</a:t>
                      </a:r>
                      <a:endParaRPr lang="en-US" sz="2000" b="1" kern="5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260953938"/>
                  </a:ext>
                </a:extLst>
              </a:tr>
            </a:tbl>
          </a:graphicData>
        </a:graphic>
      </p:graphicFrame>
    </p:spTree>
    <p:extLst>
      <p:ext uri="{BB962C8B-B14F-4D97-AF65-F5344CB8AC3E}">
        <p14:creationId xmlns:p14="http://schemas.microsoft.com/office/powerpoint/2010/main" val="1301596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42B7-0319-C87D-3274-0DA31BA11753}"/>
              </a:ext>
            </a:extLst>
          </p:cNvPr>
          <p:cNvSpPr>
            <a:spLocks noGrp="1"/>
          </p:cNvSpPr>
          <p:nvPr>
            <p:ph type="title"/>
          </p:nvPr>
        </p:nvSpPr>
        <p:spPr/>
        <p:txBody>
          <a:bodyPr/>
          <a:lstStyle/>
          <a:p>
            <a:r>
              <a:rPr lang="en-US" b="1"/>
              <a:t>5. Next steps – PART 2</a:t>
            </a:r>
            <a:endParaRPr lang="en-UG" b="1"/>
          </a:p>
        </p:txBody>
      </p:sp>
      <p:sp>
        <p:nvSpPr>
          <p:cNvPr id="3" name="Content Placeholder 2">
            <a:extLst>
              <a:ext uri="{FF2B5EF4-FFF2-40B4-BE49-F238E27FC236}">
                <a16:creationId xmlns:a16="http://schemas.microsoft.com/office/drawing/2014/main" id="{4D154DB1-CCC7-09CB-1A72-2629E6D390BC}"/>
              </a:ext>
            </a:extLst>
          </p:cNvPr>
          <p:cNvSpPr>
            <a:spLocks noGrp="1"/>
          </p:cNvSpPr>
          <p:nvPr>
            <p:ph idx="1"/>
          </p:nvPr>
        </p:nvSpPr>
        <p:spPr/>
        <p:txBody>
          <a:bodyPr/>
          <a:lstStyle/>
          <a:p>
            <a:pPr marL="0" indent="0">
              <a:buNone/>
            </a:pPr>
            <a:r>
              <a:rPr lang="en-US"/>
              <a:t>After technical evaluation:</a:t>
            </a:r>
          </a:p>
          <a:p>
            <a:pPr marL="0" indent="0">
              <a:buNone/>
            </a:pPr>
            <a:endParaRPr lang="en-US"/>
          </a:p>
          <a:p>
            <a:pPr>
              <a:buFont typeface="Wingdings" panose="05000000000000000000" pitchFamily="2" charset="2"/>
              <a:buChar char="à"/>
            </a:pPr>
            <a:r>
              <a:rPr lang="en-US">
                <a:sym typeface="Wingdings" panose="05000000000000000000" pitchFamily="2" charset="2"/>
              </a:rPr>
              <a:t>Ranking </a:t>
            </a:r>
          </a:p>
          <a:p>
            <a:pPr marL="0" indent="0">
              <a:buNone/>
            </a:pPr>
            <a:endParaRPr lang="en-US">
              <a:sym typeface="Wingdings" panose="05000000000000000000" pitchFamily="2" charset="2"/>
            </a:endParaRPr>
          </a:p>
          <a:p>
            <a:pPr lvl="1">
              <a:buFont typeface="Wingdings" panose="05000000000000000000" pitchFamily="2" charset="2"/>
              <a:buChar char="à"/>
            </a:pPr>
            <a:r>
              <a:rPr lang="en-US">
                <a:sym typeface="Wingdings" panose="05000000000000000000" pitchFamily="2" charset="2"/>
              </a:rPr>
              <a:t>Pre-selection of highest ranked that absorb call volume</a:t>
            </a:r>
          </a:p>
          <a:p>
            <a:pPr marL="457200" lvl="1" indent="0">
              <a:buNone/>
            </a:pPr>
            <a:endParaRPr lang="en-US">
              <a:sym typeface="Wingdings" panose="05000000000000000000" pitchFamily="2" charset="2"/>
            </a:endParaRPr>
          </a:p>
          <a:p>
            <a:pPr lvl="1">
              <a:buFont typeface="Wingdings" panose="05000000000000000000" pitchFamily="2" charset="2"/>
              <a:buChar char="à"/>
            </a:pPr>
            <a:r>
              <a:rPr lang="en-US">
                <a:sym typeface="Wingdings" panose="05000000000000000000" pitchFamily="2" charset="2"/>
              </a:rPr>
              <a:t>Reserve list of those that come below in the ranking and passed technical evaluation</a:t>
            </a:r>
            <a:endParaRPr lang="en-US"/>
          </a:p>
          <a:p>
            <a:endParaRPr lang="en-UG"/>
          </a:p>
        </p:txBody>
      </p:sp>
    </p:spTree>
    <p:extLst>
      <p:ext uri="{BB962C8B-B14F-4D97-AF65-F5344CB8AC3E}">
        <p14:creationId xmlns:p14="http://schemas.microsoft.com/office/powerpoint/2010/main" val="2476488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8832-3E77-5BF3-9EA6-481CCBDC6AE4}"/>
              </a:ext>
            </a:extLst>
          </p:cNvPr>
          <p:cNvSpPr>
            <a:spLocks noGrp="1"/>
          </p:cNvSpPr>
          <p:nvPr>
            <p:ph type="title"/>
          </p:nvPr>
        </p:nvSpPr>
        <p:spPr/>
        <p:txBody>
          <a:bodyPr/>
          <a:lstStyle/>
          <a:p>
            <a:r>
              <a:rPr lang="en-US" b="1"/>
              <a:t>5. Next steps – PART 2</a:t>
            </a:r>
            <a:endParaRPr lang="en-UG" b="1"/>
          </a:p>
        </p:txBody>
      </p:sp>
      <p:sp>
        <p:nvSpPr>
          <p:cNvPr id="3" name="Content Placeholder 2">
            <a:extLst>
              <a:ext uri="{FF2B5EF4-FFF2-40B4-BE49-F238E27FC236}">
                <a16:creationId xmlns:a16="http://schemas.microsoft.com/office/drawing/2014/main" id="{9D8C6613-73FE-934D-015D-5E97F9CA90AF}"/>
              </a:ext>
            </a:extLst>
          </p:cNvPr>
          <p:cNvSpPr>
            <a:spLocks noGrp="1"/>
          </p:cNvSpPr>
          <p:nvPr>
            <p:ph idx="1"/>
          </p:nvPr>
        </p:nvSpPr>
        <p:spPr/>
        <p:txBody>
          <a:bodyPr>
            <a:normAutofit fontScale="85000" lnSpcReduction="10000"/>
          </a:bodyPr>
          <a:lstStyle/>
          <a:p>
            <a:pPr marL="0" indent="0">
              <a:buNone/>
            </a:pPr>
            <a:r>
              <a:rPr lang="en-US" b="1">
                <a:solidFill>
                  <a:srgbClr val="C00000"/>
                </a:solidFill>
              </a:rPr>
              <a:t>Pre-selected applicants will be invited to submit – time = 15 days</a:t>
            </a:r>
          </a:p>
          <a:p>
            <a:pPr marL="0" indent="0">
              <a:buNone/>
            </a:pPr>
            <a:endParaRPr lang="en-US"/>
          </a:p>
          <a:p>
            <a:pPr lvl="0"/>
            <a:r>
              <a:rPr lang="en-GB"/>
              <a:t>Criminal record clearance (Interpol) certificate for the main</a:t>
            </a:r>
            <a:r>
              <a:rPr lang="en-US"/>
              <a:t> authorized representatives</a:t>
            </a:r>
            <a:r>
              <a:rPr lang="en-GB"/>
              <a:t> of your organization (e.g. </a:t>
            </a:r>
            <a:r>
              <a:rPr lang="en-GB" b="1"/>
              <a:t>chairman of the board of directors </a:t>
            </a:r>
            <a:r>
              <a:rPr lang="en-GB" b="1" u="sng"/>
              <a:t>AND</a:t>
            </a:r>
            <a:r>
              <a:rPr lang="en-GB" b="1"/>
              <a:t> the executive director</a:t>
            </a:r>
            <a:r>
              <a:rPr lang="en-GB"/>
              <a:t>) those that will sign the grant agreement – </a:t>
            </a:r>
            <a:r>
              <a:rPr lang="en-GB" b="1">
                <a:solidFill>
                  <a:srgbClr val="C00000"/>
                </a:solidFill>
              </a:rPr>
              <a:t>Can take 2 weeks, ask timely!!</a:t>
            </a:r>
            <a:endParaRPr lang="en-US" b="1">
              <a:solidFill>
                <a:srgbClr val="C00000"/>
              </a:solidFill>
            </a:endParaRPr>
          </a:p>
          <a:p>
            <a:pPr lvl="0"/>
            <a:r>
              <a:rPr lang="en-GB"/>
              <a:t>Tax clearance certificate from Uganda Revenue Authority (URA) </a:t>
            </a:r>
            <a:endParaRPr lang="en-US"/>
          </a:p>
          <a:p>
            <a:pPr lvl="0"/>
            <a:r>
              <a:rPr lang="en-GB"/>
              <a:t>NSSF Clearance Certificate</a:t>
            </a:r>
          </a:p>
          <a:p>
            <a:pPr marL="0" lvl="0" indent="0">
              <a:buNone/>
            </a:pPr>
            <a:endParaRPr lang="en-GB"/>
          </a:p>
          <a:p>
            <a:pPr marL="0" lvl="0" indent="0">
              <a:buNone/>
            </a:pPr>
            <a:r>
              <a:rPr lang="en-GB" b="1">
                <a:solidFill>
                  <a:srgbClr val="C00000"/>
                </a:solidFill>
              </a:rPr>
              <a:t>Documents cannot be older than 2 years</a:t>
            </a:r>
          </a:p>
          <a:p>
            <a:endParaRPr lang="en-UG"/>
          </a:p>
        </p:txBody>
      </p:sp>
    </p:spTree>
    <p:extLst>
      <p:ext uri="{BB962C8B-B14F-4D97-AF65-F5344CB8AC3E}">
        <p14:creationId xmlns:p14="http://schemas.microsoft.com/office/powerpoint/2010/main" val="3475626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408C-6D19-8951-3FD4-6D8069E46983}"/>
              </a:ext>
            </a:extLst>
          </p:cNvPr>
          <p:cNvSpPr>
            <a:spLocks noGrp="1"/>
          </p:cNvSpPr>
          <p:nvPr>
            <p:ph type="title"/>
          </p:nvPr>
        </p:nvSpPr>
        <p:spPr/>
        <p:txBody>
          <a:bodyPr/>
          <a:lstStyle/>
          <a:p>
            <a:r>
              <a:rPr lang="en-US" b="1"/>
              <a:t>5. Next steps – PART 2</a:t>
            </a:r>
            <a:endParaRPr lang="en-UG" b="1"/>
          </a:p>
        </p:txBody>
      </p:sp>
      <p:sp>
        <p:nvSpPr>
          <p:cNvPr id="3" name="Content Placeholder 2">
            <a:extLst>
              <a:ext uri="{FF2B5EF4-FFF2-40B4-BE49-F238E27FC236}">
                <a16:creationId xmlns:a16="http://schemas.microsoft.com/office/drawing/2014/main" id="{B344AF95-7D72-6C3A-3099-452066981694}"/>
              </a:ext>
            </a:extLst>
          </p:cNvPr>
          <p:cNvSpPr>
            <a:spLocks noGrp="1"/>
          </p:cNvSpPr>
          <p:nvPr>
            <p:ph idx="1"/>
          </p:nvPr>
        </p:nvSpPr>
        <p:spPr/>
        <p:txBody>
          <a:bodyPr>
            <a:normAutofit lnSpcReduction="10000"/>
          </a:bodyPr>
          <a:lstStyle/>
          <a:p>
            <a:pPr marL="0" lvl="0" indent="0">
              <a:buNone/>
            </a:pPr>
            <a:r>
              <a:rPr lang="en-US" b="1" err="1">
                <a:solidFill>
                  <a:srgbClr val="C00000"/>
                </a:solidFill>
              </a:rPr>
              <a:t>Organisational</a:t>
            </a:r>
            <a:r>
              <a:rPr lang="en-US" b="1">
                <a:solidFill>
                  <a:srgbClr val="C00000"/>
                </a:solidFill>
              </a:rPr>
              <a:t> assessments</a:t>
            </a:r>
          </a:p>
          <a:p>
            <a:pPr marL="0" lvl="0" indent="0">
              <a:buNone/>
            </a:pPr>
            <a:r>
              <a:rPr lang="en-US"/>
              <a:t>Assessment to confirm whether applicant has the capacity to implement the proposed activities. The purpose is to verify </a:t>
            </a:r>
            <a:r>
              <a:rPr lang="en-US" u="sng"/>
              <a:t>general characteristics, technical capacities, control environment, financial management, audit, procurements and context. </a:t>
            </a:r>
          </a:p>
          <a:p>
            <a:pPr marL="0" lvl="0" indent="0">
              <a:buNone/>
            </a:pPr>
            <a:endParaRPr lang="en-US" u="sng"/>
          </a:p>
          <a:p>
            <a:r>
              <a:rPr lang="en-US"/>
              <a:t>Done by consultant &amp; </a:t>
            </a:r>
            <a:r>
              <a:rPr lang="en-US" err="1"/>
              <a:t>Enabel</a:t>
            </a:r>
            <a:endParaRPr lang="en-US"/>
          </a:p>
          <a:p>
            <a:pPr lvl="0"/>
            <a:r>
              <a:rPr lang="en-US"/>
              <a:t>Visits of half a day to 1 day</a:t>
            </a:r>
          </a:p>
          <a:p>
            <a:pPr lvl="0"/>
            <a:r>
              <a:rPr lang="en-US"/>
              <a:t>Can be organized on short notice – be prepared</a:t>
            </a:r>
            <a:endParaRPr lang="en-GB"/>
          </a:p>
          <a:p>
            <a:endParaRPr lang="en-UG"/>
          </a:p>
        </p:txBody>
      </p:sp>
    </p:spTree>
    <p:extLst>
      <p:ext uri="{BB962C8B-B14F-4D97-AF65-F5344CB8AC3E}">
        <p14:creationId xmlns:p14="http://schemas.microsoft.com/office/powerpoint/2010/main" val="3939119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48FD-D8CA-6551-5BFE-E7AB226EE6EF}"/>
              </a:ext>
            </a:extLst>
          </p:cNvPr>
          <p:cNvSpPr>
            <a:spLocks noGrp="1"/>
          </p:cNvSpPr>
          <p:nvPr>
            <p:ph type="title"/>
          </p:nvPr>
        </p:nvSpPr>
        <p:spPr/>
        <p:txBody>
          <a:bodyPr/>
          <a:lstStyle/>
          <a:p>
            <a:r>
              <a:rPr lang="en-US" b="1"/>
              <a:t>End</a:t>
            </a:r>
            <a:endParaRPr lang="en-UG" b="1"/>
          </a:p>
        </p:txBody>
      </p:sp>
      <p:pic>
        <p:nvPicPr>
          <p:cNvPr id="6" name="Picture 5">
            <a:extLst>
              <a:ext uri="{FF2B5EF4-FFF2-40B4-BE49-F238E27FC236}">
                <a16:creationId xmlns:a16="http://schemas.microsoft.com/office/drawing/2014/main" id="{4A7B9120-A13B-26CE-D4D4-548C4C2CEC00}"/>
              </a:ext>
            </a:extLst>
          </p:cNvPr>
          <p:cNvPicPr>
            <a:picLocks noChangeAspect="1"/>
          </p:cNvPicPr>
          <p:nvPr/>
        </p:nvPicPr>
        <p:blipFill>
          <a:blip r:embed="rId2"/>
          <a:stretch>
            <a:fillRect/>
          </a:stretch>
        </p:blipFill>
        <p:spPr>
          <a:xfrm>
            <a:off x="2936240" y="1772898"/>
            <a:ext cx="6319520" cy="4739641"/>
          </a:xfrm>
          <a:prstGeom prst="rect">
            <a:avLst/>
          </a:prstGeom>
        </p:spPr>
      </p:pic>
    </p:spTree>
    <p:extLst>
      <p:ext uri="{BB962C8B-B14F-4D97-AF65-F5344CB8AC3E}">
        <p14:creationId xmlns:p14="http://schemas.microsoft.com/office/powerpoint/2010/main" val="243046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8E0-0E20-FBA2-5FF3-82C7D83EAD58}"/>
              </a:ext>
            </a:extLst>
          </p:cNvPr>
          <p:cNvSpPr>
            <a:spLocks noGrp="1"/>
          </p:cNvSpPr>
          <p:nvPr>
            <p:ph type="title"/>
          </p:nvPr>
        </p:nvSpPr>
        <p:spPr/>
        <p:txBody>
          <a:bodyPr vert="horz" lIns="91440" tIns="45720" rIns="91440" bIns="45720" rtlCol="0" anchor="t">
            <a:normAutofit/>
          </a:bodyPr>
          <a:lstStyle/>
          <a:p>
            <a:r>
              <a:rPr lang="fr-BE" b="1">
                <a:solidFill>
                  <a:srgbClr val="C00000"/>
                </a:solidFill>
                <a:ea typeface="Calibri"/>
                <a:cs typeface="Calibri"/>
              </a:rPr>
              <a:t>1. </a:t>
            </a:r>
            <a:r>
              <a:rPr lang="fr-BE" b="1" err="1">
                <a:solidFill>
                  <a:srgbClr val="C00000"/>
                </a:solidFill>
                <a:ea typeface="Calibri"/>
                <a:cs typeface="Calibri"/>
              </a:rPr>
              <a:t>Cn't</a:t>
            </a:r>
            <a:r>
              <a:rPr lang="fr-BE" b="1">
                <a:solidFill>
                  <a:srgbClr val="C00000"/>
                </a:solidFill>
                <a:ea typeface="Calibri"/>
                <a:cs typeface="Calibri"/>
              </a:rPr>
              <a:t> Introduction</a:t>
            </a:r>
            <a:endParaRPr lang="en-US">
              <a:solidFill>
                <a:srgbClr val="C00000"/>
              </a:solidFill>
              <a:ea typeface="+mj-lt"/>
              <a:cs typeface="+mj-lt"/>
            </a:endParaRPr>
          </a:p>
          <a:p>
            <a:endParaRPr lang="en-US">
              <a:ea typeface="Calibri"/>
              <a:cs typeface="Calibri"/>
            </a:endParaRPr>
          </a:p>
        </p:txBody>
      </p:sp>
      <p:sp>
        <p:nvSpPr>
          <p:cNvPr id="8" name="TextBox 7">
            <a:extLst>
              <a:ext uri="{FF2B5EF4-FFF2-40B4-BE49-F238E27FC236}">
                <a16:creationId xmlns:a16="http://schemas.microsoft.com/office/drawing/2014/main" id="{4815F690-6AA1-E6AC-84AE-119667E773A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2">
            <a:extLst>
              <a:ext uri="{FF2B5EF4-FFF2-40B4-BE49-F238E27FC236}">
                <a16:creationId xmlns:a16="http://schemas.microsoft.com/office/drawing/2014/main" id="{D1990829-E9DE-655E-54BD-3019DFC48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71" y="1008242"/>
            <a:ext cx="9066503" cy="5717516"/>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1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8234" y="3622595"/>
            <a:ext cx="10212705" cy="2059305"/>
          </a:xfrm>
          <a:custGeom>
            <a:avLst/>
            <a:gdLst/>
            <a:ahLst/>
            <a:cxnLst/>
            <a:rect l="l" t="t" r="r" b="b"/>
            <a:pathLst>
              <a:path w="10212705" h="2059304">
                <a:moveTo>
                  <a:pt x="10212324" y="0"/>
                </a:moveTo>
                <a:lnTo>
                  <a:pt x="0" y="0"/>
                </a:lnTo>
                <a:lnTo>
                  <a:pt x="0" y="2058720"/>
                </a:lnTo>
                <a:lnTo>
                  <a:pt x="10212324" y="2058720"/>
                </a:lnTo>
                <a:lnTo>
                  <a:pt x="10212324" y="0"/>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991061"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1709530" y="1215"/>
            <a:ext cx="9919253" cy="1397819"/>
          </a:xfrm>
          <a:prstGeom prst="rect">
            <a:avLst/>
          </a:prstGeom>
        </p:spPr>
        <p:txBody>
          <a:bodyPr vert="horz" wrap="square" lIns="0" tIns="12700" rIns="0" bIns="0" rtlCol="0">
            <a:spAutoFit/>
          </a:bodyPr>
          <a:lstStyle/>
          <a:p>
            <a:pPr marL="12700">
              <a:lnSpc>
                <a:spcPct val="100000"/>
              </a:lnSpc>
              <a:spcBef>
                <a:spcPts val="100"/>
              </a:spcBef>
            </a:pPr>
            <a:r>
              <a:rPr lang="en-US" sz="4500" b="1">
                <a:solidFill>
                  <a:srgbClr val="C00000"/>
                </a:solidFill>
                <a:latin typeface="+mn-lt"/>
              </a:rPr>
              <a:t>1. WeWork: Green and Decent Jobs for Youth</a:t>
            </a:r>
            <a:endParaRPr sz="4500" b="1">
              <a:solidFill>
                <a:srgbClr val="C00000"/>
              </a:solidFill>
              <a:latin typeface="+mn-lt"/>
            </a:endParaRPr>
          </a:p>
        </p:txBody>
      </p:sp>
      <p:grpSp>
        <p:nvGrpSpPr>
          <p:cNvPr id="8" name="object 8"/>
          <p:cNvGrpSpPr/>
          <p:nvPr/>
        </p:nvGrpSpPr>
        <p:grpSpPr>
          <a:xfrm>
            <a:off x="9196328" y="5070332"/>
            <a:ext cx="603885" cy="524510"/>
            <a:chOff x="9196328" y="5070332"/>
            <a:chExt cx="603885" cy="524510"/>
          </a:xfrm>
        </p:grpSpPr>
        <p:sp>
          <p:nvSpPr>
            <p:cNvPr id="9" name="object 9"/>
            <p:cNvSpPr/>
            <p:nvPr/>
          </p:nvSpPr>
          <p:spPr>
            <a:xfrm>
              <a:off x="9196324" y="5070335"/>
              <a:ext cx="603885" cy="524510"/>
            </a:xfrm>
            <a:custGeom>
              <a:avLst/>
              <a:gdLst/>
              <a:ahLst/>
              <a:cxnLst/>
              <a:rect l="l" t="t" r="r" b="b"/>
              <a:pathLst>
                <a:path w="603884" h="524510">
                  <a:moveTo>
                    <a:pt x="324091" y="141566"/>
                  </a:moveTo>
                  <a:lnTo>
                    <a:pt x="318490" y="127177"/>
                  </a:lnTo>
                  <a:lnTo>
                    <a:pt x="315226" y="121526"/>
                  </a:lnTo>
                  <a:lnTo>
                    <a:pt x="275958" y="58305"/>
                  </a:lnTo>
                  <a:lnTo>
                    <a:pt x="253834" y="40474"/>
                  </a:lnTo>
                  <a:lnTo>
                    <a:pt x="225475" y="47117"/>
                  </a:lnTo>
                  <a:lnTo>
                    <a:pt x="177698" y="74079"/>
                  </a:lnTo>
                  <a:lnTo>
                    <a:pt x="147828" y="93446"/>
                  </a:lnTo>
                  <a:lnTo>
                    <a:pt x="135724" y="110337"/>
                  </a:lnTo>
                  <a:lnTo>
                    <a:pt x="140131" y="130771"/>
                  </a:lnTo>
                  <a:lnTo>
                    <a:pt x="160616" y="161912"/>
                  </a:lnTo>
                  <a:lnTo>
                    <a:pt x="159753" y="164134"/>
                  </a:lnTo>
                  <a:lnTo>
                    <a:pt x="159296" y="173050"/>
                  </a:lnTo>
                  <a:lnTo>
                    <a:pt x="128079" y="161340"/>
                  </a:lnTo>
                  <a:lnTo>
                    <a:pt x="103987" y="140817"/>
                  </a:lnTo>
                  <a:lnTo>
                    <a:pt x="80759" y="119316"/>
                  </a:lnTo>
                  <a:lnTo>
                    <a:pt x="52120" y="104736"/>
                  </a:lnTo>
                  <a:lnTo>
                    <a:pt x="76454" y="88836"/>
                  </a:lnTo>
                  <a:lnTo>
                    <a:pt x="91338" y="72110"/>
                  </a:lnTo>
                  <a:lnTo>
                    <a:pt x="96596" y="54114"/>
                  </a:lnTo>
                  <a:lnTo>
                    <a:pt x="92024" y="34429"/>
                  </a:lnTo>
                  <a:lnTo>
                    <a:pt x="62598" y="5499"/>
                  </a:lnTo>
                  <a:lnTo>
                    <a:pt x="34074" y="0"/>
                  </a:lnTo>
                  <a:lnTo>
                    <a:pt x="20993" y="6540"/>
                  </a:lnTo>
                  <a:lnTo>
                    <a:pt x="10820" y="18046"/>
                  </a:lnTo>
                  <a:lnTo>
                    <a:pt x="3568" y="32562"/>
                  </a:lnTo>
                  <a:lnTo>
                    <a:pt x="0" y="51917"/>
                  </a:lnTo>
                  <a:lnTo>
                    <a:pt x="4699" y="70053"/>
                  </a:lnTo>
                  <a:lnTo>
                    <a:pt x="17957" y="87541"/>
                  </a:lnTo>
                  <a:lnTo>
                    <a:pt x="40043" y="104940"/>
                  </a:lnTo>
                  <a:lnTo>
                    <a:pt x="18961" y="115773"/>
                  </a:lnTo>
                  <a:lnTo>
                    <a:pt x="6426" y="130924"/>
                  </a:lnTo>
                  <a:lnTo>
                    <a:pt x="939" y="149606"/>
                  </a:lnTo>
                  <a:lnTo>
                    <a:pt x="1003" y="171043"/>
                  </a:lnTo>
                  <a:lnTo>
                    <a:pt x="2755" y="219989"/>
                  </a:lnTo>
                  <a:lnTo>
                    <a:pt x="1600" y="269062"/>
                  </a:lnTo>
                  <a:lnTo>
                    <a:pt x="3136" y="318300"/>
                  </a:lnTo>
                  <a:lnTo>
                    <a:pt x="12979" y="367766"/>
                  </a:lnTo>
                  <a:lnTo>
                    <a:pt x="18669" y="398424"/>
                  </a:lnTo>
                  <a:lnTo>
                    <a:pt x="18910" y="430657"/>
                  </a:lnTo>
                  <a:lnTo>
                    <a:pt x="16916" y="463575"/>
                  </a:lnTo>
                  <a:lnTo>
                    <a:pt x="15875" y="496277"/>
                  </a:lnTo>
                  <a:lnTo>
                    <a:pt x="18173" y="509143"/>
                  </a:lnTo>
                  <a:lnTo>
                    <a:pt x="24523" y="517969"/>
                  </a:lnTo>
                  <a:lnTo>
                    <a:pt x="34823" y="523011"/>
                  </a:lnTo>
                  <a:lnTo>
                    <a:pt x="48933" y="524510"/>
                  </a:lnTo>
                  <a:lnTo>
                    <a:pt x="62014" y="522935"/>
                  </a:lnTo>
                  <a:lnTo>
                    <a:pt x="95351" y="236004"/>
                  </a:lnTo>
                  <a:lnTo>
                    <a:pt x="95592" y="228803"/>
                  </a:lnTo>
                  <a:lnTo>
                    <a:pt x="95427" y="207162"/>
                  </a:lnTo>
                  <a:lnTo>
                    <a:pt x="101180" y="202793"/>
                  </a:lnTo>
                  <a:lnTo>
                    <a:pt x="122161" y="224548"/>
                  </a:lnTo>
                  <a:lnTo>
                    <a:pt x="143560" y="228269"/>
                  </a:lnTo>
                  <a:lnTo>
                    <a:pt x="165227" y="220433"/>
                  </a:lnTo>
                  <a:lnTo>
                    <a:pt x="187007" y="207556"/>
                  </a:lnTo>
                  <a:lnTo>
                    <a:pt x="187210" y="217347"/>
                  </a:lnTo>
                  <a:lnTo>
                    <a:pt x="238912" y="217347"/>
                  </a:lnTo>
                  <a:lnTo>
                    <a:pt x="237845" y="218363"/>
                  </a:lnTo>
                  <a:lnTo>
                    <a:pt x="238493" y="218351"/>
                  </a:lnTo>
                  <a:lnTo>
                    <a:pt x="238696" y="217830"/>
                  </a:lnTo>
                  <a:lnTo>
                    <a:pt x="305206" y="176288"/>
                  </a:lnTo>
                  <a:lnTo>
                    <a:pt x="317639" y="166116"/>
                  </a:lnTo>
                  <a:lnTo>
                    <a:pt x="323875" y="154546"/>
                  </a:lnTo>
                  <a:lnTo>
                    <a:pt x="324091" y="141566"/>
                  </a:lnTo>
                  <a:close/>
                </a:path>
                <a:path w="603884" h="524510">
                  <a:moveTo>
                    <a:pt x="603656" y="282041"/>
                  </a:moveTo>
                  <a:lnTo>
                    <a:pt x="597065" y="235305"/>
                  </a:lnTo>
                  <a:lnTo>
                    <a:pt x="596379" y="232117"/>
                  </a:lnTo>
                  <a:lnTo>
                    <a:pt x="593763" y="219925"/>
                  </a:lnTo>
                  <a:lnTo>
                    <a:pt x="586955" y="188252"/>
                  </a:lnTo>
                  <a:lnTo>
                    <a:pt x="577138" y="141389"/>
                  </a:lnTo>
                  <a:lnTo>
                    <a:pt x="571614" y="126758"/>
                  </a:lnTo>
                  <a:lnTo>
                    <a:pt x="561568" y="116293"/>
                  </a:lnTo>
                  <a:lnTo>
                    <a:pt x="547751" y="110096"/>
                  </a:lnTo>
                  <a:lnTo>
                    <a:pt x="530885" y="108267"/>
                  </a:lnTo>
                  <a:lnTo>
                    <a:pt x="514388" y="111086"/>
                  </a:lnTo>
                  <a:lnTo>
                    <a:pt x="501497" y="118364"/>
                  </a:lnTo>
                  <a:lnTo>
                    <a:pt x="491972" y="129489"/>
                  </a:lnTo>
                  <a:lnTo>
                    <a:pt x="485622" y="143865"/>
                  </a:lnTo>
                  <a:lnTo>
                    <a:pt x="465937" y="174396"/>
                  </a:lnTo>
                  <a:lnTo>
                    <a:pt x="431774" y="199910"/>
                  </a:lnTo>
                  <a:lnTo>
                    <a:pt x="391515" y="216420"/>
                  </a:lnTo>
                  <a:lnTo>
                    <a:pt x="353491" y="219925"/>
                  </a:lnTo>
                  <a:lnTo>
                    <a:pt x="324840" y="217678"/>
                  </a:lnTo>
                  <a:lnTo>
                    <a:pt x="295910" y="217424"/>
                  </a:lnTo>
                  <a:lnTo>
                    <a:pt x="238493" y="218363"/>
                  </a:lnTo>
                  <a:lnTo>
                    <a:pt x="226745" y="248107"/>
                  </a:lnTo>
                  <a:lnTo>
                    <a:pt x="223862" y="279565"/>
                  </a:lnTo>
                  <a:lnTo>
                    <a:pt x="226161" y="311340"/>
                  </a:lnTo>
                  <a:lnTo>
                    <a:pt x="233146" y="349173"/>
                  </a:lnTo>
                  <a:lnTo>
                    <a:pt x="280746" y="364680"/>
                  </a:lnTo>
                  <a:lnTo>
                    <a:pt x="300393" y="365366"/>
                  </a:lnTo>
                  <a:lnTo>
                    <a:pt x="320014" y="364832"/>
                  </a:lnTo>
                  <a:lnTo>
                    <a:pt x="363791" y="355206"/>
                  </a:lnTo>
                  <a:lnTo>
                    <a:pt x="385025" y="303936"/>
                  </a:lnTo>
                  <a:lnTo>
                    <a:pt x="383120" y="285330"/>
                  </a:lnTo>
                  <a:lnTo>
                    <a:pt x="375221" y="267944"/>
                  </a:lnTo>
                  <a:lnTo>
                    <a:pt x="494957" y="232117"/>
                  </a:lnTo>
                  <a:lnTo>
                    <a:pt x="500087" y="263855"/>
                  </a:lnTo>
                  <a:lnTo>
                    <a:pt x="508762" y="309219"/>
                  </a:lnTo>
                  <a:lnTo>
                    <a:pt x="518579" y="354444"/>
                  </a:lnTo>
                  <a:lnTo>
                    <a:pt x="526923" y="399834"/>
                  </a:lnTo>
                  <a:lnTo>
                    <a:pt x="531190" y="445693"/>
                  </a:lnTo>
                  <a:lnTo>
                    <a:pt x="528739" y="492315"/>
                  </a:lnTo>
                  <a:lnTo>
                    <a:pt x="528358" y="495109"/>
                  </a:lnTo>
                  <a:lnTo>
                    <a:pt x="528866" y="498055"/>
                  </a:lnTo>
                  <a:lnTo>
                    <a:pt x="563943" y="524459"/>
                  </a:lnTo>
                  <a:lnTo>
                    <a:pt x="576110" y="522757"/>
                  </a:lnTo>
                  <a:lnTo>
                    <a:pt x="596455" y="456539"/>
                  </a:lnTo>
                  <a:lnTo>
                    <a:pt x="597674" y="413816"/>
                  </a:lnTo>
                  <a:lnTo>
                    <a:pt x="599224" y="370979"/>
                  </a:lnTo>
                  <a:lnTo>
                    <a:pt x="602919" y="327939"/>
                  </a:lnTo>
                  <a:lnTo>
                    <a:pt x="603656" y="28204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10"/>
            <p:cNvPicPr/>
            <p:nvPr/>
          </p:nvPicPr>
          <p:blipFill>
            <a:blip r:embed="rId2" cstate="email">
              <a:extLst>
                <a:ext uri="{28A0092B-C50C-407E-A947-70E740481C1C}">
                  <a14:useLocalDpi xmlns:a14="http://schemas.microsoft.com/office/drawing/2010/main"/>
                </a:ext>
              </a:extLst>
            </a:blip>
            <a:stretch>
              <a:fillRect/>
            </a:stretch>
          </p:blipFill>
          <p:spPr>
            <a:xfrm>
              <a:off x="9421715" y="5444679"/>
              <a:ext cx="157567" cy="149818"/>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9644952" y="5074950"/>
              <a:ext cx="96405" cy="102603"/>
            </a:xfrm>
            <a:prstGeom prst="rect">
              <a:avLst/>
            </a:prstGeom>
          </p:spPr>
        </p:pic>
      </p:grpSp>
      <p:grpSp>
        <p:nvGrpSpPr>
          <p:cNvPr id="12" name="object 12"/>
          <p:cNvGrpSpPr/>
          <p:nvPr/>
        </p:nvGrpSpPr>
        <p:grpSpPr>
          <a:xfrm>
            <a:off x="989831" y="1474599"/>
            <a:ext cx="10212336" cy="2137044"/>
            <a:chOff x="991057" y="1339545"/>
            <a:chExt cx="10212336" cy="2261146"/>
          </a:xfrm>
        </p:grpSpPr>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4395165" y="1339545"/>
              <a:ext cx="6808228" cy="2261146"/>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991057" y="1339545"/>
              <a:ext cx="3404108" cy="2261146"/>
            </a:xfrm>
            <a:prstGeom prst="rect">
              <a:avLst/>
            </a:prstGeom>
          </p:spPr>
        </p:pic>
      </p:grpSp>
      <p:sp>
        <p:nvSpPr>
          <p:cNvPr id="16" name="object 16"/>
          <p:cNvSpPr/>
          <p:nvPr/>
        </p:nvSpPr>
        <p:spPr>
          <a:xfrm>
            <a:off x="3977580" y="1478087"/>
            <a:ext cx="252729" cy="232410"/>
          </a:xfrm>
          <a:custGeom>
            <a:avLst/>
            <a:gdLst/>
            <a:ahLst/>
            <a:cxnLst/>
            <a:rect l="l" t="t" r="r" b="b"/>
            <a:pathLst>
              <a:path w="252729" h="232410">
                <a:moveTo>
                  <a:pt x="252234" y="0"/>
                </a:moveTo>
                <a:lnTo>
                  <a:pt x="0" y="0"/>
                </a:lnTo>
                <a:lnTo>
                  <a:pt x="252234" y="232041"/>
                </a:lnTo>
                <a:lnTo>
                  <a:pt x="252234"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4395168"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7799276" y="3687788"/>
            <a:ext cx="2576195" cy="400050"/>
          </a:xfrm>
          <a:custGeom>
            <a:avLst/>
            <a:gdLst/>
            <a:ahLst/>
            <a:cxnLst/>
            <a:rect l="l" t="t" r="r" b="b"/>
            <a:pathLst>
              <a:path w="2576195" h="400050">
                <a:moveTo>
                  <a:pt x="2212340" y="0"/>
                </a:moveTo>
                <a:lnTo>
                  <a:pt x="0" y="0"/>
                </a:lnTo>
                <a:lnTo>
                  <a:pt x="0" y="399897"/>
                </a:lnTo>
                <a:lnTo>
                  <a:pt x="2576068"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object 19"/>
          <p:cNvGrpSpPr/>
          <p:nvPr/>
        </p:nvGrpSpPr>
        <p:grpSpPr>
          <a:xfrm>
            <a:off x="5681029" y="5069682"/>
            <a:ext cx="829944" cy="487045"/>
            <a:chOff x="5681029" y="5069682"/>
            <a:chExt cx="829944" cy="487045"/>
          </a:xfrm>
        </p:grpSpPr>
        <p:sp>
          <p:nvSpPr>
            <p:cNvPr id="20" name="object 20"/>
            <p:cNvSpPr/>
            <p:nvPr/>
          </p:nvSpPr>
          <p:spPr>
            <a:xfrm>
              <a:off x="5681027" y="5070830"/>
              <a:ext cx="829944" cy="486409"/>
            </a:xfrm>
            <a:custGeom>
              <a:avLst/>
              <a:gdLst/>
              <a:ahLst/>
              <a:cxnLst/>
              <a:rect l="l" t="t" r="r" b="b"/>
              <a:pathLst>
                <a:path w="829945" h="486410">
                  <a:moveTo>
                    <a:pt x="389978" y="422046"/>
                  </a:moveTo>
                  <a:lnTo>
                    <a:pt x="389877" y="361124"/>
                  </a:lnTo>
                  <a:lnTo>
                    <a:pt x="388302" y="308140"/>
                  </a:lnTo>
                  <a:lnTo>
                    <a:pt x="383895" y="264401"/>
                  </a:lnTo>
                  <a:lnTo>
                    <a:pt x="374891" y="221030"/>
                  </a:lnTo>
                  <a:lnTo>
                    <a:pt x="346976" y="200964"/>
                  </a:lnTo>
                  <a:lnTo>
                    <a:pt x="323824" y="201218"/>
                  </a:lnTo>
                  <a:lnTo>
                    <a:pt x="325640" y="235712"/>
                  </a:lnTo>
                  <a:lnTo>
                    <a:pt x="326301" y="247180"/>
                  </a:lnTo>
                  <a:lnTo>
                    <a:pt x="329031" y="290906"/>
                  </a:lnTo>
                  <a:lnTo>
                    <a:pt x="331825" y="334606"/>
                  </a:lnTo>
                  <a:lnTo>
                    <a:pt x="334441" y="378815"/>
                  </a:lnTo>
                  <a:lnTo>
                    <a:pt x="336537" y="422046"/>
                  </a:lnTo>
                  <a:lnTo>
                    <a:pt x="334187" y="437921"/>
                  </a:lnTo>
                  <a:lnTo>
                    <a:pt x="326097" y="446887"/>
                  </a:lnTo>
                  <a:lnTo>
                    <a:pt x="312940" y="448716"/>
                  </a:lnTo>
                  <a:lnTo>
                    <a:pt x="295402" y="443179"/>
                  </a:lnTo>
                  <a:lnTo>
                    <a:pt x="299034" y="441185"/>
                  </a:lnTo>
                  <a:lnTo>
                    <a:pt x="301752" y="439648"/>
                  </a:lnTo>
                  <a:lnTo>
                    <a:pt x="304533" y="438111"/>
                  </a:lnTo>
                  <a:lnTo>
                    <a:pt x="311823" y="433971"/>
                  </a:lnTo>
                  <a:lnTo>
                    <a:pt x="325221" y="429971"/>
                  </a:lnTo>
                  <a:lnTo>
                    <a:pt x="325107" y="410387"/>
                  </a:lnTo>
                  <a:lnTo>
                    <a:pt x="325081" y="408101"/>
                  </a:lnTo>
                  <a:lnTo>
                    <a:pt x="324040" y="390563"/>
                  </a:lnTo>
                  <a:lnTo>
                    <a:pt x="322681" y="375272"/>
                  </a:lnTo>
                  <a:lnTo>
                    <a:pt x="322478" y="372973"/>
                  </a:lnTo>
                  <a:lnTo>
                    <a:pt x="320497" y="354063"/>
                  </a:lnTo>
                  <a:lnTo>
                    <a:pt x="312902" y="352590"/>
                  </a:lnTo>
                  <a:lnTo>
                    <a:pt x="308787" y="352590"/>
                  </a:lnTo>
                  <a:lnTo>
                    <a:pt x="295402" y="352526"/>
                  </a:lnTo>
                  <a:lnTo>
                    <a:pt x="295402" y="416750"/>
                  </a:lnTo>
                  <a:lnTo>
                    <a:pt x="292049" y="432549"/>
                  </a:lnTo>
                  <a:lnTo>
                    <a:pt x="283286" y="444957"/>
                  </a:lnTo>
                  <a:lnTo>
                    <a:pt x="270141" y="453009"/>
                  </a:lnTo>
                  <a:lnTo>
                    <a:pt x="253644" y="455701"/>
                  </a:lnTo>
                  <a:lnTo>
                    <a:pt x="237464" y="452335"/>
                  </a:lnTo>
                  <a:lnTo>
                    <a:pt x="231876" y="448564"/>
                  </a:lnTo>
                  <a:lnTo>
                    <a:pt x="224536" y="443611"/>
                  </a:lnTo>
                  <a:lnTo>
                    <a:pt x="216065" y="430758"/>
                  </a:lnTo>
                  <a:lnTo>
                    <a:pt x="213271" y="414972"/>
                  </a:lnTo>
                  <a:lnTo>
                    <a:pt x="217004" y="399478"/>
                  </a:lnTo>
                  <a:lnTo>
                    <a:pt x="226263" y="386740"/>
                  </a:lnTo>
                  <a:lnTo>
                    <a:pt x="239572" y="378193"/>
                  </a:lnTo>
                  <a:lnTo>
                    <a:pt x="255422" y="375272"/>
                  </a:lnTo>
                  <a:lnTo>
                    <a:pt x="271233" y="378815"/>
                  </a:lnTo>
                  <a:lnTo>
                    <a:pt x="284010" y="387769"/>
                  </a:lnTo>
                  <a:lnTo>
                    <a:pt x="292481" y="400850"/>
                  </a:lnTo>
                  <a:lnTo>
                    <a:pt x="295402" y="416750"/>
                  </a:lnTo>
                  <a:lnTo>
                    <a:pt x="295402" y="352526"/>
                  </a:lnTo>
                  <a:lnTo>
                    <a:pt x="260807" y="352348"/>
                  </a:lnTo>
                  <a:lnTo>
                    <a:pt x="236842" y="352526"/>
                  </a:lnTo>
                  <a:lnTo>
                    <a:pt x="212890" y="353123"/>
                  </a:lnTo>
                  <a:lnTo>
                    <a:pt x="207162" y="353364"/>
                  </a:lnTo>
                  <a:lnTo>
                    <a:pt x="196621" y="361124"/>
                  </a:lnTo>
                  <a:lnTo>
                    <a:pt x="196964" y="363969"/>
                  </a:lnTo>
                  <a:lnTo>
                    <a:pt x="196913" y="367817"/>
                  </a:lnTo>
                  <a:lnTo>
                    <a:pt x="196469" y="383946"/>
                  </a:lnTo>
                  <a:lnTo>
                    <a:pt x="196354" y="386740"/>
                  </a:lnTo>
                  <a:lnTo>
                    <a:pt x="194729" y="408101"/>
                  </a:lnTo>
                  <a:lnTo>
                    <a:pt x="199567" y="429387"/>
                  </a:lnTo>
                  <a:lnTo>
                    <a:pt x="218541" y="448564"/>
                  </a:lnTo>
                  <a:lnTo>
                    <a:pt x="202374" y="447979"/>
                  </a:lnTo>
                  <a:lnTo>
                    <a:pt x="191935" y="443484"/>
                  </a:lnTo>
                  <a:lnTo>
                    <a:pt x="186626" y="434936"/>
                  </a:lnTo>
                  <a:lnTo>
                    <a:pt x="185851" y="422211"/>
                  </a:lnTo>
                  <a:lnTo>
                    <a:pt x="192278" y="345668"/>
                  </a:lnTo>
                  <a:lnTo>
                    <a:pt x="195300" y="307378"/>
                  </a:lnTo>
                  <a:lnTo>
                    <a:pt x="197954" y="269925"/>
                  </a:lnTo>
                  <a:lnTo>
                    <a:pt x="198031" y="268617"/>
                  </a:lnTo>
                  <a:lnTo>
                    <a:pt x="198666" y="251891"/>
                  </a:lnTo>
                  <a:lnTo>
                    <a:pt x="198577" y="227266"/>
                  </a:lnTo>
                  <a:lnTo>
                    <a:pt x="198412" y="216725"/>
                  </a:lnTo>
                  <a:lnTo>
                    <a:pt x="198247" y="198691"/>
                  </a:lnTo>
                  <a:lnTo>
                    <a:pt x="198247" y="198462"/>
                  </a:lnTo>
                  <a:lnTo>
                    <a:pt x="174383" y="198145"/>
                  </a:lnTo>
                  <a:lnTo>
                    <a:pt x="161315" y="198170"/>
                  </a:lnTo>
                  <a:lnTo>
                    <a:pt x="147967" y="198691"/>
                  </a:lnTo>
                  <a:lnTo>
                    <a:pt x="126771" y="197129"/>
                  </a:lnTo>
                  <a:lnTo>
                    <a:pt x="110439" y="189522"/>
                  </a:lnTo>
                  <a:lnTo>
                    <a:pt x="98361" y="175920"/>
                  </a:lnTo>
                  <a:lnTo>
                    <a:pt x="89941" y="156425"/>
                  </a:lnTo>
                  <a:lnTo>
                    <a:pt x="79514" y="123380"/>
                  </a:lnTo>
                  <a:lnTo>
                    <a:pt x="68465" y="90525"/>
                  </a:lnTo>
                  <a:lnTo>
                    <a:pt x="45783" y="24955"/>
                  </a:lnTo>
                  <a:lnTo>
                    <a:pt x="37642" y="7607"/>
                  </a:lnTo>
                  <a:lnTo>
                    <a:pt x="27889" y="0"/>
                  </a:lnTo>
                  <a:lnTo>
                    <a:pt x="15633" y="1892"/>
                  </a:lnTo>
                  <a:lnTo>
                    <a:pt x="0" y="13055"/>
                  </a:lnTo>
                  <a:lnTo>
                    <a:pt x="0" y="28498"/>
                  </a:lnTo>
                  <a:lnTo>
                    <a:pt x="1790" y="35801"/>
                  </a:lnTo>
                  <a:lnTo>
                    <a:pt x="3479" y="43091"/>
                  </a:lnTo>
                  <a:lnTo>
                    <a:pt x="5346" y="50330"/>
                  </a:lnTo>
                  <a:lnTo>
                    <a:pt x="49110" y="227266"/>
                  </a:lnTo>
                  <a:lnTo>
                    <a:pt x="56083" y="245008"/>
                  </a:lnTo>
                  <a:lnTo>
                    <a:pt x="67017" y="257365"/>
                  </a:lnTo>
                  <a:lnTo>
                    <a:pt x="82092" y="264401"/>
                  </a:lnTo>
                  <a:lnTo>
                    <a:pt x="101485" y="266230"/>
                  </a:lnTo>
                  <a:lnTo>
                    <a:pt x="114160" y="266331"/>
                  </a:lnTo>
                  <a:lnTo>
                    <a:pt x="127254" y="267271"/>
                  </a:lnTo>
                  <a:lnTo>
                    <a:pt x="156184" y="269925"/>
                  </a:lnTo>
                  <a:lnTo>
                    <a:pt x="156387" y="367817"/>
                  </a:lnTo>
                  <a:lnTo>
                    <a:pt x="156260" y="414972"/>
                  </a:lnTo>
                  <a:lnTo>
                    <a:pt x="155803" y="456628"/>
                  </a:lnTo>
                  <a:lnTo>
                    <a:pt x="156756" y="470484"/>
                  </a:lnTo>
                  <a:lnTo>
                    <a:pt x="161074" y="479806"/>
                  </a:lnTo>
                  <a:lnTo>
                    <a:pt x="170014" y="484822"/>
                  </a:lnTo>
                  <a:lnTo>
                    <a:pt x="184848" y="485749"/>
                  </a:lnTo>
                  <a:lnTo>
                    <a:pt x="214553" y="484822"/>
                  </a:lnTo>
                  <a:lnTo>
                    <a:pt x="244309" y="484886"/>
                  </a:lnTo>
                  <a:lnTo>
                    <a:pt x="303847" y="485749"/>
                  </a:lnTo>
                  <a:lnTo>
                    <a:pt x="324967" y="485787"/>
                  </a:lnTo>
                  <a:lnTo>
                    <a:pt x="389750" y="485749"/>
                  </a:lnTo>
                  <a:lnTo>
                    <a:pt x="389750" y="484822"/>
                  </a:lnTo>
                  <a:lnTo>
                    <a:pt x="389839" y="455701"/>
                  </a:lnTo>
                  <a:lnTo>
                    <a:pt x="389864" y="448716"/>
                  </a:lnTo>
                  <a:lnTo>
                    <a:pt x="389978" y="422046"/>
                  </a:lnTo>
                  <a:close/>
                </a:path>
                <a:path w="829945" h="486410">
                  <a:moveTo>
                    <a:pt x="829932" y="383476"/>
                  </a:moveTo>
                  <a:lnTo>
                    <a:pt x="829856" y="347370"/>
                  </a:lnTo>
                  <a:lnTo>
                    <a:pt x="809421" y="322783"/>
                  </a:lnTo>
                  <a:lnTo>
                    <a:pt x="787908" y="297141"/>
                  </a:lnTo>
                  <a:lnTo>
                    <a:pt x="773264" y="268300"/>
                  </a:lnTo>
                  <a:lnTo>
                    <a:pt x="772388" y="247180"/>
                  </a:lnTo>
                  <a:lnTo>
                    <a:pt x="771753" y="232041"/>
                  </a:lnTo>
                  <a:lnTo>
                    <a:pt x="759206" y="234746"/>
                  </a:lnTo>
                  <a:lnTo>
                    <a:pt x="759206" y="393242"/>
                  </a:lnTo>
                  <a:lnTo>
                    <a:pt x="752462" y="397230"/>
                  </a:lnTo>
                  <a:lnTo>
                    <a:pt x="746099" y="402996"/>
                  </a:lnTo>
                  <a:lnTo>
                    <a:pt x="738822" y="404914"/>
                  </a:lnTo>
                  <a:lnTo>
                    <a:pt x="724966" y="408063"/>
                  </a:lnTo>
                  <a:lnTo>
                    <a:pt x="697026" y="413334"/>
                  </a:lnTo>
                  <a:lnTo>
                    <a:pt x="683196" y="416521"/>
                  </a:lnTo>
                  <a:lnTo>
                    <a:pt x="657783" y="421601"/>
                  </a:lnTo>
                  <a:lnTo>
                    <a:pt x="632802" y="422808"/>
                  </a:lnTo>
                  <a:lnTo>
                    <a:pt x="607949" y="419341"/>
                  </a:lnTo>
                  <a:lnTo>
                    <a:pt x="582879" y="410375"/>
                  </a:lnTo>
                  <a:lnTo>
                    <a:pt x="572490" y="405930"/>
                  </a:lnTo>
                  <a:lnTo>
                    <a:pt x="557034" y="399313"/>
                  </a:lnTo>
                  <a:lnTo>
                    <a:pt x="530440" y="393001"/>
                  </a:lnTo>
                  <a:lnTo>
                    <a:pt x="503339" y="395465"/>
                  </a:lnTo>
                  <a:lnTo>
                    <a:pt x="475970" y="410756"/>
                  </a:lnTo>
                  <a:lnTo>
                    <a:pt x="472884" y="395351"/>
                  </a:lnTo>
                  <a:lnTo>
                    <a:pt x="506387" y="357720"/>
                  </a:lnTo>
                  <a:lnTo>
                    <a:pt x="521335" y="347370"/>
                  </a:lnTo>
                  <a:lnTo>
                    <a:pt x="535711" y="336588"/>
                  </a:lnTo>
                  <a:lnTo>
                    <a:pt x="549732" y="325234"/>
                  </a:lnTo>
                  <a:lnTo>
                    <a:pt x="555142" y="320713"/>
                  </a:lnTo>
                  <a:lnTo>
                    <a:pt x="554837" y="309410"/>
                  </a:lnTo>
                  <a:lnTo>
                    <a:pt x="557085" y="301256"/>
                  </a:lnTo>
                  <a:lnTo>
                    <a:pt x="550633" y="299085"/>
                  </a:lnTo>
                  <a:lnTo>
                    <a:pt x="544093" y="296621"/>
                  </a:lnTo>
                  <a:lnTo>
                    <a:pt x="537832" y="294995"/>
                  </a:lnTo>
                  <a:lnTo>
                    <a:pt x="532218" y="295351"/>
                  </a:lnTo>
                  <a:lnTo>
                    <a:pt x="517918" y="300710"/>
                  </a:lnTo>
                  <a:lnTo>
                    <a:pt x="503745" y="306959"/>
                  </a:lnTo>
                  <a:lnTo>
                    <a:pt x="474586" y="320713"/>
                  </a:lnTo>
                  <a:lnTo>
                    <a:pt x="473646" y="315785"/>
                  </a:lnTo>
                  <a:lnTo>
                    <a:pt x="472249" y="312559"/>
                  </a:lnTo>
                  <a:lnTo>
                    <a:pt x="472719" y="309651"/>
                  </a:lnTo>
                  <a:lnTo>
                    <a:pt x="474319" y="294995"/>
                  </a:lnTo>
                  <a:lnTo>
                    <a:pt x="502577" y="255282"/>
                  </a:lnTo>
                  <a:lnTo>
                    <a:pt x="545490" y="245364"/>
                  </a:lnTo>
                  <a:lnTo>
                    <a:pt x="567512" y="254622"/>
                  </a:lnTo>
                  <a:lnTo>
                    <a:pt x="596836" y="269925"/>
                  </a:lnTo>
                  <a:lnTo>
                    <a:pt x="626694" y="274104"/>
                  </a:lnTo>
                  <a:lnTo>
                    <a:pt x="656958" y="270776"/>
                  </a:lnTo>
                  <a:lnTo>
                    <a:pt x="693762" y="262128"/>
                  </a:lnTo>
                  <a:lnTo>
                    <a:pt x="757656" y="247180"/>
                  </a:lnTo>
                  <a:lnTo>
                    <a:pt x="757656" y="322783"/>
                  </a:lnTo>
                  <a:lnTo>
                    <a:pt x="743953" y="315595"/>
                  </a:lnTo>
                  <a:lnTo>
                    <a:pt x="730910" y="308610"/>
                  </a:lnTo>
                  <a:lnTo>
                    <a:pt x="718134" y="302323"/>
                  </a:lnTo>
                  <a:lnTo>
                    <a:pt x="705205" y="297192"/>
                  </a:lnTo>
                  <a:lnTo>
                    <a:pt x="698309" y="296392"/>
                  </a:lnTo>
                  <a:lnTo>
                    <a:pt x="690765" y="297522"/>
                  </a:lnTo>
                  <a:lnTo>
                    <a:pt x="682917" y="299491"/>
                  </a:lnTo>
                  <a:lnTo>
                    <a:pt x="675157" y="301193"/>
                  </a:lnTo>
                  <a:lnTo>
                    <a:pt x="677367" y="308940"/>
                  </a:lnTo>
                  <a:lnTo>
                    <a:pt x="679323" y="316903"/>
                  </a:lnTo>
                  <a:lnTo>
                    <a:pt x="681913" y="324129"/>
                  </a:lnTo>
                  <a:lnTo>
                    <a:pt x="685990" y="329628"/>
                  </a:lnTo>
                  <a:lnTo>
                    <a:pt x="700201" y="340664"/>
                  </a:lnTo>
                  <a:lnTo>
                    <a:pt x="715060" y="350913"/>
                  </a:lnTo>
                  <a:lnTo>
                    <a:pt x="730072" y="361010"/>
                  </a:lnTo>
                  <a:lnTo>
                    <a:pt x="744715" y="371576"/>
                  </a:lnTo>
                  <a:lnTo>
                    <a:pt x="749096" y="376059"/>
                  </a:lnTo>
                  <a:lnTo>
                    <a:pt x="752665" y="381546"/>
                  </a:lnTo>
                  <a:lnTo>
                    <a:pt x="755878" y="387451"/>
                  </a:lnTo>
                  <a:lnTo>
                    <a:pt x="759206" y="393242"/>
                  </a:lnTo>
                  <a:lnTo>
                    <a:pt x="759206" y="234746"/>
                  </a:lnTo>
                  <a:lnTo>
                    <a:pt x="715213" y="244195"/>
                  </a:lnTo>
                  <a:lnTo>
                    <a:pt x="688467" y="250317"/>
                  </a:lnTo>
                  <a:lnTo>
                    <a:pt x="662444" y="257314"/>
                  </a:lnTo>
                  <a:lnTo>
                    <a:pt x="640397" y="262001"/>
                  </a:lnTo>
                  <a:lnTo>
                    <a:pt x="619455" y="262128"/>
                  </a:lnTo>
                  <a:lnTo>
                    <a:pt x="599262" y="257175"/>
                  </a:lnTo>
                  <a:lnTo>
                    <a:pt x="579462" y="246646"/>
                  </a:lnTo>
                  <a:lnTo>
                    <a:pt x="576173" y="245364"/>
                  </a:lnTo>
                  <a:lnTo>
                    <a:pt x="550532" y="235331"/>
                  </a:lnTo>
                  <a:lnTo>
                    <a:pt x="522312" y="237223"/>
                  </a:lnTo>
                  <a:lnTo>
                    <a:pt x="466598" y="254317"/>
                  </a:lnTo>
                  <a:lnTo>
                    <a:pt x="465201" y="254622"/>
                  </a:lnTo>
                  <a:lnTo>
                    <a:pt x="463727" y="256171"/>
                  </a:lnTo>
                  <a:lnTo>
                    <a:pt x="462876" y="257467"/>
                  </a:lnTo>
                  <a:lnTo>
                    <a:pt x="434632" y="299491"/>
                  </a:lnTo>
                  <a:lnTo>
                    <a:pt x="407949" y="341985"/>
                  </a:lnTo>
                  <a:lnTo>
                    <a:pt x="402107" y="368592"/>
                  </a:lnTo>
                  <a:lnTo>
                    <a:pt x="403453" y="377266"/>
                  </a:lnTo>
                  <a:lnTo>
                    <a:pt x="410006" y="392315"/>
                  </a:lnTo>
                  <a:lnTo>
                    <a:pt x="420255" y="399656"/>
                  </a:lnTo>
                  <a:lnTo>
                    <a:pt x="436130" y="400151"/>
                  </a:lnTo>
                  <a:lnTo>
                    <a:pt x="459549" y="394627"/>
                  </a:lnTo>
                  <a:lnTo>
                    <a:pt x="462800" y="424980"/>
                  </a:lnTo>
                  <a:lnTo>
                    <a:pt x="472020" y="421589"/>
                  </a:lnTo>
                  <a:lnTo>
                    <a:pt x="479691" y="419747"/>
                  </a:lnTo>
                  <a:lnTo>
                    <a:pt x="486346" y="416052"/>
                  </a:lnTo>
                  <a:lnTo>
                    <a:pt x="499325" y="410756"/>
                  </a:lnTo>
                  <a:lnTo>
                    <a:pt x="505294" y="408317"/>
                  </a:lnTo>
                  <a:lnTo>
                    <a:pt x="524154" y="405930"/>
                  </a:lnTo>
                  <a:lnTo>
                    <a:pt x="543102" y="408457"/>
                  </a:lnTo>
                  <a:lnTo>
                    <a:pt x="562356" y="415455"/>
                  </a:lnTo>
                  <a:lnTo>
                    <a:pt x="591146" y="426948"/>
                  </a:lnTo>
                  <a:lnTo>
                    <a:pt x="620572" y="433959"/>
                  </a:lnTo>
                  <a:lnTo>
                    <a:pt x="650811" y="435254"/>
                  </a:lnTo>
                  <a:lnTo>
                    <a:pt x="682040" y="429590"/>
                  </a:lnTo>
                  <a:lnTo>
                    <a:pt x="698868" y="425272"/>
                  </a:lnTo>
                  <a:lnTo>
                    <a:pt x="711111" y="422808"/>
                  </a:lnTo>
                  <a:lnTo>
                    <a:pt x="717207" y="421589"/>
                  </a:lnTo>
                  <a:lnTo>
                    <a:pt x="733069" y="418477"/>
                  </a:lnTo>
                  <a:lnTo>
                    <a:pt x="749985" y="414375"/>
                  </a:lnTo>
                  <a:lnTo>
                    <a:pt x="757440" y="411365"/>
                  </a:lnTo>
                  <a:lnTo>
                    <a:pt x="764781" y="406971"/>
                  </a:lnTo>
                  <a:lnTo>
                    <a:pt x="772477" y="401751"/>
                  </a:lnTo>
                  <a:lnTo>
                    <a:pt x="780973" y="396240"/>
                  </a:lnTo>
                  <a:lnTo>
                    <a:pt x="795604" y="401840"/>
                  </a:lnTo>
                  <a:lnTo>
                    <a:pt x="805802" y="402336"/>
                  </a:lnTo>
                  <a:lnTo>
                    <a:pt x="815835" y="396595"/>
                  </a:lnTo>
                  <a:lnTo>
                    <a:pt x="816216" y="396240"/>
                  </a:lnTo>
                  <a:lnTo>
                    <a:pt x="829932" y="38347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21"/>
            <p:cNvPicPr/>
            <p:nvPr/>
          </p:nvPicPr>
          <p:blipFill>
            <a:blip r:embed="rId6" cstate="email">
              <a:extLst>
                <a:ext uri="{28A0092B-C50C-407E-A947-70E740481C1C}">
                  <a14:useLocalDpi xmlns:a14="http://schemas.microsoft.com/office/drawing/2010/main"/>
                </a:ext>
              </a:extLst>
            </a:blip>
            <a:stretch>
              <a:fillRect/>
            </a:stretch>
          </p:blipFill>
          <p:spPr>
            <a:xfrm>
              <a:off x="5867810" y="5083733"/>
              <a:ext cx="156032" cy="153441"/>
            </a:xfrm>
            <a:prstGeom prst="rect">
              <a:avLst/>
            </a:prstGeom>
          </p:spPr>
        </p:pic>
        <p:pic>
          <p:nvPicPr>
            <p:cNvPr id="22" name="object 22"/>
            <p:cNvPicPr/>
            <p:nvPr/>
          </p:nvPicPr>
          <p:blipFill>
            <a:blip r:embed="rId7" cstate="email">
              <a:extLst>
                <a:ext uri="{28A0092B-C50C-407E-A947-70E740481C1C}">
                  <a14:useLocalDpi xmlns:a14="http://schemas.microsoft.com/office/drawing/2010/main"/>
                </a:ext>
              </a:extLst>
            </a:blip>
            <a:stretch>
              <a:fillRect/>
            </a:stretch>
          </p:blipFill>
          <p:spPr>
            <a:xfrm>
              <a:off x="5897565" y="5259307"/>
              <a:ext cx="92108" cy="156895"/>
            </a:xfrm>
            <a:prstGeom prst="rect">
              <a:avLst/>
            </a:prstGeom>
          </p:spPr>
        </p:pic>
        <p:pic>
          <p:nvPicPr>
            <p:cNvPr id="23" name="object 23"/>
            <p:cNvPicPr/>
            <p:nvPr/>
          </p:nvPicPr>
          <p:blipFill>
            <a:blip r:embed="rId8" cstate="email">
              <a:extLst>
                <a:ext uri="{28A0092B-C50C-407E-A947-70E740481C1C}">
                  <a14:useLocalDpi xmlns:a14="http://schemas.microsoft.com/office/drawing/2010/main"/>
                </a:ext>
              </a:extLst>
            </a:blip>
            <a:stretch>
              <a:fillRect/>
            </a:stretch>
          </p:blipFill>
          <p:spPr>
            <a:xfrm>
              <a:off x="6198219" y="5069682"/>
              <a:ext cx="225602" cy="173002"/>
            </a:xfrm>
            <a:prstGeom prst="rect">
              <a:avLst/>
            </a:prstGeom>
          </p:spPr>
        </p:pic>
        <p:pic>
          <p:nvPicPr>
            <p:cNvPr id="24" name="object 24"/>
            <p:cNvPicPr/>
            <p:nvPr/>
          </p:nvPicPr>
          <p:blipFill>
            <a:blip r:embed="rId9" cstate="email">
              <a:extLst>
                <a:ext uri="{28A0092B-C50C-407E-A947-70E740481C1C}">
                  <a14:useLocalDpi xmlns:a14="http://schemas.microsoft.com/office/drawing/2010/main"/>
                </a:ext>
              </a:extLst>
            </a:blip>
            <a:stretch>
              <a:fillRect/>
            </a:stretch>
          </p:blipFill>
          <p:spPr>
            <a:xfrm>
              <a:off x="6205280" y="5490487"/>
              <a:ext cx="204584" cy="64401"/>
            </a:xfrm>
            <a:prstGeom prst="rect">
              <a:avLst/>
            </a:prstGeom>
          </p:spPr>
        </p:pic>
        <p:sp>
          <p:nvSpPr>
            <p:cNvPr id="25" name="object 25"/>
            <p:cNvSpPr/>
            <p:nvPr/>
          </p:nvSpPr>
          <p:spPr>
            <a:xfrm>
              <a:off x="5912802" y="5267540"/>
              <a:ext cx="490855" cy="242570"/>
            </a:xfrm>
            <a:custGeom>
              <a:avLst/>
              <a:gdLst/>
              <a:ahLst/>
              <a:cxnLst/>
              <a:rect l="l" t="t" r="r" b="b"/>
              <a:pathLst>
                <a:path w="490854" h="242570">
                  <a:moveTo>
                    <a:pt x="45796" y="227114"/>
                  </a:moveTo>
                  <a:lnTo>
                    <a:pt x="25577" y="199224"/>
                  </a:lnTo>
                  <a:lnTo>
                    <a:pt x="20231" y="191389"/>
                  </a:lnTo>
                  <a:lnTo>
                    <a:pt x="14287" y="198208"/>
                  </a:lnTo>
                  <a:lnTo>
                    <a:pt x="8089" y="204978"/>
                  </a:lnTo>
                  <a:lnTo>
                    <a:pt x="2908" y="211924"/>
                  </a:lnTo>
                  <a:lnTo>
                    <a:pt x="0" y="219278"/>
                  </a:lnTo>
                  <a:lnTo>
                    <a:pt x="1282" y="225056"/>
                  </a:lnTo>
                  <a:lnTo>
                    <a:pt x="5842" y="231736"/>
                  </a:lnTo>
                  <a:lnTo>
                    <a:pt x="12141" y="237705"/>
                  </a:lnTo>
                  <a:lnTo>
                    <a:pt x="18681" y="241325"/>
                  </a:lnTo>
                  <a:lnTo>
                    <a:pt x="29159" y="242417"/>
                  </a:lnTo>
                  <a:lnTo>
                    <a:pt x="37439" y="239585"/>
                  </a:lnTo>
                  <a:lnTo>
                    <a:pt x="43116" y="234073"/>
                  </a:lnTo>
                  <a:lnTo>
                    <a:pt x="45796" y="227114"/>
                  </a:lnTo>
                  <a:close/>
                </a:path>
                <a:path w="490854" h="242570">
                  <a:moveTo>
                    <a:pt x="490321" y="21043"/>
                  </a:moveTo>
                  <a:lnTo>
                    <a:pt x="445389" y="3962"/>
                  </a:lnTo>
                  <a:lnTo>
                    <a:pt x="400850" y="0"/>
                  </a:lnTo>
                  <a:lnTo>
                    <a:pt x="356336" y="2273"/>
                  </a:lnTo>
                  <a:lnTo>
                    <a:pt x="311442" y="3911"/>
                  </a:lnTo>
                  <a:lnTo>
                    <a:pt x="353796" y="33616"/>
                  </a:lnTo>
                  <a:lnTo>
                    <a:pt x="397281" y="43243"/>
                  </a:lnTo>
                  <a:lnTo>
                    <a:pt x="442569" y="37490"/>
                  </a:lnTo>
                  <a:lnTo>
                    <a:pt x="490321" y="2104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object 26"/>
          <p:cNvGrpSpPr/>
          <p:nvPr/>
        </p:nvGrpSpPr>
        <p:grpSpPr>
          <a:xfrm>
            <a:off x="2262179" y="5069436"/>
            <a:ext cx="434975" cy="525780"/>
            <a:chOff x="2262179" y="5069436"/>
            <a:chExt cx="434975" cy="525780"/>
          </a:xfrm>
        </p:grpSpPr>
        <p:sp>
          <p:nvSpPr>
            <p:cNvPr id="27" name="object 27"/>
            <p:cNvSpPr/>
            <p:nvPr/>
          </p:nvSpPr>
          <p:spPr>
            <a:xfrm>
              <a:off x="2330757" y="5231001"/>
              <a:ext cx="316230" cy="152400"/>
            </a:xfrm>
            <a:custGeom>
              <a:avLst/>
              <a:gdLst/>
              <a:ahLst/>
              <a:cxnLst/>
              <a:rect l="l" t="t" r="r" b="b"/>
              <a:pathLst>
                <a:path w="316230" h="152400">
                  <a:moveTo>
                    <a:pt x="44474" y="99037"/>
                  </a:moveTo>
                  <a:lnTo>
                    <a:pt x="25692" y="99037"/>
                  </a:lnTo>
                  <a:lnTo>
                    <a:pt x="26542" y="100066"/>
                  </a:lnTo>
                  <a:lnTo>
                    <a:pt x="26538" y="151984"/>
                  </a:lnTo>
                  <a:lnTo>
                    <a:pt x="26682" y="152136"/>
                  </a:lnTo>
                  <a:lnTo>
                    <a:pt x="33896" y="152225"/>
                  </a:lnTo>
                  <a:lnTo>
                    <a:pt x="44335" y="152111"/>
                  </a:lnTo>
                  <a:lnTo>
                    <a:pt x="44461" y="125410"/>
                  </a:lnTo>
                  <a:lnTo>
                    <a:pt x="44474" y="99037"/>
                  </a:lnTo>
                  <a:close/>
                </a:path>
                <a:path w="316230" h="152400">
                  <a:moveTo>
                    <a:pt x="183141" y="72443"/>
                  </a:moveTo>
                  <a:lnTo>
                    <a:pt x="54876" y="72443"/>
                  </a:lnTo>
                  <a:lnTo>
                    <a:pt x="55817" y="73447"/>
                  </a:lnTo>
                  <a:lnTo>
                    <a:pt x="55795" y="151984"/>
                  </a:lnTo>
                  <a:lnTo>
                    <a:pt x="55994" y="152161"/>
                  </a:lnTo>
                  <a:lnTo>
                    <a:pt x="181305" y="152161"/>
                  </a:lnTo>
                  <a:lnTo>
                    <a:pt x="181356" y="147551"/>
                  </a:lnTo>
                  <a:lnTo>
                    <a:pt x="181481" y="125410"/>
                  </a:lnTo>
                  <a:lnTo>
                    <a:pt x="181394" y="74742"/>
                  </a:lnTo>
                  <a:lnTo>
                    <a:pt x="180962" y="73447"/>
                  </a:lnTo>
                  <a:lnTo>
                    <a:pt x="183141" y="72443"/>
                  </a:lnTo>
                  <a:close/>
                </a:path>
                <a:path w="316230" h="152400">
                  <a:moveTo>
                    <a:pt x="22033" y="99164"/>
                  </a:moveTo>
                  <a:lnTo>
                    <a:pt x="9740" y="99164"/>
                  </a:lnTo>
                  <a:lnTo>
                    <a:pt x="16179" y="99367"/>
                  </a:lnTo>
                  <a:lnTo>
                    <a:pt x="22033" y="99164"/>
                  </a:lnTo>
                  <a:close/>
                </a:path>
                <a:path w="316230" h="152400">
                  <a:moveTo>
                    <a:pt x="109581" y="0"/>
                  </a:moveTo>
                  <a:lnTo>
                    <a:pt x="63055" y="155"/>
                  </a:lnTo>
                  <a:lnTo>
                    <a:pt x="22215" y="15776"/>
                  </a:lnTo>
                  <a:lnTo>
                    <a:pt x="1168" y="54105"/>
                  </a:lnTo>
                  <a:lnTo>
                    <a:pt x="0" y="98707"/>
                  </a:lnTo>
                  <a:lnTo>
                    <a:pt x="1282" y="99253"/>
                  </a:lnTo>
                  <a:lnTo>
                    <a:pt x="9740" y="99164"/>
                  </a:lnTo>
                  <a:lnTo>
                    <a:pt x="22033" y="99164"/>
                  </a:lnTo>
                  <a:lnTo>
                    <a:pt x="25692" y="99037"/>
                  </a:lnTo>
                  <a:lnTo>
                    <a:pt x="44474" y="99037"/>
                  </a:lnTo>
                  <a:lnTo>
                    <a:pt x="44487" y="72875"/>
                  </a:lnTo>
                  <a:lnTo>
                    <a:pt x="43459" y="72875"/>
                  </a:lnTo>
                  <a:lnTo>
                    <a:pt x="44488" y="71351"/>
                  </a:lnTo>
                  <a:lnTo>
                    <a:pt x="302020" y="71351"/>
                  </a:lnTo>
                  <a:lnTo>
                    <a:pt x="302702" y="70538"/>
                  </a:lnTo>
                  <a:lnTo>
                    <a:pt x="245097" y="70538"/>
                  </a:lnTo>
                  <a:lnTo>
                    <a:pt x="213731" y="33656"/>
                  </a:lnTo>
                  <a:lnTo>
                    <a:pt x="204215" y="22647"/>
                  </a:lnTo>
                  <a:lnTo>
                    <a:pt x="194072" y="13029"/>
                  </a:lnTo>
                  <a:lnTo>
                    <a:pt x="182652" y="6035"/>
                  </a:lnTo>
                  <a:lnTo>
                    <a:pt x="169988" y="1737"/>
                  </a:lnTo>
                  <a:lnTo>
                    <a:pt x="156108" y="206"/>
                  </a:lnTo>
                  <a:lnTo>
                    <a:pt x="109581" y="0"/>
                  </a:lnTo>
                  <a:close/>
                </a:path>
                <a:path w="316230" h="152400">
                  <a:moveTo>
                    <a:pt x="301626" y="71821"/>
                  </a:moveTo>
                  <a:lnTo>
                    <a:pt x="184492" y="71821"/>
                  </a:lnTo>
                  <a:lnTo>
                    <a:pt x="189179" y="72888"/>
                  </a:lnTo>
                  <a:lnTo>
                    <a:pt x="204794" y="91459"/>
                  </a:lnTo>
                  <a:lnTo>
                    <a:pt x="210705" y="98567"/>
                  </a:lnTo>
                  <a:lnTo>
                    <a:pt x="212039" y="99253"/>
                  </a:lnTo>
                  <a:lnTo>
                    <a:pt x="277620" y="99212"/>
                  </a:lnTo>
                  <a:lnTo>
                    <a:pt x="279082" y="98682"/>
                  </a:lnTo>
                  <a:lnTo>
                    <a:pt x="280945" y="96437"/>
                  </a:lnTo>
                  <a:lnTo>
                    <a:pt x="301626" y="71821"/>
                  </a:lnTo>
                  <a:close/>
                </a:path>
                <a:path w="316230" h="152400">
                  <a:moveTo>
                    <a:pt x="277620" y="99212"/>
                  </a:moveTo>
                  <a:lnTo>
                    <a:pt x="260090" y="99212"/>
                  </a:lnTo>
                  <a:lnTo>
                    <a:pt x="277507" y="99253"/>
                  </a:lnTo>
                  <a:close/>
                </a:path>
                <a:path w="316230" h="152400">
                  <a:moveTo>
                    <a:pt x="44488" y="71351"/>
                  </a:moveTo>
                  <a:lnTo>
                    <a:pt x="43459" y="72875"/>
                  </a:lnTo>
                  <a:lnTo>
                    <a:pt x="44487" y="72836"/>
                  </a:lnTo>
                  <a:lnTo>
                    <a:pt x="44488" y="71351"/>
                  </a:lnTo>
                  <a:close/>
                </a:path>
                <a:path w="316230" h="152400">
                  <a:moveTo>
                    <a:pt x="44487" y="72836"/>
                  </a:moveTo>
                  <a:lnTo>
                    <a:pt x="43459" y="72875"/>
                  </a:lnTo>
                  <a:lnTo>
                    <a:pt x="44487" y="72875"/>
                  </a:lnTo>
                  <a:close/>
                </a:path>
                <a:path w="316230" h="152400">
                  <a:moveTo>
                    <a:pt x="302020" y="71351"/>
                  </a:moveTo>
                  <a:lnTo>
                    <a:pt x="44488" y="71351"/>
                  </a:lnTo>
                  <a:lnTo>
                    <a:pt x="44487" y="72836"/>
                  </a:lnTo>
                  <a:lnTo>
                    <a:pt x="54876" y="72443"/>
                  </a:lnTo>
                  <a:lnTo>
                    <a:pt x="183141" y="72443"/>
                  </a:lnTo>
                  <a:lnTo>
                    <a:pt x="184492" y="71821"/>
                  </a:lnTo>
                  <a:lnTo>
                    <a:pt x="301626" y="71821"/>
                  </a:lnTo>
                  <a:lnTo>
                    <a:pt x="302020" y="71351"/>
                  </a:lnTo>
                  <a:close/>
                </a:path>
                <a:path w="316230" h="152400">
                  <a:moveTo>
                    <a:pt x="295092" y="24126"/>
                  </a:moveTo>
                  <a:lnTo>
                    <a:pt x="285381" y="26110"/>
                  </a:lnTo>
                  <a:lnTo>
                    <a:pt x="276948" y="32515"/>
                  </a:lnTo>
                  <a:lnTo>
                    <a:pt x="245097" y="70513"/>
                  </a:lnTo>
                  <a:lnTo>
                    <a:pt x="302702" y="70538"/>
                  </a:lnTo>
                  <a:lnTo>
                    <a:pt x="311277" y="60188"/>
                  </a:lnTo>
                  <a:lnTo>
                    <a:pt x="314824" y="53852"/>
                  </a:lnTo>
                  <a:lnTo>
                    <a:pt x="316152" y="46755"/>
                  </a:lnTo>
                  <a:lnTo>
                    <a:pt x="315286" y="39643"/>
                  </a:lnTo>
                  <a:lnTo>
                    <a:pt x="312254" y="33264"/>
                  </a:lnTo>
                  <a:lnTo>
                    <a:pt x="304557" y="26525"/>
                  </a:lnTo>
                  <a:lnTo>
                    <a:pt x="295092" y="241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28"/>
            <p:cNvPicPr/>
            <p:nvPr/>
          </p:nvPicPr>
          <p:blipFill>
            <a:blip r:embed="rId10" cstate="email">
              <a:extLst>
                <a:ext uri="{28A0092B-C50C-407E-A947-70E740481C1C}">
                  <a14:useLocalDpi xmlns:a14="http://schemas.microsoft.com/office/drawing/2010/main"/>
                </a:ext>
              </a:extLst>
            </a:blip>
            <a:stretch>
              <a:fillRect/>
            </a:stretch>
          </p:blipFill>
          <p:spPr>
            <a:xfrm>
              <a:off x="2383918" y="5069436"/>
              <a:ext cx="130822" cy="156323"/>
            </a:xfrm>
            <a:prstGeom prst="rect">
              <a:avLst/>
            </a:prstGeom>
          </p:spPr>
        </p:pic>
        <p:sp>
          <p:nvSpPr>
            <p:cNvPr id="29" name="object 29"/>
            <p:cNvSpPr/>
            <p:nvPr/>
          </p:nvSpPr>
          <p:spPr>
            <a:xfrm>
              <a:off x="2262174" y="5335104"/>
              <a:ext cx="374015" cy="259715"/>
            </a:xfrm>
            <a:custGeom>
              <a:avLst/>
              <a:gdLst/>
              <a:ahLst/>
              <a:cxnLst/>
              <a:rect l="l" t="t" r="r" b="b"/>
              <a:pathLst>
                <a:path w="374014" h="259714">
                  <a:moveTo>
                    <a:pt x="90322" y="212140"/>
                  </a:moveTo>
                  <a:lnTo>
                    <a:pt x="90119" y="212140"/>
                  </a:lnTo>
                  <a:lnTo>
                    <a:pt x="90119" y="210870"/>
                  </a:lnTo>
                  <a:lnTo>
                    <a:pt x="609" y="210870"/>
                  </a:lnTo>
                  <a:lnTo>
                    <a:pt x="609" y="212140"/>
                  </a:lnTo>
                  <a:lnTo>
                    <a:pt x="609" y="245160"/>
                  </a:lnTo>
                  <a:lnTo>
                    <a:pt x="609" y="259130"/>
                  </a:lnTo>
                  <a:lnTo>
                    <a:pt x="90322" y="259130"/>
                  </a:lnTo>
                  <a:lnTo>
                    <a:pt x="90322" y="245160"/>
                  </a:lnTo>
                  <a:lnTo>
                    <a:pt x="90322" y="212140"/>
                  </a:lnTo>
                  <a:close/>
                </a:path>
                <a:path w="374014" h="259714">
                  <a:moveTo>
                    <a:pt x="90398" y="105676"/>
                  </a:moveTo>
                  <a:lnTo>
                    <a:pt x="89293" y="105676"/>
                  </a:lnTo>
                  <a:lnTo>
                    <a:pt x="89293" y="104406"/>
                  </a:lnTo>
                  <a:lnTo>
                    <a:pt x="87947" y="104406"/>
                  </a:lnTo>
                  <a:lnTo>
                    <a:pt x="87947" y="105676"/>
                  </a:lnTo>
                  <a:lnTo>
                    <a:pt x="508" y="105676"/>
                  </a:lnTo>
                  <a:lnTo>
                    <a:pt x="508" y="106946"/>
                  </a:lnTo>
                  <a:lnTo>
                    <a:pt x="279" y="106946"/>
                  </a:lnTo>
                  <a:lnTo>
                    <a:pt x="279" y="114566"/>
                  </a:lnTo>
                  <a:lnTo>
                    <a:pt x="622" y="114566"/>
                  </a:lnTo>
                  <a:lnTo>
                    <a:pt x="622" y="119646"/>
                  </a:lnTo>
                  <a:lnTo>
                    <a:pt x="406" y="119646"/>
                  </a:lnTo>
                  <a:lnTo>
                    <a:pt x="406" y="133616"/>
                  </a:lnTo>
                  <a:lnTo>
                    <a:pt x="533" y="133616"/>
                  </a:lnTo>
                  <a:lnTo>
                    <a:pt x="533" y="141236"/>
                  </a:lnTo>
                  <a:lnTo>
                    <a:pt x="635" y="152666"/>
                  </a:lnTo>
                  <a:lnTo>
                    <a:pt x="0" y="152666"/>
                  </a:lnTo>
                  <a:lnTo>
                    <a:pt x="0" y="153936"/>
                  </a:lnTo>
                  <a:lnTo>
                    <a:pt x="90208" y="153936"/>
                  </a:lnTo>
                  <a:lnTo>
                    <a:pt x="90208" y="152666"/>
                  </a:lnTo>
                  <a:lnTo>
                    <a:pt x="90398" y="152666"/>
                  </a:lnTo>
                  <a:lnTo>
                    <a:pt x="90398" y="106946"/>
                  </a:lnTo>
                  <a:lnTo>
                    <a:pt x="90398" y="105676"/>
                  </a:lnTo>
                  <a:close/>
                </a:path>
                <a:path w="374014" h="259714">
                  <a:moveTo>
                    <a:pt x="90601" y="12"/>
                  </a:moveTo>
                  <a:lnTo>
                    <a:pt x="431" y="12"/>
                  </a:lnTo>
                  <a:lnTo>
                    <a:pt x="431" y="36842"/>
                  </a:lnTo>
                  <a:lnTo>
                    <a:pt x="533" y="41922"/>
                  </a:lnTo>
                  <a:lnTo>
                    <a:pt x="546" y="47002"/>
                  </a:lnTo>
                  <a:lnTo>
                    <a:pt x="647" y="48272"/>
                  </a:lnTo>
                  <a:lnTo>
                    <a:pt x="90385" y="48272"/>
                  </a:lnTo>
                  <a:lnTo>
                    <a:pt x="90385" y="47002"/>
                  </a:lnTo>
                  <a:lnTo>
                    <a:pt x="90411" y="41922"/>
                  </a:lnTo>
                  <a:lnTo>
                    <a:pt x="90563" y="41922"/>
                  </a:lnTo>
                  <a:lnTo>
                    <a:pt x="90563" y="36842"/>
                  </a:lnTo>
                  <a:lnTo>
                    <a:pt x="90601" y="12"/>
                  </a:lnTo>
                  <a:close/>
                </a:path>
                <a:path w="374014" h="259714">
                  <a:moveTo>
                    <a:pt x="140322" y="83045"/>
                  </a:moveTo>
                  <a:lnTo>
                    <a:pt x="140296" y="63995"/>
                  </a:lnTo>
                  <a:lnTo>
                    <a:pt x="140258" y="52565"/>
                  </a:lnTo>
                  <a:lnTo>
                    <a:pt x="50431" y="52565"/>
                  </a:lnTo>
                  <a:lnTo>
                    <a:pt x="50431" y="63995"/>
                  </a:lnTo>
                  <a:lnTo>
                    <a:pt x="50406" y="83045"/>
                  </a:lnTo>
                  <a:lnTo>
                    <a:pt x="50406" y="99555"/>
                  </a:lnTo>
                  <a:lnTo>
                    <a:pt x="50330" y="100825"/>
                  </a:lnTo>
                  <a:lnTo>
                    <a:pt x="140042" y="100825"/>
                  </a:lnTo>
                  <a:lnTo>
                    <a:pt x="140042" y="99555"/>
                  </a:lnTo>
                  <a:lnTo>
                    <a:pt x="140322" y="99555"/>
                  </a:lnTo>
                  <a:lnTo>
                    <a:pt x="140322" y="83045"/>
                  </a:lnTo>
                  <a:close/>
                </a:path>
                <a:path w="374014" h="259714">
                  <a:moveTo>
                    <a:pt x="140487" y="158292"/>
                  </a:moveTo>
                  <a:lnTo>
                    <a:pt x="50279" y="158292"/>
                  </a:lnTo>
                  <a:lnTo>
                    <a:pt x="50279" y="167182"/>
                  </a:lnTo>
                  <a:lnTo>
                    <a:pt x="50495" y="167182"/>
                  </a:lnTo>
                  <a:lnTo>
                    <a:pt x="50495" y="170992"/>
                  </a:lnTo>
                  <a:lnTo>
                    <a:pt x="50431" y="205282"/>
                  </a:lnTo>
                  <a:lnTo>
                    <a:pt x="50431" y="206552"/>
                  </a:lnTo>
                  <a:lnTo>
                    <a:pt x="140144" y="206552"/>
                  </a:lnTo>
                  <a:lnTo>
                    <a:pt x="140144" y="205282"/>
                  </a:lnTo>
                  <a:lnTo>
                    <a:pt x="140474" y="205282"/>
                  </a:lnTo>
                  <a:lnTo>
                    <a:pt x="140474" y="170992"/>
                  </a:lnTo>
                  <a:lnTo>
                    <a:pt x="140487" y="167182"/>
                  </a:lnTo>
                  <a:lnTo>
                    <a:pt x="140487" y="158292"/>
                  </a:lnTo>
                  <a:close/>
                </a:path>
                <a:path w="374014" h="259714">
                  <a:moveTo>
                    <a:pt x="184645" y="106959"/>
                  </a:moveTo>
                  <a:lnTo>
                    <a:pt x="184505" y="106959"/>
                  </a:lnTo>
                  <a:lnTo>
                    <a:pt x="184505" y="105689"/>
                  </a:lnTo>
                  <a:lnTo>
                    <a:pt x="95072" y="105689"/>
                  </a:lnTo>
                  <a:lnTo>
                    <a:pt x="95072" y="106959"/>
                  </a:lnTo>
                  <a:lnTo>
                    <a:pt x="94957" y="152679"/>
                  </a:lnTo>
                  <a:lnTo>
                    <a:pt x="95046" y="153949"/>
                  </a:lnTo>
                  <a:lnTo>
                    <a:pt x="184416" y="153949"/>
                  </a:lnTo>
                  <a:lnTo>
                    <a:pt x="184416" y="152679"/>
                  </a:lnTo>
                  <a:lnTo>
                    <a:pt x="184645" y="152679"/>
                  </a:lnTo>
                  <a:lnTo>
                    <a:pt x="184645" y="106959"/>
                  </a:lnTo>
                  <a:close/>
                </a:path>
                <a:path w="374014" h="259714">
                  <a:moveTo>
                    <a:pt x="184670" y="211429"/>
                  </a:moveTo>
                  <a:lnTo>
                    <a:pt x="118008" y="211429"/>
                  </a:lnTo>
                  <a:lnTo>
                    <a:pt x="118008" y="210159"/>
                  </a:lnTo>
                  <a:lnTo>
                    <a:pt x="95783" y="210159"/>
                  </a:lnTo>
                  <a:lnTo>
                    <a:pt x="95783" y="211429"/>
                  </a:lnTo>
                  <a:lnTo>
                    <a:pt x="94970" y="211429"/>
                  </a:lnTo>
                  <a:lnTo>
                    <a:pt x="94970" y="258419"/>
                  </a:lnTo>
                  <a:lnTo>
                    <a:pt x="95148" y="258419"/>
                  </a:lnTo>
                  <a:lnTo>
                    <a:pt x="95148" y="259689"/>
                  </a:lnTo>
                  <a:lnTo>
                    <a:pt x="184429" y="259689"/>
                  </a:lnTo>
                  <a:lnTo>
                    <a:pt x="184429" y="258419"/>
                  </a:lnTo>
                  <a:lnTo>
                    <a:pt x="184670" y="258419"/>
                  </a:lnTo>
                  <a:lnTo>
                    <a:pt x="184670" y="211429"/>
                  </a:lnTo>
                  <a:close/>
                </a:path>
                <a:path w="374014" h="259714">
                  <a:moveTo>
                    <a:pt x="234581" y="205270"/>
                  </a:moveTo>
                  <a:lnTo>
                    <a:pt x="234569" y="159550"/>
                  </a:lnTo>
                  <a:lnTo>
                    <a:pt x="234327" y="159550"/>
                  </a:lnTo>
                  <a:lnTo>
                    <a:pt x="234327" y="158280"/>
                  </a:lnTo>
                  <a:lnTo>
                    <a:pt x="145199" y="158280"/>
                  </a:lnTo>
                  <a:lnTo>
                    <a:pt x="145199" y="159550"/>
                  </a:lnTo>
                  <a:lnTo>
                    <a:pt x="144945" y="159550"/>
                  </a:lnTo>
                  <a:lnTo>
                    <a:pt x="144945" y="205270"/>
                  </a:lnTo>
                  <a:lnTo>
                    <a:pt x="145224" y="205270"/>
                  </a:lnTo>
                  <a:lnTo>
                    <a:pt x="145224" y="206540"/>
                  </a:lnTo>
                  <a:lnTo>
                    <a:pt x="234581" y="206540"/>
                  </a:lnTo>
                  <a:lnTo>
                    <a:pt x="234581" y="205270"/>
                  </a:lnTo>
                  <a:close/>
                </a:path>
                <a:path w="374014" h="259714">
                  <a:moveTo>
                    <a:pt x="234581" y="53835"/>
                  </a:moveTo>
                  <a:lnTo>
                    <a:pt x="234518" y="52565"/>
                  </a:lnTo>
                  <a:lnTo>
                    <a:pt x="145059" y="52565"/>
                  </a:lnTo>
                  <a:lnTo>
                    <a:pt x="145059" y="53835"/>
                  </a:lnTo>
                  <a:lnTo>
                    <a:pt x="144995" y="99555"/>
                  </a:lnTo>
                  <a:lnTo>
                    <a:pt x="145046" y="100825"/>
                  </a:lnTo>
                  <a:lnTo>
                    <a:pt x="234505" y="100825"/>
                  </a:lnTo>
                  <a:lnTo>
                    <a:pt x="234505" y="99555"/>
                  </a:lnTo>
                  <a:lnTo>
                    <a:pt x="234581" y="53835"/>
                  </a:lnTo>
                  <a:close/>
                </a:path>
                <a:path w="374014" h="259714">
                  <a:moveTo>
                    <a:pt x="278980" y="225399"/>
                  </a:moveTo>
                  <a:lnTo>
                    <a:pt x="278942" y="211429"/>
                  </a:lnTo>
                  <a:lnTo>
                    <a:pt x="212610" y="211429"/>
                  </a:lnTo>
                  <a:lnTo>
                    <a:pt x="212610" y="210159"/>
                  </a:lnTo>
                  <a:lnTo>
                    <a:pt x="190449" y="210159"/>
                  </a:lnTo>
                  <a:lnTo>
                    <a:pt x="190449" y="211429"/>
                  </a:lnTo>
                  <a:lnTo>
                    <a:pt x="189331" y="211429"/>
                  </a:lnTo>
                  <a:lnTo>
                    <a:pt x="189331" y="225399"/>
                  </a:lnTo>
                  <a:lnTo>
                    <a:pt x="189331" y="258419"/>
                  </a:lnTo>
                  <a:lnTo>
                    <a:pt x="189471" y="258419"/>
                  </a:lnTo>
                  <a:lnTo>
                    <a:pt x="189471" y="259689"/>
                  </a:lnTo>
                  <a:lnTo>
                    <a:pt x="278726" y="259689"/>
                  </a:lnTo>
                  <a:lnTo>
                    <a:pt x="278726" y="258419"/>
                  </a:lnTo>
                  <a:lnTo>
                    <a:pt x="278980" y="258419"/>
                  </a:lnTo>
                  <a:lnTo>
                    <a:pt x="278980" y="225399"/>
                  </a:lnTo>
                  <a:close/>
                </a:path>
                <a:path w="374014" h="259714">
                  <a:moveTo>
                    <a:pt x="278993" y="106972"/>
                  </a:moveTo>
                  <a:lnTo>
                    <a:pt x="278866" y="106972"/>
                  </a:lnTo>
                  <a:lnTo>
                    <a:pt x="278866" y="105702"/>
                  </a:lnTo>
                  <a:lnTo>
                    <a:pt x="189445" y="105702"/>
                  </a:lnTo>
                  <a:lnTo>
                    <a:pt x="189445" y="106972"/>
                  </a:lnTo>
                  <a:lnTo>
                    <a:pt x="189268" y="106972"/>
                  </a:lnTo>
                  <a:lnTo>
                    <a:pt x="189268" y="152692"/>
                  </a:lnTo>
                  <a:lnTo>
                    <a:pt x="189560" y="152692"/>
                  </a:lnTo>
                  <a:lnTo>
                    <a:pt x="189560" y="153962"/>
                  </a:lnTo>
                  <a:lnTo>
                    <a:pt x="278701" y="153962"/>
                  </a:lnTo>
                  <a:lnTo>
                    <a:pt x="278701" y="152692"/>
                  </a:lnTo>
                  <a:lnTo>
                    <a:pt x="278993" y="152692"/>
                  </a:lnTo>
                  <a:lnTo>
                    <a:pt x="278993" y="106972"/>
                  </a:lnTo>
                  <a:close/>
                </a:path>
                <a:path w="374014" h="259714">
                  <a:moveTo>
                    <a:pt x="329069" y="159575"/>
                  </a:moveTo>
                  <a:lnTo>
                    <a:pt x="329006" y="158305"/>
                  </a:lnTo>
                  <a:lnTo>
                    <a:pt x="239064" y="158305"/>
                  </a:lnTo>
                  <a:lnTo>
                    <a:pt x="239064" y="159575"/>
                  </a:lnTo>
                  <a:lnTo>
                    <a:pt x="238823" y="159575"/>
                  </a:lnTo>
                  <a:lnTo>
                    <a:pt x="238823" y="205295"/>
                  </a:lnTo>
                  <a:lnTo>
                    <a:pt x="238874" y="206565"/>
                  </a:lnTo>
                  <a:lnTo>
                    <a:pt x="328777" y="206565"/>
                  </a:lnTo>
                  <a:lnTo>
                    <a:pt x="328777" y="205295"/>
                  </a:lnTo>
                  <a:lnTo>
                    <a:pt x="329069" y="205295"/>
                  </a:lnTo>
                  <a:lnTo>
                    <a:pt x="329069" y="159575"/>
                  </a:lnTo>
                  <a:close/>
                </a:path>
                <a:path w="374014" h="259714">
                  <a:moveTo>
                    <a:pt x="329095" y="53835"/>
                  </a:moveTo>
                  <a:lnTo>
                    <a:pt x="329031" y="52565"/>
                  </a:lnTo>
                  <a:lnTo>
                    <a:pt x="239420" y="52565"/>
                  </a:lnTo>
                  <a:lnTo>
                    <a:pt x="239420" y="53835"/>
                  </a:lnTo>
                  <a:lnTo>
                    <a:pt x="239331" y="66535"/>
                  </a:lnTo>
                  <a:lnTo>
                    <a:pt x="239356" y="86855"/>
                  </a:lnTo>
                  <a:lnTo>
                    <a:pt x="239280" y="100825"/>
                  </a:lnTo>
                  <a:lnTo>
                    <a:pt x="329069" y="100825"/>
                  </a:lnTo>
                  <a:lnTo>
                    <a:pt x="329069" y="86855"/>
                  </a:lnTo>
                  <a:lnTo>
                    <a:pt x="329044" y="66535"/>
                  </a:lnTo>
                  <a:lnTo>
                    <a:pt x="329095" y="53835"/>
                  </a:lnTo>
                  <a:close/>
                </a:path>
                <a:path w="374014" h="259714">
                  <a:moveTo>
                    <a:pt x="373418" y="225399"/>
                  </a:moveTo>
                  <a:lnTo>
                    <a:pt x="373341" y="211429"/>
                  </a:lnTo>
                  <a:lnTo>
                    <a:pt x="311251" y="211429"/>
                  </a:lnTo>
                  <a:lnTo>
                    <a:pt x="311251" y="210159"/>
                  </a:lnTo>
                  <a:lnTo>
                    <a:pt x="284607" y="210159"/>
                  </a:lnTo>
                  <a:lnTo>
                    <a:pt x="284607" y="211429"/>
                  </a:lnTo>
                  <a:lnTo>
                    <a:pt x="283667" y="211429"/>
                  </a:lnTo>
                  <a:lnTo>
                    <a:pt x="283667" y="225399"/>
                  </a:lnTo>
                  <a:lnTo>
                    <a:pt x="283667" y="258419"/>
                  </a:lnTo>
                  <a:lnTo>
                    <a:pt x="283895" y="258419"/>
                  </a:lnTo>
                  <a:lnTo>
                    <a:pt x="283895" y="259689"/>
                  </a:lnTo>
                  <a:lnTo>
                    <a:pt x="373253" y="259689"/>
                  </a:lnTo>
                  <a:lnTo>
                    <a:pt x="373253" y="258419"/>
                  </a:lnTo>
                  <a:lnTo>
                    <a:pt x="373418" y="258419"/>
                  </a:lnTo>
                  <a:lnTo>
                    <a:pt x="373418" y="225399"/>
                  </a:lnTo>
                  <a:close/>
                </a:path>
                <a:path w="374014" h="259714">
                  <a:moveTo>
                    <a:pt x="373430" y="46990"/>
                  </a:moveTo>
                  <a:lnTo>
                    <a:pt x="373418" y="1270"/>
                  </a:lnTo>
                  <a:lnTo>
                    <a:pt x="373418" y="0"/>
                  </a:lnTo>
                  <a:lnTo>
                    <a:pt x="283184" y="0"/>
                  </a:lnTo>
                  <a:lnTo>
                    <a:pt x="283184" y="1270"/>
                  </a:lnTo>
                  <a:lnTo>
                    <a:pt x="283184" y="46990"/>
                  </a:lnTo>
                  <a:lnTo>
                    <a:pt x="283375" y="46990"/>
                  </a:lnTo>
                  <a:lnTo>
                    <a:pt x="283375" y="48260"/>
                  </a:lnTo>
                  <a:lnTo>
                    <a:pt x="373430" y="48260"/>
                  </a:lnTo>
                  <a:lnTo>
                    <a:pt x="373430" y="46990"/>
                  </a:lnTo>
                  <a:close/>
                </a:path>
                <a:path w="374014" h="259714">
                  <a:moveTo>
                    <a:pt x="373443" y="152704"/>
                  </a:moveTo>
                  <a:lnTo>
                    <a:pt x="373430" y="105714"/>
                  </a:lnTo>
                  <a:lnTo>
                    <a:pt x="372770" y="105714"/>
                  </a:lnTo>
                  <a:lnTo>
                    <a:pt x="372770" y="104444"/>
                  </a:lnTo>
                  <a:lnTo>
                    <a:pt x="370763" y="104444"/>
                  </a:lnTo>
                  <a:lnTo>
                    <a:pt x="370763" y="105714"/>
                  </a:lnTo>
                  <a:lnTo>
                    <a:pt x="283603" y="105714"/>
                  </a:lnTo>
                  <a:lnTo>
                    <a:pt x="283603" y="152704"/>
                  </a:lnTo>
                  <a:lnTo>
                    <a:pt x="283794" y="152704"/>
                  </a:lnTo>
                  <a:lnTo>
                    <a:pt x="283794" y="153974"/>
                  </a:lnTo>
                  <a:lnTo>
                    <a:pt x="373443" y="153974"/>
                  </a:lnTo>
                  <a:lnTo>
                    <a:pt x="373443" y="152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object 30"/>
            <p:cNvPicPr/>
            <p:nvPr/>
          </p:nvPicPr>
          <p:blipFill>
            <a:blip r:embed="rId11" cstate="email">
              <a:extLst>
                <a:ext uri="{28A0092B-C50C-407E-A947-70E740481C1C}">
                  <a14:useLocalDpi xmlns:a14="http://schemas.microsoft.com/office/drawing/2010/main"/>
                </a:ext>
              </a:extLst>
            </a:blip>
            <a:stretch>
              <a:fillRect/>
            </a:stretch>
          </p:blipFill>
          <p:spPr>
            <a:xfrm>
              <a:off x="2592882" y="5201755"/>
              <a:ext cx="103949" cy="98094"/>
            </a:xfrm>
            <a:prstGeom prst="rect">
              <a:avLst/>
            </a:prstGeom>
          </p:spPr>
        </p:pic>
      </p:grpSp>
      <p:sp>
        <p:nvSpPr>
          <p:cNvPr id="31" name="object 31"/>
          <p:cNvSpPr/>
          <p:nvPr/>
        </p:nvSpPr>
        <p:spPr>
          <a:xfrm>
            <a:off x="7408621" y="1478089"/>
            <a:ext cx="3620135" cy="232410"/>
          </a:xfrm>
          <a:custGeom>
            <a:avLst/>
            <a:gdLst/>
            <a:ahLst/>
            <a:cxnLst/>
            <a:rect l="l" t="t" r="r" b="b"/>
            <a:pathLst>
              <a:path w="3620134" h="232410">
                <a:moveTo>
                  <a:pt x="252234" y="0"/>
                </a:moveTo>
                <a:lnTo>
                  <a:pt x="0" y="0"/>
                </a:lnTo>
                <a:lnTo>
                  <a:pt x="252234" y="232041"/>
                </a:lnTo>
                <a:lnTo>
                  <a:pt x="252234" y="0"/>
                </a:lnTo>
                <a:close/>
              </a:path>
              <a:path w="3620134" h="232410">
                <a:moveTo>
                  <a:pt x="3619741" y="0"/>
                </a:moveTo>
                <a:lnTo>
                  <a:pt x="3367506" y="0"/>
                </a:lnTo>
                <a:lnTo>
                  <a:pt x="3619741" y="232041"/>
                </a:lnTo>
                <a:lnTo>
                  <a:pt x="3619741"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bject 33"/>
          <p:cNvSpPr txBox="1"/>
          <p:nvPr/>
        </p:nvSpPr>
        <p:spPr>
          <a:xfrm>
            <a:off x="988234" y="5750059"/>
            <a:ext cx="10211435" cy="312073"/>
          </a:xfrm>
          <a:prstGeom prst="rect">
            <a:avLst/>
          </a:prstGeom>
          <a:solidFill>
            <a:srgbClr val="D9DEDF"/>
          </a:solidFill>
        </p:spPr>
        <p:txBody>
          <a:bodyPr vert="horz" wrap="square" lIns="0" tIns="0" rIns="0" bIns="0" rtlCol="0">
            <a:spAutoFit/>
          </a:bodyPr>
          <a:lstStyle/>
          <a:p>
            <a:pPr marL="168910" marR="0" lvl="0" indent="0" algn="l" defTabSz="914400" rtl="0" eaLnBrk="1" fontAlgn="auto" latinLnBrk="0" hangingPunct="1">
              <a:lnSpc>
                <a:spcPts val="2380"/>
              </a:lnSpc>
              <a:spcBef>
                <a:spcPts val="0"/>
              </a:spcBef>
              <a:spcAft>
                <a:spcPts val="0"/>
              </a:spcAft>
              <a:buClrTx/>
              <a:buSzTx/>
              <a:buFontTx/>
              <a:buNone/>
              <a:tabLst/>
              <a:defRPr/>
            </a:pPr>
            <a:r>
              <a:rPr kumimoji="0" sz="2400" b="1" i="0" u="none" strike="noStrike" kern="1200" cap="none" spc="0" normalizeH="0" baseline="0" noProof="0">
                <a:ln>
                  <a:noFill/>
                </a:ln>
                <a:solidFill>
                  <a:srgbClr val="58595B"/>
                </a:solidFill>
                <a:effectLst/>
                <a:uLnTx/>
                <a:uFillTx/>
                <a:latin typeface="Calibri" panose="020F0502020204030204"/>
                <a:ea typeface="+mn-ea"/>
                <a:cs typeface="Arial" panose="020B0604020202020204" pitchFamily="34" charset="0"/>
              </a:rPr>
              <a:t>Focus on agriculture and the green economy</a:t>
            </a:r>
            <a:endParaRPr kumimoji="0"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object 7">
            <a:extLst>
              <a:ext uri="{FF2B5EF4-FFF2-40B4-BE49-F238E27FC236}">
                <a16:creationId xmlns:a16="http://schemas.microsoft.com/office/drawing/2014/main" id="{6009AEF2-9E1F-AA88-4CCB-ABBCFB0FC5E9}"/>
              </a:ext>
            </a:extLst>
          </p:cNvPr>
          <p:cNvSpPr txBox="1">
            <a:spLocks/>
          </p:cNvSpPr>
          <p:nvPr/>
        </p:nvSpPr>
        <p:spPr>
          <a:xfrm>
            <a:off x="12002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1</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7" name="object 7">
            <a:extLst>
              <a:ext uri="{FF2B5EF4-FFF2-40B4-BE49-F238E27FC236}">
                <a16:creationId xmlns:a16="http://schemas.microsoft.com/office/drawing/2014/main" id="{90DF01D8-68FD-0834-A2CD-F8F4895CDFE9}"/>
              </a:ext>
            </a:extLst>
          </p:cNvPr>
          <p:cNvSpPr txBox="1">
            <a:spLocks/>
          </p:cNvSpPr>
          <p:nvPr/>
        </p:nvSpPr>
        <p:spPr>
          <a:xfrm>
            <a:off x="1200233" y="4114800"/>
            <a:ext cx="3078435" cy="105926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Improved employability of young people (especially women) through skilling and employment services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38" name="object 7">
            <a:extLst>
              <a:ext uri="{FF2B5EF4-FFF2-40B4-BE49-F238E27FC236}">
                <a16:creationId xmlns:a16="http://schemas.microsoft.com/office/drawing/2014/main" id="{6EF90F77-8532-5C3B-586C-10B6FFA372FD}"/>
              </a:ext>
            </a:extLst>
          </p:cNvPr>
          <p:cNvSpPr txBox="1">
            <a:spLocks/>
          </p:cNvSpPr>
          <p:nvPr/>
        </p:nvSpPr>
        <p:spPr>
          <a:xfrm>
            <a:off x="461780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2</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9" name="object 7">
            <a:extLst>
              <a:ext uri="{FF2B5EF4-FFF2-40B4-BE49-F238E27FC236}">
                <a16:creationId xmlns:a16="http://schemas.microsoft.com/office/drawing/2014/main" id="{15F1F3C1-1B18-B755-C998-72519D372A54}"/>
              </a:ext>
            </a:extLst>
          </p:cNvPr>
          <p:cNvSpPr txBox="1">
            <a:spLocks/>
          </p:cNvSpPr>
          <p:nvPr/>
        </p:nvSpPr>
        <p:spPr>
          <a:xfrm>
            <a:off x="4617803" y="4114800"/>
            <a:ext cx="3063756"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gainful self- employment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through entrepreneurship</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40" name="object 7">
            <a:extLst>
              <a:ext uri="{FF2B5EF4-FFF2-40B4-BE49-F238E27FC236}">
                <a16:creationId xmlns:a16="http://schemas.microsoft.com/office/drawing/2014/main" id="{0A589454-B991-070F-C351-0699499FE54D}"/>
              </a:ext>
            </a:extLst>
          </p:cNvPr>
          <p:cNvSpPr txBox="1">
            <a:spLocks/>
          </p:cNvSpPr>
          <p:nvPr/>
        </p:nvSpPr>
        <p:spPr>
          <a:xfrm>
            <a:off x="79439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3</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41" name="object 7">
            <a:extLst>
              <a:ext uri="{FF2B5EF4-FFF2-40B4-BE49-F238E27FC236}">
                <a16:creationId xmlns:a16="http://schemas.microsoft.com/office/drawing/2014/main" id="{ADB7D330-71D9-93F5-2CCA-C3DA9A06ABCF}"/>
              </a:ext>
            </a:extLst>
          </p:cNvPr>
          <p:cNvSpPr txBox="1">
            <a:spLocks/>
          </p:cNvSpPr>
          <p:nvPr/>
        </p:nvSpPr>
        <p:spPr>
          <a:xfrm>
            <a:off x="7943933" y="4114800"/>
            <a:ext cx="3047833"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productivity &amp;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sustainability of existing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businesses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cxnSp>
        <p:nvCxnSpPr>
          <p:cNvPr id="43" name="Straight Connector 42">
            <a:extLst>
              <a:ext uri="{FF2B5EF4-FFF2-40B4-BE49-F238E27FC236}">
                <a16:creationId xmlns:a16="http://schemas.microsoft.com/office/drawing/2014/main" id="{96B2DC7A-BCE8-EBA1-6763-B5CBA706DC98}"/>
              </a:ext>
            </a:extLst>
          </p:cNvPr>
          <p:cNvCxnSpPr/>
          <p:nvPr/>
        </p:nvCxnSpPr>
        <p:spPr>
          <a:xfrm>
            <a:off x="439272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22BE7F-EAD3-6200-5767-0D31C041B603}"/>
              </a:ext>
            </a:extLst>
          </p:cNvPr>
          <p:cNvCxnSpPr/>
          <p:nvPr/>
        </p:nvCxnSpPr>
        <p:spPr>
          <a:xfrm>
            <a:off x="779886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8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376-2565-0175-B113-7C6E209DCDB4}"/>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4F8B02A9-718F-51EB-1005-EAFA40408559}"/>
              </a:ext>
            </a:extLst>
          </p:cNvPr>
          <p:cNvPicPr>
            <a:picLocks noChangeAspect="1"/>
          </p:cNvPicPr>
          <p:nvPr/>
        </p:nvPicPr>
        <p:blipFill>
          <a:blip r:embed="rId2"/>
          <a:stretch>
            <a:fillRect/>
          </a:stretch>
        </p:blipFill>
        <p:spPr>
          <a:xfrm>
            <a:off x="0" y="31307"/>
            <a:ext cx="12192000" cy="6795386"/>
          </a:xfrm>
          <a:prstGeom prst="rect">
            <a:avLst/>
          </a:prstGeom>
        </p:spPr>
      </p:pic>
    </p:spTree>
    <p:extLst>
      <p:ext uri="{BB962C8B-B14F-4D97-AF65-F5344CB8AC3E}">
        <p14:creationId xmlns:p14="http://schemas.microsoft.com/office/powerpoint/2010/main" val="41499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a:bodyPr>
          <a:lstStyle/>
          <a:p>
            <a:r>
              <a:rPr lang="fr-BE" b="1">
                <a:solidFill>
                  <a:srgbClr val="C00000"/>
                </a:solidFill>
              </a:rPr>
              <a:t>2. SDF </a:t>
            </a:r>
            <a:r>
              <a:rPr lang="fr-BE" b="1" err="1">
                <a:solidFill>
                  <a:srgbClr val="C00000"/>
                </a:solidFill>
              </a:rPr>
              <a:t>CfP</a:t>
            </a:r>
            <a:r>
              <a:rPr lang="fr-BE" b="1">
                <a:solidFill>
                  <a:srgbClr val="C00000"/>
                </a:solidFill>
              </a:rPr>
              <a:t> </a:t>
            </a:r>
            <a:r>
              <a:rPr lang="fr-BE" b="1" err="1">
                <a:solidFill>
                  <a:srgbClr val="C00000"/>
                </a:solidFill>
              </a:rPr>
              <a:t>overview</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lnSpcReduction="10000"/>
          </a:bodyPr>
          <a:lstStyle/>
          <a:p>
            <a:pPr marL="0" indent="0">
              <a:buNone/>
            </a:pPr>
            <a:endParaRPr lang="en-US"/>
          </a:p>
          <a:p>
            <a:pPr marL="267970" indent="-267970">
              <a:buNone/>
            </a:pPr>
            <a:r>
              <a:rPr lang="en-US">
                <a:ea typeface="+mn-lt"/>
                <a:cs typeface="+mn-lt"/>
              </a:rPr>
              <a:t>Guidelines, annexes, clarifications (Q&amp;A) and all other communication:</a:t>
            </a:r>
          </a:p>
          <a:p>
            <a:pPr marL="267970" indent="-267970">
              <a:buNone/>
            </a:pPr>
            <a:r>
              <a:rPr lang="en-US">
                <a:ea typeface="+mn-lt"/>
                <a:cs typeface="+mn-lt"/>
                <a:hlinkClick r:id="rId2"/>
              </a:rPr>
              <a:t>https://www.enabel.be/grants/</a:t>
            </a:r>
            <a:r>
              <a:rPr lang="en-US">
                <a:ea typeface="+mn-lt"/>
                <a:cs typeface="+mn-lt"/>
              </a:rPr>
              <a:t> </a:t>
            </a:r>
          </a:p>
          <a:p>
            <a:pPr marL="267970" indent="-267970">
              <a:buNone/>
            </a:pPr>
            <a:endParaRPr lang="en-US"/>
          </a:p>
          <a:p>
            <a:pPr marL="0" indent="0">
              <a:buNone/>
            </a:pPr>
            <a:r>
              <a:rPr lang="en-US" b="1"/>
              <a:t>Call reference number</a:t>
            </a:r>
            <a:r>
              <a:rPr lang="en-US"/>
              <a:t>: UGA22007-10045 </a:t>
            </a:r>
          </a:p>
          <a:p>
            <a:pPr marL="0" indent="0">
              <a:buNone/>
            </a:pPr>
            <a:endParaRPr lang="en-US" b="1"/>
          </a:p>
          <a:p>
            <a:pPr marL="0" indent="0">
              <a:buNone/>
            </a:pPr>
            <a:r>
              <a:rPr lang="en-US" b="1"/>
              <a:t>Call Title: </a:t>
            </a:r>
            <a:r>
              <a:rPr lang="en-US"/>
              <a:t>SKILLS DEVELOPMENT FOR INCREASED EMPLOYABILITY OF VULNERABLE YOUTH, WOMEN AND GIRLS IN BUSOGA REGION</a:t>
            </a:r>
          </a:p>
          <a:p>
            <a:pPr marL="0" indent="0">
              <a:buNone/>
            </a:pPr>
            <a:endParaRPr lang="en-US"/>
          </a:p>
        </p:txBody>
      </p:sp>
    </p:spTree>
    <p:extLst>
      <p:ext uri="{BB962C8B-B14F-4D97-AF65-F5344CB8AC3E}">
        <p14:creationId xmlns:p14="http://schemas.microsoft.com/office/powerpoint/2010/main" val="277285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Call Objectives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lgn="just">
              <a:buNone/>
            </a:pPr>
            <a:r>
              <a:rPr lang="en-US" b="1"/>
              <a:t>General objective</a:t>
            </a:r>
            <a:r>
              <a:rPr lang="en-US"/>
              <a:t> </a:t>
            </a:r>
            <a:endParaRPr lang="en-US">
              <a:ea typeface="Calibri"/>
              <a:cs typeface="Calibri"/>
            </a:endParaRPr>
          </a:p>
          <a:p>
            <a:pPr marL="0" indent="0" algn="just">
              <a:buNone/>
            </a:pPr>
            <a:r>
              <a:rPr lang="en-US">
                <a:latin typeface="Calibri"/>
                <a:ea typeface="Calibri"/>
                <a:cs typeface="Calibri"/>
              </a:rPr>
              <a:t>Improve livelihoods of 2000 vulnerable youth through enhanced access to quality, demand-driven skills development and employment support services</a:t>
            </a:r>
            <a:endParaRPr lang="en-US">
              <a:ea typeface="Calibri"/>
              <a:cs typeface="Calibri"/>
            </a:endParaRPr>
          </a:p>
          <a:p>
            <a:pPr marL="400050" lvl="1" indent="0" algn="just">
              <a:buNone/>
            </a:pPr>
            <a:endParaRPr lang="en-US" sz="2800">
              <a:ea typeface="Calibri"/>
              <a:cs typeface="Calibri"/>
            </a:endParaRPr>
          </a:p>
          <a:p>
            <a:pPr marL="0" indent="0" algn="just">
              <a:buNone/>
            </a:pPr>
            <a:r>
              <a:rPr lang="en-US" b="1"/>
              <a:t>Specific objectives</a:t>
            </a:r>
            <a:r>
              <a:rPr lang="en-US"/>
              <a:t>  </a:t>
            </a:r>
            <a:endParaRPr lang="en-US">
              <a:latin typeface="Calibri"/>
              <a:ea typeface="Calibri"/>
              <a:cs typeface="Calibri"/>
            </a:endParaRPr>
          </a:p>
          <a:p>
            <a:pPr marL="0" indent="0" algn="just">
              <a:buNone/>
            </a:pPr>
            <a:r>
              <a:rPr lang="en-US">
                <a:latin typeface="Calibri"/>
                <a:ea typeface="Calibri"/>
                <a:cs typeface="Calibri"/>
              </a:rPr>
              <a:t>The provision of skills development is more equitable, qualitative, innovative, and </a:t>
            </a:r>
            <a:r>
              <a:rPr lang="en-US" err="1">
                <a:latin typeface="Calibri"/>
                <a:ea typeface="Calibri"/>
                <a:cs typeface="Calibri"/>
              </a:rPr>
              <a:t>labour</a:t>
            </a:r>
            <a:r>
              <a:rPr lang="en-US">
                <a:latin typeface="Calibri"/>
                <a:ea typeface="Calibri"/>
                <a:cs typeface="Calibri"/>
              </a:rPr>
              <a:t> market-driven for increased employment opportunities</a:t>
            </a:r>
          </a:p>
        </p:txBody>
      </p:sp>
    </p:spTree>
    <p:extLst>
      <p:ext uri="{BB962C8B-B14F-4D97-AF65-F5344CB8AC3E}">
        <p14:creationId xmlns:p14="http://schemas.microsoft.com/office/powerpoint/2010/main" val="405653332"/>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Create a new document." ma:contentTypeScope="" ma:versionID="9d33bc2729f4995097f876e32497c722">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29b5a51fd5f2932a1fed073f895881e5"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UGAENABEL-403665430-290167</_dlc_DocId>
    <_dlc_DocIdUrl xmlns="508ba6eb-9e09-4fd5-92f2-2d9921329f2d">
      <Url>https://enabelbe.sharepoint.com/sites/UGA/_layouts/15/DocIdRedir.aspx?ID=UGAENABEL-403665430-290167</Url>
      <Description>UGAENABEL-403665430-290167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2.xml><?xml version="1.0" encoding="utf-8"?>
<ds:datastoreItem xmlns:ds="http://schemas.openxmlformats.org/officeDocument/2006/customXml" ds:itemID="{1E08385C-9305-4C65-8124-929EDEC6B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554850C-AEE9-449A-ACD3-77DBA9F5F1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114</TotalTime>
  <Words>3370</Words>
  <Application>Microsoft Office PowerPoint</Application>
  <PresentationFormat>Widescreen</PresentationFormat>
  <Paragraphs>363</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Calibri-Bold</vt:lpstr>
      <vt:lpstr>Courier New</vt:lpstr>
      <vt:lpstr>Georgia</vt:lpstr>
      <vt:lpstr>Wingdings</vt:lpstr>
      <vt:lpstr>CTB-17-18908-powerpoint 80%-ab-151217</vt:lpstr>
      <vt:lpstr>Call For Proposals SKILLS DEVELOPMENT FOR INCREASED EMPLOYABILITY OF VULNERABLE YOUTH, WOMEN AND GIRLS IN BUSOGA REGION</vt:lpstr>
      <vt:lpstr>Presentation outline:</vt:lpstr>
      <vt:lpstr>1. Introduction </vt:lpstr>
      <vt:lpstr>1. Cn't Introduction</vt:lpstr>
      <vt:lpstr>1. Cn't Introduction </vt:lpstr>
      <vt:lpstr>1. WeWork: Green and Decent Jobs for Youth</vt:lpstr>
      <vt:lpstr>PowerPoint Presentation</vt:lpstr>
      <vt:lpstr>2. SDF CfP overview</vt:lpstr>
      <vt:lpstr>2. Call Objectives </vt:lpstr>
      <vt:lpstr>2. Call procedure </vt:lpstr>
      <vt:lpstr>2. CfP selection process</vt:lpstr>
      <vt:lpstr>2. Objective of the Full proposal info meeting</vt:lpstr>
      <vt:lpstr>3. General feedback on CN</vt:lpstr>
      <vt:lpstr>3. General feedback on CN</vt:lpstr>
      <vt:lpstr>4. Proposal template</vt:lpstr>
      <vt:lpstr>4. Proposal: description of action</vt:lpstr>
      <vt:lpstr>4. Proposal: description of action</vt:lpstr>
      <vt:lpstr>4. Proposal: description of action</vt:lpstr>
      <vt:lpstr>4. Proposal: Administrative information </vt:lpstr>
      <vt:lpstr>4. Proposal template: Associates</vt:lpstr>
      <vt:lpstr>4a. Proposal template</vt:lpstr>
      <vt:lpstr>4a. Proposal template: M&amp;E</vt:lpstr>
      <vt:lpstr>4a. Proposal template: M&amp;E</vt:lpstr>
      <vt:lpstr>PowerPoint Presentation</vt:lpstr>
      <vt:lpstr>4a. Proposal template: M&amp;E</vt:lpstr>
      <vt:lpstr>4a. Proposal template: M&amp;E</vt:lpstr>
      <vt:lpstr>4b. Proposal template: Budget</vt:lpstr>
      <vt:lpstr>4b. Proposal template: Budget</vt:lpstr>
      <vt:lpstr>4b. Proposal template: Budget</vt:lpstr>
      <vt:lpstr>4b. Proposal template: Budget</vt:lpstr>
      <vt:lpstr>4b. Proposal template: Budget</vt:lpstr>
      <vt:lpstr>4b. Proposal template: Budget</vt:lpstr>
      <vt:lpstr>4b. Proposal template: Budget</vt:lpstr>
      <vt:lpstr> Ineligible costs</vt:lpstr>
      <vt:lpstr>PowerPoint Presentation</vt:lpstr>
      <vt:lpstr>Indicative Costs</vt:lpstr>
      <vt:lpstr>4b. Proposal template: Budget</vt:lpstr>
      <vt:lpstr>4b. Proposal template: Budget</vt:lpstr>
      <vt:lpstr>5. Next steps – PART 1</vt:lpstr>
      <vt:lpstr>5. Next steps – PART 1</vt:lpstr>
      <vt:lpstr>5. Next steps – PART 1</vt:lpstr>
      <vt:lpstr>5. Next steps – PART 1</vt:lpstr>
      <vt:lpstr>5. Next steps – PART 1</vt:lpstr>
      <vt:lpstr>5. Next steps – PART 1</vt:lpstr>
      <vt:lpstr>5. Next steps – PART 2</vt:lpstr>
      <vt:lpstr>5. Next steps – PART 2</vt:lpstr>
      <vt:lpstr>5. Next steps – PART 2</vt:lpstr>
      <vt:lpstr>5. Next steps – PART 2</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MPAATA, Daniel</cp:lastModifiedBy>
  <cp:revision>214</cp:revision>
  <dcterms:modified xsi:type="dcterms:W3CDTF">2024-07-29T15:26:06Z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4e6ec9d5-9aa4-4cd2-81f7-c9dee72c56c5</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