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2"/>
  </p:notesMasterIdLst>
  <p:handoutMasterIdLst>
    <p:handoutMasterId r:id="rId53"/>
  </p:handoutMasterIdLst>
  <p:sldIdLst>
    <p:sldId id="2995" r:id="rId6"/>
    <p:sldId id="257" r:id="rId7"/>
    <p:sldId id="3142" r:id="rId8"/>
    <p:sldId id="3125" r:id="rId9"/>
    <p:sldId id="303" r:id="rId10"/>
    <p:sldId id="305" r:id="rId11"/>
    <p:sldId id="359" r:id="rId12"/>
    <p:sldId id="3141" r:id="rId13"/>
    <p:sldId id="3173" r:id="rId14"/>
    <p:sldId id="3143" r:id="rId15"/>
    <p:sldId id="3144" r:id="rId16"/>
    <p:sldId id="3175" r:id="rId17"/>
    <p:sldId id="3176" r:id="rId18"/>
    <p:sldId id="3177" r:id="rId19"/>
    <p:sldId id="3178" r:id="rId20"/>
    <p:sldId id="3179" r:id="rId21"/>
    <p:sldId id="3180" r:id="rId22"/>
    <p:sldId id="3174" r:id="rId23"/>
    <p:sldId id="3172" r:id="rId24"/>
    <p:sldId id="3147" r:id="rId25"/>
    <p:sldId id="3181" r:id="rId26"/>
    <p:sldId id="3148" r:id="rId27"/>
    <p:sldId id="3149" r:id="rId28"/>
    <p:sldId id="3150" r:id="rId29"/>
    <p:sldId id="3151" r:id="rId30"/>
    <p:sldId id="3152" r:id="rId31"/>
    <p:sldId id="3153" r:id="rId32"/>
    <p:sldId id="3155" r:id="rId33"/>
    <p:sldId id="3154" r:id="rId34"/>
    <p:sldId id="3182" r:id="rId35"/>
    <p:sldId id="3184" r:id="rId36"/>
    <p:sldId id="3187" r:id="rId37"/>
    <p:sldId id="3157" r:id="rId38"/>
    <p:sldId id="3156" r:id="rId39"/>
    <p:sldId id="3170" r:id="rId40"/>
    <p:sldId id="3158" r:id="rId41"/>
    <p:sldId id="3160" r:id="rId42"/>
    <p:sldId id="3161" r:id="rId43"/>
    <p:sldId id="3162" r:id="rId44"/>
    <p:sldId id="3163" r:id="rId45"/>
    <p:sldId id="3164" r:id="rId46"/>
    <p:sldId id="3165" r:id="rId47"/>
    <p:sldId id="3166" r:id="rId48"/>
    <p:sldId id="3167" r:id="rId49"/>
    <p:sldId id="3168" r:id="rId50"/>
    <p:sldId id="3169" r:id="rId51"/>
  </p:sldIdLst>
  <p:sldSz cx="12192000" cy="6858000"/>
  <p:notesSz cx="9296400" cy="7010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0FCB33-4B5A-69BB-BCEC-6875CA765190}" name="SSEKIWANDA, Bonny" initials="SB" userId="S::bonny.ssekiwanda@enabel.be::8f9a5783-b5fa-4544-bf1e-04a3295fa195" providerId="AD"/>
  <p188:author id="{A2D02459-4843-1A0B-87DD-6D800AC30772}" name="WABWIRE, Godfrey bazira" initials="Wb" userId="S::godfrey.wabwire@enabel.be::e731bc93-dc5d-4420-95a7-802187f98009" providerId="AD"/>
  <p188:author id="{55F4546C-D633-B3E5-3FFB-33AE4FCCD8C1}" name="TAMINAU, Laura" initials="TL" userId="S::laura.taminau@enabel.be::f80d331c-3b8d-45c6-928e-1a525d06c601" providerId="AD"/>
  <p188:author id="{FDABDC91-4006-97BD-5F98-8C76EBDC7FC3}" name="KATO, Rose" initials="KR" userId="S::rose.kato@enabel.be::7b753106-4f93-4d89-8250-e69963eb67ba" providerId="AD"/>
  <p188:author id="{527266A2-BEC0-D1D8-0319-1D7B8846C3ED}" name="MUGENI, Edward" initials="ME" userId="S::edward.mugeni@enabel.be::47b6ab0f-631d-4576-b01e-5987ee44ed9c" providerId="AD"/>
  <p188:author id="{125599C0-A827-5734-7780-48339A8C2CA8}" name="PAMUK, Umut" initials="PU" userId="S::umut.pamuk@enabel.be::4a602441-8fff-4d48-afe0-1baef1fcda73" providerId="AD"/>
  <p188:author id="{F9664BC2-DA44-C6A5-3D43-4A365D439866}" name="VANNESTE, Tom" initials="VT" userId="S::tom.vanneste@enabel.be::8a8c8108-cea6-4306-bbcc-f8a14b000aa9" providerId="AD"/>
  <p188:author id="{C6AC58D3-9AE4-22B3-4640-3B6C5131C03F}" name="HENDRICKX, Jan" initials="JH" userId="S::jan.hendrickx@enabel.be::3fc28212-da7d-4f2a-a320-3fbd2c295a6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OREMANS, Bart" initials="HB" lastIdx="2" clrIdx="0">
    <p:extLst>
      <p:ext uri="{19B8F6BF-5375-455C-9EA6-DF929625EA0E}">
        <p15:presenceInfo xmlns:p15="http://schemas.microsoft.com/office/powerpoint/2012/main" userId="S::bart.horemans@enabel.be::c36d433b-dc62-4ee6-bbcb-374594f9899b" providerId="AD"/>
      </p:ext>
    </p:extLst>
  </p:cmAuthor>
  <p:cmAuthor id="2" name="TAMINAU, Laura" initials="TL" lastIdx="47" clrIdx="1">
    <p:extLst>
      <p:ext uri="{19B8F6BF-5375-455C-9EA6-DF929625EA0E}">
        <p15:presenceInfo xmlns:p15="http://schemas.microsoft.com/office/powerpoint/2012/main" userId="TAMINAU, Laura" providerId="None"/>
      </p:ext>
    </p:extLst>
  </p:cmAuthor>
  <p:cmAuthor id="3" name="WABWIRE, Godfrey bazira" initials="WGb" lastIdx="2" clrIdx="2">
    <p:extLst>
      <p:ext uri="{19B8F6BF-5375-455C-9EA6-DF929625EA0E}">
        <p15:presenceInfo xmlns:p15="http://schemas.microsoft.com/office/powerpoint/2012/main" userId="WABWIRE, Godfrey bazi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756"/>
    <a:srgbClr val="7B7B7A"/>
    <a:srgbClr val="F38D6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2337C8-6BEB-C229-7583-8B85D3227C78}" v="112" dt="2024-08-05T13:23:30.762"/>
    <p1510:client id="{BAFC63FB-2B31-1AC1-FFCE-62F0B59F67CD}" v="21" dt="2024-08-05T13:47:19.0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ijl, lich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25E5076-3810-47DD-B79F-674D7AD40C01}" styleName="Stijl, donker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60" Type="http://schemas.microsoft.com/office/2018/10/relationships/authors" Target="author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8CCA4B9-F536-4663-8119-2215FEC07998}"/>
              </a:ext>
            </a:extLst>
          </p:cNvPr>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fr-BE"/>
          </a:p>
        </p:txBody>
      </p:sp>
      <p:sp>
        <p:nvSpPr>
          <p:cNvPr id="3" name="Espace réservé de la date 2">
            <a:extLst>
              <a:ext uri="{FF2B5EF4-FFF2-40B4-BE49-F238E27FC236}">
                <a16:creationId xmlns:a16="http://schemas.microsoft.com/office/drawing/2014/main" id="{94C9CC46-D0EA-4183-86C7-1FD55820C99A}"/>
              </a:ext>
            </a:extLst>
          </p:cNvPr>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lvl1pPr>
          </a:lstStyle>
          <a:p>
            <a:fld id="{79357A31-665B-48E5-8CA3-226337B57428}" type="datetimeFigureOut">
              <a:rPr lang="fr-BE" smtClean="0"/>
              <a:t>07-08-24</a:t>
            </a:fld>
            <a:endParaRPr lang="fr-BE"/>
          </a:p>
        </p:txBody>
      </p:sp>
      <p:sp>
        <p:nvSpPr>
          <p:cNvPr id="6" name="Espace réservé du pied de page 5">
            <a:extLst>
              <a:ext uri="{FF2B5EF4-FFF2-40B4-BE49-F238E27FC236}">
                <a16:creationId xmlns:a16="http://schemas.microsoft.com/office/drawing/2014/main" id="{6AB5B229-A579-4669-A8F0-3FD5B27EA492}"/>
              </a:ext>
            </a:extLst>
          </p:cNvPr>
          <p:cNvSpPr>
            <a:spLocks noGrp="1"/>
          </p:cNvSpPr>
          <p:nvPr>
            <p:ph type="ftr" sz="quarter" idx="2"/>
          </p:nvPr>
        </p:nvSpPr>
        <p:spPr>
          <a:xfrm>
            <a:off x="1404790" y="6453026"/>
            <a:ext cx="6842150" cy="351736"/>
          </a:xfrm>
          <a:prstGeom prst="rect">
            <a:avLst/>
          </a:prstGeom>
          <a:blipFill>
            <a:blip r:embed="rId2"/>
            <a:stretch>
              <a:fillRect/>
            </a:stretch>
          </a:blipFill>
        </p:spPr>
        <p:txBody>
          <a:bodyPr vert="horz" lIns="93177" tIns="46589" rIns="93177" bIns="46589" rtlCol="0" anchor="b"/>
          <a:lstStyle>
            <a:lvl1pPr algn="l">
              <a:defRPr sz="900"/>
            </a:lvl1pPr>
          </a:lstStyle>
          <a:p>
            <a:r>
              <a:rPr lang="en-US"/>
              <a:t>Enabel • Belgian Development Agency • Public-law company with social purposes</a:t>
            </a:r>
            <a:endParaRPr lang="fr-BE"/>
          </a:p>
          <a:p>
            <a:r>
              <a:rPr lang="fr-BE"/>
              <a:t>Rue Haute 147 • 1000 Brussels • T. +32 (0)2 505 37 00 • enabel.be</a:t>
            </a:r>
          </a:p>
          <a:p>
            <a:endParaRPr lang="fr-BE"/>
          </a:p>
        </p:txBody>
      </p:sp>
      <p:sp>
        <p:nvSpPr>
          <p:cNvPr id="7" name="Espace réservé du numéro de diapositive 6">
            <a:extLst>
              <a:ext uri="{FF2B5EF4-FFF2-40B4-BE49-F238E27FC236}">
                <a16:creationId xmlns:a16="http://schemas.microsoft.com/office/drawing/2014/main" id="{2FEAEB51-0758-45ED-8C25-BF5E222B8A83}"/>
              </a:ext>
            </a:extLst>
          </p:cNvPr>
          <p:cNvSpPr>
            <a:spLocks noGrp="1"/>
          </p:cNvSpPr>
          <p:nvPr>
            <p:ph type="sldNum" sz="quarter" idx="3"/>
          </p:nvPr>
        </p:nvSpPr>
        <p:spPr>
          <a:xfrm>
            <a:off x="8395682" y="6443678"/>
            <a:ext cx="650663" cy="345846"/>
          </a:xfrm>
          <a:prstGeom prst="rect">
            <a:avLst/>
          </a:prstGeom>
          <a:blipFill>
            <a:blip r:embed="rId2"/>
            <a:stretch>
              <a:fillRect/>
            </a:stretch>
          </a:blipFill>
        </p:spPr>
        <p:txBody>
          <a:bodyPr vert="horz" lIns="93177" tIns="46589" rIns="93177" bIns="46589" rtlCol="0" anchor="b"/>
          <a:lstStyle>
            <a:lvl1pPr algn="r">
              <a:defRPr sz="1200"/>
            </a:lvl1pPr>
          </a:lstStyle>
          <a:p>
            <a:fld id="{F24C261D-1966-411E-9C31-72BA4F47BB72}" type="slidenum">
              <a:rPr lang="fr-BE" smtClean="0"/>
              <a:t>‹#›</a:t>
            </a:fld>
            <a:endParaRPr lang="fr-BE"/>
          </a:p>
        </p:txBody>
      </p:sp>
    </p:spTree>
    <p:extLst>
      <p:ext uri="{BB962C8B-B14F-4D97-AF65-F5344CB8AC3E}">
        <p14:creationId xmlns:p14="http://schemas.microsoft.com/office/powerpoint/2010/main" val="1291942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fr-BE"/>
          </a:p>
        </p:txBody>
      </p:sp>
      <p:sp>
        <p:nvSpPr>
          <p:cNvPr id="3" name="Espace réservé de la date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4CAF85CD-E54C-4546-BEBC-781C2DB58300}" type="datetimeFigureOut">
              <a:rPr lang="fr-BE" smtClean="0"/>
              <a:t>07-08-24</a:t>
            </a:fld>
            <a:endParaRPr lang="fr-BE"/>
          </a:p>
        </p:txBody>
      </p:sp>
      <p:sp>
        <p:nvSpPr>
          <p:cNvPr id="4" name="Espace réservé de l'image des diapositives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fr-BE"/>
          </a:p>
        </p:txBody>
      </p:sp>
      <p:sp>
        <p:nvSpPr>
          <p:cNvPr id="5" name="Espace réservé des notes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1404790" y="6658664"/>
            <a:ext cx="6842150" cy="351736"/>
          </a:xfrm>
          <a:prstGeom prst="rect">
            <a:avLst/>
          </a:prstGeom>
        </p:spPr>
        <p:txBody>
          <a:bodyPr vert="horz" lIns="93177" tIns="46589" rIns="93177" bIns="46589" rtlCol="0" anchor="b"/>
          <a:lstStyle>
            <a:lvl1pPr algn="l">
              <a:defRPr sz="900"/>
            </a:lvl1pPr>
          </a:lstStyle>
          <a:p>
            <a:r>
              <a:rPr lang="en-US"/>
              <a:t>Enabel • Belgian Development Agency • Public-law company with social purposes</a:t>
            </a:r>
            <a:endParaRPr lang="fr-BE"/>
          </a:p>
          <a:p>
            <a:r>
              <a:rPr lang="fr-BE"/>
              <a:t>Rue Haute 147 • 1000 Brussels • T. +32 (0)2 505 37 00 • enabel.be</a:t>
            </a:r>
          </a:p>
          <a:p>
            <a:endParaRPr lang="fr-BE"/>
          </a:p>
        </p:txBody>
      </p:sp>
      <p:sp>
        <p:nvSpPr>
          <p:cNvPr id="7" name="Espace réservé du numéro de diapositive 6"/>
          <p:cNvSpPr>
            <a:spLocks noGrp="1"/>
          </p:cNvSpPr>
          <p:nvPr>
            <p:ph type="sldNum" sz="quarter" idx="5"/>
          </p:nvPr>
        </p:nvSpPr>
        <p:spPr>
          <a:xfrm>
            <a:off x="8643585" y="6533693"/>
            <a:ext cx="650663" cy="345846"/>
          </a:xfrm>
          <a:prstGeom prst="rect">
            <a:avLst/>
          </a:prstGeom>
        </p:spPr>
        <p:txBody>
          <a:bodyPr vert="horz" lIns="93177" tIns="46589" rIns="93177" bIns="46589" rtlCol="0" anchor="b"/>
          <a:lstStyle>
            <a:lvl1pPr algn="r">
              <a:defRPr sz="1200"/>
            </a:lvl1pPr>
          </a:lstStyle>
          <a:p>
            <a:fld id="{F24C261D-1966-411E-9C31-72BA4F47BB72}" type="slidenum">
              <a:rPr lang="fr-BE" smtClean="0"/>
              <a:t>‹#›</a:t>
            </a:fld>
            <a:endParaRPr lang="fr-BE"/>
          </a:p>
        </p:txBody>
      </p:sp>
    </p:spTree>
    <p:extLst>
      <p:ext uri="{BB962C8B-B14F-4D97-AF65-F5344CB8AC3E}">
        <p14:creationId xmlns:p14="http://schemas.microsoft.com/office/powerpoint/2010/main" val="1294559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livelihoods</a:t>
            </a:r>
          </a:p>
          <a:p>
            <a:r>
              <a:rPr lang="en-US"/>
              <a:t>SO: certification &amp; employment</a:t>
            </a:r>
            <a:endParaRPr lang="en-UG"/>
          </a:p>
        </p:txBody>
      </p:sp>
      <p:sp>
        <p:nvSpPr>
          <p:cNvPr id="4" name="Slide Number Placeholder 3"/>
          <p:cNvSpPr>
            <a:spLocks noGrp="1"/>
          </p:cNvSpPr>
          <p:nvPr>
            <p:ph type="sldNum" sz="quarter" idx="5"/>
          </p:nvPr>
        </p:nvSpPr>
        <p:spPr/>
        <p:txBody>
          <a:bodyPr/>
          <a:lstStyle/>
          <a:p>
            <a:fld id="{F24C261D-1966-411E-9C31-72BA4F47BB72}" type="slidenum">
              <a:rPr lang="fr-BE" smtClean="0"/>
              <a:t>20</a:t>
            </a:fld>
            <a:endParaRPr lang="fr-BE"/>
          </a:p>
        </p:txBody>
      </p:sp>
    </p:spTree>
    <p:extLst>
      <p:ext uri="{BB962C8B-B14F-4D97-AF65-F5344CB8AC3E}">
        <p14:creationId xmlns:p14="http://schemas.microsoft.com/office/powerpoint/2010/main" val="1512307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couvertur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295565" y="1887794"/>
            <a:ext cx="6616513" cy="1651666"/>
          </a:xfrm>
        </p:spPr>
        <p:txBody>
          <a:bodyPr anchor="b">
            <a:normAutofit/>
          </a:bodyPr>
          <a:lstStyle>
            <a:lvl1pPr marL="92075" indent="0" algn="l">
              <a:defRPr sz="4400">
                <a:solidFill>
                  <a:srgbClr val="D81A1A"/>
                </a:solidFill>
              </a:defRPr>
            </a:lvl1pPr>
          </a:lstStyle>
          <a:p>
            <a:r>
              <a:rPr lang="fr-FR"/>
              <a:t>Click to edit the title</a:t>
            </a:r>
            <a:endParaRPr lang="fr-BE"/>
          </a:p>
        </p:txBody>
      </p:sp>
      <p:sp>
        <p:nvSpPr>
          <p:cNvPr id="3" name="Sous-titre 2"/>
          <p:cNvSpPr>
            <a:spLocks noGrp="1"/>
          </p:cNvSpPr>
          <p:nvPr>
            <p:ph type="subTitle" idx="1" hasCustomPrompt="1"/>
          </p:nvPr>
        </p:nvSpPr>
        <p:spPr>
          <a:xfrm>
            <a:off x="295565" y="3670864"/>
            <a:ext cx="6616513" cy="1166607"/>
          </a:xfrm>
        </p:spPr>
        <p:txBody>
          <a:bodyPr>
            <a:normAutofit/>
          </a:bodyPr>
          <a:lstStyle>
            <a:lvl1pPr marL="92075" indent="0" algn="l">
              <a:buNone/>
              <a:defRPr sz="2400">
                <a:solidFill>
                  <a:srgbClr val="58575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Click to edit the subtitle</a:t>
            </a:r>
            <a:endParaRPr lang="fr-BE"/>
          </a:p>
        </p:txBody>
      </p:sp>
    </p:spTree>
    <p:extLst>
      <p:ext uri="{BB962C8B-B14F-4D97-AF65-F5344CB8AC3E}">
        <p14:creationId xmlns:p14="http://schemas.microsoft.com/office/powerpoint/2010/main" val="1583804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pu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99302" y="345461"/>
            <a:ext cx="8637789" cy="1325563"/>
          </a:xfrm>
        </p:spPr>
        <p:txBody>
          <a:bodyPr/>
          <a:lstStyle/>
          <a:p>
            <a:r>
              <a:rPr lang="fr-FR"/>
              <a:t>Change title style</a:t>
            </a:r>
            <a:endParaRPr lang="fr-BE"/>
          </a:p>
        </p:txBody>
      </p:sp>
      <p:sp>
        <p:nvSpPr>
          <p:cNvPr id="3" name="Espace réservé du contenu 2"/>
          <p:cNvSpPr>
            <a:spLocks noGrp="1"/>
          </p:cNvSpPr>
          <p:nvPr>
            <p:ph idx="1" hasCustomPrompt="1"/>
          </p:nvPr>
        </p:nvSpPr>
        <p:spPr>
          <a:xfrm>
            <a:off x="1799302" y="1825625"/>
            <a:ext cx="8637789" cy="4351338"/>
          </a:xfrm>
        </p:spPr>
        <p:txBody>
          <a:bodyPr/>
          <a:lstStyle>
            <a:lvl1pPr marL="268288" indent="-268288">
              <a:tabLst/>
              <a:defRPr/>
            </a:lvl1pPr>
            <a:lvl2pPr marL="628650" indent="-171450">
              <a:tabLst>
                <a:tab pos="360363" algn="l"/>
              </a:tabLst>
              <a:defRPr/>
            </a:lvl2pPr>
            <a:lvl3pPr marL="1081088" indent="-166688">
              <a:tabLst>
                <a:tab pos="360363" algn="l"/>
              </a:tabLst>
              <a:defRPr/>
            </a:lvl3pPr>
            <a:lvl4pPr marL="1524000" indent="-152400">
              <a:tabLst>
                <a:tab pos="360363" algn="l"/>
              </a:tabLst>
              <a:defRPr/>
            </a:lvl4pPr>
            <a:lvl5pPr marL="1976438" indent="-147638">
              <a:tabLst>
                <a:tab pos="360363" algn="l"/>
              </a:tabLst>
              <a:defRPr/>
            </a:lvl5pPr>
          </a:lstStyle>
          <a:p>
            <a:pPr lvl="0"/>
            <a:r>
              <a:rPr lang="fr-FR"/>
              <a:t>Change master text style</a:t>
            </a:r>
          </a:p>
          <a:p>
            <a:pPr lvl="1"/>
            <a:r>
              <a:rPr lang="fr-FR"/>
              <a:t>Second level</a:t>
            </a:r>
          </a:p>
          <a:p>
            <a:pPr lvl="2"/>
            <a:r>
              <a:rPr lang="fr-FR"/>
              <a:t>Third level</a:t>
            </a:r>
            <a:endParaRPr lang="fr-BE"/>
          </a:p>
        </p:txBody>
      </p:sp>
    </p:spTree>
    <p:extLst>
      <p:ext uri="{BB962C8B-B14F-4D97-AF65-F5344CB8AC3E}">
        <p14:creationId xmlns:p14="http://schemas.microsoft.com/office/powerpoint/2010/main" val="2155463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sz="half" idx="1" hasCustomPrompt="1"/>
          </p:nvPr>
        </p:nvSpPr>
        <p:spPr>
          <a:xfrm>
            <a:off x="1799302" y="1825625"/>
            <a:ext cx="4220498" cy="4351338"/>
          </a:xfrm>
        </p:spPr>
        <p:txBody>
          <a:bodyPr/>
          <a:lstStyle>
            <a:lvl1pPr marL="268288" marR="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lvl1pPr>
            <a:lvl2pPr marL="628650" indent="-171450">
              <a:defRPr/>
            </a:lvl2pPr>
            <a:lvl3pPr marL="1081088" indent="-166688">
              <a:defRPr/>
            </a:lvl3pPr>
            <a:lvl4pPr marL="1431925" indent="-60325">
              <a:defRPr/>
            </a:lvl4pPr>
            <a:lvl5pPr marL="1976438" indent="-147638">
              <a:defRPr/>
            </a:lvl5pPr>
          </a:lstStyle>
          <a:p>
            <a:pPr marL="268288" marR="0" lvl="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pPr>
            <a:r>
              <a:rPr lang="fr-FR"/>
              <a:t>Change master text style</a:t>
            </a:r>
          </a:p>
          <a:p>
            <a:pPr lvl="1"/>
            <a:r>
              <a:rPr lang="fr-FR"/>
              <a:t>Second level</a:t>
            </a:r>
          </a:p>
          <a:p>
            <a:pPr lvl="2"/>
            <a:r>
              <a:rPr lang="fr-FR"/>
              <a:t>Third level</a:t>
            </a:r>
            <a:endParaRPr lang="fr-BE"/>
          </a:p>
        </p:txBody>
      </p:sp>
      <p:sp>
        <p:nvSpPr>
          <p:cNvPr id="4" name="Espace réservé du contenu 3"/>
          <p:cNvSpPr>
            <a:spLocks noGrp="1"/>
          </p:cNvSpPr>
          <p:nvPr>
            <p:ph sz="half" idx="2" hasCustomPrompt="1"/>
          </p:nvPr>
        </p:nvSpPr>
        <p:spPr>
          <a:xfrm>
            <a:off x="6172200" y="1825625"/>
            <a:ext cx="4264891" cy="4351338"/>
          </a:xfrm>
        </p:spPr>
        <p:txBody>
          <a:bodyPr/>
          <a:lstStyle>
            <a:lvl1pPr marL="268288" marR="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lvl1pPr>
            <a:lvl2pPr marL="628650" indent="-171450">
              <a:defRPr/>
            </a:lvl2pPr>
            <a:lvl3pPr marL="1081088" indent="-166688">
              <a:defRPr/>
            </a:lvl3pPr>
            <a:lvl4pPr marL="1524000" indent="-152400">
              <a:defRPr/>
            </a:lvl4pPr>
            <a:lvl5pPr marL="1976438" indent="-147638">
              <a:defRPr/>
            </a:lvl5pPr>
          </a:lstStyle>
          <a:p>
            <a:pPr marL="268288" marR="0" lvl="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pPr>
            <a:r>
              <a:rPr lang="fr-FR"/>
              <a:t>Change master text style</a:t>
            </a:r>
          </a:p>
          <a:p>
            <a:pPr lvl="1"/>
            <a:r>
              <a:rPr lang="fr-FR"/>
              <a:t>Second level</a:t>
            </a:r>
          </a:p>
          <a:p>
            <a:pPr lvl="2"/>
            <a:r>
              <a:rPr lang="fr-FR"/>
              <a:t>Third level</a:t>
            </a:r>
            <a:endParaRPr lang="fr-BE"/>
          </a:p>
        </p:txBody>
      </p:sp>
      <p:sp>
        <p:nvSpPr>
          <p:cNvPr id="5" name="Titre 1">
            <a:extLst>
              <a:ext uri="{FF2B5EF4-FFF2-40B4-BE49-F238E27FC236}">
                <a16:creationId xmlns:a16="http://schemas.microsoft.com/office/drawing/2014/main" id="{35C545CE-72B3-4E12-8B98-DFF48004107A}"/>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315621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se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75CF8457-64FC-4063-9862-B0916BDE079C}"/>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3559914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slide 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1820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tex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1764144" y="2057400"/>
            <a:ext cx="4331853"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Click on the icon to insert an image</a:t>
            </a:r>
            <a:endParaRPr lang="fr-BE"/>
          </a:p>
        </p:txBody>
      </p:sp>
      <p:sp>
        <p:nvSpPr>
          <p:cNvPr id="4" name="Espace réservé du texte 3"/>
          <p:cNvSpPr>
            <a:spLocks noGrp="1"/>
          </p:cNvSpPr>
          <p:nvPr>
            <p:ph type="body" sz="half" idx="2" hasCustomPrompt="1"/>
          </p:nvPr>
        </p:nvSpPr>
        <p:spPr>
          <a:xfrm>
            <a:off x="6095998" y="2057400"/>
            <a:ext cx="433185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Change master text style</a:t>
            </a:r>
          </a:p>
        </p:txBody>
      </p:sp>
      <p:sp>
        <p:nvSpPr>
          <p:cNvPr id="5" name="Titre 1">
            <a:extLst>
              <a:ext uri="{FF2B5EF4-FFF2-40B4-BE49-F238E27FC236}">
                <a16:creationId xmlns:a16="http://schemas.microsoft.com/office/drawing/2014/main" id="{7D5FE63B-9C10-455C-A818-4D3606BBCED1}"/>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229192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Change title style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Change master text style</a:t>
            </a:r>
          </a:p>
          <a:p>
            <a:pPr lvl="1"/>
            <a:r>
              <a:rPr lang="fr-FR"/>
              <a:t>Second level</a:t>
            </a:r>
          </a:p>
          <a:p>
            <a:pPr lvl="2"/>
            <a:r>
              <a:rPr lang="fr-FR"/>
              <a:t>Third level</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C5389CC9-17CE-4DF9-8474-521CFDDE49E8}" type="datetimeFigureOut">
              <a:rPr lang="fr-BE" smtClean="0"/>
              <a:pPr/>
              <a:t>07-08-24</a:t>
            </a:fld>
            <a:endParaRPr lang="fr-B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fr-B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B8C414BF-7573-4B63-9595-FD7681D99699}" type="slidenum">
              <a:rPr lang="fr-BE" smtClean="0"/>
              <a:pPr/>
              <a:t>‹#›</a:t>
            </a:fld>
            <a:endParaRPr lang="fr-BE"/>
          </a:p>
        </p:txBody>
      </p:sp>
    </p:spTree>
    <p:extLst>
      <p:ext uri="{BB962C8B-B14F-4D97-AF65-F5344CB8AC3E}">
        <p14:creationId xmlns:p14="http://schemas.microsoft.com/office/powerpoint/2010/main" val="2875143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7" r:id="rId6"/>
  </p:sldLayoutIdLst>
  <p:txStyles>
    <p:titleStyle>
      <a:lvl1pPr algn="l" defTabSz="914400" rtl="0" eaLnBrk="1" latinLnBrk="0" hangingPunct="1">
        <a:lnSpc>
          <a:spcPct val="90000"/>
        </a:lnSpc>
        <a:spcBef>
          <a:spcPct val="0"/>
        </a:spcBef>
        <a:buNone/>
        <a:defRPr sz="4400" kern="1200">
          <a:solidFill>
            <a:srgbClr val="D81A1A"/>
          </a:solidFill>
          <a:latin typeface="+mn-lt"/>
          <a:ea typeface="+mj-ea"/>
          <a:cs typeface="+mj-cs"/>
        </a:defRPr>
      </a:lvl1pPr>
    </p:titleStyle>
    <p:bodyStyle>
      <a:lvl1pPr marL="514350" indent="-514350" algn="l" defTabSz="914400" rtl="0" eaLnBrk="1" latinLnBrk="0" hangingPunct="1">
        <a:lnSpc>
          <a:spcPct val="90000"/>
        </a:lnSpc>
        <a:spcBef>
          <a:spcPts val="1000"/>
        </a:spcBef>
        <a:buClr>
          <a:srgbClr val="D81A1C"/>
        </a:buClr>
        <a:buFont typeface="Arial" panose="020B0604020202020204" pitchFamily="34" charset="0"/>
        <a:buChar char="•"/>
        <a:defRPr sz="2800" kern="1200">
          <a:solidFill>
            <a:srgbClr val="5857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756"/>
          </a:solidFill>
          <a:latin typeface="+mn-lt"/>
          <a:ea typeface="+mn-ea"/>
          <a:cs typeface="+mn-cs"/>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2000" kern="1200">
          <a:solidFill>
            <a:srgbClr val="585756"/>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800" kern="1200">
          <a:solidFill>
            <a:srgbClr val="5857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enabel.be/content/enabel-grants" TargetMode="External"/><Relationship Id="rId2" Type="http://schemas.openxmlformats.org/officeDocument/2006/relationships/hyperlink" Target="mailto:sdf.grants@enabel.b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enabel.be/content/enabel-grant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mailto:sdf.grants@enabel.b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enabel.be/grant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14483-6737-CCDD-6CA1-0615D4CC296B}"/>
              </a:ext>
            </a:extLst>
          </p:cNvPr>
          <p:cNvSpPr>
            <a:spLocks noGrp="1"/>
          </p:cNvSpPr>
          <p:nvPr>
            <p:ph type="ctrTitle"/>
          </p:nvPr>
        </p:nvSpPr>
        <p:spPr>
          <a:xfrm>
            <a:off x="197243" y="2840477"/>
            <a:ext cx="7935080" cy="1554390"/>
          </a:xfrm>
        </p:spPr>
        <p:txBody>
          <a:bodyPr>
            <a:noAutofit/>
          </a:bodyPr>
          <a:lstStyle/>
          <a:p>
            <a:r>
              <a:rPr lang="nl-BE" b="1">
                <a:solidFill>
                  <a:srgbClr val="C00000"/>
                </a:solidFill>
              </a:rPr>
              <a:t>Call For Proposals</a:t>
            </a:r>
            <a:br>
              <a:rPr lang="nl-BE">
                <a:solidFill>
                  <a:srgbClr val="C00000"/>
                </a:solidFill>
              </a:rPr>
            </a:br>
            <a:r>
              <a:rPr lang="en-US" sz="3200">
                <a:solidFill>
                  <a:srgbClr val="C00000"/>
                </a:solidFill>
              </a:rPr>
              <a:t>Skills development for increased employability of vulnerable youth, women and girls in Rwenzori/Albertine region</a:t>
            </a:r>
            <a:endParaRPr lang="en-UG">
              <a:solidFill>
                <a:srgbClr val="C00000"/>
              </a:solidFill>
            </a:endParaRPr>
          </a:p>
        </p:txBody>
      </p:sp>
      <p:sp>
        <p:nvSpPr>
          <p:cNvPr id="3" name="Subtitle 2">
            <a:extLst>
              <a:ext uri="{FF2B5EF4-FFF2-40B4-BE49-F238E27FC236}">
                <a16:creationId xmlns:a16="http://schemas.microsoft.com/office/drawing/2014/main" id="{347B1179-C751-F2B8-F5C3-C07A95C099BA}"/>
              </a:ext>
            </a:extLst>
          </p:cNvPr>
          <p:cNvSpPr>
            <a:spLocks noGrp="1"/>
          </p:cNvSpPr>
          <p:nvPr>
            <p:ph type="subTitle" idx="1"/>
          </p:nvPr>
        </p:nvSpPr>
        <p:spPr>
          <a:xfrm>
            <a:off x="197243" y="5047380"/>
            <a:ext cx="6616513" cy="1166607"/>
          </a:xfrm>
        </p:spPr>
        <p:txBody>
          <a:bodyPr>
            <a:normAutofit/>
          </a:bodyPr>
          <a:lstStyle/>
          <a:p>
            <a:r>
              <a:rPr lang="en-US" sz="2800"/>
              <a:t>Information sessions – </a:t>
            </a:r>
            <a:r>
              <a:rPr lang="en-US" sz="2800" b="1"/>
              <a:t>proposal stage</a:t>
            </a:r>
            <a:endParaRPr lang="en-UG" sz="2800" b="1"/>
          </a:p>
        </p:txBody>
      </p:sp>
    </p:spTree>
    <p:extLst>
      <p:ext uri="{BB962C8B-B14F-4D97-AF65-F5344CB8AC3E}">
        <p14:creationId xmlns:p14="http://schemas.microsoft.com/office/powerpoint/2010/main" val="567404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71D48-F8DB-C181-88C2-F8D86118666A}"/>
              </a:ext>
            </a:extLst>
          </p:cNvPr>
          <p:cNvSpPr>
            <a:spLocks noGrp="1"/>
          </p:cNvSpPr>
          <p:nvPr>
            <p:ph type="title"/>
          </p:nvPr>
        </p:nvSpPr>
        <p:spPr/>
        <p:txBody>
          <a:bodyPr/>
          <a:lstStyle/>
          <a:p>
            <a:r>
              <a:rPr lang="en-US"/>
              <a:t>3. General Feedback </a:t>
            </a:r>
            <a:r>
              <a:rPr lang="en-US" err="1"/>
              <a:t>ct’d</a:t>
            </a:r>
            <a:endParaRPr lang="en-UG"/>
          </a:p>
        </p:txBody>
      </p:sp>
      <p:sp>
        <p:nvSpPr>
          <p:cNvPr id="3" name="Content Placeholder 2">
            <a:extLst>
              <a:ext uri="{FF2B5EF4-FFF2-40B4-BE49-F238E27FC236}">
                <a16:creationId xmlns:a16="http://schemas.microsoft.com/office/drawing/2014/main" id="{06255729-D6A4-CE58-E8D1-89E9E8F68F08}"/>
              </a:ext>
            </a:extLst>
          </p:cNvPr>
          <p:cNvSpPr>
            <a:spLocks noGrp="1"/>
          </p:cNvSpPr>
          <p:nvPr>
            <p:ph idx="1"/>
          </p:nvPr>
        </p:nvSpPr>
        <p:spPr>
          <a:xfrm>
            <a:off x="807783" y="1446257"/>
            <a:ext cx="10385353" cy="4873557"/>
          </a:xfrm>
        </p:spPr>
        <p:txBody>
          <a:bodyPr>
            <a:normAutofit fontScale="85000" lnSpcReduction="10000"/>
          </a:bodyPr>
          <a:lstStyle/>
          <a:p>
            <a:pPr marL="457200" lvl="1" indent="0" algn="just">
              <a:buNone/>
            </a:pPr>
            <a:r>
              <a:rPr lang="en-US" b="1"/>
              <a:t>Training approach </a:t>
            </a:r>
            <a:r>
              <a:rPr lang="en-US"/>
              <a:t>not clear:  clarity on training, WBL, &amp; post training aspects &amp; schedules</a:t>
            </a:r>
          </a:p>
          <a:p>
            <a:pPr marL="457200" lvl="1" indent="0" algn="just">
              <a:buNone/>
            </a:pPr>
            <a:r>
              <a:rPr lang="en-US"/>
              <a:t>Quality assurance mechanisms, cohort arrangements. Who handles the training?, who handles </a:t>
            </a:r>
            <a:r>
              <a:rPr lang="en-US" b="1"/>
              <a:t>C&amp;G/</a:t>
            </a:r>
            <a:r>
              <a:rPr lang="en-US" b="1" u="sng"/>
              <a:t>DIT certification </a:t>
            </a:r>
            <a:r>
              <a:rPr lang="en-US"/>
              <a:t>especially where both the lead and co-applicants are NGOs. Is assessment budgeted for and considered in the activity plan? Involvement of PS in training, how and where the training will be conducted? (community Vs school based)</a:t>
            </a:r>
          </a:p>
          <a:p>
            <a:pPr marL="457200" lvl="1" indent="0" algn="just">
              <a:buNone/>
            </a:pPr>
            <a:endParaRPr lang="en-US" b="1"/>
          </a:p>
          <a:p>
            <a:pPr marL="457200" lvl="1" indent="0" algn="just">
              <a:buNone/>
            </a:pPr>
            <a:r>
              <a:rPr lang="en-US" b="1"/>
              <a:t>WBL approach </a:t>
            </a:r>
            <a:r>
              <a:rPr lang="en-US"/>
              <a:t>not well specified. </a:t>
            </a:r>
          </a:p>
          <a:p>
            <a:pPr lvl="2" algn="just"/>
            <a:r>
              <a:rPr lang="en-US" sz="2400"/>
              <a:t>How WBL providers will be  selected?, How will applicants monitor and assure quality?, Who will supervise the trainees during the period?, What is the role of MCP’s during WBL​?</a:t>
            </a:r>
          </a:p>
          <a:p>
            <a:pPr marL="914400" lvl="2" indent="0" algn="just">
              <a:buNone/>
            </a:pPr>
            <a:endParaRPr lang="en-US" sz="2400"/>
          </a:p>
          <a:p>
            <a:pPr marL="457200" lvl="1" indent="0" algn="just">
              <a:buNone/>
            </a:pPr>
            <a:r>
              <a:rPr lang="en-US" b="1"/>
              <a:t>Private sector engagement </a:t>
            </a:r>
            <a:r>
              <a:rPr lang="en-US"/>
              <a:t>(stakeholders) not clear: </a:t>
            </a:r>
          </a:p>
          <a:p>
            <a:pPr marL="457200" lvl="1" indent="0" algn="just">
              <a:buNone/>
            </a:pPr>
            <a:r>
              <a:rPr lang="en-US"/>
              <a:t>Selection, motivation, &amp; non-financial capacity building of the PS/MCPs; certification, mentoring, skills transfer, ATP delivery, safe workplace, etc. ​</a:t>
            </a:r>
          </a:p>
          <a:p>
            <a:pPr marL="457200" lvl="1" indent="0" algn="just">
              <a:buNone/>
            </a:pPr>
            <a:r>
              <a:rPr lang="en-US" b="1"/>
              <a:t>Reminder</a:t>
            </a:r>
            <a:r>
              <a:rPr lang="en-US"/>
              <a:t>: financial compensation is limited and only allowed in terms of daily allowances and travel expenses. </a:t>
            </a:r>
            <a:r>
              <a:rPr lang="en-US" b="1" u="sng"/>
              <a:t>Despite this, how will you ensure strong and sustainable PS engagement at all stages? </a:t>
            </a:r>
          </a:p>
          <a:p>
            <a:pPr lvl="1" algn="just"/>
            <a:endParaRPr lang="en-US"/>
          </a:p>
        </p:txBody>
      </p:sp>
    </p:spTree>
    <p:extLst>
      <p:ext uri="{BB962C8B-B14F-4D97-AF65-F5344CB8AC3E}">
        <p14:creationId xmlns:p14="http://schemas.microsoft.com/office/powerpoint/2010/main" val="4281746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71D48-F8DB-C181-88C2-F8D86118666A}"/>
              </a:ext>
            </a:extLst>
          </p:cNvPr>
          <p:cNvSpPr>
            <a:spLocks noGrp="1"/>
          </p:cNvSpPr>
          <p:nvPr>
            <p:ph type="title"/>
          </p:nvPr>
        </p:nvSpPr>
        <p:spPr/>
        <p:txBody>
          <a:bodyPr/>
          <a:lstStyle/>
          <a:p>
            <a:r>
              <a:rPr lang="en-US"/>
              <a:t>3. General Feedback </a:t>
            </a:r>
            <a:r>
              <a:rPr lang="en-US" err="1"/>
              <a:t>ct’d</a:t>
            </a:r>
            <a:endParaRPr lang="en-UG"/>
          </a:p>
        </p:txBody>
      </p:sp>
      <p:sp>
        <p:nvSpPr>
          <p:cNvPr id="3" name="Content Placeholder 2">
            <a:extLst>
              <a:ext uri="{FF2B5EF4-FFF2-40B4-BE49-F238E27FC236}">
                <a16:creationId xmlns:a16="http://schemas.microsoft.com/office/drawing/2014/main" id="{06255729-D6A4-CE58-E8D1-89E9E8F68F08}"/>
              </a:ext>
            </a:extLst>
          </p:cNvPr>
          <p:cNvSpPr>
            <a:spLocks noGrp="1"/>
          </p:cNvSpPr>
          <p:nvPr>
            <p:ph idx="1"/>
          </p:nvPr>
        </p:nvSpPr>
        <p:spPr>
          <a:xfrm>
            <a:off x="434975" y="1518625"/>
            <a:ext cx="11369675" cy="5006000"/>
          </a:xfrm>
        </p:spPr>
        <p:txBody>
          <a:bodyPr vert="horz" lIns="91440" tIns="45720" rIns="91440" bIns="45720" rtlCol="0" anchor="t">
            <a:normAutofit fontScale="92500" lnSpcReduction="20000"/>
          </a:bodyPr>
          <a:lstStyle/>
          <a:p>
            <a:pPr marL="0" indent="0" algn="just">
              <a:buNone/>
            </a:pPr>
            <a:r>
              <a:rPr lang="en-US" sz="2400" b="1"/>
              <a:t>Budget </a:t>
            </a:r>
            <a:r>
              <a:rPr lang="en-US" sz="2400"/>
              <a:t>not well aligned</a:t>
            </a:r>
            <a:r>
              <a:rPr lang="en-US" sz="2400" b="1"/>
              <a:t>: </a:t>
            </a:r>
          </a:p>
          <a:p>
            <a:pPr marL="0" indent="0" algn="just">
              <a:buNone/>
            </a:pPr>
            <a:r>
              <a:rPr lang="en-US" sz="2400"/>
              <a:t>Management cost &gt; 30%, structure cost &gt; 7% of the operation cost, unit cost; </a:t>
            </a:r>
            <a:r>
              <a:rPr lang="en-GB" sz="2400"/>
              <a:t>Start-up kits costs which should be less than 15%. Unit cost not being realistic. Mix up of management activities in operational budget section and vice versa.</a:t>
            </a:r>
          </a:p>
          <a:p>
            <a:pPr marL="0" indent="0" algn="just">
              <a:buNone/>
            </a:pPr>
            <a:endParaRPr lang="en-US" sz="2400"/>
          </a:p>
          <a:p>
            <a:pPr marL="0" indent="0" algn="just">
              <a:buNone/>
            </a:pPr>
            <a:r>
              <a:rPr lang="en-US" sz="2400" b="1"/>
              <a:t>Post-training support approach </a:t>
            </a:r>
            <a:r>
              <a:rPr lang="en-US" sz="2400"/>
              <a:t>not comprehensive: </a:t>
            </a:r>
          </a:p>
          <a:p>
            <a:pPr marL="0" indent="0" algn="just">
              <a:buNone/>
            </a:pPr>
            <a:r>
              <a:rPr lang="en-US" sz="2400"/>
              <a:t>‘Linkages’ to private sector/financial institution, provision of business startup support is too vague (not sustainable), transition to wage employment/business</a:t>
            </a:r>
            <a:r>
              <a:rPr lang="en-GB" sz="2400"/>
              <a:t>, and access to value chains, local market, business networks, and </a:t>
            </a:r>
            <a:r>
              <a:rPr lang="en-US" sz="2400"/>
              <a:t>roles of lead and co are not very clear. </a:t>
            </a:r>
          </a:p>
          <a:p>
            <a:pPr marL="0" indent="0" algn="just">
              <a:buNone/>
            </a:pPr>
            <a:endParaRPr lang="en-US"/>
          </a:p>
          <a:p>
            <a:pPr marL="0" indent="0" algn="just">
              <a:buNone/>
            </a:pPr>
            <a:r>
              <a:rPr lang="en-US" sz="2400" b="1"/>
              <a:t>Activity Inconsistencies: </a:t>
            </a:r>
            <a:r>
              <a:rPr lang="en-US" sz="2400"/>
              <a:t>Different activities in the narrative, action plan, budget, the log frame should align (= same number, same title, same content). Division of roles between the lead and co applicant, inception and closure phase.</a:t>
            </a:r>
          </a:p>
          <a:p>
            <a:pPr marL="0" indent="0" algn="just">
              <a:buNone/>
            </a:pPr>
            <a:r>
              <a:rPr lang="en-US" sz="2400" b="1">
                <a:ea typeface="+mn-lt"/>
                <a:cs typeface="+mn-lt"/>
              </a:rPr>
              <a:t>Trade selection: </a:t>
            </a:r>
            <a:r>
              <a:rPr lang="en-US" sz="2400"/>
              <a:t>(how did they decide to select, what’s the value addition – why specifically is that trade, for those selecting multiple trades, what are the connections and evidences on capacity and expertise) </a:t>
            </a:r>
          </a:p>
          <a:p>
            <a:pPr marL="0" indent="0" algn="just">
              <a:buNone/>
            </a:pPr>
            <a:endParaRPr lang="en-US" sz="2400">
              <a:cs typeface="Calibri" panose="020F0502020204030204"/>
            </a:endParaRPr>
          </a:p>
          <a:p>
            <a:pPr marL="267970" indent="-267970" algn="just"/>
            <a:endParaRPr lang="en-UG" sz="2000">
              <a:cs typeface="Calibri" panose="020F0502020204030204"/>
            </a:endParaRPr>
          </a:p>
        </p:txBody>
      </p:sp>
    </p:spTree>
    <p:extLst>
      <p:ext uri="{BB962C8B-B14F-4D97-AF65-F5344CB8AC3E}">
        <p14:creationId xmlns:p14="http://schemas.microsoft.com/office/powerpoint/2010/main" val="251509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71D48-F8DB-C181-88C2-F8D86118666A}"/>
              </a:ext>
            </a:extLst>
          </p:cNvPr>
          <p:cNvSpPr>
            <a:spLocks noGrp="1"/>
          </p:cNvSpPr>
          <p:nvPr>
            <p:ph type="title"/>
          </p:nvPr>
        </p:nvSpPr>
        <p:spPr/>
        <p:txBody>
          <a:bodyPr/>
          <a:lstStyle/>
          <a:p>
            <a:r>
              <a:rPr lang="en-US"/>
              <a:t>3. General Feedback </a:t>
            </a:r>
            <a:r>
              <a:rPr lang="en-US" err="1"/>
              <a:t>ct’d</a:t>
            </a:r>
            <a:endParaRPr lang="en-UG"/>
          </a:p>
        </p:txBody>
      </p:sp>
      <p:sp>
        <p:nvSpPr>
          <p:cNvPr id="3" name="Content Placeholder 2">
            <a:extLst>
              <a:ext uri="{FF2B5EF4-FFF2-40B4-BE49-F238E27FC236}">
                <a16:creationId xmlns:a16="http://schemas.microsoft.com/office/drawing/2014/main" id="{06255729-D6A4-CE58-E8D1-89E9E8F68F08}"/>
              </a:ext>
            </a:extLst>
          </p:cNvPr>
          <p:cNvSpPr>
            <a:spLocks noGrp="1"/>
          </p:cNvSpPr>
          <p:nvPr>
            <p:ph idx="1"/>
          </p:nvPr>
        </p:nvSpPr>
        <p:spPr/>
        <p:txBody>
          <a:bodyPr vert="horz" lIns="91440" tIns="45720" rIns="91440" bIns="45720" rtlCol="0" anchor="t">
            <a:normAutofit fontScale="77500" lnSpcReduction="20000"/>
          </a:bodyPr>
          <a:lstStyle/>
          <a:p>
            <a:pPr marL="267970" indent="-267970" algn="just"/>
            <a:r>
              <a:rPr lang="en-US" sz="2600"/>
              <a:t>Community and environmental resilience not clear. Transversal themes such as environmental protection and sustainability not always integrated in the activities.</a:t>
            </a:r>
            <a:endParaRPr lang="en-US" sz="2600">
              <a:cs typeface="Calibri"/>
            </a:endParaRPr>
          </a:p>
          <a:p>
            <a:pPr marL="267970" indent="-267970" algn="just"/>
            <a:r>
              <a:rPr lang="en-GB" sz="2600"/>
              <a:t>External stakeholders not elaborate.</a:t>
            </a:r>
            <a:endParaRPr lang="en-GB" sz="2600">
              <a:cs typeface="Calibri"/>
            </a:endParaRPr>
          </a:p>
          <a:p>
            <a:pPr marL="267970" indent="-267970" algn="just">
              <a:buFont typeface="Arial,Sans-Serif" panose="020B0604020202020204" pitchFamily="34" charset="0"/>
            </a:pPr>
            <a:r>
              <a:rPr lang="en-US" sz="2600" b="1"/>
              <a:t>Implementation in various regions: </a:t>
            </a:r>
            <a:r>
              <a:rPr lang="en-US" sz="2600"/>
              <a:t>(how are they going to manage it; evidence on the capacity; connections amongst value chain and labor market actors in those districts)</a:t>
            </a:r>
            <a:r>
              <a:rPr lang="en-US" sz="2100" b="1">
                <a:cs typeface="Calibri"/>
              </a:rPr>
              <a:t> </a:t>
            </a:r>
            <a:endParaRPr lang="en-US" sz="2100">
              <a:solidFill>
                <a:srgbClr val="000000"/>
              </a:solidFill>
              <a:cs typeface="Calibri"/>
            </a:endParaRPr>
          </a:p>
          <a:p>
            <a:pPr marL="267970" indent="-267970" algn="just"/>
            <a:r>
              <a:rPr lang="en-US" sz="2600"/>
              <a:t>Ineligible activities included in the concept: Cash assistance for start-ups, start up capital</a:t>
            </a:r>
            <a:endParaRPr lang="en-US" sz="2600">
              <a:cs typeface="Calibri"/>
            </a:endParaRPr>
          </a:p>
          <a:p>
            <a:pPr marL="267970" indent="-267970" algn="just"/>
            <a:r>
              <a:rPr lang="en-US" sz="2600"/>
              <a:t>Target beneficiaries not clear: selection criteria, segregation between refugees and host community, women &amp; men etc.</a:t>
            </a:r>
            <a:endParaRPr lang="en-US" sz="2600">
              <a:cs typeface="Calibri"/>
            </a:endParaRPr>
          </a:p>
          <a:p>
            <a:pPr marL="267970" indent="-267970" algn="just"/>
            <a:r>
              <a:rPr lang="en-US" sz="2600" b="1"/>
              <a:t>Critical innovations missing</a:t>
            </a:r>
            <a:r>
              <a:rPr lang="en-GB" sz="2600"/>
              <a:t>: digital economy; integration of environmental conservation/green economy; decent work; social inclusion, entrepreneurship promotion, tracking of the graduates, sustainability business start-up support and start-up kits sustainability approaches &amp; utilisation.</a:t>
            </a:r>
            <a:endParaRPr lang="en-UG" sz="2600">
              <a:cs typeface="Calibri" panose="020F0502020204030204"/>
            </a:endParaRPr>
          </a:p>
        </p:txBody>
      </p:sp>
    </p:spTree>
    <p:extLst>
      <p:ext uri="{BB962C8B-B14F-4D97-AF65-F5344CB8AC3E}">
        <p14:creationId xmlns:p14="http://schemas.microsoft.com/office/powerpoint/2010/main" val="3653567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3B74-0980-1C94-5CD0-D90BA2BB7E04}"/>
              </a:ext>
            </a:extLst>
          </p:cNvPr>
          <p:cNvSpPr>
            <a:spLocks noGrp="1"/>
          </p:cNvSpPr>
          <p:nvPr>
            <p:ph type="title"/>
          </p:nvPr>
        </p:nvSpPr>
        <p:spPr/>
        <p:txBody>
          <a:bodyPr/>
          <a:lstStyle/>
          <a:p>
            <a:r>
              <a:rPr lang="en-US"/>
              <a:t>4. Proposal template</a:t>
            </a:r>
            <a:endParaRPr lang="en-UG"/>
          </a:p>
        </p:txBody>
      </p:sp>
      <p:sp>
        <p:nvSpPr>
          <p:cNvPr id="3" name="Content Placeholder 2">
            <a:extLst>
              <a:ext uri="{FF2B5EF4-FFF2-40B4-BE49-F238E27FC236}">
                <a16:creationId xmlns:a16="http://schemas.microsoft.com/office/drawing/2014/main" id="{CE95FC63-E63B-5470-E4FF-91F35574924B}"/>
              </a:ext>
            </a:extLst>
          </p:cNvPr>
          <p:cNvSpPr>
            <a:spLocks noGrp="1"/>
          </p:cNvSpPr>
          <p:nvPr>
            <p:ph idx="1"/>
          </p:nvPr>
        </p:nvSpPr>
        <p:spPr/>
        <p:txBody>
          <a:bodyPr/>
          <a:lstStyle/>
          <a:p>
            <a:pPr marL="0" indent="0" algn="just">
              <a:buNone/>
            </a:pPr>
            <a:r>
              <a:rPr lang="en-US" b="1"/>
              <a:t>Annex A of the guidelines: PART B PROPOSAL</a:t>
            </a:r>
          </a:p>
          <a:p>
            <a:pPr algn="just"/>
            <a:r>
              <a:rPr lang="en-US"/>
              <a:t>Description of the action: 6 sections + </a:t>
            </a:r>
            <a:r>
              <a:rPr lang="en-US" err="1"/>
              <a:t>logframe</a:t>
            </a:r>
            <a:r>
              <a:rPr lang="en-US"/>
              <a:t> + budget </a:t>
            </a:r>
          </a:p>
          <a:p>
            <a:pPr algn="just"/>
            <a:r>
              <a:rPr lang="en-US"/>
              <a:t>The applicants’ experience for similar and other actions</a:t>
            </a:r>
          </a:p>
          <a:p>
            <a:pPr algn="just"/>
            <a:r>
              <a:rPr lang="en-US"/>
              <a:t>Co-applicant(s)’ experience for similar and other actions</a:t>
            </a:r>
          </a:p>
          <a:p>
            <a:pPr algn="just"/>
            <a:r>
              <a:rPr lang="en-US"/>
              <a:t>Administrative data on lead and co-applicant</a:t>
            </a:r>
          </a:p>
          <a:p>
            <a:pPr algn="just"/>
            <a:r>
              <a:rPr lang="en-US" b="1"/>
              <a:t>Mandate</a:t>
            </a:r>
            <a:r>
              <a:rPr lang="en-US"/>
              <a:t> for </a:t>
            </a:r>
            <a:r>
              <a:rPr lang="en-US" u="sng"/>
              <a:t>each</a:t>
            </a:r>
            <a:r>
              <a:rPr lang="en-US"/>
              <a:t> co-applicant signed</a:t>
            </a:r>
          </a:p>
          <a:p>
            <a:pPr algn="just"/>
            <a:r>
              <a:rPr lang="en-US"/>
              <a:t>Associates</a:t>
            </a:r>
          </a:p>
          <a:p>
            <a:pPr algn="just"/>
            <a:r>
              <a:rPr lang="en-US" b="1"/>
              <a:t>Declaration</a:t>
            </a:r>
            <a:r>
              <a:rPr lang="en-US"/>
              <a:t> for lead applicant signed </a:t>
            </a:r>
            <a:endParaRPr lang="en-UG"/>
          </a:p>
        </p:txBody>
      </p:sp>
    </p:spTree>
    <p:extLst>
      <p:ext uri="{BB962C8B-B14F-4D97-AF65-F5344CB8AC3E}">
        <p14:creationId xmlns:p14="http://schemas.microsoft.com/office/powerpoint/2010/main" val="3116001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7E3A8-CAC7-29F5-1C43-50D7481FD0D7}"/>
              </a:ext>
            </a:extLst>
          </p:cNvPr>
          <p:cNvSpPr>
            <a:spLocks noGrp="1"/>
          </p:cNvSpPr>
          <p:nvPr>
            <p:ph type="title"/>
          </p:nvPr>
        </p:nvSpPr>
        <p:spPr/>
        <p:txBody>
          <a:bodyPr/>
          <a:lstStyle/>
          <a:p>
            <a:r>
              <a:rPr lang="en-US"/>
              <a:t>Proposal: description of action</a:t>
            </a:r>
            <a:endParaRPr lang="en-UG"/>
          </a:p>
        </p:txBody>
      </p:sp>
      <p:sp>
        <p:nvSpPr>
          <p:cNvPr id="3" name="Content Placeholder 2">
            <a:extLst>
              <a:ext uri="{FF2B5EF4-FFF2-40B4-BE49-F238E27FC236}">
                <a16:creationId xmlns:a16="http://schemas.microsoft.com/office/drawing/2014/main" id="{F0A28900-5F4D-C6C4-455E-76CA5CFF1606}"/>
              </a:ext>
            </a:extLst>
          </p:cNvPr>
          <p:cNvSpPr>
            <a:spLocks noGrp="1"/>
          </p:cNvSpPr>
          <p:nvPr>
            <p:ph idx="1"/>
          </p:nvPr>
        </p:nvSpPr>
        <p:spPr/>
        <p:txBody>
          <a:bodyPr>
            <a:normAutofit lnSpcReduction="10000"/>
          </a:bodyPr>
          <a:lstStyle/>
          <a:p>
            <a:pPr algn="just"/>
            <a:r>
              <a:rPr lang="en-US"/>
              <a:t>Description of the action: 6 sections – description, strategic approach, methodology, action plan, risks &amp; assumptions, sustainability </a:t>
            </a:r>
            <a:r>
              <a:rPr lang="en-US" b="1"/>
              <a:t>-&gt; follow guide on information requested</a:t>
            </a:r>
          </a:p>
          <a:p>
            <a:pPr lvl="1" algn="just"/>
            <a:endParaRPr lang="en-US"/>
          </a:p>
          <a:p>
            <a:pPr lvl="1" algn="just"/>
            <a:r>
              <a:rPr lang="en-US"/>
              <a:t>Do not change proposed activities – only more details</a:t>
            </a:r>
          </a:p>
          <a:p>
            <a:pPr lvl="1" algn="just"/>
            <a:r>
              <a:rPr lang="en-US"/>
              <a:t>Needs analysis &amp; project</a:t>
            </a:r>
          </a:p>
          <a:p>
            <a:pPr lvl="1" algn="just"/>
            <a:r>
              <a:rPr lang="en-US"/>
              <a:t>Coherence and logical flow</a:t>
            </a:r>
          </a:p>
          <a:p>
            <a:pPr lvl="1" algn="just"/>
            <a:r>
              <a:rPr lang="en-US"/>
              <a:t>Activity description in proposal = activity plan = </a:t>
            </a:r>
            <a:r>
              <a:rPr lang="en-US" err="1"/>
              <a:t>logframe</a:t>
            </a:r>
            <a:r>
              <a:rPr lang="en-US"/>
              <a:t> = budget</a:t>
            </a:r>
          </a:p>
          <a:p>
            <a:pPr lvl="1" algn="just"/>
            <a:r>
              <a:rPr lang="en-US"/>
              <a:t>How are you going to organize activities (implementation methodology: who / what / when / how)</a:t>
            </a:r>
          </a:p>
          <a:p>
            <a:pPr lvl="1" algn="just"/>
            <a:endParaRPr lang="en-UG"/>
          </a:p>
        </p:txBody>
      </p:sp>
    </p:spTree>
    <p:extLst>
      <p:ext uri="{BB962C8B-B14F-4D97-AF65-F5344CB8AC3E}">
        <p14:creationId xmlns:p14="http://schemas.microsoft.com/office/powerpoint/2010/main" val="893050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7E3A8-CAC7-29F5-1C43-50D7481FD0D7}"/>
              </a:ext>
            </a:extLst>
          </p:cNvPr>
          <p:cNvSpPr>
            <a:spLocks noGrp="1"/>
          </p:cNvSpPr>
          <p:nvPr>
            <p:ph type="title"/>
          </p:nvPr>
        </p:nvSpPr>
        <p:spPr/>
        <p:txBody>
          <a:bodyPr/>
          <a:lstStyle/>
          <a:p>
            <a:r>
              <a:rPr lang="en-US"/>
              <a:t>Proposal: description of action</a:t>
            </a:r>
            <a:endParaRPr lang="en-UG"/>
          </a:p>
        </p:txBody>
      </p:sp>
      <p:sp>
        <p:nvSpPr>
          <p:cNvPr id="3" name="Content Placeholder 2">
            <a:extLst>
              <a:ext uri="{FF2B5EF4-FFF2-40B4-BE49-F238E27FC236}">
                <a16:creationId xmlns:a16="http://schemas.microsoft.com/office/drawing/2014/main" id="{F0A28900-5F4D-C6C4-455E-76CA5CFF1606}"/>
              </a:ext>
            </a:extLst>
          </p:cNvPr>
          <p:cNvSpPr>
            <a:spLocks noGrp="1"/>
          </p:cNvSpPr>
          <p:nvPr>
            <p:ph idx="1"/>
          </p:nvPr>
        </p:nvSpPr>
        <p:spPr/>
        <p:txBody>
          <a:bodyPr>
            <a:normAutofit fontScale="92500" lnSpcReduction="10000"/>
          </a:bodyPr>
          <a:lstStyle/>
          <a:p>
            <a:pPr algn="just"/>
            <a:r>
              <a:rPr lang="en-US"/>
              <a:t>Approach to identify WBL providers or mention all already identified relevant WBL providers</a:t>
            </a:r>
          </a:p>
          <a:p>
            <a:pPr algn="just"/>
            <a:r>
              <a:rPr lang="en-US"/>
              <a:t>How are you going to assure quality and alignment between training and WBL</a:t>
            </a:r>
          </a:p>
          <a:p>
            <a:pPr algn="just"/>
            <a:r>
              <a:rPr lang="en-US"/>
              <a:t>Post-training support to ensure sustainability e.g., start-up kits​</a:t>
            </a:r>
          </a:p>
          <a:p>
            <a:pPr algn="just"/>
            <a:r>
              <a:rPr lang="en-US"/>
              <a:t>How are you going to ensure graduates will be employed</a:t>
            </a:r>
          </a:p>
          <a:p>
            <a:pPr algn="just"/>
            <a:r>
              <a:rPr lang="en-US"/>
              <a:t>integration of technology/digital economy // environmental conservation/ green economy // promotion of decent work // social inclusion and gender equity // synergies with other ongoing </a:t>
            </a:r>
            <a:r>
              <a:rPr lang="en-US" err="1"/>
              <a:t>programmes</a:t>
            </a:r>
            <a:endParaRPr lang="en-US"/>
          </a:p>
        </p:txBody>
      </p:sp>
    </p:spTree>
    <p:extLst>
      <p:ext uri="{BB962C8B-B14F-4D97-AF65-F5344CB8AC3E}">
        <p14:creationId xmlns:p14="http://schemas.microsoft.com/office/powerpoint/2010/main" val="3477212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7B14C-0F3C-BD90-2381-E248624D8067}"/>
              </a:ext>
            </a:extLst>
          </p:cNvPr>
          <p:cNvSpPr>
            <a:spLocks noGrp="1"/>
          </p:cNvSpPr>
          <p:nvPr>
            <p:ph type="title"/>
          </p:nvPr>
        </p:nvSpPr>
        <p:spPr/>
        <p:txBody>
          <a:bodyPr/>
          <a:lstStyle/>
          <a:p>
            <a:r>
              <a:rPr lang="en-US"/>
              <a:t>Proposal: description of action</a:t>
            </a:r>
            <a:endParaRPr lang="en-UG"/>
          </a:p>
        </p:txBody>
      </p:sp>
      <p:sp>
        <p:nvSpPr>
          <p:cNvPr id="3" name="Content Placeholder 2">
            <a:extLst>
              <a:ext uri="{FF2B5EF4-FFF2-40B4-BE49-F238E27FC236}">
                <a16:creationId xmlns:a16="http://schemas.microsoft.com/office/drawing/2014/main" id="{634C710A-8D32-14EB-7618-C1F4988D3BF0}"/>
              </a:ext>
            </a:extLst>
          </p:cNvPr>
          <p:cNvSpPr>
            <a:spLocks noGrp="1"/>
          </p:cNvSpPr>
          <p:nvPr>
            <p:ph idx="1"/>
          </p:nvPr>
        </p:nvSpPr>
        <p:spPr/>
        <p:txBody>
          <a:bodyPr/>
          <a:lstStyle/>
          <a:p>
            <a:pPr algn="just"/>
            <a:r>
              <a:rPr lang="en-US"/>
              <a:t>Complementary between lead and co-applicants + capacity building component</a:t>
            </a:r>
          </a:p>
          <a:p>
            <a:pPr algn="just"/>
            <a:r>
              <a:rPr lang="en-US"/>
              <a:t>Partnerships with the following actors:</a:t>
            </a:r>
          </a:p>
          <a:p>
            <a:pPr lvl="1" algn="just"/>
            <a:r>
              <a:rPr lang="en-US"/>
              <a:t>Private sector actor(s)</a:t>
            </a:r>
          </a:p>
          <a:p>
            <a:pPr lvl="1" algn="just"/>
            <a:r>
              <a:rPr lang="en-US"/>
              <a:t>Local government</a:t>
            </a:r>
          </a:p>
          <a:p>
            <a:pPr lvl="1" algn="just"/>
            <a:r>
              <a:rPr lang="en-US"/>
              <a:t>Local community</a:t>
            </a:r>
          </a:p>
          <a:p>
            <a:pPr lvl="1" algn="just"/>
            <a:r>
              <a:rPr lang="en-US"/>
              <a:t>Public institution(s) and other development partners</a:t>
            </a:r>
          </a:p>
          <a:p>
            <a:pPr algn="just"/>
            <a:endParaRPr lang="en-UG"/>
          </a:p>
        </p:txBody>
      </p:sp>
    </p:spTree>
    <p:extLst>
      <p:ext uri="{BB962C8B-B14F-4D97-AF65-F5344CB8AC3E}">
        <p14:creationId xmlns:p14="http://schemas.microsoft.com/office/powerpoint/2010/main" val="3742210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435F5-D895-07F6-A959-198E116B0E3E}"/>
              </a:ext>
            </a:extLst>
          </p:cNvPr>
          <p:cNvSpPr>
            <a:spLocks noGrp="1"/>
          </p:cNvSpPr>
          <p:nvPr>
            <p:ph type="title"/>
          </p:nvPr>
        </p:nvSpPr>
        <p:spPr/>
        <p:txBody>
          <a:bodyPr/>
          <a:lstStyle/>
          <a:p>
            <a:r>
              <a:rPr lang="en-US"/>
              <a:t>Administrative information </a:t>
            </a:r>
            <a:endParaRPr lang="en-UG"/>
          </a:p>
        </p:txBody>
      </p:sp>
      <p:sp>
        <p:nvSpPr>
          <p:cNvPr id="3" name="Content Placeholder 2">
            <a:extLst>
              <a:ext uri="{FF2B5EF4-FFF2-40B4-BE49-F238E27FC236}">
                <a16:creationId xmlns:a16="http://schemas.microsoft.com/office/drawing/2014/main" id="{CBC571CD-932D-131B-DED4-417BCFBE0408}"/>
              </a:ext>
            </a:extLst>
          </p:cNvPr>
          <p:cNvSpPr>
            <a:spLocks noGrp="1"/>
          </p:cNvSpPr>
          <p:nvPr>
            <p:ph idx="1"/>
          </p:nvPr>
        </p:nvSpPr>
        <p:spPr/>
        <p:txBody>
          <a:bodyPr>
            <a:normAutofit fontScale="92500" lnSpcReduction="10000"/>
          </a:bodyPr>
          <a:lstStyle/>
          <a:p>
            <a:pPr marL="0" indent="0" algn="just">
              <a:buNone/>
            </a:pPr>
            <a:r>
              <a:rPr lang="en-US" b="1"/>
              <a:t>Lead:</a:t>
            </a:r>
          </a:p>
          <a:p>
            <a:pPr algn="just"/>
            <a:r>
              <a:rPr lang="en-US"/>
              <a:t>Capacity to manage and perform actions (experience in sector)</a:t>
            </a:r>
          </a:p>
          <a:p>
            <a:pPr algn="just"/>
            <a:r>
              <a:rPr lang="en-US"/>
              <a:t>Resources </a:t>
            </a:r>
          </a:p>
          <a:p>
            <a:pPr lvl="1" algn="just"/>
            <a:r>
              <a:rPr lang="en-US"/>
              <a:t>Financial data </a:t>
            </a:r>
          </a:p>
          <a:p>
            <a:pPr lvl="1" algn="just"/>
            <a:r>
              <a:rPr lang="en-US"/>
              <a:t>Sources of financing</a:t>
            </a:r>
          </a:p>
          <a:p>
            <a:pPr lvl="1" algn="just"/>
            <a:r>
              <a:rPr lang="en-US"/>
              <a:t>Number of people employed</a:t>
            </a:r>
          </a:p>
          <a:p>
            <a:pPr marL="0" indent="0" algn="just">
              <a:buNone/>
            </a:pPr>
            <a:r>
              <a:rPr lang="en-US" b="1"/>
              <a:t>Co-applicant:</a:t>
            </a:r>
          </a:p>
          <a:p>
            <a:pPr algn="just"/>
            <a:r>
              <a:rPr lang="en-US"/>
              <a:t>History of cooperation with applicant</a:t>
            </a:r>
          </a:p>
          <a:p>
            <a:pPr algn="just"/>
            <a:r>
              <a:rPr lang="en-US"/>
              <a:t>Capacity to manage and implement actions (experience in sector)</a:t>
            </a:r>
            <a:endParaRPr lang="en-UG"/>
          </a:p>
        </p:txBody>
      </p:sp>
    </p:spTree>
    <p:extLst>
      <p:ext uri="{BB962C8B-B14F-4D97-AF65-F5344CB8AC3E}">
        <p14:creationId xmlns:p14="http://schemas.microsoft.com/office/powerpoint/2010/main" val="3869623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5A44F-136D-8ED5-351F-10BCC0CF142F}"/>
              </a:ext>
            </a:extLst>
          </p:cNvPr>
          <p:cNvSpPr>
            <a:spLocks noGrp="1"/>
          </p:cNvSpPr>
          <p:nvPr>
            <p:ph type="title"/>
          </p:nvPr>
        </p:nvSpPr>
        <p:spPr/>
        <p:txBody>
          <a:bodyPr/>
          <a:lstStyle/>
          <a:p>
            <a:r>
              <a:rPr lang="en-US"/>
              <a:t>Associates</a:t>
            </a:r>
            <a:endParaRPr lang="en-UG"/>
          </a:p>
        </p:txBody>
      </p:sp>
      <p:sp>
        <p:nvSpPr>
          <p:cNvPr id="3" name="Content Placeholder 2">
            <a:extLst>
              <a:ext uri="{FF2B5EF4-FFF2-40B4-BE49-F238E27FC236}">
                <a16:creationId xmlns:a16="http://schemas.microsoft.com/office/drawing/2014/main" id="{A29E7483-9267-0598-5635-5A0ECF13C6E2}"/>
              </a:ext>
            </a:extLst>
          </p:cNvPr>
          <p:cNvSpPr>
            <a:spLocks noGrp="1"/>
          </p:cNvSpPr>
          <p:nvPr>
            <p:ph idx="1"/>
          </p:nvPr>
        </p:nvSpPr>
        <p:spPr/>
        <p:txBody>
          <a:bodyPr/>
          <a:lstStyle/>
          <a:p>
            <a:pPr marL="0" indent="0" algn="just">
              <a:buNone/>
            </a:pPr>
            <a:r>
              <a:rPr lang="en-US"/>
              <a:t>Participate actively in the action, but are not eligible for grants and only </a:t>
            </a:r>
            <a:r>
              <a:rPr lang="en-US">
                <a:ea typeface="+mn-lt"/>
                <a:cs typeface="+mn-lt"/>
              </a:rPr>
              <a:t>qualify to receive </a:t>
            </a:r>
            <a:r>
              <a:rPr lang="en-US" b="1">
                <a:ea typeface="+mn-lt"/>
                <a:cs typeface="+mn-lt"/>
              </a:rPr>
              <a:t>daily allowances and travelling expenses</a:t>
            </a:r>
            <a:r>
              <a:rPr lang="en-US">
                <a:ea typeface="+mn-lt"/>
                <a:cs typeface="+mn-lt"/>
              </a:rPr>
              <a:t>.</a:t>
            </a:r>
            <a:r>
              <a:rPr lang="en-US"/>
              <a:t> </a:t>
            </a:r>
            <a:endParaRPr lang="en-US">
              <a:cs typeface="Calibri"/>
            </a:endParaRPr>
          </a:p>
          <a:p>
            <a:pPr marL="0" indent="0" algn="just">
              <a:buNone/>
            </a:pPr>
            <a:r>
              <a:rPr lang="en-US"/>
              <a:t>To be specified in part B of the application form. </a:t>
            </a:r>
            <a:r>
              <a:rPr lang="en-US">
                <a:ea typeface="+mn-lt"/>
                <a:cs typeface="+mn-lt"/>
              </a:rPr>
              <a:t>They need not to sign the mandate in proposal stage.</a:t>
            </a:r>
            <a:endParaRPr lang="en-US">
              <a:cs typeface="Calibri"/>
            </a:endParaRPr>
          </a:p>
          <a:p>
            <a:pPr algn="just"/>
            <a:endParaRPr lang="en-UG"/>
          </a:p>
        </p:txBody>
      </p:sp>
    </p:spTree>
    <p:extLst>
      <p:ext uri="{BB962C8B-B14F-4D97-AF65-F5344CB8AC3E}">
        <p14:creationId xmlns:p14="http://schemas.microsoft.com/office/powerpoint/2010/main" val="655293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FF46C-2EF6-4127-0E0D-5296D0EA9ECF}"/>
              </a:ext>
            </a:extLst>
          </p:cNvPr>
          <p:cNvSpPr>
            <a:spLocks noGrp="1"/>
          </p:cNvSpPr>
          <p:nvPr>
            <p:ph type="title"/>
          </p:nvPr>
        </p:nvSpPr>
        <p:spPr>
          <a:xfrm>
            <a:off x="1799302" y="185260"/>
            <a:ext cx="8637789" cy="1325563"/>
          </a:xfrm>
        </p:spPr>
        <p:txBody>
          <a:bodyPr/>
          <a:lstStyle/>
          <a:p>
            <a:r>
              <a:rPr lang="en-US"/>
              <a:t>4a: Proposal template: M&amp;E</a:t>
            </a:r>
            <a:endParaRPr lang="en-UG"/>
          </a:p>
        </p:txBody>
      </p:sp>
      <p:sp>
        <p:nvSpPr>
          <p:cNvPr id="3" name="Content Placeholder 2">
            <a:extLst>
              <a:ext uri="{FF2B5EF4-FFF2-40B4-BE49-F238E27FC236}">
                <a16:creationId xmlns:a16="http://schemas.microsoft.com/office/drawing/2014/main" id="{9CF4DE58-4E34-12A0-03FF-C61A0C5819E9}"/>
              </a:ext>
            </a:extLst>
          </p:cNvPr>
          <p:cNvSpPr>
            <a:spLocks noGrp="1"/>
          </p:cNvSpPr>
          <p:nvPr>
            <p:ph idx="1"/>
          </p:nvPr>
        </p:nvSpPr>
        <p:spPr/>
        <p:txBody>
          <a:bodyPr/>
          <a:lstStyle/>
          <a:p>
            <a:endParaRPr lang="en-UG"/>
          </a:p>
        </p:txBody>
      </p:sp>
      <p:pic>
        <p:nvPicPr>
          <p:cNvPr id="4" name="Picture 3">
            <a:extLst>
              <a:ext uri="{FF2B5EF4-FFF2-40B4-BE49-F238E27FC236}">
                <a16:creationId xmlns:a16="http://schemas.microsoft.com/office/drawing/2014/main" id="{48527595-6B38-C4B2-D6EB-4B5022645B4D}"/>
              </a:ext>
            </a:extLst>
          </p:cNvPr>
          <p:cNvPicPr>
            <a:picLocks noChangeAspect="1"/>
          </p:cNvPicPr>
          <p:nvPr/>
        </p:nvPicPr>
        <p:blipFill>
          <a:blip r:embed="rId2"/>
          <a:stretch>
            <a:fillRect/>
          </a:stretch>
        </p:blipFill>
        <p:spPr>
          <a:xfrm>
            <a:off x="1754909" y="1196022"/>
            <a:ext cx="8723581" cy="4980941"/>
          </a:xfrm>
          <a:prstGeom prst="rect">
            <a:avLst/>
          </a:prstGeom>
        </p:spPr>
      </p:pic>
    </p:spTree>
    <p:extLst>
      <p:ext uri="{BB962C8B-B14F-4D97-AF65-F5344CB8AC3E}">
        <p14:creationId xmlns:p14="http://schemas.microsoft.com/office/powerpoint/2010/main" val="2511328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err="1">
                <a:solidFill>
                  <a:srgbClr val="C00000"/>
                </a:solidFill>
              </a:rPr>
              <a:t>Presentation</a:t>
            </a:r>
            <a:r>
              <a:rPr lang="fr-BE" b="1">
                <a:solidFill>
                  <a:srgbClr val="C00000"/>
                </a:solidFill>
              </a:rPr>
              <a:t> </a:t>
            </a:r>
            <a:r>
              <a:rPr lang="fr-BE" b="1" err="1">
                <a:solidFill>
                  <a:srgbClr val="C00000"/>
                </a:solidFill>
              </a:rPr>
              <a:t>outline</a:t>
            </a:r>
            <a:endParaRPr lang="en-US" b="1">
              <a:solidFill>
                <a:srgbClr val="C00000"/>
              </a:solidFill>
            </a:endParaRPr>
          </a:p>
        </p:txBody>
      </p:sp>
      <p:sp>
        <p:nvSpPr>
          <p:cNvPr id="3" name="Content Placeholder 2"/>
          <p:cNvSpPr>
            <a:spLocks noGrp="1"/>
          </p:cNvSpPr>
          <p:nvPr>
            <p:ph idx="1"/>
          </p:nvPr>
        </p:nvSpPr>
        <p:spPr/>
        <p:txBody>
          <a:bodyPr vert="horz" lIns="91440" tIns="45720" rIns="91440" bIns="45720" rtlCol="0" anchor="t">
            <a:normAutofit/>
          </a:bodyPr>
          <a:lstStyle/>
          <a:p>
            <a:pPr marL="514350" indent="-514350">
              <a:buFont typeface="+mj-lt"/>
              <a:buAutoNum type="arabicPeriod"/>
            </a:pPr>
            <a:r>
              <a:rPr lang="en-US"/>
              <a:t>Introduction &amp; objectives</a:t>
            </a:r>
          </a:p>
          <a:p>
            <a:pPr marL="514350" indent="-514350">
              <a:buFont typeface="+mj-lt"/>
              <a:buAutoNum type="arabicPeriod"/>
            </a:pPr>
            <a:r>
              <a:rPr lang="en-GB"/>
              <a:t>Concept Note selection process summary </a:t>
            </a:r>
          </a:p>
          <a:p>
            <a:pPr marL="514350" indent="-514350">
              <a:buFont typeface="+mj-lt"/>
              <a:buAutoNum type="arabicPeriod"/>
            </a:pPr>
            <a:r>
              <a:rPr lang="en-US"/>
              <a:t>General CN (stage 1) feedback </a:t>
            </a:r>
          </a:p>
          <a:p>
            <a:pPr marL="514350" indent="-514350">
              <a:buFont typeface="+mj-lt"/>
              <a:buAutoNum type="arabicPeriod"/>
            </a:pPr>
            <a:r>
              <a:rPr lang="en-US">
                <a:ea typeface="+mn-lt"/>
                <a:cs typeface="+mn-lt"/>
              </a:rPr>
              <a:t>Proposal template</a:t>
            </a:r>
          </a:p>
          <a:p>
            <a:pPr marL="874712" lvl="1" indent="-514350">
              <a:buFont typeface="+mj-lt"/>
              <a:buAutoNum type="alphaLcParenR"/>
            </a:pPr>
            <a:r>
              <a:rPr lang="en-GB">
                <a:ea typeface="+mn-lt"/>
                <a:cs typeface="+mn-lt"/>
              </a:rPr>
              <a:t>Annex A; part B, proposal</a:t>
            </a:r>
          </a:p>
          <a:p>
            <a:pPr marL="874712" lvl="1" indent="-514350">
              <a:buFont typeface="+mj-lt"/>
              <a:buAutoNum type="alphaLcParenR"/>
            </a:pPr>
            <a:r>
              <a:rPr lang="en-GB">
                <a:ea typeface="+mn-lt"/>
                <a:cs typeface="+mn-lt"/>
              </a:rPr>
              <a:t>M&amp;E logical framework, Indicators</a:t>
            </a:r>
          </a:p>
          <a:p>
            <a:pPr marL="874712" lvl="1" indent="-514350">
              <a:buFont typeface="+mj-lt"/>
              <a:buAutoNum type="alphaLcParenR"/>
            </a:pPr>
            <a:r>
              <a:rPr lang="en-US">
                <a:ea typeface="+mn-lt"/>
                <a:cs typeface="+mn-lt"/>
              </a:rPr>
              <a:t>Discussion on budgeting (Budget template)</a:t>
            </a:r>
          </a:p>
          <a:p>
            <a:pPr marL="514350" indent="-514350">
              <a:buFont typeface="+mj-lt"/>
              <a:buAutoNum type="arabicPeriod"/>
            </a:pPr>
            <a:r>
              <a:rPr lang="en-US">
                <a:ea typeface="+mn-lt"/>
                <a:cs typeface="+mn-lt"/>
              </a:rPr>
              <a:t>Next steps</a:t>
            </a:r>
          </a:p>
          <a:p>
            <a:pPr marL="514350" indent="-514350">
              <a:buFont typeface="+mj-lt"/>
              <a:buAutoNum type="arabicPeriod"/>
            </a:pPr>
            <a:endParaRPr lang="en-US">
              <a:cs typeface="Calibri"/>
            </a:endParaRPr>
          </a:p>
          <a:p>
            <a:pPr marL="0" indent="0">
              <a:buNone/>
            </a:pPr>
            <a:endParaRPr lang="en-US"/>
          </a:p>
        </p:txBody>
      </p:sp>
    </p:spTree>
    <p:extLst>
      <p:ext uri="{BB962C8B-B14F-4D97-AF65-F5344CB8AC3E}">
        <p14:creationId xmlns:p14="http://schemas.microsoft.com/office/powerpoint/2010/main" val="716544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592A6-8690-E624-CECD-F3AB2CAF1AF9}"/>
              </a:ext>
            </a:extLst>
          </p:cNvPr>
          <p:cNvSpPr>
            <a:spLocks noGrp="1"/>
          </p:cNvSpPr>
          <p:nvPr>
            <p:ph type="title"/>
          </p:nvPr>
        </p:nvSpPr>
        <p:spPr/>
        <p:txBody>
          <a:bodyPr/>
          <a:lstStyle/>
          <a:p>
            <a:r>
              <a:rPr lang="en-US"/>
              <a:t>4a: Proposal template: M&amp;E</a:t>
            </a:r>
            <a:endParaRPr lang="en-UG"/>
          </a:p>
        </p:txBody>
      </p:sp>
      <p:sp>
        <p:nvSpPr>
          <p:cNvPr id="3" name="Content Placeholder 2">
            <a:extLst>
              <a:ext uri="{FF2B5EF4-FFF2-40B4-BE49-F238E27FC236}">
                <a16:creationId xmlns:a16="http://schemas.microsoft.com/office/drawing/2014/main" id="{1C6520E3-4DD7-1CE5-A49C-FAC123140C18}"/>
              </a:ext>
            </a:extLst>
          </p:cNvPr>
          <p:cNvSpPr>
            <a:spLocks noGrp="1"/>
          </p:cNvSpPr>
          <p:nvPr>
            <p:ph idx="1"/>
          </p:nvPr>
        </p:nvSpPr>
        <p:spPr/>
        <p:txBody>
          <a:bodyPr/>
          <a:lstStyle/>
          <a:p>
            <a:r>
              <a:rPr lang="en-US"/>
              <a:t>Use Annex C: </a:t>
            </a:r>
            <a:r>
              <a:rPr lang="en-US" err="1"/>
              <a:t>logframe</a:t>
            </a:r>
            <a:r>
              <a:rPr lang="en-US"/>
              <a:t> template and explain logic</a:t>
            </a:r>
          </a:p>
        </p:txBody>
      </p:sp>
      <p:pic>
        <p:nvPicPr>
          <p:cNvPr id="5" name="Picture 4">
            <a:extLst>
              <a:ext uri="{FF2B5EF4-FFF2-40B4-BE49-F238E27FC236}">
                <a16:creationId xmlns:a16="http://schemas.microsoft.com/office/drawing/2014/main" id="{B56701DF-0F1D-8AC2-967C-F5DC3539DC75}"/>
              </a:ext>
            </a:extLst>
          </p:cNvPr>
          <p:cNvPicPr>
            <a:picLocks noChangeAspect="1"/>
          </p:cNvPicPr>
          <p:nvPr/>
        </p:nvPicPr>
        <p:blipFill>
          <a:blip r:embed="rId3"/>
          <a:stretch>
            <a:fillRect/>
          </a:stretch>
        </p:blipFill>
        <p:spPr>
          <a:xfrm>
            <a:off x="2381250" y="2292812"/>
            <a:ext cx="6746189" cy="4219728"/>
          </a:xfrm>
          <a:prstGeom prst="rect">
            <a:avLst/>
          </a:prstGeom>
        </p:spPr>
      </p:pic>
    </p:spTree>
    <p:extLst>
      <p:ext uri="{BB962C8B-B14F-4D97-AF65-F5344CB8AC3E}">
        <p14:creationId xmlns:p14="http://schemas.microsoft.com/office/powerpoint/2010/main" val="98188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0BF0FEFF-3787-4E78-9F77-2044A20F0443}"/>
              </a:ext>
            </a:extLst>
          </p:cNvPr>
          <p:cNvGraphicFramePr>
            <a:graphicFrameLocks noGrp="1"/>
          </p:cNvGraphicFramePr>
          <p:nvPr/>
        </p:nvGraphicFramePr>
        <p:xfrm>
          <a:off x="148166" y="179916"/>
          <a:ext cx="11781841" cy="6091839"/>
        </p:xfrm>
        <a:graphic>
          <a:graphicData uri="http://schemas.openxmlformats.org/drawingml/2006/table">
            <a:tbl>
              <a:tblPr bandRow="1">
                <a:tableStyleId>{69C7853C-536D-4A76-A0AE-DD22124D55A5}</a:tableStyleId>
              </a:tblPr>
              <a:tblGrid>
                <a:gridCol w="2685428">
                  <a:extLst>
                    <a:ext uri="{9D8B030D-6E8A-4147-A177-3AD203B41FA5}">
                      <a16:colId xmlns:a16="http://schemas.microsoft.com/office/drawing/2014/main" val="3791824693"/>
                    </a:ext>
                  </a:extLst>
                </a:gridCol>
                <a:gridCol w="2685428">
                  <a:extLst>
                    <a:ext uri="{9D8B030D-6E8A-4147-A177-3AD203B41FA5}">
                      <a16:colId xmlns:a16="http://schemas.microsoft.com/office/drawing/2014/main" val="3107900568"/>
                    </a:ext>
                  </a:extLst>
                </a:gridCol>
                <a:gridCol w="2401756">
                  <a:extLst>
                    <a:ext uri="{9D8B030D-6E8A-4147-A177-3AD203B41FA5}">
                      <a16:colId xmlns:a16="http://schemas.microsoft.com/office/drawing/2014/main" val="3475379195"/>
                    </a:ext>
                  </a:extLst>
                </a:gridCol>
                <a:gridCol w="2099172">
                  <a:extLst>
                    <a:ext uri="{9D8B030D-6E8A-4147-A177-3AD203B41FA5}">
                      <a16:colId xmlns:a16="http://schemas.microsoft.com/office/drawing/2014/main" val="4220593784"/>
                    </a:ext>
                  </a:extLst>
                </a:gridCol>
                <a:gridCol w="1910057">
                  <a:extLst>
                    <a:ext uri="{9D8B030D-6E8A-4147-A177-3AD203B41FA5}">
                      <a16:colId xmlns:a16="http://schemas.microsoft.com/office/drawing/2014/main" val="1900120474"/>
                    </a:ext>
                  </a:extLst>
                </a:gridCol>
              </a:tblGrid>
              <a:tr h="277812">
                <a:tc>
                  <a:txBody>
                    <a:bodyPr/>
                    <a:lstStyle/>
                    <a:p>
                      <a:pPr marL="0" algn="l" rtl="0" eaLnBrk="1" fontAlgn="t" latinLnBrk="0" hangingPunct="1">
                        <a:spcBef>
                          <a:spcPts val="0"/>
                        </a:spcBef>
                        <a:spcAft>
                          <a:spcPts val="0"/>
                        </a:spcAft>
                      </a:pP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a:solidFill>
                            <a:srgbClr val="000000"/>
                          </a:solidFill>
                          <a:effectLst/>
                        </a:rPr>
                        <a:t>Intervention logic</a:t>
                      </a:r>
                      <a:endParaRPr lang="en-US" sz="1000">
                        <a:effectLst/>
                      </a:endParaRPr>
                    </a:p>
                  </a:txBody>
                  <a:tcPr marL="0" marR="0" marT="0" marB="0" anchor="ctr"/>
                </a:tc>
                <a:tc>
                  <a:txBody>
                    <a:bodyPr/>
                    <a:lstStyle/>
                    <a:p>
                      <a:pPr marL="0" algn="ctr" rtl="0" eaLnBrk="1" fontAlgn="t" latinLnBrk="0" hangingPunct="1">
                        <a:spcBef>
                          <a:spcPts val="0"/>
                        </a:spcBef>
                        <a:spcAft>
                          <a:spcPts val="0"/>
                        </a:spcAft>
                      </a:pPr>
                      <a:r>
                        <a:rPr lang="en-US" sz="1000" kern="1200">
                          <a:solidFill>
                            <a:srgbClr val="000000"/>
                          </a:solidFill>
                          <a:effectLst/>
                        </a:rPr>
                        <a:t>Objectively verifiable indicators</a:t>
                      </a:r>
                      <a:endParaRPr lang="en-US" sz="1000">
                        <a:effectLst/>
                      </a:endParaRPr>
                    </a:p>
                  </a:txBody>
                  <a:tcPr marL="0" marR="0" marT="0" marB="0" anchor="ctr"/>
                </a:tc>
                <a:tc>
                  <a:txBody>
                    <a:bodyPr/>
                    <a:lstStyle/>
                    <a:p>
                      <a:pPr marL="0" algn="ctr" rtl="0" eaLnBrk="1" fontAlgn="t" latinLnBrk="0" hangingPunct="1">
                        <a:spcBef>
                          <a:spcPts val="0"/>
                        </a:spcBef>
                        <a:spcAft>
                          <a:spcPts val="0"/>
                        </a:spcAft>
                      </a:pPr>
                      <a:r>
                        <a:rPr lang="en-US" sz="1000" kern="1200">
                          <a:solidFill>
                            <a:srgbClr val="000000"/>
                          </a:solidFill>
                          <a:effectLst/>
                        </a:rPr>
                        <a:t>Sources and means of verification</a:t>
                      </a:r>
                      <a:endParaRPr lang="en-US" sz="1000">
                        <a:effectLst/>
                      </a:endParaRPr>
                    </a:p>
                  </a:txBody>
                  <a:tcPr marL="0" marR="0" marT="0" marB="0" anchor="ctr"/>
                </a:tc>
                <a:tc>
                  <a:txBody>
                    <a:bodyPr/>
                    <a:lstStyle/>
                    <a:p>
                      <a:pPr marL="0" algn="ctr" rtl="0" eaLnBrk="1" fontAlgn="t" latinLnBrk="0" hangingPunct="1">
                        <a:spcBef>
                          <a:spcPts val="0"/>
                        </a:spcBef>
                        <a:spcAft>
                          <a:spcPts val="0"/>
                        </a:spcAft>
                      </a:pPr>
                      <a:r>
                        <a:rPr lang="en-US" sz="1000" kern="1200">
                          <a:solidFill>
                            <a:srgbClr val="000000"/>
                          </a:solidFill>
                          <a:effectLst/>
                        </a:rPr>
                        <a:t>Hypotheses/Assumption</a:t>
                      </a:r>
                      <a:endParaRPr lang="en-US" sz="1000">
                        <a:effectLst/>
                      </a:endParaRPr>
                    </a:p>
                  </a:txBody>
                  <a:tcPr marL="0" marR="0" marT="0" marB="0" anchor="ctr"/>
                </a:tc>
                <a:extLst>
                  <a:ext uri="{0D108BD9-81ED-4DB2-BD59-A6C34878D82A}">
                    <a16:rowId xmlns:a16="http://schemas.microsoft.com/office/drawing/2014/main" val="2416597499"/>
                  </a:ext>
                </a:extLst>
              </a:tr>
              <a:tr h="647634">
                <a:tc>
                  <a:txBody>
                    <a:bodyPr/>
                    <a:lstStyle/>
                    <a:p>
                      <a:pPr marL="0" algn="l" rtl="0" eaLnBrk="1" fontAlgn="t" latinLnBrk="0" hangingPunct="1">
                        <a:spcBef>
                          <a:spcPts val="0"/>
                        </a:spcBef>
                        <a:spcAft>
                          <a:spcPts val="0"/>
                        </a:spcAft>
                      </a:pPr>
                      <a:r>
                        <a:rPr lang="en-US" sz="1000" kern="1200">
                          <a:solidFill>
                            <a:srgbClr val="000000"/>
                          </a:solidFill>
                          <a:effectLst/>
                        </a:rPr>
                        <a:t>General objective </a:t>
                      </a:r>
                      <a:br>
                        <a:rPr lang="en-US" sz="1000" kern="1200">
                          <a:solidFill>
                            <a:srgbClr val="000000"/>
                          </a:solidFill>
                          <a:effectLst/>
                        </a:rPr>
                      </a:br>
                      <a:br>
                        <a:rPr lang="en-US" sz="1000" kern="1200">
                          <a:solidFill>
                            <a:srgbClr val="000000"/>
                          </a:solidFill>
                          <a:effectLst/>
                        </a:rPr>
                      </a:br>
                      <a:r>
                        <a:rPr lang="en-US" sz="1000" kern="1200">
                          <a:solidFill>
                            <a:srgbClr val="000000"/>
                          </a:solidFill>
                          <a:effectLst/>
                        </a:rPr>
                        <a:t>(Impact)</a:t>
                      </a: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a:solidFill>
                            <a:srgbClr val="000000"/>
                          </a:solidFill>
                          <a:effectLst/>
                        </a:rPr>
                        <a:t>To contribute to increased employment opportunities for youth, women and girls in the tourism and hospitality industry through increased access to skills development </a:t>
                      </a: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a:solidFill>
                            <a:srgbClr val="000000"/>
                          </a:solidFill>
                          <a:effectLst/>
                        </a:rPr>
                        <a:t>65% of the graduates are employed  (Self and wage employment)  six months after the training</a:t>
                      </a: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a:solidFill>
                            <a:srgbClr val="000000"/>
                          </a:solidFill>
                          <a:effectLst/>
                        </a:rPr>
                        <a:t>Tracer Studies </a:t>
                      </a: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a:solidFill>
                            <a:srgbClr val="000000"/>
                          </a:solidFill>
                          <a:effectLst/>
                        </a:rPr>
                        <a:t>NA</a:t>
                      </a:r>
                      <a:endParaRPr lang="en-US" sz="1000">
                        <a:effectLst/>
                      </a:endParaRPr>
                    </a:p>
                  </a:txBody>
                  <a:tcPr marL="0" marR="0" marT="0" marB="0" anchor="ctr"/>
                </a:tc>
                <a:extLst>
                  <a:ext uri="{0D108BD9-81ED-4DB2-BD59-A6C34878D82A}">
                    <a16:rowId xmlns:a16="http://schemas.microsoft.com/office/drawing/2014/main" val="2362126903"/>
                  </a:ext>
                </a:extLst>
              </a:tr>
              <a:tr h="376044">
                <a:tc rowSpan="3">
                  <a:txBody>
                    <a:bodyPr/>
                    <a:lstStyle/>
                    <a:p>
                      <a:pPr marL="0" algn="l" rtl="0" eaLnBrk="1" fontAlgn="t" latinLnBrk="0" hangingPunct="1">
                        <a:spcBef>
                          <a:spcPts val="0"/>
                        </a:spcBef>
                        <a:spcAft>
                          <a:spcPts val="0"/>
                        </a:spcAft>
                      </a:pPr>
                      <a:r>
                        <a:rPr lang="en-US" sz="1000" kern="1200">
                          <a:solidFill>
                            <a:srgbClr val="000000"/>
                          </a:solidFill>
                          <a:effectLst/>
                        </a:rPr>
                        <a:t>Specific Objectives </a:t>
                      </a:r>
                      <a:br>
                        <a:rPr lang="en-US" sz="1000" kern="1200">
                          <a:solidFill>
                            <a:srgbClr val="000000"/>
                          </a:solidFill>
                          <a:effectLst/>
                        </a:rPr>
                      </a:br>
                      <a:br>
                        <a:rPr lang="en-US" sz="1000" kern="1200">
                          <a:solidFill>
                            <a:srgbClr val="000000"/>
                          </a:solidFill>
                          <a:effectLst/>
                        </a:rPr>
                      </a:br>
                      <a:r>
                        <a:rPr lang="en-US" sz="1000" kern="1200">
                          <a:solidFill>
                            <a:srgbClr val="000000"/>
                          </a:solidFill>
                          <a:effectLst/>
                        </a:rPr>
                        <a:t>(Outcomes)</a:t>
                      </a:r>
                      <a:br>
                        <a:rPr lang="en-US" sz="1000" kern="1200">
                          <a:solidFill>
                            <a:srgbClr val="000000"/>
                          </a:solidFill>
                          <a:effectLst/>
                        </a:rPr>
                      </a:b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a:solidFill>
                            <a:srgbClr val="000000"/>
                          </a:solidFill>
                          <a:effectLst/>
                        </a:rPr>
                        <a:t>SO1: To equip 150 youth (50% female) with vocational skills in selected trades by 2024;</a:t>
                      </a: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a:solidFill>
                            <a:srgbClr val="000000"/>
                          </a:solidFill>
                          <a:effectLst/>
                        </a:rPr>
                        <a:t>80% of the trainees are certified by DIT </a:t>
                      </a: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a:solidFill>
                            <a:srgbClr val="000000"/>
                          </a:solidFill>
                          <a:effectLst/>
                        </a:rPr>
                        <a:t>DIT certificates </a:t>
                      </a:r>
                      <a:endParaRPr lang="en-US" sz="1000">
                        <a:effectLst/>
                      </a:endParaRPr>
                    </a:p>
                  </a:txBody>
                  <a:tcPr marL="0" marR="0" marT="0" marB="0" anchor="ctr"/>
                </a:tc>
                <a:tc rowSpan="3">
                  <a:txBody>
                    <a:bodyPr/>
                    <a:lstStyle/>
                    <a:p>
                      <a:pPr marL="0" algn="l" rtl="0" eaLnBrk="1" fontAlgn="t" latinLnBrk="0" hangingPunct="1">
                        <a:spcBef>
                          <a:spcPts val="0"/>
                        </a:spcBef>
                        <a:spcAft>
                          <a:spcPts val="0"/>
                        </a:spcAft>
                      </a:pPr>
                      <a:r>
                        <a:rPr lang="en-US" sz="1000" kern="1200">
                          <a:solidFill>
                            <a:srgbClr val="000000"/>
                          </a:solidFill>
                          <a:effectLst/>
                        </a:rPr>
                        <a:t>Timely release of funds</a:t>
                      </a:r>
                      <a:br>
                        <a:rPr lang="en-US" sz="1000" kern="1200">
                          <a:solidFill>
                            <a:srgbClr val="000000"/>
                          </a:solidFill>
                          <a:effectLst/>
                        </a:rPr>
                      </a:br>
                      <a:br>
                        <a:rPr lang="en-US" sz="1000" kern="1200">
                          <a:solidFill>
                            <a:srgbClr val="000000"/>
                          </a:solidFill>
                          <a:effectLst/>
                        </a:rPr>
                      </a:br>
                      <a:r>
                        <a:rPr lang="en-US" sz="1000" kern="1200">
                          <a:solidFill>
                            <a:srgbClr val="000000"/>
                          </a:solidFill>
                          <a:effectLst/>
                        </a:rPr>
                        <a:t>Political stability </a:t>
                      </a:r>
                      <a:br>
                        <a:rPr lang="en-US" sz="1000" kern="1200">
                          <a:solidFill>
                            <a:srgbClr val="000000"/>
                          </a:solidFill>
                          <a:effectLst/>
                        </a:rPr>
                      </a:br>
                      <a:br>
                        <a:rPr lang="en-US" sz="1000" kern="1200">
                          <a:solidFill>
                            <a:srgbClr val="000000"/>
                          </a:solidFill>
                          <a:effectLst/>
                        </a:rPr>
                      </a:br>
                      <a:br>
                        <a:rPr lang="en-US" sz="1000" kern="1200">
                          <a:solidFill>
                            <a:srgbClr val="000000"/>
                          </a:solidFill>
                          <a:effectLst/>
                        </a:rPr>
                      </a:br>
                      <a:br>
                        <a:rPr lang="en-US" sz="1000" kern="1200">
                          <a:solidFill>
                            <a:srgbClr val="000000"/>
                          </a:solidFill>
                          <a:effectLst/>
                        </a:rPr>
                      </a:br>
                      <a:endParaRPr lang="en-US" sz="1000">
                        <a:effectLst/>
                      </a:endParaRPr>
                    </a:p>
                  </a:txBody>
                  <a:tcPr marL="0" marR="0" marT="0" marB="0" anchor="ctr"/>
                </a:tc>
                <a:extLst>
                  <a:ext uri="{0D108BD9-81ED-4DB2-BD59-A6C34878D82A}">
                    <a16:rowId xmlns:a16="http://schemas.microsoft.com/office/drawing/2014/main" val="2324077394"/>
                  </a:ext>
                </a:extLst>
              </a:tr>
              <a:tr h="501393">
                <a:tc vMerge="1">
                  <a:txBody>
                    <a:bodyPr/>
                    <a:lstStyle/>
                    <a:p>
                      <a:endParaRPr lang="en-US"/>
                    </a:p>
                  </a:txBody>
                  <a:tcPr marL="0" marR="0" marT="0" marB="0" horzOverflow="overflow"/>
                </a:tc>
                <a:tc>
                  <a:txBody>
                    <a:bodyPr/>
                    <a:lstStyle/>
                    <a:p>
                      <a:pPr marL="0" algn="l" rtl="0" eaLnBrk="1" fontAlgn="t" latinLnBrk="0" hangingPunct="1">
                        <a:spcBef>
                          <a:spcPts val="0"/>
                        </a:spcBef>
                        <a:spcAft>
                          <a:spcPts val="0"/>
                        </a:spcAft>
                      </a:pPr>
                      <a:r>
                        <a:rPr lang="en-US" sz="1000" kern="1200">
                          <a:solidFill>
                            <a:srgbClr val="000000"/>
                          </a:solidFill>
                          <a:effectLst/>
                        </a:rPr>
                        <a:t>SO2: To equip 150 youth (50% female) with entrepreneurship and other complementary soft skills </a:t>
                      </a: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a:solidFill>
                            <a:srgbClr val="000000"/>
                          </a:solidFill>
                          <a:effectLst/>
                        </a:rPr>
                        <a:t> 80% of the trainees </a:t>
                      </a:r>
                      <a:r>
                        <a:rPr lang="en-US" sz="1000" kern="1200" err="1">
                          <a:solidFill>
                            <a:srgbClr val="000000"/>
                          </a:solidFill>
                          <a:effectLst/>
                        </a:rPr>
                        <a:t>succesfully</a:t>
                      </a:r>
                      <a:r>
                        <a:rPr lang="en-US" sz="1000" kern="1200">
                          <a:solidFill>
                            <a:srgbClr val="000000"/>
                          </a:solidFill>
                          <a:effectLst/>
                        </a:rPr>
                        <a:t> complete the training</a:t>
                      </a: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a:solidFill>
                            <a:srgbClr val="000000"/>
                          </a:solidFill>
                          <a:effectLst/>
                        </a:rPr>
                        <a:t>Data base </a:t>
                      </a:r>
                      <a:br>
                        <a:rPr lang="en-US" sz="1000" kern="1200">
                          <a:solidFill>
                            <a:srgbClr val="000000"/>
                          </a:solidFill>
                          <a:effectLst/>
                        </a:rPr>
                      </a:br>
                      <a:r>
                        <a:rPr lang="en-US" sz="1000" kern="1200">
                          <a:solidFill>
                            <a:srgbClr val="000000"/>
                          </a:solidFill>
                          <a:effectLst/>
                        </a:rPr>
                        <a:t>Certificates of completion </a:t>
                      </a:r>
                      <a:br>
                        <a:rPr lang="en-US" sz="1000" kern="1200">
                          <a:solidFill>
                            <a:srgbClr val="000000"/>
                          </a:solidFill>
                          <a:effectLst/>
                        </a:rPr>
                      </a:br>
                      <a:r>
                        <a:rPr lang="en-US" sz="1000" kern="1200">
                          <a:solidFill>
                            <a:srgbClr val="000000"/>
                          </a:solidFill>
                          <a:effectLst/>
                        </a:rPr>
                        <a:t>Activity reports</a:t>
                      </a:r>
                      <a:endParaRPr lang="en-US" sz="1000">
                        <a:effectLst/>
                      </a:endParaRPr>
                    </a:p>
                  </a:txBody>
                  <a:tcPr marL="0" marR="0" marT="0" marB="0" anchor="ctr"/>
                </a:tc>
                <a:tc vMerge="1">
                  <a:txBody>
                    <a:bodyPr/>
                    <a:lstStyle/>
                    <a:p>
                      <a:endParaRPr lang="en-US"/>
                    </a:p>
                  </a:txBody>
                  <a:tcPr marL="0" marR="0" marT="0" marB="0" horzOverflow="overflow"/>
                </a:tc>
                <a:extLst>
                  <a:ext uri="{0D108BD9-81ED-4DB2-BD59-A6C34878D82A}">
                    <a16:rowId xmlns:a16="http://schemas.microsoft.com/office/drawing/2014/main" val="3804048289"/>
                  </a:ext>
                </a:extLst>
              </a:tr>
              <a:tr h="647634">
                <a:tc vMerge="1">
                  <a:txBody>
                    <a:bodyPr/>
                    <a:lstStyle/>
                    <a:p>
                      <a:endParaRPr lang="en-US"/>
                    </a:p>
                  </a:txBody>
                  <a:tcPr marL="0" marR="0" marT="0" marB="0" horzOverflow="overflow"/>
                </a:tc>
                <a:tc>
                  <a:txBody>
                    <a:bodyPr/>
                    <a:lstStyle/>
                    <a:p>
                      <a:pPr marL="0" algn="l" rtl="0" eaLnBrk="1" fontAlgn="t" latinLnBrk="0" hangingPunct="1">
                        <a:spcBef>
                          <a:spcPts val="0"/>
                        </a:spcBef>
                        <a:spcAft>
                          <a:spcPts val="0"/>
                        </a:spcAft>
                      </a:pPr>
                      <a:r>
                        <a:rPr lang="en-US" sz="1000" kern="1200">
                          <a:solidFill>
                            <a:srgbClr val="000000"/>
                          </a:solidFill>
                          <a:effectLst/>
                        </a:rPr>
                        <a:t>SO3: To support the establishment of  at least 5 new youth-led group businesses by 2024</a:t>
                      </a: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a:solidFill>
                            <a:srgbClr val="000000"/>
                          </a:solidFill>
                          <a:effectLst/>
                        </a:rPr>
                        <a:t>70% of the  Graduates  </a:t>
                      </a:r>
                      <a:r>
                        <a:rPr lang="en-US" sz="1000" kern="1200" err="1">
                          <a:solidFill>
                            <a:srgbClr val="000000"/>
                          </a:solidFill>
                          <a:effectLst/>
                        </a:rPr>
                        <a:t>utilising</a:t>
                      </a:r>
                      <a:r>
                        <a:rPr lang="en-US" sz="1000" kern="1200">
                          <a:solidFill>
                            <a:srgbClr val="000000"/>
                          </a:solidFill>
                          <a:effectLst/>
                        </a:rPr>
                        <a:t> the startup kits 6 month after graduation </a:t>
                      </a:r>
                      <a:br>
                        <a:rPr lang="en-US" sz="1000" kern="1200">
                          <a:solidFill>
                            <a:srgbClr val="000000"/>
                          </a:solidFill>
                          <a:effectLst/>
                        </a:rPr>
                      </a:br>
                      <a:br>
                        <a:rPr lang="en-US" sz="1000" kern="1200">
                          <a:solidFill>
                            <a:srgbClr val="000000"/>
                          </a:solidFill>
                          <a:effectLst/>
                        </a:rPr>
                      </a:b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a:solidFill>
                            <a:srgbClr val="000000"/>
                          </a:solidFill>
                          <a:effectLst/>
                        </a:rPr>
                        <a:t>Database </a:t>
                      </a:r>
                      <a:br>
                        <a:rPr lang="en-US" sz="1000" kern="1200">
                          <a:solidFill>
                            <a:srgbClr val="000000"/>
                          </a:solidFill>
                          <a:effectLst/>
                        </a:rPr>
                      </a:br>
                      <a:r>
                        <a:rPr lang="en-US" sz="1000" kern="1200">
                          <a:solidFill>
                            <a:srgbClr val="000000"/>
                          </a:solidFill>
                          <a:effectLst/>
                        </a:rPr>
                        <a:t>Certificates of completion </a:t>
                      </a:r>
                      <a:br>
                        <a:rPr lang="en-US" sz="1000" kern="1200">
                          <a:solidFill>
                            <a:srgbClr val="000000"/>
                          </a:solidFill>
                          <a:effectLst/>
                        </a:rPr>
                      </a:br>
                      <a:r>
                        <a:rPr lang="en-US" sz="1000" kern="1200">
                          <a:solidFill>
                            <a:srgbClr val="000000"/>
                          </a:solidFill>
                          <a:effectLst/>
                        </a:rPr>
                        <a:t>Activity reports</a:t>
                      </a:r>
                      <a:endParaRPr lang="en-US" sz="1000">
                        <a:effectLst/>
                      </a:endParaRPr>
                    </a:p>
                  </a:txBody>
                  <a:tcPr marL="0" marR="0" marT="0" marB="0" anchor="ctr"/>
                </a:tc>
                <a:tc vMerge="1">
                  <a:txBody>
                    <a:bodyPr/>
                    <a:lstStyle/>
                    <a:p>
                      <a:endParaRPr lang="en-US"/>
                    </a:p>
                  </a:txBody>
                  <a:tcPr marL="0" marR="0" marT="0" marB="0" horzOverflow="overflow"/>
                </a:tc>
                <a:extLst>
                  <a:ext uri="{0D108BD9-81ED-4DB2-BD59-A6C34878D82A}">
                    <a16:rowId xmlns:a16="http://schemas.microsoft.com/office/drawing/2014/main" val="1896277601"/>
                  </a:ext>
                </a:extLst>
              </a:tr>
              <a:tr h="814763">
                <a:tc rowSpan="3">
                  <a:txBody>
                    <a:bodyPr/>
                    <a:lstStyle/>
                    <a:p>
                      <a:pPr marL="0" algn="l" rtl="0" eaLnBrk="1" fontAlgn="t" latinLnBrk="0" hangingPunct="1">
                        <a:spcBef>
                          <a:spcPts val="0"/>
                        </a:spcBef>
                        <a:spcAft>
                          <a:spcPts val="0"/>
                        </a:spcAft>
                      </a:pPr>
                      <a:r>
                        <a:rPr lang="en-US" sz="1000" kern="1200">
                          <a:solidFill>
                            <a:srgbClr val="000000"/>
                          </a:solidFill>
                          <a:effectLst/>
                        </a:rPr>
                        <a:t>Expected Results</a:t>
                      </a:r>
                      <a:br>
                        <a:rPr lang="en-US" sz="1000" kern="1200">
                          <a:solidFill>
                            <a:srgbClr val="000000"/>
                          </a:solidFill>
                          <a:effectLst/>
                        </a:rPr>
                      </a:br>
                      <a:r>
                        <a:rPr lang="en-US" sz="1000" kern="1200">
                          <a:solidFill>
                            <a:srgbClr val="000000"/>
                          </a:solidFill>
                          <a:effectLst/>
                        </a:rPr>
                        <a:t> (Outputs) </a:t>
                      </a: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a:solidFill>
                            <a:srgbClr val="000000"/>
                          </a:solidFill>
                          <a:effectLst/>
                        </a:rPr>
                        <a:t>RA 1.1: 150 youth (50% female) equipped with non-formal vocational skills in tour guiding </a:t>
                      </a:r>
                      <a:r>
                        <a:rPr lang="en-US" sz="1000" kern="1200" err="1">
                          <a:solidFill>
                            <a:srgbClr val="000000"/>
                          </a:solidFill>
                          <a:effectLst/>
                        </a:rPr>
                        <a:t>etc</a:t>
                      </a:r>
                      <a:r>
                        <a:rPr lang="en-US" sz="1000" kern="1200">
                          <a:solidFill>
                            <a:srgbClr val="000000"/>
                          </a:solidFill>
                          <a:effectLst/>
                        </a:rPr>
                        <a:t> </a:t>
                      </a:r>
                      <a:r>
                        <a:rPr lang="en-US" sz="1000" kern="1200" err="1">
                          <a:solidFill>
                            <a:srgbClr val="000000"/>
                          </a:solidFill>
                          <a:effectLst/>
                        </a:rPr>
                        <a:t>etc</a:t>
                      </a:r>
                      <a:r>
                        <a:rPr lang="en-US" sz="1000" kern="1200">
                          <a:solidFill>
                            <a:srgbClr val="000000"/>
                          </a:solidFill>
                          <a:effectLst/>
                        </a:rPr>
                        <a:t> </a:t>
                      </a: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a:solidFill>
                            <a:srgbClr val="000000"/>
                          </a:solidFill>
                          <a:effectLst/>
                        </a:rPr>
                        <a:t>Number trainees Assessed by DIT                        Number of trainees trained </a:t>
                      </a:r>
                      <a:br>
                        <a:rPr lang="en-US" sz="1000" kern="1200">
                          <a:solidFill>
                            <a:srgbClr val="000000"/>
                          </a:solidFill>
                          <a:effectLst/>
                        </a:rPr>
                      </a:br>
                      <a:r>
                        <a:rPr lang="en-US" sz="1000" kern="1200">
                          <a:solidFill>
                            <a:srgbClr val="000000"/>
                          </a:solidFill>
                          <a:effectLst/>
                        </a:rPr>
                        <a:t>Number of beneficiaries enrolled                     </a:t>
                      </a: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fr-FR" sz="1000" kern="1200">
                          <a:solidFill>
                            <a:srgbClr val="000000"/>
                          </a:solidFill>
                          <a:effectLst/>
                        </a:rPr>
                        <a:t>Admission </a:t>
                      </a:r>
                      <a:r>
                        <a:rPr lang="fr-FR" sz="1000" kern="1200" err="1">
                          <a:solidFill>
                            <a:srgbClr val="000000"/>
                          </a:solidFill>
                          <a:effectLst/>
                        </a:rPr>
                        <a:t>list</a:t>
                      </a:r>
                      <a:br>
                        <a:rPr lang="fr-FR" sz="1000" kern="1200">
                          <a:solidFill>
                            <a:srgbClr val="000000"/>
                          </a:solidFill>
                          <a:effectLst/>
                        </a:rPr>
                      </a:br>
                      <a:r>
                        <a:rPr lang="fr-FR" sz="1000" kern="1200">
                          <a:solidFill>
                            <a:srgbClr val="000000"/>
                          </a:solidFill>
                          <a:effectLst/>
                        </a:rPr>
                        <a:t>Attendance </a:t>
                      </a:r>
                      <a:r>
                        <a:rPr lang="fr-FR" sz="1000" kern="1200" err="1">
                          <a:solidFill>
                            <a:srgbClr val="000000"/>
                          </a:solidFill>
                          <a:effectLst/>
                        </a:rPr>
                        <a:t>list</a:t>
                      </a:r>
                      <a:br>
                        <a:rPr lang="fr-FR" sz="1000" kern="1200">
                          <a:solidFill>
                            <a:srgbClr val="000000"/>
                          </a:solidFill>
                          <a:effectLst/>
                        </a:rPr>
                      </a:br>
                      <a:r>
                        <a:rPr lang="fr-FR" sz="1000" kern="1200">
                          <a:solidFill>
                            <a:srgbClr val="000000"/>
                          </a:solidFill>
                          <a:effectLst/>
                        </a:rPr>
                        <a:t>DIT </a:t>
                      </a:r>
                      <a:r>
                        <a:rPr lang="fr-FR" sz="1000" kern="1200" err="1">
                          <a:solidFill>
                            <a:srgbClr val="000000"/>
                          </a:solidFill>
                          <a:effectLst/>
                        </a:rPr>
                        <a:t>assessement</a:t>
                      </a:r>
                      <a:r>
                        <a:rPr lang="fr-FR" sz="1000" kern="1200">
                          <a:solidFill>
                            <a:srgbClr val="000000"/>
                          </a:solidFill>
                          <a:effectLst/>
                        </a:rPr>
                        <a:t> List </a:t>
                      </a:r>
                      <a:endParaRPr lang="fr-FR"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a:solidFill>
                            <a:srgbClr val="000000"/>
                          </a:solidFill>
                          <a:effectLst/>
                        </a:rPr>
                        <a:t>Trainees are committed to complete the training</a:t>
                      </a:r>
                      <a:endParaRPr lang="en-US" sz="1000">
                        <a:effectLst/>
                      </a:endParaRPr>
                    </a:p>
                  </a:txBody>
                  <a:tcPr marL="0" marR="0" marT="0" marB="0" anchor="ctr"/>
                </a:tc>
                <a:extLst>
                  <a:ext uri="{0D108BD9-81ED-4DB2-BD59-A6C34878D82A}">
                    <a16:rowId xmlns:a16="http://schemas.microsoft.com/office/drawing/2014/main" val="1021888353"/>
                  </a:ext>
                </a:extLst>
              </a:tr>
              <a:tr h="647634">
                <a:tc vMerge="1">
                  <a:txBody>
                    <a:bodyPr/>
                    <a:lstStyle/>
                    <a:p>
                      <a:endParaRPr lang="en-US"/>
                    </a:p>
                  </a:txBody>
                  <a:tcPr marL="0" marR="0" marT="0" marB="0" horzOverflow="overflow"/>
                </a:tc>
                <a:tc>
                  <a:txBody>
                    <a:bodyPr/>
                    <a:lstStyle/>
                    <a:p>
                      <a:pPr marL="0" algn="l" rtl="0" eaLnBrk="1" fontAlgn="t" latinLnBrk="0" hangingPunct="1">
                        <a:spcBef>
                          <a:spcPts val="0"/>
                        </a:spcBef>
                        <a:spcAft>
                          <a:spcPts val="0"/>
                        </a:spcAft>
                      </a:pPr>
                      <a:r>
                        <a:rPr lang="en-US" sz="1000" kern="1200">
                          <a:solidFill>
                            <a:srgbClr val="000000"/>
                          </a:solidFill>
                          <a:effectLst/>
                        </a:rPr>
                        <a:t>RA 2.1: 150 youth (50%females) are equipped with entrepreneurship and life skills</a:t>
                      </a: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a:solidFill>
                            <a:srgbClr val="000000"/>
                          </a:solidFill>
                          <a:effectLst/>
                        </a:rPr>
                        <a:t>Number trainees Assessed by DIT                        Number of trainees trained </a:t>
                      </a:r>
                      <a:br>
                        <a:rPr lang="en-US" sz="1000" kern="1200">
                          <a:solidFill>
                            <a:srgbClr val="000000"/>
                          </a:solidFill>
                          <a:effectLst/>
                        </a:rPr>
                      </a:br>
                      <a:r>
                        <a:rPr lang="en-US" sz="1000" kern="1200">
                          <a:solidFill>
                            <a:srgbClr val="000000"/>
                          </a:solidFill>
                          <a:effectLst/>
                        </a:rPr>
                        <a:t>Number of beneficiaries enrolled</a:t>
                      </a: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a:solidFill>
                            <a:srgbClr val="000000"/>
                          </a:solidFill>
                          <a:effectLst/>
                        </a:rPr>
                        <a:t>Attendance lists, and group business plans</a:t>
                      </a: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err="1">
                          <a:solidFill>
                            <a:srgbClr val="000000"/>
                          </a:solidFill>
                          <a:effectLst/>
                        </a:rPr>
                        <a:t>ocial</a:t>
                      </a:r>
                      <a:r>
                        <a:rPr lang="en-US" sz="1000" kern="1200">
                          <a:solidFill>
                            <a:srgbClr val="000000"/>
                          </a:solidFill>
                          <a:effectLst/>
                        </a:rPr>
                        <a:t>, economic political environment </a:t>
                      </a:r>
                      <a:endParaRPr lang="en-US" sz="1000">
                        <a:effectLst/>
                      </a:endParaRPr>
                    </a:p>
                  </a:txBody>
                  <a:tcPr marL="0" marR="0" marT="0" marB="0" anchor="ctr"/>
                </a:tc>
                <a:extLst>
                  <a:ext uri="{0D108BD9-81ED-4DB2-BD59-A6C34878D82A}">
                    <a16:rowId xmlns:a16="http://schemas.microsoft.com/office/drawing/2014/main" val="3629246886"/>
                  </a:ext>
                </a:extLst>
              </a:tr>
              <a:tr h="313370">
                <a:tc vMerge="1">
                  <a:txBody>
                    <a:bodyPr/>
                    <a:lstStyle/>
                    <a:p>
                      <a:endParaRPr lang="en-US"/>
                    </a:p>
                  </a:txBody>
                  <a:tcPr marL="0" marR="0" marT="0" marB="0" horzOverflow="overflow"/>
                </a:tc>
                <a:tc>
                  <a:txBody>
                    <a:bodyPr/>
                    <a:lstStyle/>
                    <a:p>
                      <a:pPr marL="0" algn="l" rtl="0" eaLnBrk="1" fontAlgn="t" latinLnBrk="0" hangingPunct="1">
                        <a:spcBef>
                          <a:spcPts val="0"/>
                        </a:spcBef>
                        <a:spcAft>
                          <a:spcPts val="0"/>
                        </a:spcAft>
                      </a:pPr>
                      <a:r>
                        <a:rPr lang="en-US" sz="1000" kern="1200">
                          <a:solidFill>
                            <a:srgbClr val="000000"/>
                          </a:solidFill>
                          <a:effectLst/>
                        </a:rPr>
                        <a:t>RA 3.1: Beneficiaries are linked to financial service providers;</a:t>
                      </a: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a:solidFill>
                            <a:srgbClr val="000000"/>
                          </a:solidFill>
                          <a:effectLst/>
                        </a:rPr>
                        <a:t>Number of beneficiaries  linked to financial services </a:t>
                      </a: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a:solidFill>
                            <a:srgbClr val="000000"/>
                          </a:solidFill>
                          <a:effectLst/>
                        </a:rPr>
                        <a:t>Attendance lists for linkage meetings  </a:t>
                      </a: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a:solidFill>
                            <a:srgbClr val="000000"/>
                          </a:solidFill>
                          <a:effectLst/>
                        </a:rPr>
                        <a:t>Willingness of Financial service providers </a:t>
                      </a:r>
                      <a:endParaRPr lang="en-US" sz="1000">
                        <a:effectLst/>
                      </a:endParaRPr>
                    </a:p>
                  </a:txBody>
                  <a:tcPr marL="0" marR="0" marT="0" marB="0" anchor="ctr"/>
                </a:tc>
                <a:extLst>
                  <a:ext uri="{0D108BD9-81ED-4DB2-BD59-A6C34878D82A}">
                    <a16:rowId xmlns:a16="http://schemas.microsoft.com/office/drawing/2014/main" val="2240525123"/>
                  </a:ext>
                </a:extLst>
              </a:tr>
              <a:tr h="480502">
                <a:tc rowSpan="6">
                  <a:txBody>
                    <a:bodyPr/>
                    <a:lstStyle/>
                    <a:p>
                      <a:pPr marL="0" algn="l" rtl="0" eaLnBrk="1" fontAlgn="t" latinLnBrk="0" hangingPunct="1">
                        <a:spcBef>
                          <a:spcPts val="0"/>
                        </a:spcBef>
                        <a:spcAft>
                          <a:spcPts val="0"/>
                        </a:spcAft>
                      </a:pPr>
                      <a:r>
                        <a:rPr lang="en-US" sz="1000" kern="1200">
                          <a:solidFill>
                            <a:srgbClr val="000000"/>
                          </a:solidFill>
                          <a:effectLst/>
                        </a:rPr>
                        <a:t>Activities </a:t>
                      </a: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a:solidFill>
                            <a:srgbClr val="000000"/>
                          </a:solidFill>
                          <a:effectLst/>
                        </a:rPr>
                        <a:t>A1.1.1 Conduct a one-day project inception meeting </a:t>
                      </a: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a:solidFill>
                            <a:srgbClr val="000000"/>
                          </a:solidFill>
                          <a:effectLst/>
                        </a:rPr>
                        <a:t>Inputs </a:t>
                      </a:r>
                      <a:br>
                        <a:rPr lang="en-US" sz="1000" kern="1200">
                          <a:solidFill>
                            <a:srgbClr val="000000"/>
                          </a:solidFill>
                          <a:effectLst/>
                        </a:rPr>
                      </a:br>
                      <a:br>
                        <a:rPr lang="en-US" sz="1000" kern="1200">
                          <a:solidFill>
                            <a:srgbClr val="000000"/>
                          </a:solidFill>
                          <a:effectLst/>
                        </a:rPr>
                      </a:br>
                      <a:r>
                        <a:rPr lang="en-US" sz="1000" kern="1200">
                          <a:solidFill>
                            <a:srgbClr val="000000"/>
                          </a:solidFill>
                          <a:effectLst/>
                        </a:rPr>
                        <a:t>Venue, meals, transport, and stationery </a:t>
                      </a:r>
                      <a:endParaRPr lang="en-US" sz="1000">
                        <a:effectLst/>
                      </a:endParaRPr>
                    </a:p>
                  </a:txBody>
                  <a:tcPr marL="0" marR="0" marT="0" marB="0" anchor="ctr"/>
                </a:tc>
                <a:tc>
                  <a:txBody>
                    <a:bodyPr/>
                    <a:lstStyle/>
                    <a:p>
                      <a:pPr marL="0" algn="r" rtl="0" eaLnBrk="1" fontAlgn="t" latinLnBrk="0" hangingPunct="1">
                        <a:spcBef>
                          <a:spcPts val="0"/>
                        </a:spcBef>
                        <a:spcAft>
                          <a:spcPts val="0"/>
                        </a:spcAft>
                      </a:pPr>
                      <a:r>
                        <a:rPr lang="en-US" sz="1000" kern="1200">
                          <a:solidFill>
                            <a:srgbClr val="000000"/>
                          </a:solidFill>
                          <a:effectLst/>
                        </a:rPr>
                        <a:t>2,990,000</a:t>
                      </a:r>
                      <a:endParaRPr lang="en-US" sz="1000">
                        <a:effectLst/>
                      </a:endParaRPr>
                    </a:p>
                  </a:txBody>
                  <a:tcPr marL="0" marR="0" marT="0" marB="0" anchor="ctr"/>
                </a:tc>
                <a:tc rowSpan="6">
                  <a:txBody>
                    <a:bodyPr/>
                    <a:lstStyle/>
                    <a:p>
                      <a:pPr marL="0" algn="l" rtl="0" eaLnBrk="1" fontAlgn="t" latinLnBrk="0" hangingPunct="1">
                        <a:spcBef>
                          <a:spcPts val="0"/>
                        </a:spcBef>
                        <a:spcAft>
                          <a:spcPts val="0"/>
                        </a:spcAft>
                      </a:pPr>
                      <a:br>
                        <a:rPr lang="en-US" sz="1000" kern="1200">
                          <a:solidFill>
                            <a:srgbClr val="000000"/>
                          </a:solidFill>
                          <a:effectLst/>
                        </a:rPr>
                      </a:br>
                      <a:br>
                        <a:rPr lang="en-US" sz="1000" kern="1200">
                          <a:solidFill>
                            <a:srgbClr val="000000"/>
                          </a:solidFill>
                          <a:effectLst/>
                        </a:rPr>
                      </a:br>
                      <a:br>
                        <a:rPr lang="en-US" sz="1000" kern="1200">
                          <a:solidFill>
                            <a:srgbClr val="000000"/>
                          </a:solidFill>
                          <a:effectLst/>
                        </a:rPr>
                      </a:br>
                      <a:r>
                        <a:rPr lang="en-US" sz="1000" kern="1200">
                          <a:solidFill>
                            <a:srgbClr val="000000"/>
                          </a:solidFill>
                          <a:effectLst/>
                        </a:rPr>
                        <a:t>Favorable Security situation in the country, </a:t>
                      </a:r>
                      <a:br>
                        <a:rPr lang="en-US" sz="1000" kern="1200">
                          <a:solidFill>
                            <a:srgbClr val="000000"/>
                          </a:solidFill>
                          <a:effectLst/>
                        </a:rPr>
                      </a:br>
                      <a:r>
                        <a:rPr lang="en-US" sz="1000" kern="1200">
                          <a:solidFill>
                            <a:srgbClr val="000000"/>
                          </a:solidFill>
                          <a:effectLst/>
                        </a:rPr>
                        <a:t>timely release of funds from </a:t>
                      </a:r>
                      <a:r>
                        <a:rPr lang="en-US" sz="1000" kern="1200" err="1">
                          <a:solidFill>
                            <a:srgbClr val="000000"/>
                          </a:solidFill>
                          <a:effectLst/>
                        </a:rPr>
                        <a:t>Enabel</a:t>
                      </a:r>
                      <a:r>
                        <a:rPr lang="en-US" sz="1000" kern="1200">
                          <a:solidFill>
                            <a:srgbClr val="000000"/>
                          </a:solidFill>
                          <a:effectLst/>
                        </a:rPr>
                        <a:t>, </a:t>
                      </a:r>
                      <a:br>
                        <a:rPr lang="en-US" sz="1000" kern="1200">
                          <a:solidFill>
                            <a:srgbClr val="000000"/>
                          </a:solidFill>
                          <a:effectLst/>
                        </a:rPr>
                      </a:br>
                      <a:r>
                        <a:rPr lang="en-US" sz="1000" kern="1200">
                          <a:solidFill>
                            <a:srgbClr val="000000"/>
                          </a:solidFill>
                          <a:effectLst/>
                        </a:rPr>
                        <a:t>trainees’ commitment;  and </a:t>
                      </a:r>
                      <a:br>
                        <a:rPr lang="en-US" sz="1000" kern="1200">
                          <a:solidFill>
                            <a:srgbClr val="000000"/>
                          </a:solidFill>
                          <a:effectLst/>
                        </a:rPr>
                      </a:br>
                      <a:r>
                        <a:rPr lang="en-US" sz="1000" kern="1200">
                          <a:solidFill>
                            <a:srgbClr val="000000"/>
                          </a:solidFill>
                          <a:effectLst/>
                        </a:rPr>
                        <a:t>favorable SOP </a:t>
                      </a:r>
                      <a:r>
                        <a:rPr lang="en-US" sz="1000" kern="1200" err="1">
                          <a:solidFill>
                            <a:srgbClr val="000000"/>
                          </a:solidFill>
                          <a:effectLst/>
                        </a:rPr>
                        <a:t>reguarding</a:t>
                      </a:r>
                      <a:r>
                        <a:rPr lang="en-US" sz="1000" kern="1200">
                          <a:solidFill>
                            <a:srgbClr val="000000"/>
                          </a:solidFill>
                          <a:effectLst/>
                        </a:rPr>
                        <a:t> the COVID-19 situation in the county.</a:t>
                      </a:r>
                      <a:endParaRPr lang="en-US" sz="1000">
                        <a:effectLst/>
                      </a:endParaRPr>
                    </a:p>
                  </a:txBody>
                  <a:tcPr marL="0" marR="0" marT="0" marB="0" anchor="ctr"/>
                </a:tc>
                <a:extLst>
                  <a:ext uri="{0D108BD9-81ED-4DB2-BD59-A6C34878D82A}">
                    <a16:rowId xmlns:a16="http://schemas.microsoft.com/office/drawing/2014/main" val="2891500925"/>
                  </a:ext>
                </a:extLst>
              </a:tr>
              <a:tr h="313370">
                <a:tc vMerge="1">
                  <a:txBody>
                    <a:bodyPr/>
                    <a:lstStyle/>
                    <a:p>
                      <a:endParaRPr lang="en-US"/>
                    </a:p>
                  </a:txBody>
                  <a:tcPr marL="0" marR="0" marT="0" marB="0" horzOverflow="overflow"/>
                </a:tc>
                <a:tc>
                  <a:txBody>
                    <a:bodyPr/>
                    <a:lstStyle/>
                    <a:p>
                      <a:pPr marL="0" algn="l" rtl="0" eaLnBrk="1" fontAlgn="t" latinLnBrk="0" hangingPunct="1">
                        <a:spcBef>
                          <a:spcPts val="0"/>
                        </a:spcBef>
                        <a:spcAft>
                          <a:spcPts val="0"/>
                        </a:spcAft>
                      </a:pPr>
                      <a:r>
                        <a:rPr lang="en-US" sz="1000" kern="1200">
                          <a:solidFill>
                            <a:srgbClr val="000000"/>
                          </a:solidFill>
                          <a:effectLst/>
                        </a:rPr>
                        <a:t>A1.1.2: Conduct mobilization and selection 150 project beneficiaries</a:t>
                      </a: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a:solidFill>
                            <a:srgbClr val="000000"/>
                          </a:solidFill>
                          <a:effectLst/>
                        </a:rPr>
                        <a:t>Radio jingles, fuel, SDA, stationery &amp; refreshments </a:t>
                      </a:r>
                      <a:endParaRPr lang="en-US" sz="1000">
                        <a:effectLst/>
                      </a:endParaRPr>
                    </a:p>
                  </a:txBody>
                  <a:tcPr marL="0" marR="0" marT="0" marB="0" anchor="ctr"/>
                </a:tc>
                <a:tc>
                  <a:txBody>
                    <a:bodyPr/>
                    <a:lstStyle/>
                    <a:p>
                      <a:pPr marL="0" algn="r" rtl="0" eaLnBrk="1" fontAlgn="t" latinLnBrk="0" hangingPunct="1">
                        <a:spcBef>
                          <a:spcPts val="0"/>
                        </a:spcBef>
                        <a:spcAft>
                          <a:spcPts val="0"/>
                        </a:spcAft>
                      </a:pPr>
                      <a:r>
                        <a:rPr lang="en-US" sz="1000" kern="1200">
                          <a:solidFill>
                            <a:srgbClr val="000000"/>
                          </a:solidFill>
                          <a:effectLst/>
                        </a:rPr>
                        <a:t>1,938,000</a:t>
                      </a:r>
                      <a:endParaRPr lang="en-US" sz="1000">
                        <a:effectLst/>
                      </a:endParaRPr>
                    </a:p>
                  </a:txBody>
                  <a:tcPr marL="0" marR="0" marT="0" marB="0" anchor="ctr"/>
                </a:tc>
                <a:tc vMerge="1">
                  <a:txBody>
                    <a:bodyPr/>
                    <a:lstStyle/>
                    <a:p>
                      <a:endParaRPr lang="en-US"/>
                    </a:p>
                  </a:txBody>
                  <a:tcPr marL="0" marR="0" marT="0" marB="0" horzOverflow="overflow"/>
                </a:tc>
                <a:extLst>
                  <a:ext uri="{0D108BD9-81ED-4DB2-BD59-A6C34878D82A}">
                    <a16:rowId xmlns:a16="http://schemas.microsoft.com/office/drawing/2014/main" val="1414205276"/>
                  </a:ext>
                </a:extLst>
              </a:tr>
              <a:tr h="313370">
                <a:tc vMerge="1">
                  <a:txBody>
                    <a:bodyPr/>
                    <a:lstStyle/>
                    <a:p>
                      <a:endParaRPr lang="en-US"/>
                    </a:p>
                  </a:txBody>
                  <a:tcPr marL="0" marR="0" marT="0" marB="0" horzOverflow="overflow"/>
                </a:tc>
                <a:tc>
                  <a:txBody>
                    <a:bodyPr/>
                    <a:lstStyle/>
                    <a:p>
                      <a:pPr marL="0" algn="l" rtl="0" eaLnBrk="1" fontAlgn="t" latinLnBrk="0" hangingPunct="1">
                        <a:spcBef>
                          <a:spcPts val="0"/>
                        </a:spcBef>
                        <a:spcAft>
                          <a:spcPts val="0"/>
                        </a:spcAft>
                      </a:pPr>
                      <a:r>
                        <a:rPr lang="en-US" sz="1000" kern="1200">
                          <a:solidFill>
                            <a:srgbClr val="000000"/>
                          </a:solidFill>
                          <a:effectLst/>
                        </a:rPr>
                        <a:t>A1.1.4 Training 150 vulnerable youth in selected trades</a:t>
                      </a: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a:solidFill>
                            <a:srgbClr val="000000"/>
                          </a:solidFill>
                          <a:effectLst/>
                        </a:rPr>
                        <a:t>Training equipment, materials, protective gear,, lunch, transport subsidy</a:t>
                      </a:r>
                      <a:endParaRPr lang="en-US" sz="1000">
                        <a:effectLst/>
                      </a:endParaRPr>
                    </a:p>
                  </a:txBody>
                  <a:tcPr marL="0" marR="0" marT="0" marB="0" anchor="ctr"/>
                </a:tc>
                <a:tc>
                  <a:txBody>
                    <a:bodyPr/>
                    <a:lstStyle/>
                    <a:p>
                      <a:pPr marL="0" algn="r" rtl="0" eaLnBrk="1" fontAlgn="t" latinLnBrk="0" hangingPunct="1">
                        <a:spcBef>
                          <a:spcPts val="0"/>
                        </a:spcBef>
                        <a:spcAft>
                          <a:spcPts val="0"/>
                        </a:spcAft>
                      </a:pPr>
                      <a:r>
                        <a:rPr lang="en-US" sz="1000" kern="1200">
                          <a:solidFill>
                            <a:srgbClr val="000000"/>
                          </a:solidFill>
                          <a:effectLst/>
                        </a:rPr>
                        <a:t>153,839,000</a:t>
                      </a:r>
                      <a:endParaRPr lang="en-US" sz="1000">
                        <a:effectLst/>
                      </a:endParaRPr>
                    </a:p>
                  </a:txBody>
                  <a:tcPr marL="0" marR="0" marT="0" marB="0" anchor="ctr"/>
                </a:tc>
                <a:tc vMerge="1">
                  <a:txBody>
                    <a:bodyPr/>
                    <a:lstStyle/>
                    <a:p>
                      <a:endParaRPr lang="en-US"/>
                    </a:p>
                  </a:txBody>
                  <a:tcPr marL="0" marR="0" marT="0" marB="0" horzOverflow="overflow"/>
                </a:tc>
                <a:extLst>
                  <a:ext uri="{0D108BD9-81ED-4DB2-BD59-A6C34878D82A}">
                    <a16:rowId xmlns:a16="http://schemas.microsoft.com/office/drawing/2014/main" val="3163818250"/>
                  </a:ext>
                </a:extLst>
              </a:tr>
              <a:tr h="167131">
                <a:tc vMerge="1">
                  <a:txBody>
                    <a:bodyPr/>
                    <a:lstStyle/>
                    <a:p>
                      <a:endParaRPr lang="en-US"/>
                    </a:p>
                  </a:txBody>
                  <a:tcPr marL="0" marR="0" marT="0" marB="0" horzOverflow="overflow"/>
                </a:tc>
                <a:tc>
                  <a:txBody>
                    <a:bodyPr/>
                    <a:lstStyle/>
                    <a:p>
                      <a:pPr marL="0" algn="l" rtl="0" eaLnBrk="1" fontAlgn="t" latinLnBrk="0" hangingPunct="1">
                        <a:spcBef>
                          <a:spcPts val="0"/>
                        </a:spcBef>
                        <a:spcAft>
                          <a:spcPts val="0"/>
                        </a:spcAft>
                      </a:pPr>
                      <a:r>
                        <a:rPr lang="en-US" sz="1000" kern="1200">
                          <a:solidFill>
                            <a:srgbClr val="000000"/>
                          </a:solidFill>
                          <a:effectLst/>
                        </a:rPr>
                        <a:t>A2.1.1: </a:t>
                      </a: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a:solidFill>
                            <a:srgbClr val="000000"/>
                          </a:solidFill>
                          <a:effectLst/>
                        </a:rPr>
                        <a:t>Typesetting &amp; printing</a:t>
                      </a:r>
                      <a:endParaRPr lang="en-US" sz="1000">
                        <a:effectLst/>
                      </a:endParaRPr>
                    </a:p>
                  </a:txBody>
                  <a:tcPr marL="0" marR="0" marT="0" marB="0" anchor="ctr"/>
                </a:tc>
                <a:tc>
                  <a:txBody>
                    <a:bodyPr/>
                    <a:lstStyle/>
                    <a:p>
                      <a:pPr marL="0" algn="r" rtl="0" eaLnBrk="1" fontAlgn="t" latinLnBrk="0" hangingPunct="1">
                        <a:spcBef>
                          <a:spcPts val="0"/>
                        </a:spcBef>
                        <a:spcAft>
                          <a:spcPts val="0"/>
                        </a:spcAft>
                      </a:pPr>
                      <a:r>
                        <a:rPr lang="en-US" sz="1000" kern="1200">
                          <a:solidFill>
                            <a:srgbClr val="000000"/>
                          </a:solidFill>
                          <a:effectLst/>
                        </a:rPr>
                        <a:t>4,200,000</a:t>
                      </a:r>
                      <a:endParaRPr lang="en-US" sz="1000">
                        <a:effectLst/>
                      </a:endParaRPr>
                    </a:p>
                  </a:txBody>
                  <a:tcPr marL="0" marR="0" marT="0" marB="0" anchor="ctr"/>
                </a:tc>
                <a:tc vMerge="1">
                  <a:txBody>
                    <a:bodyPr/>
                    <a:lstStyle/>
                    <a:p>
                      <a:endParaRPr lang="en-US"/>
                    </a:p>
                  </a:txBody>
                  <a:tcPr marL="0" marR="0" marT="0" marB="0" horzOverflow="overflow"/>
                </a:tc>
                <a:extLst>
                  <a:ext uri="{0D108BD9-81ED-4DB2-BD59-A6C34878D82A}">
                    <a16:rowId xmlns:a16="http://schemas.microsoft.com/office/drawing/2014/main" val="1278376413"/>
                  </a:ext>
                </a:extLst>
              </a:tr>
              <a:tr h="313370">
                <a:tc vMerge="1">
                  <a:txBody>
                    <a:bodyPr/>
                    <a:lstStyle/>
                    <a:p>
                      <a:endParaRPr lang="en-US"/>
                    </a:p>
                  </a:txBody>
                  <a:tcPr marL="0" marR="0" marT="0" marB="0" horzOverflow="overflow"/>
                </a:tc>
                <a:tc>
                  <a:txBody>
                    <a:bodyPr/>
                    <a:lstStyle/>
                    <a:p>
                      <a:pPr marL="0" algn="l" rtl="0" eaLnBrk="1" fontAlgn="t" latinLnBrk="0" hangingPunct="1">
                        <a:spcBef>
                          <a:spcPts val="0"/>
                        </a:spcBef>
                        <a:spcAft>
                          <a:spcPts val="0"/>
                        </a:spcAft>
                      </a:pPr>
                      <a:r>
                        <a:rPr lang="en-US" sz="1000" kern="1200">
                          <a:solidFill>
                            <a:srgbClr val="000000"/>
                          </a:solidFill>
                          <a:effectLst/>
                        </a:rPr>
                        <a:t>A2.1.2: </a:t>
                      </a: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a:solidFill>
                            <a:srgbClr val="000000"/>
                          </a:solidFill>
                          <a:effectLst/>
                        </a:rPr>
                        <a:t>Consultant, stationery, lunch, fuel, &amp; mobilization </a:t>
                      </a:r>
                      <a:endParaRPr lang="en-US" sz="1000">
                        <a:effectLst/>
                      </a:endParaRPr>
                    </a:p>
                  </a:txBody>
                  <a:tcPr marL="0" marR="0" marT="0" marB="0" anchor="ctr"/>
                </a:tc>
                <a:tc>
                  <a:txBody>
                    <a:bodyPr/>
                    <a:lstStyle/>
                    <a:p>
                      <a:pPr marL="0" algn="r" rtl="0" eaLnBrk="1" fontAlgn="t" latinLnBrk="0" hangingPunct="1">
                        <a:spcBef>
                          <a:spcPts val="0"/>
                        </a:spcBef>
                        <a:spcAft>
                          <a:spcPts val="0"/>
                        </a:spcAft>
                      </a:pPr>
                      <a:r>
                        <a:rPr lang="en-US" sz="1000" kern="1200">
                          <a:solidFill>
                            <a:srgbClr val="000000"/>
                          </a:solidFill>
                          <a:effectLst/>
                        </a:rPr>
                        <a:t>38,264,000</a:t>
                      </a:r>
                      <a:endParaRPr lang="en-US" sz="1000">
                        <a:effectLst/>
                      </a:endParaRPr>
                    </a:p>
                  </a:txBody>
                  <a:tcPr marL="0" marR="0" marT="0" marB="0" anchor="ctr"/>
                </a:tc>
                <a:tc vMerge="1">
                  <a:txBody>
                    <a:bodyPr/>
                    <a:lstStyle/>
                    <a:p>
                      <a:endParaRPr lang="en-US"/>
                    </a:p>
                  </a:txBody>
                  <a:tcPr marL="0" marR="0" marT="0" marB="0" horzOverflow="overflow"/>
                </a:tc>
                <a:extLst>
                  <a:ext uri="{0D108BD9-81ED-4DB2-BD59-A6C34878D82A}">
                    <a16:rowId xmlns:a16="http://schemas.microsoft.com/office/drawing/2014/main" val="1733051752"/>
                  </a:ext>
                </a:extLst>
              </a:tr>
              <a:tr h="277812">
                <a:tc vMerge="1">
                  <a:txBody>
                    <a:bodyPr/>
                    <a:lstStyle/>
                    <a:p>
                      <a:endParaRPr lang="en-US"/>
                    </a:p>
                  </a:txBody>
                  <a:tcPr marL="0" marR="0" marT="0" marB="0" horzOverflow="overflow"/>
                </a:tc>
                <a:tc>
                  <a:txBody>
                    <a:bodyPr/>
                    <a:lstStyle/>
                    <a:p>
                      <a:pPr marL="0" algn="l" rtl="0" eaLnBrk="1" fontAlgn="t" latinLnBrk="0" hangingPunct="1">
                        <a:spcBef>
                          <a:spcPts val="0"/>
                        </a:spcBef>
                        <a:spcAft>
                          <a:spcPts val="0"/>
                        </a:spcAft>
                      </a:pPr>
                      <a:r>
                        <a:rPr lang="en-US" sz="1000" kern="1200">
                          <a:solidFill>
                            <a:srgbClr val="000000"/>
                          </a:solidFill>
                          <a:effectLst/>
                        </a:rPr>
                        <a:t>A3.1.1:  Provide start-up kits </a:t>
                      </a:r>
                      <a:endParaRPr lang="en-US" sz="1000">
                        <a:effectLst/>
                      </a:endParaRPr>
                    </a:p>
                  </a:txBody>
                  <a:tcPr marL="0" marR="0" marT="0" marB="0" anchor="ctr"/>
                </a:tc>
                <a:tc>
                  <a:txBody>
                    <a:bodyPr/>
                    <a:lstStyle/>
                    <a:p>
                      <a:pPr marL="0" algn="l" rtl="0" eaLnBrk="1" fontAlgn="t" latinLnBrk="0" hangingPunct="1">
                        <a:spcBef>
                          <a:spcPts val="0"/>
                        </a:spcBef>
                        <a:spcAft>
                          <a:spcPts val="0"/>
                        </a:spcAft>
                      </a:pPr>
                      <a:r>
                        <a:rPr lang="en-US" sz="1000" kern="1200">
                          <a:solidFill>
                            <a:srgbClr val="000000"/>
                          </a:solidFill>
                          <a:effectLst/>
                        </a:rPr>
                        <a:t>Fuel &amp; stationery</a:t>
                      </a:r>
                      <a:endParaRPr lang="en-US" sz="1000">
                        <a:effectLst/>
                      </a:endParaRPr>
                    </a:p>
                  </a:txBody>
                  <a:tcPr marL="0" marR="0" marT="0" marB="0" anchor="ctr"/>
                </a:tc>
                <a:tc>
                  <a:txBody>
                    <a:bodyPr/>
                    <a:lstStyle/>
                    <a:p>
                      <a:pPr marL="0" algn="r" rtl="0" eaLnBrk="1" fontAlgn="t" latinLnBrk="0" hangingPunct="1">
                        <a:spcBef>
                          <a:spcPts val="0"/>
                        </a:spcBef>
                        <a:spcAft>
                          <a:spcPts val="0"/>
                        </a:spcAft>
                      </a:pPr>
                      <a:r>
                        <a:rPr lang="en-US" sz="1000" kern="1200">
                          <a:solidFill>
                            <a:srgbClr val="000000"/>
                          </a:solidFill>
                          <a:effectLst/>
                        </a:rPr>
                        <a:t>1,278,000</a:t>
                      </a:r>
                      <a:endParaRPr lang="en-US" sz="1000">
                        <a:effectLst/>
                      </a:endParaRPr>
                    </a:p>
                  </a:txBody>
                  <a:tcPr marL="0" marR="0" marT="0" marB="0" anchor="ctr"/>
                </a:tc>
                <a:tc vMerge="1">
                  <a:txBody>
                    <a:bodyPr/>
                    <a:lstStyle/>
                    <a:p>
                      <a:endParaRPr lang="en-US"/>
                    </a:p>
                  </a:txBody>
                  <a:tcPr marL="0" marR="0" marT="0" marB="0" horzOverflow="overflow"/>
                </a:tc>
                <a:extLst>
                  <a:ext uri="{0D108BD9-81ED-4DB2-BD59-A6C34878D82A}">
                    <a16:rowId xmlns:a16="http://schemas.microsoft.com/office/drawing/2014/main" val="1056080584"/>
                  </a:ext>
                </a:extLst>
              </a:tr>
            </a:tbl>
          </a:graphicData>
        </a:graphic>
      </p:graphicFrame>
    </p:spTree>
    <p:extLst>
      <p:ext uri="{BB962C8B-B14F-4D97-AF65-F5344CB8AC3E}">
        <p14:creationId xmlns:p14="http://schemas.microsoft.com/office/powerpoint/2010/main" val="3154996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5B2E3-B140-0A3F-EDDB-CCE4E39F2047}"/>
              </a:ext>
            </a:extLst>
          </p:cNvPr>
          <p:cNvSpPr>
            <a:spLocks noGrp="1"/>
          </p:cNvSpPr>
          <p:nvPr>
            <p:ph type="title"/>
          </p:nvPr>
        </p:nvSpPr>
        <p:spPr/>
        <p:txBody>
          <a:bodyPr/>
          <a:lstStyle/>
          <a:p>
            <a:r>
              <a:rPr lang="en-US"/>
              <a:t>4a: Proposal template M&amp;E</a:t>
            </a:r>
            <a:endParaRPr lang="en-UG"/>
          </a:p>
        </p:txBody>
      </p:sp>
      <p:pic>
        <p:nvPicPr>
          <p:cNvPr id="4" name="Picture 3">
            <a:extLst>
              <a:ext uri="{FF2B5EF4-FFF2-40B4-BE49-F238E27FC236}">
                <a16:creationId xmlns:a16="http://schemas.microsoft.com/office/drawing/2014/main" id="{DC7F940C-B568-0E44-B437-64D15D4BF982}"/>
              </a:ext>
            </a:extLst>
          </p:cNvPr>
          <p:cNvPicPr>
            <a:picLocks noChangeAspect="1"/>
          </p:cNvPicPr>
          <p:nvPr/>
        </p:nvPicPr>
        <p:blipFill>
          <a:blip r:embed="rId2"/>
          <a:stretch>
            <a:fillRect/>
          </a:stretch>
        </p:blipFill>
        <p:spPr>
          <a:xfrm>
            <a:off x="2361184" y="1645919"/>
            <a:ext cx="6949440" cy="5212081"/>
          </a:xfrm>
          <a:prstGeom prst="rect">
            <a:avLst/>
          </a:prstGeom>
        </p:spPr>
      </p:pic>
    </p:spTree>
    <p:extLst>
      <p:ext uri="{BB962C8B-B14F-4D97-AF65-F5344CB8AC3E}">
        <p14:creationId xmlns:p14="http://schemas.microsoft.com/office/powerpoint/2010/main" val="2371369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B62EA-C7D1-C7B1-45BC-917345C4844F}"/>
              </a:ext>
            </a:extLst>
          </p:cNvPr>
          <p:cNvSpPr>
            <a:spLocks noGrp="1"/>
          </p:cNvSpPr>
          <p:nvPr>
            <p:ph type="title"/>
          </p:nvPr>
        </p:nvSpPr>
        <p:spPr/>
        <p:txBody>
          <a:bodyPr/>
          <a:lstStyle/>
          <a:p>
            <a:r>
              <a:rPr lang="en-US"/>
              <a:t>4a: Proposal template M&amp;E</a:t>
            </a:r>
            <a:endParaRPr lang="en-UG"/>
          </a:p>
        </p:txBody>
      </p:sp>
      <p:pic>
        <p:nvPicPr>
          <p:cNvPr id="4" name="Picture 3">
            <a:extLst>
              <a:ext uri="{FF2B5EF4-FFF2-40B4-BE49-F238E27FC236}">
                <a16:creationId xmlns:a16="http://schemas.microsoft.com/office/drawing/2014/main" id="{D1056F81-A67E-C577-F926-5FCB8BB2869B}"/>
              </a:ext>
            </a:extLst>
          </p:cNvPr>
          <p:cNvPicPr>
            <a:picLocks noChangeAspect="1"/>
          </p:cNvPicPr>
          <p:nvPr/>
        </p:nvPicPr>
        <p:blipFill>
          <a:blip r:embed="rId2"/>
          <a:stretch>
            <a:fillRect/>
          </a:stretch>
        </p:blipFill>
        <p:spPr>
          <a:xfrm>
            <a:off x="2936240" y="1519618"/>
            <a:ext cx="6319520" cy="4739641"/>
          </a:xfrm>
          <a:prstGeom prst="rect">
            <a:avLst/>
          </a:prstGeom>
        </p:spPr>
      </p:pic>
    </p:spTree>
    <p:extLst>
      <p:ext uri="{BB962C8B-B14F-4D97-AF65-F5344CB8AC3E}">
        <p14:creationId xmlns:p14="http://schemas.microsoft.com/office/powerpoint/2010/main" val="1342971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2B119-0254-8BB4-FD01-703D7FF3D29D}"/>
              </a:ext>
            </a:extLst>
          </p:cNvPr>
          <p:cNvSpPr>
            <a:spLocks noGrp="1"/>
          </p:cNvSpPr>
          <p:nvPr>
            <p:ph type="title"/>
          </p:nvPr>
        </p:nvSpPr>
        <p:spPr/>
        <p:txBody>
          <a:bodyPr/>
          <a:lstStyle/>
          <a:p>
            <a:r>
              <a:rPr lang="en-US"/>
              <a:t>4b: Proposal template budget</a:t>
            </a:r>
            <a:endParaRPr lang="en-UG"/>
          </a:p>
        </p:txBody>
      </p:sp>
      <p:sp>
        <p:nvSpPr>
          <p:cNvPr id="3" name="Content Placeholder 2">
            <a:extLst>
              <a:ext uri="{FF2B5EF4-FFF2-40B4-BE49-F238E27FC236}">
                <a16:creationId xmlns:a16="http://schemas.microsoft.com/office/drawing/2014/main" id="{D62FDC81-FCF9-BA78-F469-3BC03A69B6D4}"/>
              </a:ext>
            </a:extLst>
          </p:cNvPr>
          <p:cNvSpPr>
            <a:spLocks noGrp="1"/>
          </p:cNvSpPr>
          <p:nvPr>
            <p:ph idx="1"/>
          </p:nvPr>
        </p:nvSpPr>
        <p:spPr/>
        <p:txBody>
          <a:bodyPr vert="horz" lIns="91440" tIns="45720" rIns="91440" bIns="45720" rtlCol="0" anchor="t">
            <a:normAutofit fontScale="85000" lnSpcReduction="10000"/>
          </a:bodyPr>
          <a:lstStyle/>
          <a:p>
            <a:pPr marL="0" indent="0" algn="just">
              <a:buNone/>
            </a:pPr>
            <a:r>
              <a:rPr lang="en-US"/>
              <a:t>The budget need to be coherent with the activities in the narrative &amp; action plan</a:t>
            </a:r>
          </a:p>
          <a:p>
            <a:pPr marL="0" indent="0" algn="just">
              <a:buNone/>
            </a:pPr>
            <a:endParaRPr lang="en-US"/>
          </a:p>
          <a:p>
            <a:pPr marL="267970" indent="-267970" algn="just"/>
            <a:r>
              <a:rPr lang="en-US" b="1"/>
              <a:t>NUMBERING</a:t>
            </a:r>
            <a:r>
              <a:rPr lang="en-US"/>
              <a:t>: Activity 1 in the narrative planning need to be transferred to a budget line for activity 1 </a:t>
            </a:r>
            <a:endParaRPr lang="en-US">
              <a:cs typeface="Calibri" panose="020F0502020204030204"/>
            </a:endParaRPr>
          </a:p>
          <a:p>
            <a:pPr marL="267970" indent="-267970" algn="just"/>
            <a:r>
              <a:rPr lang="en-US" b="1"/>
              <a:t>TIMING</a:t>
            </a:r>
            <a:r>
              <a:rPr lang="en-US"/>
              <a:t>: if you plan activity 1 in quarter 1 only, then you will only foresee a budget in quarter 1 for that activity</a:t>
            </a:r>
            <a:endParaRPr lang="en-US">
              <a:cs typeface="Calibri" panose="020F0502020204030204"/>
            </a:endParaRPr>
          </a:p>
          <a:p>
            <a:pPr marL="267970" indent="-267970"/>
            <a:r>
              <a:rPr lang="en-US" sz="2600" b="1">
                <a:cs typeface="Calibri"/>
              </a:rPr>
              <a:t>CODING:</a:t>
            </a:r>
            <a:r>
              <a:rPr lang="en-US" sz="2600">
                <a:cs typeface="Calibri"/>
              </a:rPr>
              <a:t> Codes correspond with the </a:t>
            </a:r>
            <a:r>
              <a:rPr lang="en-US" sz="2600" err="1">
                <a:cs typeface="Calibri"/>
              </a:rPr>
              <a:t>Logframe</a:t>
            </a:r>
            <a:r>
              <a:rPr lang="en-US" sz="2600">
                <a:cs typeface="Calibri"/>
              </a:rPr>
              <a:t>: Specific Objective, 01 Result number one,01 Activity Number one under result no One.</a:t>
            </a:r>
            <a:r>
              <a:rPr lang="en-US" sz="2600">
                <a:solidFill>
                  <a:srgbClr val="FF0000"/>
                </a:solidFill>
                <a:cs typeface="Calibri"/>
              </a:rPr>
              <a:t>A0101.</a:t>
            </a:r>
            <a:r>
              <a:rPr lang="en-US" sz="2600">
                <a:solidFill>
                  <a:schemeClr val="tx1"/>
                </a:solidFill>
                <a:cs typeface="Calibri"/>
              </a:rPr>
              <a:t>3rd level relates to sub activities </a:t>
            </a:r>
            <a:r>
              <a:rPr lang="en-US" sz="2600" err="1">
                <a:solidFill>
                  <a:schemeClr val="tx1"/>
                </a:solidFill>
                <a:cs typeface="Calibri"/>
              </a:rPr>
              <a:t>e.g</a:t>
            </a:r>
            <a:r>
              <a:rPr lang="en-US" sz="2600">
                <a:solidFill>
                  <a:schemeClr val="tx1"/>
                </a:solidFill>
                <a:cs typeface="Calibri"/>
              </a:rPr>
              <a:t> A010101,A010102</a:t>
            </a:r>
            <a:endParaRPr lang="en-US" sz="2600" err="1">
              <a:solidFill>
                <a:schemeClr val="tx1"/>
              </a:solidFill>
              <a:cs typeface="Calibri"/>
            </a:endParaRPr>
          </a:p>
          <a:p>
            <a:pPr marL="267970" indent="-267970" algn="just"/>
            <a:endParaRPr lang="en-US">
              <a:cs typeface="Calibri"/>
            </a:endParaRPr>
          </a:p>
          <a:p>
            <a:pPr marL="0" indent="0" algn="just">
              <a:buNone/>
            </a:pPr>
            <a:r>
              <a:rPr lang="en-US"/>
              <a:t>Budget min 150,000 – max 500,000 euro</a:t>
            </a:r>
            <a:endParaRPr lang="en-US">
              <a:cs typeface="Calibri"/>
            </a:endParaRPr>
          </a:p>
          <a:p>
            <a:pPr marL="267970" indent="-267970" algn="just"/>
            <a:endParaRPr lang="en-US">
              <a:cs typeface="Calibri"/>
            </a:endParaRPr>
          </a:p>
          <a:p>
            <a:pPr marL="267970" indent="-267970" algn="just"/>
            <a:endParaRPr lang="en-UG">
              <a:cs typeface="Calibri" panose="020F0502020204030204"/>
            </a:endParaRPr>
          </a:p>
        </p:txBody>
      </p:sp>
    </p:spTree>
    <p:extLst>
      <p:ext uri="{BB962C8B-B14F-4D97-AF65-F5344CB8AC3E}">
        <p14:creationId xmlns:p14="http://schemas.microsoft.com/office/powerpoint/2010/main" val="1241213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C8D2D-3C03-3A77-C615-868624D7996F}"/>
              </a:ext>
            </a:extLst>
          </p:cNvPr>
          <p:cNvSpPr>
            <a:spLocks noGrp="1"/>
          </p:cNvSpPr>
          <p:nvPr>
            <p:ph type="title"/>
          </p:nvPr>
        </p:nvSpPr>
        <p:spPr/>
        <p:txBody>
          <a:bodyPr/>
          <a:lstStyle/>
          <a:p>
            <a:r>
              <a:rPr lang="en-US"/>
              <a:t>4b: Proposal template budget</a:t>
            </a:r>
            <a:endParaRPr lang="en-UG"/>
          </a:p>
        </p:txBody>
      </p:sp>
      <p:sp>
        <p:nvSpPr>
          <p:cNvPr id="3" name="Content Placeholder 2">
            <a:extLst>
              <a:ext uri="{FF2B5EF4-FFF2-40B4-BE49-F238E27FC236}">
                <a16:creationId xmlns:a16="http://schemas.microsoft.com/office/drawing/2014/main" id="{39A68849-92DE-7F9E-8D85-D89733ADB684}"/>
              </a:ext>
            </a:extLst>
          </p:cNvPr>
          <p:cNvSpPr>
            <a:spLocks noGrp="1"/>
          </p:cNvSpPr>
          <p:nvPr>
            <p:ph idx="1"/>
          </p:nvPr>
        </p:nvSpPr>
        <p:spPr/>
        <p:txBody>
          <a:bodyPr>
            <a:normAutofit fontScale="92500" lnSpcReduction="10000"/>
          </a:bodyPr>
          <a:lstStyle/>
          <a:p>
            <a:pPr algn="just"/>
            <a:r>
              <a:rPr lang="en-US"/>
              <a:t>On a daily basis you will work with UGX, but the official max grant amount is in euro which you cannot exceed, so follow up of execution in euro is needed. </a:t>
            </a:r>
          </a:p>
          <a:p>
            <a:pPr algn="just"/>
            <a:r>
              <a:rPr lang="en-US"/>
              <a:t>FX rate of UGX 4000: 1 EUR (grantees can use their own exchange rate (based on a reliable source) to estimate the budget)</a:t>
            </a:r>
          </a:p>
          <a:p>
            <a:pPr algn="just"/>
            <a:r>
              <a:rPr lang="en-US"/>
              <a:t>Exchange rate losses are ineligible costs and should be covered by the grantees themselves (e.g. through structure costs). Additionally, since the purpose of the grant is not to make money, any gains (exchange or interest) made on the funds received from </a:t>
            </a:r>
            <a:r>
              <a:rPr lang="en-US" err="1"/>
              <a:t>Enabel</a:t>
            </a:r>
            <a:r>
              <a:rPr lang="en-US"/>
              <a:t> must be re-used for the activities after </a:t>
            </a:r>
            <a:r>
              <a:rPr lang="en-US" err="1"/>
              <a:t>Enabel</a:t>
            </a:r>
            <a:r>
              <a:rPr lang="en-US"/>
              <a:t> approval. </a:t>
            </a:r>
            <a:endParaRPr lang="en-UG"/>
          </a:p>
        </p:txBody>
      </p:sp>
    </p:spTree>
    <p:extLst>
      <p:ext uri="{BB962C8B-B14F-4D97-AF65-F5344CB8AC3E}">
        <p14:creationId xmlns:p14="http://schemas.microsoft.com/office/powerpoint/2010/main" val="759111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F3D12-C10B-2F18-BC48-02A56B78A94C}"/>
              </a:ext>
            </a:extLst>
          </p:cNvPr>
          <p:cNvSpPr>
            <a:spLocks noGrp="1"/>
          </p:cNvSpPr>
          <p:nvPr>
            <p:ph type="title"/>
          </p:nvPr>
        </p:nvSpPr>
        <p:spPr/>
        <p:txBody>
          <a:bodyPr/>
          <a:lstStyle/>
          <a:p>
            <a:r>
              <a:rPr lang="en-US"/>
              <a:t>4b: Proposal template budget</a:t>
            </a:r>
            <a:endParaRPr lang="en-UG"/>
          </a:p>
        </p:txBody>
      </p:sp>
      <p:sp>
        <p:nvSpPr>
          <p:cNvPr id="3" name="Content Placeholder 2">
            <a:extLst>
              <a:ext uri="{FF2B5EF4-FFF2-40B4-BE49-F238E27FC236}">
                <a16:creationId xmlns:a16="http://schemas.microsoft.com/office/drawing/2014/main" id="{28BBA176-5F9D-722C-22A9-5BA00D3400BC}"/>
              </a:ext>
            </a:extLst>
          </p:cNvPr>
          <p:cNvSpPr>
            <a:spLocks noGrp="1"/>
          </p:cNvSpPr>
          <p:nvPr>
            <p:ph idx="1"/>
          </p:nvPr>
        </p:nvSpPr>
        <p:spPr/>
        <p:txBody>
          <a:bodyPr vert="horz" lIns="91440" tIns="45720" rIns="91440" bIns="45720" rtlCol="0" anchor="t">
            <a:normAutofit/>
          </a:bodyPr>
          <a:lstStyle/>
          <a:p>
            <a:pPr marL="0" indent="0" algn="just">
              <a:buNone/>
            </a:pPr>
            <a:r>
              <a:rPr lang="en-US"/>
              <a:t>The budget is broken down in 3 cost components as below;</a:t>
            </a:r>
          </a:p>
          <a:p>
            <a:pPr marL="0" indent="0" algn="just">
              <a:buNone/>
            </a:pPr>
            <a:r>
              <a:rPr lang="en-US"/>
              <a:t>1. Operational costs (actual activity costs) + </a:t>
            </a:r>
            <a:r>
              <a:rPr lang="en-US" b="1"/>
              <a:t>general means cost</a:t>
            </a:r>
          </a:p>
          <a:p>
            <a:pPr marL="0" indent="0" algn="just">
              <a:buNone/>
            </a:pPr>
            <a:r>
              <a:rPr lang="en-US"/>
              <a:t>2. Management costs (costs to support the management team)</a:t>
            </a:r>
          </a:p>
          <a:p>
            <a:pPr marL="0" indent="0" algn="just">
              <a:buNone/>
            </a:pPr>
            <a:r>
              <a:rPr lang="en-US"/>
              <a:t>3. Structure costs ( 7% max of eligible operational costs)</a:t>
            </a:r>
            <a:endParaRPr lang="en-US">
              <a:cs typeface="Calibri"/>
            </a:endParaRPr>
          </a:p>
          <a:p>
            <a:pPr marL="267970" indent="-267970" algn="just"/>
            <a:endParaRPr lang="en-US">
              <a:cs typeface="Calibri"/>
            </a:endParaRPr>
          </a:p>
          <a:p>
            <a:pPr marL="267970" indent="-267970" algn="just"/>
            <a:endParaRPr lang="en-UG">
              <a:cs typeface="Calibri" panose="020F0502020204030204"/>
            </a:endParaRPr>
          </a:p>
        </p:txBody>
      </p:sp>
    </p:spTree>
    <p:extLst>
      <p:ext uri="{BB962C8B-B14F-4D97-AF65-F5344CB8AC3E}">
        <p14:creationId xmlns:p14="http://schemas.microsoft.com/office/powerpoint/2010/main" val="312549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46C0C-857E-2A76-6946-07FD3102EE32}"/>
              </a:ext>
            </a:extLst>
          </p:cNvPr>
          <p:cNvSpPr>
            <a:spLocks noGrp="1"/>
          </p:cNvSpPr>
          <p:nvPr>
            <p:ph type="title"/>
          </p:nvPr>
        </p:nvSpPr>
        <p:spPr/>
        <p:txBody>
          <a:bodyPr/>
          <a:lstStyle/>
          <a:p>
            <a:r>
              <a:rPr lang="en-US"/>
              <a:t>4b: Proposal template budget</a:t>
            </a:r>
            <a:endParaRPr lang="en-UG"/>
          </a:p>
        </p:txBody>
      </p:sp>
      <p:sp>
        <p:nvSpPr>
          <p:cNvPr id="3" name="Content Placeholder 2">
            <a:extLst>
              <a:ext uri="{FF2B5EF4-FFF2-40B4-BE49-F238E27FC236}">
                <a16:creationId xmlns:a16="http://schemas.microsoft.com/office/drawing/2014/main" id="{4118ACE7-B274-AAF3-6E66-BD00078AC4CF}"/>
              </a:ext>
            </a:extLst>
          </p:cNvPr>
          <p:cNvSpPr>
            <a:spLocks noGrp="1"/>
          </p:cNvSpPr>
          <p:nvPr>
            <p:ph idx="1"/>
          </p:nvPr>
        </p:nvSpPr>
        <p:spPr>
          <a:xfrm>
            <a:off x="1133856" y="1871345"/>
            <a:ext cx="10419969" cy="4234180"/>
          </a:xfrm>
        </p:spPr>
        <p:txBody>
          <a:bodyPr vert="horz" lIns="91440" tIns="45720" rIns="91440" bIns="45720" rtlCol="0" anchor="t">
            <a:normAutofit fontScale="25000" lnSpcReduction="20000"/>
          </a:bodyPr>
          <a:lstStyle/>
          <a:p>
            <a:pPr marL="267970" indent="-267970" algn="just"/>
            <a:r>
              <a:rPr lang="en-GB" sz="8000" b="1"/>
              <a:t>1° Operational costs</a:t>
            </a:r>
            <a:r>
              <a:rPr lang="en-GB" sz="8000"/>
              <a:t>: necessary and indispensable cost for achieving the objectives and results of the action, including the cost for achieving verifiable deliverables</a:t>
            </a:r>
            <a:endParaRPr lang="nl-NL"/>
          </a:p>
          <a:p>
            <a:pPr marL="0" indent="0" algn="just">
              <a:buNone/>
            </a:pPr>
            <a:r>
              <a:rPr lang="en-GB" sz="8000"/>
              <a:t>        Ex : fees for instructors, consultancy fees, fuel for transporting, workshop costs, 	training 	materials, food for trainees, fees for trainees etc.</a:t>
            </a:r>
          </a:p>
          <a:p>
            <a:pPr marL="267970" indent="-267970" algn="just"/>
            <a:r>
              <a:rPr lang="en-GB" sz="8000" b="1"/>
              <a:t>2° Management costs</a:t>
            </a:r>
            <a:r>
              <a:rPr lang="en-GB" sz="8000"/>
              <a:t>: identified costs related to management, supervision, coordination, monitoring, control, evaluation and financial audit which specifically originate in the implementation of the action or the justification of the Grant</a:t>
            </a:r>
            <a:endParaRPr lang="en-GB" sz="8000">
              <a:cs typeface="Calibri" panose="020F0502020204030204"/>
            </a:endParaRPr>
          </a:p>
          <a:p>
            <a:pPr marL="299720" lvl="1" indent="0" algn="just">
              <a:buNone/>
            </a:pPr>
            <a:r>
              <a:rPr lang="en-GB" sz="8000"/>
              <a:t>   Ex : Salary for staff, Mid-term evaluation, special audit costs </a:t>
            </a:r>
            <a:endParaRPr lang="en-GB" sz="8000">
              <a:cs typeface="Calibri" panose="020F0502020204030204"/>
            </a:endParaRPr>
          </a:p>
          <a:p>
            <a:pPr marL="1442720" lvl="1" indent="-1143000" algn="just"/>
            <a:endParaRPr lang="en-GB" sz="8000">
              <a:cs typeface="Calibri" panose="020F0502020204030204"/>
            </a:endParaRPr>
          </a:p>
          <a:p>
            <a:pPr marL="267970" indent="-267970" algn="just"/>
            <a:r>
              <a:rPr lang="en-GB" sz="8000" b="1"/>
              <a:t>3° Structure costs</a:t>
            </a:r>
            <a:r>
              <a:rPr lang="en-GB" sz="8000"/>
              <a:t>: costs related to the achievement of the social purpose of the beneficiary, which cannot be separated or charged to the budget of this action even though they are affected by the implementation of the action. They are a max of 7% of the eligible operational costs. </a:t>
            </a:r>
            <a:endParaRPr lang="en-GB" sz="8000">
              <a:cs typeface="Calibri" panose="020F0502020204030204"/>
            </a:endParaRPr>
          </a:p>
          <a:p>
            <a:pPr marL="299720" lvl="1" indent="0" algn="just">
              <a:buNone/>
            </a:pPr>
            <a:r>
              <a:rPr lang="en-GB" sz="8000"/>
              <a:t>Ex: supporting staff (those that cannot be justified under management costs through timesheets e.g., procurement), water &amp; electricity &amp; internet of the  office etc. 		 </a:t>
            </a:r>
            <a:endParaRPr lang="en-GB" sz="8000">
              <a:cs typeface="Calibri"/>
            </a:endParaRPr>
          </a:p>
        </p:txBody>
      </p:sp>
    </p:spTree>
    <p:extLst>
      <p:ext uri="{BB962C8B-B14F-4D97-AF65-F5344CB8AC3E}">
        <p14:creationId xmlns:p14="http://schemas.microsoft.com/office/powerpoint/2010/main" val="3676820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CA086-94C7-5379-BE5E-779DFD49053C}"/>
              </a:ext>
            </a:extLst>
          </p:cNvPr>
          <p:cNvSpPr>
            <a:spLocks noGrp="1"/>
          </p:cNvSpPr>
          <p:nvPr>
            <p:ph type="title"/>
          </p:nvPr>
        </p:nvSpPr>
        <p:spPr/>
        <p:txBody>
          <a:bodyPr/>
          <a:lstStyle/>
          <a:p>
            <a:r>
              <a:rPr lang="en-US"/>
              <a:t>4b: Proposal template budget</a:t>
            </a:r>
            <a:endParaRPr lang="en-UG"/>
          </a:p>
        </p:txBody>
      </p:sp>
      <p:sp>
        <p:nvSpPr>
          <p:cNvPr id="3" name="Content Placeholder 2">
            <a:extLst>
              <a:ext uri="{FF2B5EF4-FFF2-40B4-BE49-F238E27FC236}">
                <a16:creationId xmlns:a16="http://schemas.microsoft.com/office/drawing/2014/main" id="{40811AD8-B924-B24A-9623-52866923EE40}"/>
              </a:ext>
            </a:extLst>
          </p:cNvPr>
          <p:cNvSpPr>
            <a:spLocks noGrp="1"/>
          </p:cNvSpPr>
          <p:nvPr>
            <p:ph idx="1"/>
          </p:nvPr>
        </p:nvSpPr>
        <p:spPr/>
        <p:txBody>
          <a:bodyPr>
            <a:normAutofit lnSpcReduction="10000"/>
          </a:bodyPr>
          <a:lstStyle/>
          <a:p>
            <a:pPr algn="just"/>
            <a:r>
              <a:rPr lang="en-US"/>
              <a:t>What are the rules concerning </a:t>
            </a:r>
            <a:r>
              <a:rPr lang="en-US" b="1"/>
              <a:t>structure costs?</a:t>
            </a:r>
          </a:p>
          <a:p>
            <a:pPr marL="423863" algn="just">
              <a:lnSpc>
                <a:spcPct val="115000"/>
              </a:lnSpc>
              <a:spcBef>
                <a:spcPts val="0"/>
              </a:spcBef>
              <a:buSzPts val="1900"/>
              <a:buFontTx/>
              <a:buChar char="-"/>
            </a:pPr>
            <a:r>
              <a:rPr lang="en-US"/>
              <a:t>The percentage (max.7%) must be justified before signature of the Grant Agreement and correspond to the general structure costs of the grantee </a:t>
            </a:r>
            <a:endParaRPr lang="en-GB"/>
          </a:p>
          <a:p>
            <a:pPr marL="423863" algn="just">
              <a:lnSpc>
                <a:spcPct val="115000"/>
              </a:lnSpc>
              <a:spcBef>
                <a:spcPts val="0"/>
              </a:spcBef>
              <a:buSzPts val="1900"/>
              <a:buFontTx/>
              <a:buChar char="-"/>
            </a:pPr>
            <a:r>
              <a:rPr lang="en-GB"/>
              <a:t>It’s a lump-sum and maximum 7% of operational costs</a:t>
            </a:r>
          </a:p>
          <a:p>
            <a:pPr marL="423863" algn="just">
              <a:lnSpc>
                <a:spcPct val="115000"/>
              </a:lnSpc>
              <a:spcBef>
                <a:spcPts val="0"/>
              </a:spcBef>
              <a:buSzPts val="1900"/>
              <a:buFontTx/>
              <a:buChar char="-"/>
            </a:pPr>
            <a:r>
              <a:rPr lang="en-GB"/>
              <a:t>Once the % has been set and confirmed by the analysis of the grantee’s accounts, no supporting document have to be provided by the grantee. In the reporting, it just appears as a separate line at the end (+ 7%).</a:t>
            </a:r>
          </a:p>
          <a:p>
            <a:pPr algn="just"/>
            <a:endParaRPr lang="en-UG"/>
          </a:p>
        </p:txBody>
      </p:sp>
    </p:spTree>
    <p:extLst>
      <p:ext uri="{BB962C8B-B14F-4D97-AF65-F5344CB8AC3E}">
        <p14:creationId xmlns:p14="http://schemas.microsoft.com/office/powerpoint/2010/main" val="752187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5068B-240E-130F-764D-1EDDFAFC94DC}"/>
              </a:ext>
            </a:extLst>
          </p:cNvPr>
          <p:cNvSpPr>
            <a:spLocks noGrp="1"/>
          </p:cNvSpPr>
          <p:nvPr>
            <p:ph type="title"/>
          </p:nvPr>
        </p:nvSpPr>
        <p:spPr/>
        <p:txBody>
          <a:bodyPr/>
          <a:lstStyle/>
          <a:p>
            <a:r>
              <a:rPr lang="en-US"/>
              <a:t>4b: Proposal template budget</a:t>
            </a:r>
            <a:endParaRPr lang="en-UG"/>
          </a:p>
        </p:txBody>
      </p:sp>
      <p:sp>
        <p:nvSpPr>
          <p:cNvPr id="3" name="Content Placeholder 2">
            <a:extLst>
              <a:ext uri="{FF2B5EF4-FFF2-40B4-BE49-F238E27FC236}">
                <a16:creationId xmlns:a16="http://schemas.microsoft.com/office/drawing/2014/main" id="{6DC0C4B4-D087-7286-653C-654127C2D462}"/>
              </a:ext>
            </a:extLst>
          </p:cNvPr>
          <p:cNvSpPr>
            <a:spLocks noGrp="1"/>
          </p:cNvSpPr>
          <p:nvPr>
            <p:ph idx="1"/>
          </p:nvPr>
        </p:nvSpPr>
        <p:spPr/>
        <p:txBody>
          <a:bodyPr>
            <a:normAutofit fontScale="77500" lnSpcReduction="20000"/>
          </a:bodyPr>
          <a:lstStyle/>
          <a:p>
            <a:pPr marL="0" indent="0" algn="just">
              <a:buNone/>
            </a:pPr>
            <a:r>
              <a:rPr lang="en-GB" b="1"/>
              <a:t>Ineligible costs:</a:t>
            </a:r>
          </a:p>
          <a:p>
            <a:pPr algn="just"/>
            <a:r>
              <a:rPr lang="en-GB"/>
              <a:t>Expenses that are included in the ineligible list (see guidelines)</a:t>
            </a:r>
          </a:p>
          <a:p>
            <a:pPr algn="just"/>
            <a:r>
              <a:rPr lang="en-GB"/>
              <a:t>Expenses that are incurred before or after the duration of this grant agreement </a:t>
            </a:r>
          </a:p>
          <a:p>
            <a:pPr algn="just"/>
            <a:r>
              <a:rPr lang="en-GB"/>
              <a:t>Expenses that cannot be identified, verified and are not included in the grantee's accounts </a:t>
            </a:r>
          </a:p>
          <a:p>
            <a:pPr algn="just"/>
            <a:r>
              <a:rPr lang="en-GB"/>
              <a:t>Expenses not in line with applicable legal fiscal and social provisions</a:t>
            </a:r>
          </a:p>
          <a:p>
            <a:pPr algn="just"/>
            <a:r>
              <a:rPr lang="en-GB"/>
              <a:t>Expenses that are not reasonable, justified, not respecting the principle of good financial management, in particular concerning cost efficiency and effectiveness</a:t>
            </a:r>
          </a:p>
          <a:p>
            <a:pPr algn="just"/>
            <a:r>
              <a:rPr lang="en-GB"/>
              <a:t>Expenses not in line with the action plan, not necessary to achieve the results</a:t>
            </a:r>
          </a:p>
          <a:p>
            <a:pPr algn="just"/>
            <a:r>
              <a:rPr lang="en-GB"/>
              <a:t>No contributions in kind are considered</a:t>
            </a:r>
          </a:p>
          <a:p>
            <a:pPr algn="just"/>
            <a:endParaRPr lang="en-UG"/>
          </a:p>
        </p:txBody>
      </p:sp>
    </p:spTree>
    <p:extLst>
      <p:ext uri="{BB962C8B-B14F-4D97-AF65-F5344CB8AC3E}">
        <p14:creationId xmlns:p14="http://schemas.microsoft.com/office/powerpoint/2010/main" val="386492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2FFAC-823E-024D-69D4-5761B7A55D2E}"/>
              </a:ext>
            </a:extLst>
          </p:cNvPr>
          <p:cNvSpPr>
            <a:spLocks noGrp="1"/>
          </p:cNvSpPr>
          <p:nvPr>
            <p:ph type="title"/>
          </p:nvPr>
        </p:nvSpPr>
        <p:spPr/>
        <p:txBody>
          <a:bodyPr>
            <a:normAutofit/>
          </a:bodyPr>
          <a:lstStyle/>
          <a:p>
            <a:r>
              <a:rPr lang="en-US"/>
              <a:t>2. Objective of the proposal orientation meeting</a:t>
            </a:r>
            <a:endParaRPr lang="en-UG"/>
          </a:p>
        </p:txBody>
      </p:sp>
      <p:sp>
        <p:nvSpPr>
          <p:cNvPr id="4" name="Content Placeholder 2">
            <a:extLst>
              <a:ext uri="{FF2B5EF4-FFF2-40B4-BE49-F238E27FC236}">
                <a16:creationId xmlns:a16="http://schemas.microsoft.com/office/drawing/2014/main" id="{75D3B882-F63A-622F-CFB6-5DCB56825E18}"/>
              </a:ext>
            </a:extLst>
          </p:cNvPr>
          <p:cNvSpPr>
            <a:spLocks noGrp="1"/>
          </p:cNvSpPr>
          <p:nvPr>
            <p:ph idx="1"/>
          </p:nvPr>
        </p:nvSpPr>
        <p:spPr>
          <a:xfrm>
            <a:off x="1799302" y="1877439"/>
            <a:ext cx="9299958" cy="3910518"/>
          </a:xfrm>
        </p:spPr>
        <p:txBody>
          <a:bodyPr>
            <a:normAutofit/>
          </a:bodyPr>
          <a:lstStyle/>
          <a:p>
            <a:pPr lvl="0" fontAlgn="base"/>
            <a:r>
              <a:rPr lang="en-US"/>
              <a:t>Share common missing or wrong elements in the Concept Notes in the previous stage (General feedback)</a:t>
            </a:r>
          </a:p>
          <a:p>
            <a:pPr lvl="0" fontAlgn="base"/>
            <a:endParaRPr lang="en-US"/>
          </a:p>
          <a:p>
            <a:pPr lvl="0" algn="just"/>
            <a:r>
              <a:rPr lang="en-US"/>
              <a:t>Refresher on the process and tools for full proposal development;  templates, procedures, timelines relevant for phase 2. </a:t>
            </a:r>
          </a:p>
          <a:p>
            <a:pPr lvl="0"/>
            <a:endParaRPr lang="en-US"/>
          </a:p>
          <a:p>
            <a:pPr lvl="0"/>
            <a:r>
              <a:rPr lang="en-US"/>
              <a:t>Respond to any questions and concerns regarding the </a:t>
            </a:r>
            <a:r>
              <a:rPr lang="en-US" err="1"/>
              <a:t>CfP</a:t>
            </a:r>
            <a:r>
              <a:rPr lang="en-US"/>
              <a:t>. </a:t>
            </a:r>
          </a:p>
          <a:p>
            <a:pPr marL="0" indent="0" algn="ctr">
              <a:buNone/>
            </a:pPr>
            <a:endParaRPr lang="en-US" b="1"/>
          </a:p>
        </p:txBody>
      </p:sp>
    </p:spTree>
    <p:extLst>
      <p:ext uri="{BB962C8B-B14F-4D97-AF65-F5344CB8AC3E}">
        <p14:creationId xmlns:p14="http://schemas.microsoft.com/office/powerpoint/2010/main" val="4216549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5E8866-668E-3027-9FFE-30771F1C45D0}"/>
              </a:ext>
            </a:extLst>
          </p:cNvPr>
          <p:cNvSpPr>
            <a:spLocks noGrp="1"/>
          </p:cNvSpPr>
          <p:nvPr>
            <p:ph type="title"/>
          </p:nvPr>
        </p:nvSpPr>
        <p:spPr/>
        <p:txBody>
          <a:bodyPr/>
          <a:lstStyle/>
          <a:p>
            <a:r>
              <a:rPr lang="nl-NL" err="1">
                <a:cs typeface="Calibri"/>
              </a:rPr>
              <a:t>Ineligible</a:t>
            </a:r>
            <a:r>
              <a:rPr lang="nl-NL">
                <a:cs typeface="Calibri"/>
              </a:rPr>
              <a:t> </a:t>
            </a:r>
            <a:r>
              <a:rPr lang="nl-NL" err="1">
                <a:cs typeface="Calibri"/>
              </a:rPr>
              <a:t>costs</a:t>
            </a:r>
            <a:r>
              <a:rPr lang="nl-NL">
                <a:cs typeface="Calibri"/>
              </a:rPr>
              <a:t> in </a:t>
            </a:r>
            <a:r>
              <a:rPr lang="nl-NL" err="1">
                <a:cs typeface="Calibri"/>
              </a:rPr>
              <a:t>guidelines</a:t>
            </a:r>
            <a:endParaRPr lang="nl-NL" err="1"/>
          </a:p>
        </p:txBody>
      </p:sp>
      <p:sp>
        <p:nvSpPr>
          <p:cNvPr id="3" name="Tijdelijke aanduiding voor inhoud 2">
            <a:extLst>
              <a:ext uri="{FF2B5EF4-FFF2-40B4-BE49-F238E27FC236}">
                <a16:creationId xmlns:a16="http://schemas.microsoft.com/office/drawing/2014/main" id="{0BCE258A-8BFB-221B-9E9A-1E43DB0A0086}"/>
              </a:ext>
            </a:extLst>
          </p:cNvPr>
          <p:cNvSpPr>
            <a:spLocks noGrp="1"/>
          </p:cNvSpPr>
          <p:nvPr>
            <p:ph idx="1"/>
          </p:nvPr>
        </p:nvSpPr>
        <p:spPr>
          <a:xfrm>
            <a:off x="726062" y="1707569"/>
            <a:ext cx="4656071" cy="5016746"/>
          </a:xfrm>
        </p:spPr>
        <p:txBody>
          <a:bodyPr vert="horz" lIns="91440" tIns="45720" rIns="91440" bIns="45720" rtlCol="0" anchor="t">
            <a:noAutofit/>
          </a:bodyPr>
          <a:lstStyle/>
          <a:p>
            <a:pPr marL="514350" indent="-514350">
              <a:buAutoNum type="arabicPeriod"/>
            </a:pPr>
            <a:r>
              <a:rPr lang="nl-NL" sz="2000">
                <a:ea typeface="+mn-lt"/>
                <a:cs typeface="+mn-lt"/>
              </a:rPr>
              <a:t>Accounting entries </a:t>
            </a:r>
            <a:r>
              <a:rPr lang="nl-NL" sz="2000" err="1">
                <a:ea typeface="+mn-lt"/>
                <a:cs typeface="+mn-lt"/>
              </a:rPr>
              <a:t>not</a:t>
            </a:r>
            <a:r>
              <a:rPr lang="nl-NL" sz="2000">
                <a:ea typeface="+mn-lt"/>
                <a:cs typeface="+mn-lt"/>
              </a:rPr>
              <a:t> </a:t>
            </a:r>
            <a:r>
              <a:rPr lang="nl-NL" sz="2000" err="1">
                <a:ea typeface="+mn-lt"/>
                <a:cs typeface="+mn-lt"/>
              </a:rPr>
              <a:t>leading</a:t>
            </a:r>
            <a:r>
              <a:rPr lang="nl-NL" sz="2000">
                <a:ea typeface="+mn-lt"/>
                <a:cs typeface="+mn-lt"/>
              </a:rPr>
              <a:t> </a:t>
            </a:r>
            <a:r>
              <a:rPr lang="nl-NL" sz="2000" err="1">
                <a:ea typeface="+mn-lt"/>
                <a:cs typeface="+mn-lt"/>
              </a:rPr>
              <a:t>to</a:t>
            </a:r>
            <a:r>
              <a:rPr lang="nl-NL" sz="2000">
                <a:ea typeface="+mn-lt"/>
                <a:cs typeface="+mn-lt"/>
              </a:rPr>
              <a:t> </a:t>
            </a:r>
            <a:r>
              <a:rPr lang="nl-NL" sz="2000" err="1">
                <a:ea typeface="+mn-lt"/>
                <a:cs typeface="+mn-lt"/>
              </a:rPr>
              <a:t>payments</a:t>
            </a:r>
            <a:r>
              <a:rPr lang="nl-NL" sz="2000">
                <a:ea typeface="+mn-lt"/>
                <a:cs typeface="+mn-lt"/>
              </a:rPr>
              <a:t> </a:t>
            </a:r>
            <a:endParaRPr lang="nl-NL" sz="2000">
              <a:cs typeface="Calibri"/>
            </a:endParaRPr>
          </a:p>
          <a:p>
            <a:pPr marL="267970" indent="-267970">
              <a:buAutoNum type="arabicPeriod"/>
            </a:pPr>
            <a:r>
              <a:rPr lang="nl-NL" sz="2000" err="1">
                <a:ea typeface="+mn-lt"/>
                <a:cs typeface="+mn-lt"/>
              </a:rPr>
              <a:t>Provisions</a:t>
            </a:r>
            <a:r>
              <a:rPr lang="nl-NL" sz="2000">
                <a:ea typeface="+mn-lt"/>
                <a:cs typeface="+mn-lt"/>
              </a:rPr>
              <a:t> </a:t>
            </a:r>
            <a:r>
              <a:rPr lang="nl-NL" sz="2000" err="1">
                <a:ea typeface="+mn-lt"/>
                <a:cs typeface="+mn-lt"/>
              </a:rPr>
              <a:t>for</a:t>
            </a:r>
            <a:r>
              <a:rPr lang="nl-NL" sz="2000">
                <a:ea typeface="+mn-lt"/>
                <a:cs typeface="+mn-lt"/>
              </a:rPr>
              <a:t> </a:t>
            </a:r>
            <a:r>
              <a:rPr lang="nl-NL" sz="2000" err="1">
                <a:ea typeface="+mn-lt"/>
                <a:cs typeface="+mn-lt"/>
              </a:rPr>
              <a:t>liabilities</a:t>
            </a:r>
            <a:r>
              <a:rPr lang="nl-NL" sz="2000">
                <a:ea typeface="+mn-lt"/>
                <a:cs typeface="+mn-lt"/>
              </a:rPr>
              <a:t> </a:t>
            </a:r>
            <a:r>
              <a:rPr lang="nl-NL" sz="2000" err="1">
                <a:ea typeface="+mn-lt"/>
                <a:cs typeface="+mn-lt"/>
              </a:rPr>
              <a:t>and</a:t>
            </a:r>
            <a:r>
              <a:rPr lang="nl-NL" sz="2000">
                <a:ea typeface="+mn-lt"/>
                <a:cs typeface="+mn-lt"/>
              </a:rPr>
              <a:t> charges, </a:t>
            </a:r>
            <a:r>
              <a:rPr lang="nl-NL" sz="2000" err="1">
                <a:ea typeface="+mn-lt"/>
                <a:cs typeface="+mn-lt"/>
              </a:rPr>
              <a:t>losses</a:t>
            </a:r>
            <a:r>
              <a:rPr lang="nl-NL" sz="2000">
                <a:ea typeface="+mn-lt"/>
                <a:cs typeface="+mn-lt"/>
              </a:rPr>
              <a:t>, </a:t>
            </a:r>
            <a:r>
              <a:rPr lang="nl-NL" sz="2000" err="1">
                <a:ea typeface="+mn-lt"/>
                <a:cs typeface="+mn-lt"/>
              </a:rPr>
              <a:t>debts</a:t>
            </a:r>
            <a:r>
              <a:rPr lang="nl-NL" sz="2000">
                <a:ea typeface="+mn-lt"/>
                <a:cs typeface="+mn-lt"/>
              </a:rPr>
              <a:t> or </a:t>
            </a:r>
            <a:r>
              <a:rPr lang="nl-NL" sz="2000" err="1">
                <a:ea typeface="+mn-lt"/>
                <a:cs typeface="+mn-lt"/>
              </a:rPr>
              <a:t>possible</a:t>
            </a:r>
            <a:r>
              <a:rPr lang="nl-NL" sz="2000">
                <a:ea typeface="+mn-lt"/>
                <a:cs typeface="+mn-lt"/>
              </a:rPr>
              <a:t> </a:t>
            </a:r>
            <a:r>
              <a:rPr lang="nl-NL" sz="2000" err="1">
                <a:ea typeface="+mn-lt"/>
                <a:cs typeface="+mn-lt"/>
              </a:rPr>
              <a:t>future</a:t>
            </a:r>
            <a:r>
              <a:rPr lang="nl-NL" sz="2000">
                <a:ea typeface="+mn-lt"/>
                <a:cs typeface="+mn-lt"/>
              </a:rPr>
              <a:t> </a:t>
            </a:r>
            <a:r>
              <a:rPr lang="nl-NL" sz="2000" err="1">
                <a:ea typeface="+mn-lt"/>
                <a:cs typeface="+mn-lt"/>
              </a:rPr>
              <a:t>debts</a:t>
            </a:r>
            <a:r>
              <a:rPr lang="nl-NL" sz="2000">
                <a:ea typeface="+mn-lt"/>
                <a:cs typeface="+mn-lt"/>
              </a:rPr>
              <a:t> </a:t>
            </a:r>
          </a:p>
          <a:p>
            <a:pPr marL="267970" indent="-267970">
              <a:buAutoNum type="arabicPeriod"/>
            </a:pPr>
            <a:r>
              <a:rPr lang="nl-NL" sz="2000" err="1">
                <a:ea typeface="+mn-lt"/>
                <a:cs typeface="+mn-lt"/>
              </a:rPr>
              <a:t>Debts</a:t>
            </a:r>
            <a:r>
              <a:rPr lang="nl-NL" sz="2000">
                <a:ea typeface="+mn-lt"/>
                <a:cs typeface="+mn-lt"/>
              </a:rPr>
              <a:t> </a:t>
            </a:r>
            <a:r>
              <a:rPr lang="nl-NL" sz="2000" err="1">
                <a:ea typeface="+mn-lt"/>
                <a:cs typeface="+mn-lt"/>
              </a:rPr>
              <a:t>and</a:t>
            </a:r>
            <a:r>
              <a:rPr lang="nl-NL" sz="2000">
                <a:ea typeface="+mn-lt"/>
                <a:cs typeface="+mn-lt"/>
              </a:rPr>
              <a:t> </a:t>
            </a:r>
            <a:r>
              <a:rPr lang="nl-NL" sz="2000" err="1">
                <a:ea typeface="+mn-lt"/>
                <a:cs typeface="+mn-lt"/>
              </a:rPr>
              <a:t>debit</a:t>
            </a:r>
            <a:r>
              <a:rPr lang="nl-NL" sz="2000">
                <a:ea typeface="+mn-lt"/>
                <a:cs typeface="+mn-lt"/>
              </a:rPr>
              <a:t> </a:t>
            </a:r>
            <a:r>
              <a:rPr lang="nl-NL" sz="2000" err="1">
                <a:ea typeface="+mn-lt"/>
                <a:cs typeface="+mn-lt"/>
              </a:rPr>
              <a:t>interests</a:t>
            </a:r>
            <a:r>
              <a:rPr lang="nl-NL" sz="2000">
                <a:ea typeface="+mn-lt"/>
                <a:cs typeface="+mn-lt"/>
              </a:rPr>
              <a:t> </a:t>
            </a:r>
          </a:p>
          <a:p>
            <a:pPr marL="267970" indent="-267970">
              <a:buAutoNum type="arabicPeriod"/>
            </a:pPr>
            <a:r>
              <a:rPr lang="nl-NL" sz="2000" err="1">
                <a:ea typeface="+mn-lt"/>
                <a:cs typeface="+mn-lt"/>
              </a:rPr>
              <a:t>Doubtful</a:t>
            </a:r>
            <a:r>
              <a:rPr lang="nl-NL" sz="2000">
                <a:ea typeface="+mn-lt"/>
                <a:cs typeface="+mn-lt"/>
              </a:rPr>
              <a:t> </a:t>
            </a:r>
            <a:r>
              <a:rPr lang="nl-NL" sz="2000" err="1">
                <a:ea typeface="+mn-lt"/>
                <a:cs typeface="+mn-lt"/>
              </a:rPr>
              <a:t>debts</a:t>
            </a:r>
            <a:r>
              <a:rPr lang="nl-NL" sz="2000">
                <a:ea typeface="+mn-lt"/>
                <a:cs typeface="+mn-lt"/>
              </a:rPr>
              <a:t> </a:t>
            </a:r>
          </a:p>
          <a:p>
            <a:pPr marL="267970" indent="-267970">
              <a:buAutoNum type="arabicPeriod"/>
            </a:pPr>
            <a:r>
              <a:rPr lang="nl-NL" sz="2000" err="1">
                <a:ea typeface="+mn-lt"/>
                <a:cs typeface="+mn-lt"/>
              </a:rPr>
              <a:t>Currency</a:t>
            </a:r>
            <a:r>
              <a:rPr lang="nl-NL" sz="2000">
                <a:ea typeface="+mn-lt"/>
                <a:cs typeface="+mn-lt"/>
              </a:rPr>
              <a:t> exchange </a:t>
            </a:r>
            <a:r>
              <a:rPr lang="nl-NL" sz="2000" err="1">
                <a:ea typeface="+mn-lt"/>
                <a:cs typeface="+mn-lt"/>
              </a:rPr>
              <a:t>losses</a:t>
            </a:r>
            <a:r>
              <a:rPr lang="nl-NL" sz="2000">
                <a:ea typeface="+mn-lt"/>
                <a:cs typeface="+mn-lt"/>
              </a:rPr>
              <a:t> </a:t>
            </a:r>
          </a:p>
          <a:p>
            <a:pPr marL="267970" indent="-267970">
              <a:buAutoNum type="arabicPeriod"/>
            </a:pPr>
            <a:r>
              <a:rPr lang="nl-NL" sz="2000" err="1">
                <a:ea typeface="+mn-lt"/>
                <a:cs typeface="+mn-lt"/>
              </a:rPr>
              <a:t>Loans</a:t>
            </a:r>
            <a:r>
              <a:rPr lang="nl-NL" sz="2000">
                <a:ea typeface="+mn-lt"/>
                <a:cs typeface="+mn-lt"/>
              </a:rPr>
              <a:t> </a:t>
            </a:r>
            <a:r>
              <a:rPr lang="nl-NL" sz="2000" err="1">
                <a:ea typeface="+mn-lt"/>
                <a:cs typeface="+mn-lt"/>
              </a:rPr>
              <a:t>to</a:t>
            </a:r>
            <a:r>
              <a:rPr lang="nl-NL" sz="2000">
                <a:ea typeface="+mn-lt"/>
                <a:cs typeface="+mn-lt"/>
              </a:rPr>
              <a:t> </a:t>
            </a:r>
            <a:r>
              <a:rPr lang="nl-NL" sz="2000" err="1">
                <a:ea typeface="+mn-lt"/>
                <a:cs typeface="+mn-lt"/>
              </a:rPr>
              <a:t>third</a:t>
            </a:r>
            <a:r>
              <a:rPr lang="nl-NL" sz="2000">
                <a:ea typeface="+mn-lt"/>
                <a:cs typeface="+mn-lt"/>
              </a:rPr>
              <a:t> </a:t>
            </a:r>
            <a:r>
              <a:rPr lang="nl-NL" sz="2000" err="1">
                <a:ea typeface="+mn-lt"/>
                <a:cs typeface="+mn-lt"/>
              </a:rPr>
              <a:t>parties</a:t>
            </a:r>
            <a:r>
              <a:rPr lang="nl-NL" sz="2000">
                <a:ea typeface="+mn-lt"/>
                <a:cs typeface="+mn-lt"/>
              </a:rPr>
              <a:t> </a:t>
            </a:r>
          </a:p>
          <a:p>
            <a:pPr marL="267970" indent="-267970">
              <a:buAutoNum type="arabicPeriod"/>
            </a:pPr>
            <a:r>
              <a:rPr lang="nl-NL" sz="2000" err="1">
                <a:ea typeface="+mn-lt"/>
                <a:cs typeface="+mn-lt"/>
              </a:rPr>
              <a:t>Guarantees</a:t>
            </a:r>
            <a:r>
              <a:rPr lang="nl-NL" sz="2000">
                <a:ea typeface="+mn-lt"/>
                <a:cs typeface="+mn-lt"/>
              </a:rPr>
              <a:t> </a:t>
            </a:r>
            <a:r>
              <a:rPr lang="nl-NL" sz="2000" err="1">
                <a:ea typeface="+mn-lt"/>
                <a:cs typeface="+mn-lt"/>
              </a:rPr>
              <a:t>and</a:t>
            </a:r>
            <a:r>
              <a:rPr lang="nl-NL" sz="2000">
                <a:ea typeface="+mn-lt"/>
                <a:cs typeface="+mn-lt"/>
              </a:rPr>
              <a:t> </a:t>
            </a:r>
            <a:r>
              <a:rPr lang="nl-NL" sz="2000" err="1">
                <a:ea typeface="+mn-lt"/>
                <a:cs typeface="+mn-lt"/>
              </a:rPr>
              <a:t>securities</a:t>
            </a:r>
            <a:r>
              <a:rPr lang="nl-NL" sz="2000">
                <a:ea typeface="+mn-lt"/>
                <a:cs typeface="+mn-lt"/>
              </a:rPr>
              <a:t>; </a:t>
            </a:r>
          </a:p>
          <a:p>
            <a:pPr marL="267970" indent="-267970">
              <a:buAutoNum type="arabicPeriod"/>
            </a:pPr>
            <a:r>
              <a:rPr lang="nl-NL" sz="2000" err="1">
                <a:ea typeface="+mn-lt"/>
                <a:cs typeface="+mn-lt"/>
              </a:rPr>
              <a:t>Costs</a:t>
            </a:r>
            <a:r>
              <a:rPr lang="nl-NL" sz="2000">
                <a:ea typeface="+mn-lt"/>
                <a:cs typeface="+mn-lt"/>
              </a:rPr>
              <a:t> </a:t>
            </a:r>
            <a:r>
              <a:rPr lang="nl-NL" sz="2000" err="1">
                <a:ea typeface="+mn-lt"/>
                <a:cs typeface="+mn-lt"/>
              </a:rPr>
              <a:t>already</a:t>
            </a:r>
            <a:r>
              <a:rPr lang="nl-NL" sz="2000">
                <a:ea typeface="+mn-lt"/>
                <a:cs typeface="+mn-lt"/>
              </a:rPr>
              <a:t> </a:t>
            </a:r>
            <a:r>
              <a:rPr lang="nl-NL" sz="2000" err="1">
                <a:ea typeface="+mn-lt"/>
                <a:cs typeface="+mn-lt"/>
              </a:rPr>
              <a:t>financed</a:t>
            </a:r>
            <a:r>
              <a:rPr lang="nl-NL" sz="2000">
                <a:ea typeface="+mn-lt"/>
                <a:cs typeface="+mn-lt"/>
              </a:rPr>
              <a:t> </a:t>
            </a:r>
            <a:r>
              <a:rPr lang="nl-NL" sz="2000" err="1">
                <a:ea typeface="+mn-lt"/>
                <a:cs typeface="+mn-lt"/>
              </a:rPr>
              <a:t>by</a:t>
            </a:r>
            <a:r>
              <a:rPr lang="nl-NL" sz="2000">
                <a:ea typeface="+mn-lt"/>
                <a:cs typeface="+mn-lt"/>
              </a:rPr>
              <a:t> </a:t>
            </a:r>
            <a:r>
              <a:rPr lang="nl-NL" sz="2000" err="1">
                <a:ea typeface="+mn-lt"/>
                <a:cs typeface="+mn-lt"/>
              </a:rPr>
              <a:t>another</a:t>
            </a:r>
            <a:r>
              <a:rPr lang="nl-NL" sz="2000">
                <a:ea typeface="+mn-lt"/>
                <a:cs typeface="+mn-lt"/>
              </a:rPr>
              <a:t> </a:t>
            </a:r>
            <a:r>
              <a:rPr lang="nl-NL" sz="2000" err="1">
                <a:ea typeface="+mn-lt"/>
                <a:cs typeface="+mn-lt"/>
              </a:rPr>
              <a:t>grant</a:t>
            </a:r>
            <a:r>
              <a:rPr lang="nl-NL" sz="2000">
                <a:ea typeface="+mn-lt"/>
                <a:cs typeface="+mn-lt"/>
              </a:rPr>
              <a:t> </a:t>
            </a:r>
            <a:endParaRPr lang="en-US" sz="2000">
              <a:solidFill>
                <a:schemeClr val="tx1"/>
              </a:solidFill>
              <a:ea typeface="+mn-lt"/>
              <a:cs typeface="+mn-lt"/>
            </a:endParaRPr>
          </a:p>
          <a:p>
            <a:pPr marL="267970" indent="-267970">
              <a:buAutoNum type="arabicPeriod"/>
            </a:pPr>
            <a:r>
              <a:rPr lang="nl-NL" sz="2000" err="1">
                <a:ea typeface="+mn-lt"/>
                <a:cs typeface="+mn-lt"/>
              </a:rPr>
              <a:t>Invoices</a:t>
            </a:r>
            <a:r>
              <a:rPr lang="nl-NL" sz="2000">
                <a:ea typeface="+mn-lt"/>
                <a:cs typeface="+mn-lt"/>
              </a:rPr>
              <a:t> made out </a:t>
            </a:r>
            <a:r>
              <a:rPr lang="nl-NL" sz="2000" err="1">
                <a:ea typeface="+mn-lt"/>
                <a:cs typeface="+mn-lt"/>
              </a:rPr>
              <a:t>by</a:t>
            </a:r>
            <a:r>
              <a:rPr lang="nl-NL" sz="2000">
                <a:ea typeface="+mn-lt"/>
                <a:cs typeface="+mn-lt"/>
              </a:rPr>
              <a:t> </a:t>
            </a:r>
            <a:r>
              <a:rPr lang="nl-NL" sz="2000" err="1">
                <a:ea typeface="+mn-lt"/>
                <a:cs typeface="+mn-lt"/>
              </a:rPr>
              <a:t>other</a:t>
            </a:r>
            <a:r>
              <a:rPr lang="nl-NL" sz="2000">
                <a:ea typeface="+mn-lt"/>
                <a:cs typeface="+mn-lt"/>
              </a:rPr>
              <a:t> </a:t>
            </a:r>
            <a:r>
              <a:rPr lang="nl-NL" sz="2000" err="1">
                <a:ea typeface="+mn-lt"/>
                <a:cs typeface="+mn-lt"/>
              </a:rPr>
              <a:t>organisations</a:t>
            </a:r>
            <a:r>
              <a:rPr lang="nl-NL" sz="2000">
                <a:ea typeface="+mn-lt"/>
                <a:cs typeface="+mn-lt"/>
              </a:rPr>
              <a:t> </a:t>
            </a:r>
            <a:r>
              <a:rPr lang="nl-NL" sz="2000" err="1">
                <a:ea typeface="+mn-lt"/>
                <a:cs typeface="+mn-lt"/>
              </a:rPr>
              <a:t>for</a:t>
            </a:r>
            <a:r>
              <a:rPr lang="nl-NL" sz="2000">
                <a:ea typeface="+mn-lt"/>
                <a:cs typeface="+mn-lt"/>
              </a:rPr>
              <a:t> </a:t>
            </a:r>
            <a:r>
              <a:rPr lang="nl-NL" sz="2000" err="1">
                <a:ea typeface="+mn-lt"/>
                <a:cs typeface="+mn-lt"/>
              </a:rPr>
              <a:t>goods</a:t>
            </a:r>
            <a:r>
              <a:rPr lang="nl-NL" sz="2000">
                <a:ea typeface="+mn-lt"/>
                <a:cs typeface="+mn-lt"/>
              </a:rPr>
              <a:t> </a:t>
            </a:r>
            <a:r>
              <a:rPr lang="nl-NL" sz="2000" err="1">
                <a:ea typeface="+mn-lt"/>
                <a:cs typeface="+mn-lt"/>
              </a:rPr>
              <a:t>and</a:t>
            </a:r>
            <a:r>
              <a:rPr lang="nl-NL" sz="2000">
                <a:ea typeface="+mn-lt"/>
                <a:cs typeface="+mn-lt"/>
              </a:rPr>
              <a:t> services </a:t>
            </a:r>
            <a:r>
              <a:rPr lang="nl-NL" sz="2000" err="1">
                <a:ea typeface="+mn-lt"/>
                <a:cs typeface="+mn-lt"/>
              </a:rPr>
              <a:t>already</a:t>
            </a:r>
            <a:r>
              <a:rPr lang="nl-NL" sz="2000">
                <a:ea typeface="+mn-lt"/>
                <a:cs typeface="+mn-lt"/>
              </a:rPr>
              <a:t> </a:t>
            </a:r>
            <a:r>
              <a:rPr lang="nl-NL" sz="2000" err="1">
                <a:ea typeface="+mn-lt"/>
                <a:cs typeface="+mn-lt"/>
              </a:rPr>
              <a:t>subsidized</a:t>
            </a:r>
            <a:r>
              <a:rPr lang="nl-NL" sz="2000">
                <a:ea typeface="+mn-lt"/>
                <a:cs typeface="+mn-lt"/>
              </a:rPr>
              <a:t> </a:t>
            </a:r>
            <a:endParaRPr lang="en-US" sz="2000">
              <a:ea typeface="+mn-lt"/>
              <a:cs typeface="+mn-lt"/>
            </a:endParaRPr>
          </a:p>
          <a:p>
            <a:pPr marL="267970" indent="-267970">
              <a:buAutoNum type="arabicPeriod"/>
            </a:pPr>
            <a:endParaRPr lang="nl-NL">
              <a:ea typeface="+mn-lt"/>
              <a:cs typeface="+mn-lt"/>
            </a:endParaRPr>
          </a:p>
          <a:p>
            <a:pPr marL="267970" indent="-267970">
              <a:buAutoNum type="arabicPeriod"/>
            </a:pPr>
            <a:endParaRPr lang="nl-NL">
              <a:ea typeface="+mn-lt"/>
              <a:cs typeface="+mn-lt"/>
            </a:endParaRPr>
          </a:p>
        </p:txBody>
      </p:sp>
      <p:sp>
        <p:nvSpPr>
          <p:cNvPr id="4" name="Tekstvak 3">
            <a:extLst>
              <a:ext uri="{FF2B5EF4-FFF2-40B4-BE49-F238E27FC236}">
                <a16:creationId xmlns:a16="http://schemas.microsoft.com/office/drawing/2014/main" id="{8F5F416B-F97A-6035-166C-ABCD25124EFF}"/>
              </a:ext>
            </a:extLst>
          </p:cNvPr>
          <p:cNvSpPr txBox="1"/>
          <p:nvPr/>
        </p:nvSpPr>
        <p:spPr>
          <a:xfrm>
            <a:off x="5587080" y="1718377"/>
            <a:ext cx="6495686"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000" baseline="0">
                <a:solidFill>
                  <a:srgbClr val="585756"/>
                </a:solidFill>
                <a:latin typeface="Calibri"/>
                <a:ea typeface="verdana"/>
                <a:cs typeface="verdana"/>
              </a:rPr>
              <a:t>10.</a:t>
            </a:r>
            <a:r>
              <a:rPr lang="nl-NL" sz="2000">
                <a:solidFill>
                  <a:srgbClr val="585756"/>
                </a:solidFill>
                <a:latin typeface="Calibri"/>
                <a:ea typeface="verdana"/>
                <a:cs typeface="verdana"/>
              </a:rPr>
              <a:t> </a:t>
            </a:r>
            <a:r>
              <a:rPr lang="nl-NL" sz="2000" baseline="0" err="1">
                <a:solidFill>
                  <a:srgbClr val="585756"/>
                </a:solidFill>
                <a:latin typeface="Calibri"/>
                <a:ea typeface="verdana"/>
                <a:cs typeface="verdana"/>
              </a:rPr>
              <a:t>Subcontracting</a:t>
            </a:r>
            <a:r>
              <a:rPr lang="nl-NL" sz="2000" baseline="0">
                <a:solidFill>
                  <a:srgbClr val="585756"/>
                </a:solidFill>
                <a:latin typeface="Calibri"/>
                <a:ea typeface="verdana"/>
                <a:cs typeface="verdana"/>
              </a:rPr>
              <a:t>  </a:t>
            </a:r>
            <a:r>
              <a:rPr lang="nl-NL" sz="2000" baseline="0" err="1">
                <a:solidFill>
                  <a:srgbClr val="585756"/>
                </a:solidFill>
                <a:latin typeface="Calibri"/>
                <a:ea typeface="verdana"/>
                <a:cs typeface="verdana"/>
              </a:rPr>
              <a:t>by</a:t>
            </a:r>
            <a:r>
              <a:rPr lang="nl-NL" sz="2000" baseline="0">
                <a:solidFill>
                  <a:srgbClr val="585756"/>
                </a:solidFill>
                <a:latin typeface="Calibri"/>
                <a:ea typeface="verdana"/>
                <a:cs typeface="verdana"/>
              </a:rPr>
              <a:t>  means  of  service  or  consultancy  </a:t>
            </a:r>
            <a:r>
              <a:rPr lang="nl-NL" sz="2000" baseline="0" err="1">
                <a:solidFill>
                  <a:srgbClr val="585756"/>
                </a:solidFill>
                <a:latin typeface="Calibri"/>
                <a:ea typeface="verdana"/>
                <a:cs typeface="verdana"/>
              </a:rPr>
              <a:t>contracts</a:t>
            </a:r>
            <a:r>
              <a:rPr lang="nl-NL" sz="2000" baseline="0">
                <a:solidFill>
                  <a:srgbClr val="585756"/>
                </a:solidFill>
                <a:latin typeface="Calibri"/>
                <a:ea typeface="verdana"/>
                <a:cs typeface="verdana"/>
              </a:rPr>
              <a:t>  </a:t>
            </a:r>
            <a:r>
              <a:rPr lang="nl-NL" sz="2000" baseline="0" err="1">
                <a:solidFill>
                  <a:srgbClr val="585756"/>
                </a:solidFill>
                <a:latin typeface="Calibri"/>
                <a:ea typeface="verdana"/>
                <a:cs typeface="verdana"/>
              </a:rPr>
              <a:t>to</a:t>
            </a:r>
            <a:r>
              <a:rPr lang="nl-NL" sz="2000" baseline="0">
                <a:solidFill>
                  <a:srgbClr val="585756"/>
                </a:solidFill>
                <a:latin typeface="Calibri"/>
                <a:ea typeface="verdana"/>
                <a:cs typeface="verdana"/>
              </a:rPr>
              <a:t>  </a:t>
            </a:r>
            <a:r>
              <a:rPr lang="nl-NL" sz="2000" baseline="0" err="1">
                <a:solidFill>
                  <a:srgbClr val="585756"/>
                </a:solidFill>
                <a:latin typeface="Calibri"/>
                <a:ea typeface="verdana"/>
                <a:cs typeface="verdana"/>
              </a:rPr>
              <a:t>personnel</a:t>
            </a:r>
            <a:r>
              <a:rPr lang="nl-NL" sz="2000" baseline="0">
                <a:solidFill>
                  <a:srgbClr val="585756"/>
                </a:solidFill>
                <a:latin typeface="Calibri"/>
                <a:ea typeface="verdana"/>
                <a:cs typeface="verdana"/>
              </a:rPr>
              <a:t>  members, </a:t>
            </a:r>
            <a:r>
              <a:rPr lang="nl-NL" sz="2000">
                <a:solidFill>
                  <a:srgbClr val="585756"/>
                </a:solidFill>
                <a:latin typeface="Calibri"/>
                <a:ea typeface="verdana"/>
                <a:cs typeface="verdana"/>
              </a:rPr>
              <a:t>​</a:t>
            </a:r>
            <a:endParaRPr lang="nl-NL" sz="2000">
              <a:solidFill>
                <a:srgbClr val="585756"/>
              </a:solidFill>
              <a:cs typeface="Calibri" panose="020F0502020204030204"/>
            </a:endParaRPr>
          </a:p>
          <a:p>
            <a:pPr lvl="0" rtl="0"/>
            <a:r>
              <a:rPr lang="nl-NL" sz="2000" baseline="0">
                <a:solidFill>
                  <a:srgbClr val="585756"/>
                </a:solidFill>
                <a:latin typeface="Calibri"/>
                <a:ea typeface="verdana"/>
                <a:cs typeface="verdana"/>
              </a:rPr>
              <a:t>Board members or General Assembly members of </a:t>
            </a:r>
            <a:r>
              <a:rPr lang="nl-NL" sz="2000" baseline="0" err="1">
                <a:solidFill>
                  <a:srgbClr val="585756"/>
                </a:solidFill>
                <a:latin typeface="Calibri"/>
                <a:ea typeface="verdana"/>
                <a:cs typeface="verdana"/>
              </a:rPr>
              <a:t>the</a:t>
            </a:r>
            <a:r>
              <a:rPr lang="nl-NL" sz="2000" baseline="0">
                <a:solidFill>
                  <a:srgbClr val="585756"/>
                </a:solidFill>
                <a:latin typeface="Calibri"/>
                <a:ea typeface="verdana"/>
                <a:cs typeface="verdana"/>
              </a:rPr>
              <a:t> </a:t>
            </a:r>
            <a:r>
              <a:rPr lang="nl-NL" sz="2000" baseline="0" err="1">
                <a:solidFill>
                  <a:srgbClr val="585756"/>
                </a:solidFill>
                <a:latin typeface="Calibri"/>
                <a:ea typeface="verdana"/>
                <a:cs typeface="verdana"/>
              </a:rPr>
              <a:t>organisation</a:t>
            </a:r>
            <a:r>
              <a:rPr lang="nl-NL" sz="2000" baseline="0">
                <a:solidFill>
                  <a:srgbClr val="585756"/>
                </a:solidFill>
                <a:latin typeface="Calibri"/>
                <a:ea typeface="verdana"/>
                <a:cs typeface="verdana"/>
              </a:rPr>
              <a:t> </a:t>
            </a:r>
            <a:r>
              <a:rPr lang="nl-NL" sz="2000" baseline="0" err="1">
                <a:solidFill>
                  <a:srgbClr val="585756"/>
                </a:solidFill>
                <a:latin typeface="Calibri"/>
                <a:ea typeface="verdana"/>
                <a:cs typeface="verdana"/>
              </a:rPr>
              <a:t>subsidized</a:t>
            </a:r>
            <a:r>
              <a:rPr lang="nl-NL" sz="2000" baseline="0">
                <a:solidFill>
                  <a:srgbClr val="585756"/>
                </a:solidFill>
                <a:latin typeface="Calibri"/>
                <a:ea typeface="verdana"/>
                <a:cs typeface="verdana"/>
              </a:rPr>
              <a:t> </a:t>
            </a:r>
            <a:r>
              <a:rPr lang="nl-NL" sz="2000">
                <a:solidFill>
                  <a:srgbClr val="585756"/>
                </a:solidFill>
                <a:latin typeface="Calibri"/>
                <a:ea typeface="verdana"/>
                <a:cs typeface="verdana"/>
              </a:rPr>
              <a:t>​</a:t>
            </a:r>
          </a:p>
          <a:p>
            <a:pPr lvl="0" rtl="0"/>
            <a:r>
              <a:rPr lang="nl-NL" sz="2000" baseline="0">
                <a:solidFill>
                  <a:srgbClr val="585756"/>
                </a:solidFill>
                <a:latin typeface="Calibri"/>
                <a:ea typeface="verdana"/>
                <a:cs typeface="verdana"/>
              </a:rPr>
              <a:t>11.   </a:t>
            </a:r>
            <a:r>
              <a:rPr lang="nl-NL" sz="2000" baseline="0" err="1">
                <a:solidFill>
                  <a:srgbClr val="585756"/>
                </a:solidFill>
                <a:latin typeface="Calibri"/>
                <a:ea typeface="verdana"/>
                <a:cs typeface="verdana"/>
              </a:rPr>
              <a:t>Any</a:t>
            </a:r>
            <a:r>
              <a:rPr lang="nl-NL" sz="2000" baseline="0">
                <a:solidFill>
                  <a:srgbClr val="585756"/>
                </a:solidFill>
                <a:latin typeface="Calibri"/>
                <a:ea typeface="verdana"/>
                <a:cs typeface="verdana"/>
              </a:rPr>
              <a:t> sub-</a:t>
            </a:r>
            <a:r>
              <a:rPr lang="nl-NL" sz="2000" baseline="0" err="1">
                <a:solidFill>
                  <a:srgbClr val="585756"/>
                </a:solidFill>
                <a:latin typeface="Calibri"/>
                <a:ea typeface="verdana"/>
                <a:cs typeface="verdana"/>
              </a:rPr>
              <a:t>letting</a:t>
            </a:r>
            <a:r>
              <a:rPr lang="nl-NL" sz="2000" baseline="0">
                <a:solidFill>
                  <a:srgbClr val="585756"/>
                </a:solidFill>
                <a:latin typeface="Calibri"/>
                <a:ea typeface="verdana"/>
                <a:cs typeface="verdana"/>
              </a:rPr>
              <a:t> </a:t>
            </a:r>
            <a:r>
              <a:rPr lang="nl-NL" sz="2000" baseline="0" err="1">
                <a:solidFill>
                  <a:srgbClr val="585756"/>
                </a:solidFill>
                <a:latin typeface="Calibri"/>
                <a:ea typeface="verdana"/>
                <a:cs typeface="verdana"/>
              </a:rPr>
              <a:t>to</a:t>
            </a:r>
            <a:r>
              <a:rPr lang="nl-NL" sz="2000" baseline="0">
                <a:solidFill>
                  <a:srgbClr val="585756"/>
                </a:solidFill>
                <a:latin typeface="Calibri"/>
                <a:ea typeface="verdana"/>
                <a:cs typeface="verdana"/>
              </a:rPr>
              <a:t> </a:t>
            </a:r>
            <a:r>
              <a:rPr lang="nl-NL" sz="2000" baseline="0" err="1">
                <a:solidFill>
                  <a:srgbClr val="585756"/>
                </a:solidFill>
                <a:latin typeface="Calibri"/>
                <a:ea typeface="verdana"/>
                <a:cs typeface="verdana"/>
              </a:rPr>
              <a:t>oneself</a:t>
            </a:r>
            <a:r>
              <a:rPr lang="nl-NL" sz="2000" baseline="0">
                <a:solidFill>
                  <a:srgbClr val="585756"/>
                </a:solidFill>
                <a:latin typeface="Calibri"/>
                <a:ea typeface="verdana"/>
                <a:cs typeface="verdana"/>
              </a:rPr>
              <a:t> </a:t>
            </a:r>
            <a:r>
              <a:rPr lang="nl-NL" sz="2000">
                <a:solidFill>
                  <a:srgbClr val="585756"/>
                </a:solidFill>
                <a:latin typeface="Calibri"/>
                <a:ea typeface="verdana"/>
                <a:cs typeface="verdana"/>
              </a:rPr>
              <a:t>​</a:t>
            </a:r>
          </a:p>
          <a:p>
            <a:pPr lvl="0" rtl="0"/>
            <a:r>
              <a:rPr lang="nl-NL" sz="2000" baseline="0">
                <a:solidFill>
                  <a:srgbClr val="585756"/>
                </a:solidFill>
                <a:latin typeface="Calibri"/>
                <a:ea typeface="verdana"/>
                <a:cs typeface="verdana"/>
              </a:rPr>
              <a:t>12.  </a:t>
            </a:r>
            <a:r>
              <a:rPr lang="nl-NL" sz="2000" baseline="0" err="1">
                <a:solidFill>
                  <a:srgbClr val="585756"/>
                </a:solidFill>
                <a:latin typeface="Calibri"/>
                <a:ea typeface="verdana"/>
                <a:cs typeface="verdana"/>
              </a:rPr>
              <a:t>Purchases</a:t>
            </a:r>
            <a:r>
              <a:rPr lang="nl-NL" sz="2000" baseline="0">
                <a:solidFill>
                  <a:srgbClr val="585756"/>
                </a:solidFill>
                <a:latin typeface="Calibri"/>
                <a:ea typeface="verdana"/>
                <a:cs typeface="verdana"/>
              </a:rPr>
              <a:t> of land or buildings; </a:t>
            </a:r>
            <a:r>
              <a:rPr lang="nl-NL" sz="2000">
                <a:solidFill>
                  <a:srgbClr val="585756"/>
                </a:solidFill>
                <a:latin typeface="Calibri"/>
                <a:ea typeface="verdana"/>
                <a:cs typeface="verdana"/>
              </a:rPr>
              <a:t>​</a:t>
            </a:r>
          </a:p>
          <a:p>
            <a:r>
              <a:rPr lang="nl-NL" sz="2000" baseline="0">
                <a:solidFill>
                  <a:srgbClr val="585756"/>
                </a:solidFill>
                <a:latin typeface="Calibri"/>
                <a:ea typeface="verdana"/>
                <a:cs typeface="verdana"/>
              </a:rPr>
              <a:t>13.  </a:t>
            </a:r>
            <a:r>
              <a:rPr lang="nl-NL" sz="2000" baseline="0" err="1">
                <a:solidFill>
                  <a:srgbClr val="585756"/>
                </a:solidFill>
                <a:latin typeface="Calibri"/>
                <a:ea typeface="verdana"/>
                <a:cs typeface="verdana"/>
              </a:rPr>
              <a:t>Compensation</a:t>
            </a:r>
            <a:r>
              <a:rPr lang="nl-NL" sz="2000" baseline="0">
                <a:solidFill>
                  <a:srgbClr val="585756"/>
                </a:solidFill>
                <a:latin typeface="Calibri"/>
                <a:ea typeface="verdana"/>
                <a:cs typeface="verdana"/>
              </a:rPr>
              <a:t> </a:t>
            </a:r>
            <a:r>
              <a:rPr lang="nl-NL" sz="2000" baseline="0" err="1">
                <a:solidFill>
                  <a:srgbClr val="585756"/>
                </a:solidFill>
                <a:latin typeface="Calibri"/>
                <a:ea typeface="verdana"/>
                <a:cs typeface="verdana"/>
              </a:rPr>
              <a:t>for</a:t>
            </a:r>
            <a:r>
              <a:rPr lang="nl-NL" sz="2000" baseline="0">
                <a:solidFill>
                  <a:srgbClr val="585756"/>
                </a:solidFill>
                <a:latin typeface="Calibri"/>
                <a:ea typeface="verdana"/>
                <a:cs typeface="verdana"/>
              </a:rPr>
              <a:t> </a:t>
            </a:r>
            <a:r>
              <a:rPr lang="nl-NL" sz="2000" baseline="0" err="1">
                <a:solidFill>
                  <a:srgbClr val="585756"/>
                </a:solidFill>
                <a:latin typeface="Calibri"/>
                <a:ea typeface="verdana"/>
                <a:cs typeface="verdana"/>
              </a:rPr>
              <a:t>damage</a:t>
            </a:r>
            <a:r>
              <a:rPr lang="nl-NL" sz="2000" baseline="0">
                <a:solidFill>
                  <a:srgbClr val="585756"/>
                </a:solidFill>
                <a:latin typeface="Calibri"/>
                <a:ea typeface="verdana"/>
                <a:cs typeface="verdana"/>
              </a:rPr>
              <a:t> </a:t>
            </a:r>
            <a:r>
              <a:rPr lang="nl-NL" sz="2000" baseline="0" err="1">
                <a:solidFill>
                  <a:srgbClr val="585756"/>
                </a:solidFill>
                <a:latin typeface="Calibri"/>
                <a:ea typeface="verdana"/>
                <a:cs typeface="verdana"/>
              </a:rPr>
              <a:t>falling</a:t>
            </a:r>
            <a:r>
              <a:rPr lang="nl-NL" sz="2000" baseline="0">
                <a:solidFill>
                  <a:srgbClr val="585756"/>
                </a:solidFill>
                <a:latin typeface="Calibri"/>
                <a:ea typeface="verdana"/>
                <a:cs typeface="verdana"/>
              </a:rPr>
              <a:t> </a:t>
            </a:r>
            <a:r>
              <a:rPr lang="nl-NL" sz="2000" baseline="0" err="1">
                <a:solidFill>
                  <a:srgbClr val="585756"/>
                </a:solidFill>
                <a:latin typeface="Calibri"/>
                <a:ea typeface="verdana"/>
                <a:cs typeface="verdana"/>
              </a:rPr>
              <a:t>under</a:t>
            </a:r>
            <a:r>
              <a:rPr lang="nl-NL" sz="2000" baseline="0">
                <a:solidFill>
                  <a:srgbClr val="585756"/>
                </a:solidFill>
                <a:latin typeface="Calibri"/>
                <a:ea typeface="verdana"/>
                <a:cs typeface="verdana"/>
              </a:rPr>
              <a:t> </a:t>
            </a:r>
            <a:r>
              <a:rPr lang="nl-NL" sz="2000" err="1">
                <a:solidFill>
                  <a:srgbClr val="585756"/>
                </a:solidFill>
                <a:latin typeface="Calibri"/>
                <a:ea typeface="verdana"/>
                <a:cs typeface="verdana"/>
              </a:rPr>
              <a:t>the</a:t>
            </a:r>
            <a:r>
              <a:rPr lang="nl-NL" sz="2000">
                <a:solidFill>
                  <a:srgbClr val="585756"/>
                </a:solidFill>
                <a:latin typeface="Calibri"/>
                <a:ea typeface="verdana"/>
                <a:cs typeface="verdana"/>
              </a:rPr>
              <a:t> </a:t>
            </a:r>
            <a:r>
              <a:rPr lang="nl-NL" sz="2000" err="1">
                <a:solidFill>
                  <a:srgbClr val="585756"/>
                </a:solidFill>
                <a:latin typeface="Calibri"/>
                <a:ea typeface="verdana"/>
                <a:cs typeface="verdana"/>
              </a:rPr>
              <a:t>civil</a:t>
            </a:r>
            <a:r>
              <a:rPr lang="nl-NL" sz="2000" baseline="0">
                <a:solidFill>
                  <a:srgbClr val="585756"/>
                </a:solidFill>
                <a:latin typeface="Calibri"/>
                <a:ea typeface="verdana"/>
                <a:cs typeface="verdana"/>
              </a:rPr>
              <a:t> </a:t>
            </a:r>
            <a:r>
              <a:rPr lang="nl-NL" sz="2000" baseline="0" err="1">
                <a:solidFill>
                  <a:srgbClr val="585756"/>
                </a:solidFill>
                <a:latin typeface="Calibri"/>
                <a:ea typeface="verdana"/>
                <a:cs typeface="verdana"/>
              </a:rPr>
              <a:t>liability</a:t>
            </a:r>
            <a:r>
              <a:rPr lang="nl-NL" sz="2000" baseline="0">
                <a:solidFill>
                  <a:srgbClr val="585756"/>
                </a:solidFill>
                <a:latin typeface="Calibri"/>
                <a:ea typeface="verdana"/>
                <a:cs typeface="verdana"/>
              </a:rPr>
              <a:t> of </a:t>
            </a:r>
            <a:r>
              <a:rPr lang="nl-NL" sz="2000" baseline="0" err="1">
                <a:solidFill>
                  <a:srgbClr val="585756"/>
                </a:solidFill>
                <a:latin typeface="Calibri"/>
                <a:ea typeface="verdana"/>
                <a:cs typeface="verdana"/>
              </a:rPr>
              <a:t>the</a:t>
            </a:r>
            <a:r>
              <a:rPr lang="nl-NL" sz="2000" baseline="0">
                <a:solidFill>
                  <a:srgbClr val="585756"/>
                </a:solidFill>
                <a:latin typeface="Calibri"/>
                <a:ea typeface="verdana"/>
                <a:cs typeface="verdana"/>
              </a:rPr>
              <a:t> </a:t>
            </a:r>
            <a:r>
              <a:rPr lang="nl-NL" sz="2000" baseline="0" err="1">
                <a:solidFill>
                  <a:srgbClr val="585756"/>
                </a:solidFill>
                <a:latin typeface="Calibri"/>
                <a:ea typeface="verdana"/>
                <a:cs typeface="verdana"/>
              </a:rPr>
              <a:t>organisation</a:t>
            </a:r>
            <a:r>
              <a:rPr lang="nl-NL" sz="2000" baseline="0">
                <a:solidFill>
                  <a:srgbClr val="585756"/>
                </a:solidFill>
                <a:latin typeface="Calibri"/>
                <a:ea typeface="verdana"/>
                <a:cs typeface="verdana"/>
              </a:rPr>
              <a:t> </a:t>
            </a:r>
            <a:r>
              <a:rPr lang="nl-NL" sz="2000">
                <a:solidFill>
                  <a:srgbClr val="585756"/>
                </a:solidFill>
                <a:latin typeface="Calibri"/>
                <a:ea typeface="verdana"/>
                <a:cs typeface="verdana"/>
              </a:rPr>
              <a:t>​</a:t>
            </a:r>
          </a:p>
          <a:p>
            <a:r>
              <a:rPr lang="nl-NL" sz="2000" baseline="0">
                <a:solidFill>
                  <a:srgbClr val="585756"/>
                </a:solidFill>
                <a:latin typeface="Calibri"/>
                <a:ea typeface="verdana"/>
                <a:cs typeface="verdana"/>
              </a:rPr>
              <a:t>14.  </a:t>
            </a:r>
            <a:r>
              <a:rPr lang="nl-NL" sz="2000" baseline="0" err="1">
                <a:solidFill>
                  <a:srgbClr val="585756"/>
                </a:solidFill>
                <a:latin typeface="Calibri"/>
                <a:ea typeface="verdana"/>
                <a:cs typeface="verdana"/>
              </a:rPr>
              <a:t>Employment</a:t>
            </a:r>
            <a:r>
              <a:rPr lang="nl-NL" sz="2000" baseline="0">
                <a:solidFill>
                  <a:srgbClr val="585756"/>
                </a:solidFill>
                <a:latin typeface="Calibri"/>
                <a:ea typeface="verdana"/>
                <a:cs typeface="verdana"/>
              </a:rPr>
              <a:t> </a:t>
            </a:r>
            <a:r>
              <a:rPr lang="nl-NL" sz="2000" baseline="0" err="1">
                <a:solidFill>
                  <a:srgbClr val="585756"/>
                </a:solidFill>
                <a:latin typeface="Calibri"/>
                <a:ea typeface="verdana"/>
                <a:cs typeface="verdana"/>
              </a:rPr>
              <a:t>termination</a:t>
            </a:r>
            <a:r>
              <a:rPr lang="nl-NL" sz="2000" baseline="0">
                <a:solidFill>
                  <a:srgbClr val="585756"/>
                </a:solidFill>
                <a:latin typeface="Calibri"/>
                <a:ea typeface="verdana"/>
                <a:cs typeface="verdana"/>
              </a:rPr>
              <a:t> </a:t>
            </a:r>
            <a:r>
              <a:rPr lang="nl-NL" sz="2000" baseline="0" err="1">
                <a:solidFill>
                  <a:srgbClr val="585756"/>
                </a:solidFill>
                <a:latin typeface="Calibri"/>
                <a:ea typeface="verdana"/>
                <a:cs typeface="verdana"/>
              </a:rPr>
              <a:t>compensation</a:t>
            </a:r>
            <a:r>
              <a:rPr lang="nl-NL" sz="2000" baseline="0">
                <a:solidFill>
                  <a:srgbClr val="585756"/>
                </a:solidFill>
                <a:latin typeface="Calibri"/>
                <a:ea typeface="verdana"/>
                <a:cs typeface="verdana"/>
              </a:rPr>
              <a:t> </a:t>
            </a:r>
            <a:r>
              <a:rPr lang="nl-NL" sz="2000" err="1">
                <a:solidFill>
                  <a:srgbClr val="585756"/>
                </a:solidFill>
                <a:latin typeface="Calibri"/>
                <a:ea typeface="verdana"/>
                <a:cs typeface="verdana"/>
              </a:rPr>
              <a:t>for</a:t>
            </a:r>
            <a:r>
              <a:rPr lang="nl-NL" sz="2000">
                <a:solidFill>
                  <a:srgbClr val="585756"/>
                </a:solidFill>
                <a:latin typeface="Calibri"/>
                <a:ea typeface="verdana"/>
                <a:cs typeface="verdana"/>
              </a:rPr>
              <a:t> </a:t>
            </a:r>
            <a:r>
              <a:rPr lang="nl-NL" sz="2000" err="1">
                <a:solidFill>
                  <a:srgbClr val="585756"/>
                </a:solidFill>
                <a:latin typeface="Calibri"/>
                <a:ea typeface="verdana"/>
                <a:cs typeface="verdana"/>
              </a:rPr>
              <a:t>the</a:t>
            </a:r>
            <a:r>
              <a:rPr lang="nl-NL" sz="2000" baseline="0">
                <a:solidFill>
                  <a:srgbClr val="585756"/>
                </a:solidFill>
                <a:latin typeface="Calibri"/>
                <a:ea typeface="verdana"/>
                <a:cs typeface="verdana"/>
              </a:rPr>
              <a:t> term of </a:t>
            </a:r>
            <a:r>
              <a:rPr lang="nl-NL" sz="2000" baseline="0" err="1">
                <a:solidFill>
                  <a:srgbClr val="585756"/>
                </a:solidFill>
                <a:latin typeface="Calibri"/>
                <a:ea typeface="verdana"/>
                <a:cs typeface="verdana"/>
              </a:rPr>
              <a:t>notice</a:t>
            </a:r>
            <a:r>
              <a:rPr lang="nl-NL" sz="2000" baseline="0">
                <a:solidFill>
                  <a:srgbClr val="585756"/>
                </a:solidFill>
                <a:latin typeface="Calibri"/>
                <a:ea typeface="verdana"/>
                <a:cs typeface="verdana"/>
              </a:rPr>
              <a:t> </a:t>
            </a:r>
            <a:r>
              <a:rPr lang="nl-NL" sz="2000" baseline="0" err="1">
                <a:solidFill>
                  <a:srgbClr val="585756"/>
                </a:solidFill>
                <a:latin typeface="Calibri"/>
                <a:ea typeface="verdana"/>
                <a:cs typeface="verdana"/>
              </a:rPr>
              <a:t>not</a:t>
            </a:r>
            <a:r>
              <a:rPr lang="nl-NL" sz="2000" baseline="0">
                <a:solidFill>
                  <a:srgbClr val="585756"/>
                </a:solidFill>
                <a:latin typeface="Calibri"/>
                <a:ea typeface="verdana"/>
                <a:cs typeface="verdana"/>
              </a:rPr>
              <a:t> </a:t>
            </a:r>
            <a:r>
              <a:rPr lang="nl-NL" sz="2000" baseline="0" err="1">
                <a:solidFill>
                  <a:srgbClr val="585756"/>
                </a:solidFill>
                <a:latin typeface="Calibri"/>
                <a:ea typeface="verdana"/>
                <a:cs typeface="verdana"/>
              </a:rPr>
              <a:t>performed</a:t>
            </a:r>
            <a:r>
              <a:rPr lang="nl-NL" sz="2000" baseline="0">
                <a:solidFill>
                  <a:srgbClr val="585756"/>
                </a:solidFill>
                <a:latin typeface="Calibri"/>
                <a:ea typeface="verdana"/>
                <a:cs typeface="verdana"/>
              </a:rPr>
              <a:t> </a:t>
            </a:r>
            <a:r>
              <a:rPr lang="nl-NL" sz="2000">
                <a:solidFill>
                  <a:srgbClr val="585756"/>
                </a:solidFill>
                <a:latin typeface="Calibri"/>
                <a:ea typeface="verdana"/>
                <a:cs typeface="verdana"/>
              </a:rPr>
              <a:t>​</a:t>
            </a:r>
          </a:p>
          <a:p>
            <a:pPr lvl="0" rtl="0"/>
            <a:r>
              <a:rPr lang="nl-NL" sz="2000" baseline="0">
                <a:solidFill>
                  <a:srgbClr val="585756"/>
                </a:solidFill>
                <a:latin typeface="Calibri"/>
                <a:ea typeface="verdana"/>
                <a:cs typeface="verdana"/>
              </a:rPr>
              <a:t>15.  </a:t>
            </a:r>
            <a:r>
              <a:rPr lang="nl-NL" sz="2000" baseline="0" err="1">
                <a:solidFill>
                  <a:srgbClr val="585756"/>
                </a:solidFill>
                <a:latin typeface="Calibri"/>
                <a:ea typeface="verdana"/>
                <a:cs typeface="verdana"/>
              </a:rPr>
              <a:t>Purchase</a:t>
            </a:r>
            <a:r>
              <a:rPr lang="nl-NL" sz="2000" baseline="0">
                <a:solidFill>
                  <a:srgbClr val="585756"/>
                </a:solidFill>
                <a:latin typeface="Calibri"/>
                <a:ea typeface="verdana"/>
                <a:cs typeface="verdana"/>
              </a:rPr>
              <a:t> of </a:t>
            </a:r>
            <a:r>
              <a:rPr lang="nl-NL" sz="2000" baseline="0" err="1">
                <a:solidFill>
                  <a:srgbClr val="585756"/>
                </a:solidFill>
                <a:latin typeface="Calibri"/>
                <a:ea typeface="verdana"/>
                <a:cs typeface="verdana"/>
              </a:rPr>
              <a:t>alcoholic</a:t>
            </a:r>
            <a:r>
              <a:rPr lang="nl-NL" sz="2000" baseline="0">
                <a:solidFill>
                  <a:srgbClr val="585756"/>
                </a:solidFill>
                <a:latin typeface="Calibri"/>
                <a:ea typeface="verdana"/>
                <a:cs typeface="verdana"/>
              </a:rPr>
              <a:t> </a:t>
            </a:r>
            <a:r>
              <a:rPr lang="nl-NL" sz="2000" baseline="0" err="1">
                <a:solidFill>
                  <a:srgbClr val="585756"/>
                </a:solidFill>
                <a:latin typeface="Calibri"/>
                <a:ea typeface="verdana"/>
                <a:cs typeface="verdana"/>
              </a:rPr>
              <a:t>beverages</a:t>
            </a:r>
            <a:r>
              <a:rPr lang="nl-NL" sz="2000" baseline="0">
                <a:solidFill>
                  <a:srgbClr val="585756"/>
                </a:solidFill>
                <a:latin typeface="Calibri"/>
                <a:ea typeface="verdana"/>
                <a:cs typeface="verdana"/>
              </a:rPr>
              <a:t>, </a:t>
            </a:r>
            <a:r>
              <a:rPr lang="nl-NL" sz="2000" baseline="0" err="1">
                <a:solidFill>
                  <a:srgbClr val="585756"/>
                </a:solidFill>
                <a:latin typeface="Calibri"/>
                <a:ea typeface="verdana"/>
                <a:cs typeface="verdana"/>
              </a:rPr>
              <a:t>tobacco</a:t>
            </a:r>
            <a:r>
              <a:rPr lang="nl-NL" sz="2000" baseline="0">
                <a:solidFill>
                  <a:srgbClr val="585756"/>
                </a:solidFill>
                <a:latin typeface="Calibri"/>
                <a:ea typeface="verdana"/>
                <a:cs typeface="verdana"/>
              </a:rPr>
              <a:t> </a:t>
            </a:r>
            <a:r>
              <a:rPr lang="nl-NL" sz="2000" baseline="0" err="1">
                <a:solidFill>
                  <a:srgbClr val="585756"/>
                </a:solidFill>
                <a:latin typeface="Calibri"/>
                <a:ea typeface="verdana"/>
                <a:cs typeface="verdana"/>
              </a:rPr>
              <a:t>and</a:t>
            </a:r>
            <a:r>
              <a:rPr lang="nl-NL" sz="2000" baseline="0">
                <a:solidFill>
                  <a:srgbClr val="585756"/>
                </a:solidFill>
                <a:latin typeface="Calibri"/>
                <a:ea typeface="verdana"/>
                <a:cs typeface="verdana"/>
              </a:rPr>
              <a:t> </a:t>
            </a:r>
            <a:r>
              <a:rPr lang="nl-NL" sz="2000" baseline="0" err="1">
                <a:solidFill>
                  <a:srgbClr val="585756"/>
                </a:solidFill>
                <a:latin typeface="Calibri"/>
                <a:ea typeface="verdana"/>
                <a:cs typeface="verdana"/>
              </a:rPr>
              <a:t>derived</a:t>
            </a:r>
            <a:r>
              <a:rPr lang="nl-NL" sz="2000" baseline="0">
                <a:solidFill>
                  <a:srgbClr val="585756"/>
                </a:solidFill>
                <a:latin typeface="Calibri"/>
                <a:ea typeface="verdana"/>
                <a:cs typeface="verdana"/>
              </a:rPr>
              <a:t> </a:t>
            </a:r>
            <a:r>
              <a:rPr lang="nl-NL" sz="2000" baseline="0" err="1">
                <a:solidFill>
                  <a:srgbClr val="585756"/>
                </a:solidFill>
                <a:latin typeface="Calibri"/>
                <a:ea typeface="verdana"/>
                <a:cs typeface="verdana"/>
              </a:rPr>
              <a:t>products</a:t>
            </a:r>
            <a:r>
              <a:rPr lang="nl-NL" sz="2000" baseline="0">
                <a:solidFill>
                  <a:srgbClr val="585756"/>
                </a:solidFill>
                <a:latin typeface="Calibri"/>
                <a:ea typeface="verdana"/>
                <a:cs typeface="verdana"/>
              </a:rPr>
              <a:t> </a:t>
            </a:r>
            <a:r>
              <a:rPr lang="nl-NL" sz="2000" baseline="0" err="1">
                <a:solidFill>
                  <a:srgbClr val="585756"/>
                </a:solidFill>
                <a:latin typeface="Calibri"/>
                <a:ea typeface="verdana"/>
                <a:cs typeface="verdana"/>
              </a:rPr>
              <a:t>thereof</a:t>
            </a:r>
            <a:r>
              <a:rPr lang="nl-NL" sz="2000" baseline="0">
                <a:solidFill>
                  <a:srgbClr val="585756"/>
                </a:solidFill>
                <a:latin typeface="Calibri"/>
                <a:ea typeface="verdana"/>
                <a:cs typeface="verdana"/>
              </a:rPr>
              <a:t>  </a:t>
            </a:r>
            <a:r>
              <a:rPr lang="nl-NL" sz="2000">
                <a:solidFill>
                  <a:srgbClr val="585756"/>
                </a:solidFill>
                <a:latin typeface="Calibri"/>
                <a:ea typeface="verdana"/>
                <a:cs typeface="verdana"/>
              </a:rPr>
              <a:t>​</a:t>
            </a:r>
          </a:p>
          <a:p>
            <a:r>
              <a:rPr lang="nl-NL" sz="2000" baseline="0">
                <a:solidFill>
                  <a:srgbClr val="585756"/>
                </a:solidFill>
                <a:latin typeface="Calibri"/>
                <a:ea typeface="verdana"/>
                <a:cs typeface="verdana"/>
              </a:rPr>
              <a:t>16.  Grants </a:t>
            </a:r>
            <a:r>
              <a:rPr lang="nl-NL" sz="2000" baseline="0" err="1">
                <a:solidFill>
                  <a:srgbClr val="585756"/>
                </a:solidFill>
                <a:latin typeface="Calibri"/>
                <a:ea typeface="verdana"/>
                <a:cs typeface="verdana"/>
              </a:rPr>
              <a:t>to</a:t>
            </a:r>
            <a:r>
              <a:rPr lang="nl-NL" sz="2000" baseline="0">
                <a:solidFill>
                  <a:srgbClr val="585756"/>
                </a:solidFill>
                <a:latin typeface="Calibri"/>
                <a:ea typeface="verdana"/>
                <a:cs typeface="verdana"/>
              </a:rPr>
              <a:t> sub-</a:t>
            </a:r>
            <a:r>
              <a:rPr lang="nl-NL" sz="2000" baseline="0" err="1">
                <a:solidFill>
                  <a:srgbClr val="585756"/>
                </a:solidFill>
                <a:latin typeface="Calibri"/>
                <a:ea typeface="verdana"/>
                <a:cs typeface="verdana"/>
              </a:rPr>
              <a:t>beneficiaries</a:t>
            </a:r>
            <a:r>
              <a:rPr lang="nl-NL" sz="2000">
                <a:solidFill>
                  <a:srgbClr val="585756"/>
                </a:solidFill>
                <a:latin typeface="Calibri"/>
                <a:ea typeface="verdana"/>
                <a:cs typeface="verdana"/>
              </a:rPr>
              <a:t> </a:t>
            </a:r>
            <a:endParaRPr lang="nl-NL" sz="2000">
              <a:solidFill>
                <a:srgbClr val="585756"/>
              </a:solidFill>
              <a:cs typeface="Calibri"/>
            </a:endParaRPr>
          </a:p>
        </p:txBody>
      </p:sp>
    </p:spTree>
    <p:extLst>
      <p:ext uri="{BB962C8B-B14F-4D97-AF65-F5344CB8AC3E}">
        <p14:creationId xmlns:p14="http://schemas.microsoft.com/office/powerpoint/2010/main" val="2595552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white text with red and black text&#10;&#10;Description automatically generated">
            <a:extLst>
              <a:ext uri="{FF2B5EF4-FFF2-40B4-BE49-F238E27FC236}">
                <a16:creationId xmlns:a16="http://schemas.microsoft.com/office/drawing/2014/main" id="{AE253928-ADE0-0A95-5183-E0A1DB0FD69E}"/>
              </a:ext>
            </a:extLst>
          </p:cNvPr>
          <p:cNvPicPr>
            <a:picLocks noGrp="1" noChangeAspect="1"/>
          </p:cNvPicPr>
          <p:nvPr>
            <p:ph idx="1"/>
          </p:nvPr>
        </p:nvPicPr>
        <p:blipFill>
          <a:blip r:embed="rId2"/>
          <a:stretch>
            <a:fillRect/>
          </a:stretch>
        </p:blipFill>
        <p:spPr>
          <a:xfrm>
            <a:off x="667781" y="1080295"/>
            <a:ext cx="10890247" cy="5132915"/>
          </a:xfrm>
        </p:spPr>
      </p:pic>
      <p:sp>
        <p:nvSpPr>
          <p:cNvPr id="6" name="Title 5">
            <a:extLst>
              <a:ext uri="{FF2B5EF4-FFF2-40B4-BE49-F238E27FC236}">
                <a16:creationId xmlns:a16="http://schemas.microsoft.com/office/drawing/2014/main" id="{B45CE493-821F-24CE-90B1-C53114C9024A}"/>
              </a:ext>
            </a:extLst>
          </p:cNvPr>
          <p:cNvSpPr>
            <a:spLocks noGrp="1"/>
          </p:cNvSpPr>
          <p:nvPr>
            <p:ph type="title"/>
          </p:nvPr>
        </p:nvSpPr>
        <p:spPr>
          <a:xfrm>
            <a:off x="1799302" y="6795"/>
            <a:ext cx="8637789" cy="754063"/>
          </a:xfrm>
        </p:spPr>
        <p:txBody>
          <a:bodyPr>
            <a:normAutofit/>
          </a:bodyPr>
          <a:lstStyle/>
          <a:p>
            <a:r>
              <a:rPr lang="en-US" dirty="0"/>
              <a:t>.</a:t>
            </a:r>
          </a:p>
        </p:txBody>
      </p:sp>
    </p:spTree>
    <p:extLst>
      <p:ext uri="{BB962C8B-B14F-4D97-AF65-F5344CB8AC3E}">
        <p14:creationId xmlns:p14="http://schemas.microsoft.com/office/powerpoint/2010/main" val="3626161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63F55-D57D-8058-9181-1D20F14B9B0A}"/>
              </a:ext>
            </a:extLst>
          </p:cNvPr>
          <p:cNvSpPr>
            <a:spLocks noGrp="1"/>
          </p:cNvSpPr>
          <p:nvPr>
            <p:ph type="title"/>
          </p:nvPr>
        </p:nvSpPr>
        <p:spPr>
          <a:xfrm>
            <a:off x="1218116" y="345461"/>
            <a:ext cx="9218975" cy="382749"/>
          </a:xfrm>
        </p:spPr>
        <p:txBody>
          <a:bodyPr>
            <a:normAutofit fontScale="90000"/>
          </a:bodyPr>
          <a:lstStyle/>
          <a:p>
            <a:r>
              <a:rPr lang="en-US" dirty="0">
                <a:cs typeface="Calibri"/>
              </a:rPr>
              <a:t>Indicative Costs</a:t>
            </a:r>
            <a:endParaRPr lang="en-US" dirty="0"/>
          </a:p>
        </p:txBody>
      </p:sp>
      <p:pic>
        <p:nvPicPr>
          <p:cNvPr id="4" name="Content Placeholder 3" descr="A table with text and numbers&#10;&#10;Description automatically generated">
            <a:extLst>
              <a:ext uri="{FF2B5EF4-FFF2-40B4-BE49-F238E27FC236}">
                <a16:creationId xmlns:a16="http://schemas.microsoft.com/office/drawing/2014/main" id="{9800F4CB-8217-AEEC-7821-B26380E08CF8}"/>
              </a:ext>
            </a:extLst>
          </p:cNvPr>
          <p:cNvPicPr>
            <a:picLocks noGrp="1" noChangeAspect="1"/>
          </p:cNvPicPr>
          <p:nvPr>
            <p:ph idx="1"/>
          </p:nvPr>
        </p:nvPicPr>
        <p:blipFill>
          <a:blip r:embed="rId2"/>
          <a:stretch>
            <a:fillRect/>
          </a:stretch>
        </p:blipFill>
        <p:spPr>
          <a:xfrm>
            <a:off x="679236" y="947389"/>
            <a:ext cx="10580872" cy="5268319"/>
          </a:xfrm>
        </p:spPr>
      </p:pic>
    </p:spTree>
    <p:extLst>
      <p:ext uri="{BB962C8B-B14F-4D97-AF65-F5344CB8AC3E}">
        <p14:creationId xmlns:p14="http://schemas.microsoft.com/office/powerpoint/2010/main" val="7073502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DFBA2-EB24-5EE0-6A13-0C83557A4AA0}"/>
              </a:ext>
            </a:extLst>
          </p:cNvPr>
          <p:cNvSpPr>
            <a:spLocks noGrp="1"/>
          </p:cNvSpPr>
          <p:nvPr>
            <p:ph type="title"/>
          </p:nvPr>
        </p:nvSpPr>
        <p:spPr/>
        <p:txBody>
          <a:bodyPr/>
          <a:lstStyle/>
          <a:p>
            <a:r>
              <a:rPr lang="en-US"/>
              <a:t>4b: Proposal template budget</a:t>
            </a:r>
            <a:endParaRPr lang="en-UG"/>
          </a:p>
        </p:txBody>
      </p:sp>
      <p:sp>
        <p:nvSpPr>
          <p:cNvPr id="3" name="Content Placeholder 2">
            <a:extLst>
              <a:ext uri="{FF2B5EF4-FFF2-40B4-BE49-F238E27FC236}">
                <a16:creationId xmlns:a16="http://schemas.microsoft.com/office/drawing/2014/main" id="{CDE54677-B8A6-F86E-B0D5-EA74EDBEF010}"/>
              </a:ext>
            </a:extLst>
          </p:cNvPr>
          <p:cNvSpPr>
            <a:spLocks noGrp="1"/>
          </p:cNvSpPr>
          <p:nvPr>
            <p:ph idx="1"/>
          </p:nvPr>
        </p:nvSpPr>
        <p:spPr/>
        <p:txBody>
          <a:bodyPr>
            <a:normAutofit fontScale="92500" lnSpcReduction="10000"/>
          </a:bodyPr>
          <a:lstStyle/>
          <a:p>
            <a:pPr algn="just"/>
            <a:r>
              <a:rPr lang="en-US" b="1"/>
              <a:t>Budget proposal may not differ more than 20% from the initial concept note budget </a:t>
            </a:r>
            <a:r>
              <a:rPr lang="en-US"/>
              <a:t>and must remain within the minimum and maximum amounts</a:t>
            </a:r>
          </a:p>
          <a:p>
            <a:pPr algn="just"/>
            <a:r>
              <a:rPr lang="en-US"/>
              <a:t>Modification between </a:t>
            </a:r>
            <a:r>
              <a:rPr lang="en-US" b="1"/>
              <a:t>results</a:t>
            </a:r>
            <a:r>
              <a:rPr lang="en-US"/>
              <a:t> leading to a variation not greater than 15% of amounts initially planned.</a:t>
            </a:r>
          </a:p>
          <a:p>
            <a:pPr algn="just"/>
            <a:r>
              <a:rPr lang="en-US"/>
              <a:t>Modification between </a:t>
            </a:r>
            <a:r>
              <a:rPr lang="en-US" b="1"/>
              <a:t>activities</a:t>
            </a:r>
            <a:r>
              <a:rPr lang="en-US"/>
              <a:t> of the same result leading to a variation not greater than 25% of the amounts initially planned.</a:t>
            </a:r>
          </a:p>
          <a:p>
            <a:pPr algn="just"/>
            <a:r>
              <a:rPr lang="en-US"/>
              <a:t>Changes between operational costs (A) and management costs (B) are not allowed without an amendment.</a:t>
            </a:r>
          </a:p>
          <a:p>
            <a:pPr algn="just"/>
            <a:r>
              <a:rPr lang="en-US"/>
              <a:t>Changes to structure costs (C) are not allowed.</a:t>
            </a:r>
          </a:p>
          <a:p>
            <a:pPr algn="just"/>
            <a:endParaRPr lang="en-UG"/>
          </a:p>
        </p:txBody>
      </p:sp>
    </p:spTree>
    <p:extLst>
      <p:ext uri="{BB962C8B-B14F-4D97-AF65-F5344CB8AC3E}">
        <p14:creationId xmlns:p14="http://schemas.microsoft.com/office/powerpoint/2010/main" val="35941387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65375-ABD3-B892-B9EA-6008D0BE5242}"/>
              </a:ext>
            </a:extLst>
          </p:cNvPr>
          <p:cNvSpPr>
            <a:spLocks noGrp="1"/>
          </p:cNvSpPr>
          <p:nvPr>
            <p:ph type="title"/>
          </p:nvPr>
        </p:nvSpPr>
        <p:spPr/>
        <p:txBody>
          <a:bodyPr/>
          <a:lstStyle/>
          <a:p>
            <a:r>
              <a:rPr lang="en-US"/>
              <a:t>4b: Proposal template budget</a:t>
            </a:r>
            <a:endParaRPr lang="en-UG"/>
          </a:p>
        </p:txBody>
      </p:sp>
      <p:sp>
        <p:nvSpPr>
          <p:cNvPr id="3" name="Content Placeholder 2">
            <a:extLst>
              <a:ext uri="{FF2B5EF4-FFF2-40B4-BE49-F238E27FC236}">
                <a16:creationId xmlns:a16="http://schemas.microsoft.com/office/drawing/2014/main" id="{BD132DFA-C321-ABB7-B449-16BA0C4A42B0}"/>
              </a:ext>
            </a:extLst>
          </p:cNvPr>
          <p:cNvSpPr>
            <a:spLocks noGrp="1"/>
          </p:cNvSpPr>
          <p:nvPr>
            <p:ph idx="1"/>
          </p:nvPr>
        </p:nvSpPr>
        <p:spPr/>
        <p:txBody>
          <a:bodyPr/>
          <a:lstStyle/>
          <a:p>
            <a:pPr marL="0" indent="0">
              <a:buNone/>
            </a:pPr>
            <a:r>
              <a:rPr lang="en-US"/>
              <a:t>Budget presentation in excel (Annex B of the grant agreement)</a:t>
            </a:r>
          </a:p>
        </p:txBody>
      </p:sp>
    </p:spTree>
    <p:extLst>
      <p:ext uri="{BB962C8B-B14F-4D97-AF65-F5344CB8AC3E}">
        <p14:creationId xmlns:p14="http://schemas.microsoft.com/office/powerpoint/2010/main" val="223814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733E7-AA6A-29B6-B187-1810BEFC185E}"/>
              </a:ext>
            </a:extLst>
          </p:cNvPr>
          <p:cNvSpPr>
            <a:spLocks noGrp="1"/>
          </p:cNvSpPr>
          <p:nvPr>
            <p:ph type="title"/>
          </p:nvPr>
        </p:nvSpPr>
        <p:spPr/>
        <p:txBody>
          <a:bodyPr/>
          <a:lstStyle/>
          <a:p>
            <a:r>
              <a:rPr lang="en-US"/>
              <a:t>4b: Proposal template budget</a:t>
            </a:r>
            <a:endParaRPr lang="en-UG"/>
          </a:p>
        </p:txBody>
      </p:sp>
      <p:pic>
        <p:nvPicPr>
          <p:cNvPr id="4" name="Picture 3">
            <a:extLst>
              <a:ext uri="{FF2B5EF4-FFF2-40B4-BE49-F238E27FC236}">
                <a16:creationId xmlns:a16="http://schemas.microsoft.com/office/drawing/2014/main" id="{8CFE04A1-2629-4259-1CFA-0FD23DD80746}"/>
              </a:ext>
            </a:extLst>
          </p:cNvPr>
          <p:cNvPicPr>
            <a:picLocks noChangeAspect="1"/>
          </p:cNvPicPr>
          <p:nvPr/>
        </p:nvPicPr>
        <p:blipFill>
          <a:blip r:embed="rId2"/>
          <a:stretch>
            <a:fillRect/>
          </a:stretch>
        </p:blipFill>
        <p:spPr>
          <a:xfrm>
            <a:off x="2936240" y="1772898"/>
            <a:ext cx="6319520" cy="4739641"/>
          </a:xfrm>
          <a:prstGeom prst="rect">
            <a:avLst/>
          </a:prstGeom>
        </p:spPr>
      </p:pic>
    </p:spTree>
    <p:extLst>
      <p:ext uri="{BB962C8B-B14F-4D97-AF65-F5344CB8AC3E}">
        <p14:creationId xmlns:p14="http://schemas.microsoft.com/office/powerpoint/2010/main" val="23794988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17CA7-54A9-63C6-0623-F9429F0FA4AE}"/>
              </a:ext>
            </a:extLst>
          </p:cNvPr>
          <p:cNvSpPr>
            <a:spLocks noGrp="1"/>
          </p:cNvSpPr>
          <p:nvPr>
            <p:ph type="title"/>
          </p:nvPr>
        </p:nvSpPr>
        <p:spPr/>
        <p:txBody>
          <a:bodyPr/>
          <a:lstStyle/>
          <a:p>
            <a:r>
              <a:rPr lang="en-US"/>
              <a:t>5. Next steps</a:t>
            </a:r>
            <a:endParaRPr lang="en-UG"/>
          </a:p>
        </p:txBody>
      </p:sp>
      <p:graphicFrame>
        <p:nvGraphicFramePr>
          <p:cNvPr id="4" name="Content Placeholder 5">
            <a:extLst>
              <a:ext uri="{FF2B5EF4-FFF2-40B4-BE49-F238E27FC236}">
                <a16:creationId xmlns:a16="http://schemas.microsoft.com/office/drawing/2014/main" id="{14C44627-6302-0DA9-E136-8D1087079C9A}"/>
              </a:ext>
            </a:extLst>
          </p:cNvPr>
          <p:cNvGraphicFramePr>
            <a:graphicFrameLocks/>
          </p:cNvGraphicFramePr>
          <p:nvPr>
            <p:extLst>
              <p:ext uri="{D42A27DB-BD31-4B8C-83A1-F6EECF244321}">
                <p14:modId xmlns:p14="http://schemas.microsoft.com/office/powerpoint/2010/main" val="1066688944"/>
              </p:ext>
            </p:extLst>
          </p:nvPr>
        </p:nvGraphicFramePr>
        <p:xfrm>
          <a:off x="1216152" y="1577225"/>
          <a:ext cx="10305288" cy="5065384"/>
        </p:xfrm>
        <a:graphic>
          <a:graphicData uri="http://schemas.openxmlformats.org/drawingml/2006/table">
            <a:tbl>
              <a:tblPr>
                <a:tableStyleId>{5C22544A-7EE6-4342-B048-85BDC9FD1C3A}</a:tableStyleId>
              </a:tblPr>
              <a:tblGrid>
                <a:gridCol w="5641848">
                  <a:extLst>
                    <a:ext uri="{9D8B030D-6E8A-4147-A177-3AD203B41FA5}">
                      <a16:colId xmlns:a16="http://schemas.microsoft.com/office/drawing/2014/main" val="2789915687"/>
                    </a:ext>
                  </a:extLst>
                </a:gridCol>
                <a:gridCol w="2916936">
                  <a:extLst>
                    <a:ext uri="{9D8B030D-6E8A-4147-A177-3AD203B41FA5}">
                      <a16:colId xmlns:a16="http://schemas.microsoft.com/office/drawing/2014/main" val="3373152706"/>
                    </a:ext>
                  </a:extLst>
                </a:gridCol>
                <a:gridCol w="1746504">
                  <a:extLst>
                    <a:ext uri="{9D8B030D-6E8A-4147-A177-3AD203B41FA5}">
                      <a16:colId xmlns:a16="http://schemas.microsoft.com/office/drawing/2014/main" val="1405677398"/>
                    </a:ext>
                  </a:extLst>
                </a:gridCol>
              </a:tblGrid>
              <a:tr h="924973">
                <a:tc>
                  <a:txBody>
                    <a:bodyPr/>
                    <a:lstStyle/>
                    <a:p>
                      <a:pPr>
                        <a:spcBef>
                          <a:spcPts val="600"/>
                        </a:spcBef>
                        <a:spcAft>
                          <a:spcPts val="600"/>
                        </a:spcAft>
                      </a:pPr>
                      <a:r>
                        <a:rPr lang="en-GB" sz="2400" b="0" kern="50">
                          <a:solidFill>
                            <a:srgbClr val="404040"/>
                          </a:solidFill>
                          <a:effectLst/>
                          <a:latin typeface="+mn-lt"/>
                          <a:ea typeface="Arial Unicode MS"/>
                          <a:cs typeface="Arial" panose="020B0604020202020204" pitchFamily="34" charset="0"/>
                        </a:rPr>
                        <a:t>Deadline for clarification requests to the contracting authority </a:t>
                      </a:r>
                      <a:endParaRPr lang="en-US" sz="2400" b="0" kern="50">
                        <a:effectLst/>
                        <a:latin typeface="+mn-lt"/>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2400" b="0" kern="50">
                          <a:solidFill>
                            <a:srgbClr val="404040"/>
                          </a:solidFill>
                          <a:effectLst/>
                          <a:latin typeface="+mn-lt"/>
                          <a:ea typeface="Arial Unicode MS"/>
                          <a:cs typeface="Arial" panose="020B0604020202020204" pitchFamily="34" charset="0"/>
                        </a:rPr>
                        <a:t>29-July-24</a:t>
                      </a:r>
                    </a:p>
                  </a:txBody>
                  <a:tcPr marL="68580" marR="68580" marT="0" marB="0"/>
                </a:tc>
                <a:tc>
                  <a:txBody>
                    <a:bodyPr/>
                    <a:lstStyle/>
                    <a:p>
                      <a:pPr algn="ctr">
                        <a:spcBef>
                          <a:spcPts val="600"/>
                        </a:spcBef>
                        <a:spcAft>
                          <a:spcPts val="600"/>
                        </a:spcAft>
                      </a:pPr>
                      <a:r>
                        <a:rPr lang="fr-FR" sz="2400" kern="50">
                          <a:solidFill>
                            <a:srgbClr val="404040"/>
                          </a:solidFill>
                          <a:effectLst/>
                          <a:latin typeface="+mn-lt"/>
                          <a:ea typeface="Arial Unicode MS"/>
                          <a:cs typeface="Arial" panose="020B0604020202020204" pitchFamily="34" charset="0"/>
                        </a:rPr>
                        <a:t>5:00 pm</a:t>
                      </a:r>
                      <a:endParaRPr lang="en-US" sz="2400" kern="50">
                        <a:effectLst/>
                        <a:latin typeface="+mn-lt"/>
                        <a:ea typeface="Arial Unicode MS"/>
                        <a:cs typeface="Tahoma" panose="020B0604030504040204" pitchFamily="34" charset="0"/>
                      </a:endParaRPr>
                    </a:p>
                  </a:txBody>
                  <a:tcPr marL="68580" marR="68580" marT="0" marB="0"/>
                </a:tc>
                <a:extLst>
                  <a:ext uri="{0D108BD9-81ED-4DB2-BD59-A6C34878D82A}">
                    <a16:rowId xmlns:a16="http://schemas.microsoft.com/office/drawing/2014/main" val="3200077964"/>
                  </a:ext>
                </a:extLst>
              </a:tr>
              <a:tr h="924973">
                <a:tc>
                  <a:txBody>
                    <a:bodyPr/>
                    <a:lstStyle/>
                    <a:p>
                      <a:pPr>
                        <a:spcBef>
                          <a:spcPts val="600"/>
                        </a:spcBef>
                        <a:spcAft>
                          <a:spcPts val="600"/>
                        </a:spcAft>
                      </a:pPr>
                      <a:r>
                        <a:rPr lang="en-US" sz="2400" b="0" kern="50">
                          <a:solidFill>
                            <a:srgbClr val="404040"/>
                          </a:solidFill>
                          <a:effectLst/>
                          <a:latin typeface="+mn-lt"/>
                          <a:ea typeface="Arial Unicode MS"/>
                          <a:cs typeface="Arial" panose="020B0604020202020204" pitchFamily="34" charset="0"/>
                        </a:rPr>
                        <a:t>Response to </a:t>
                      </a:r>
                      <a:r>
                        <a:rPr lang="en-GB" sz="2400" b="0" kern="50">
                          <a:solidFill>
                            <a:srgbClr val="404040"/>
                          </a:solidFill>
                          <a:effectLst/>
                          <a:latin typeface="+mn-lt"/>
                          <a:ea typeface="Arial Unicode MS"/>
                          <a:cs typeface="Arial" panose="020B0604020202020204" pitchFamily="34" charset="0"/>
                        </a:rPr>
                        <a:t>clarification requests </a:t>
                      </a:r>
                      <a:r>
                        <a:rPr lang="en-US" sz="2400" b="0" kern="50">
                          <a:solidFill>
                            <a:srgbClr val="404040"/>
                          </a:solidFill>
                          <a:effectLst/>
                          <a:latin typeface="+mn-lt"/>
                          <a:ea typeface="Arial Unicode MS"/>
                          <a:cs typeface="Arial" panose="020B0604020202020204" pitchFamily="34" charset="0"/>
                        </a:rPr>
                        <a:t>are given by the contracting authority</a:t>
                      </a:r>
                      <a:endParaRPr lang="en-US" sz="2400" b="0" kern="50">
                        <a:effectLst/>
                        <a:latin typeface="+mn-lt"/>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en-US" sz="2400" b="0" kern="50">
                          <a:solidFill>
                            <a:srgbClr val="404040"/>
                          </a:solidFill>
                          <a:effectLst/>
                          <a:latin typeface="+mn-lt"/>
                          <a:ea typeface="Arial Unicode MS"/>
                          <a:cs typeface="Arial" panose="020B0604020202020204" pitchFamily="34" charset="0"/>
                        </a:rPr>
                        <a:t>8-August-24</a:t>
                      </a:r>
                    </a:p>
                  </a:txBody>
                  <a:tcPr marL="68580" marR="68580" marT="0" marB="0"/>
                </a:tc>
                <a:tc>
                  <a:txBody>
                    <a:bodyPr/>
                    <a:lstStyle/>
                    <a:p>
                      <a:pPr algn="ctr">
                        <a:spcBef>
                          <a:spcPts val="600"/>
                        </a:spcBef>
                        <a:spcAft>
                          <a:spcPts val="600"/>
                        </a:spcAft>
                      </a:pPr>
                      <a:r>
                        <a:rPr lang="fr-FR" sz="2400" kern="50">
                          <a:solidFill>
                            <a:srgbClr val="404040"/>
                          </a:solidFill>
                          <a:effectLst/>
                          <a:latin typeface="+mn-lt"/>
                          <a:ea typeface="Arial Unicode MS"/>
                          <a:cs typeface="Arial" panose="020B0604020202020204" pitchFamily="34" charset="0"/>
                        </a:rPr>
                        <a:t>5:00 pm</a:t>
                      </a:r>
                      <a:endParaRPr lang="en-US" sz="2400" kern="50">
                        <a:effectLst/>
                        <a:latin typeface="+mn-lt"/>
                        <a:ea typeface="Arial Unicode MS"/>
                        <a:cs typeface="Tahoma" panose="020B0604030504040204" pitchFamily="34" charset="0"/>
                      </a:endParaRPr>
                    </a:p>
                  </a:txBody>
                  <a:tcPr marL="68580" marR="68580" marT="0" marB="0"/>
                </a:tc>
                <a:extLst>
                  <a:ext uri="{0D108BD9-81ED-4DB2-BD59-A6C34878D82A}">
                    <a16:rowId xmlns:a16="http://schemas.microsoft.com/office/drawing/2014/main" val="858161838"/>
                  </a:ext>
                </a:extLst>
              </a:tr>
              <a:tr h="924973">
                <a:tc>
                  <a:txBody>
                    <a:bodyPr/>
                    <a:lstStyle/>
                    <a:p>
                      <a:pPr>
                        <a:spcBef>
                          <a:spcPts val="600"/>
                        </a:spcBef>
                        <a:spcAft>
                          <a:spcPts val="600"/>
                        </a:spcAft>
                      </a:pPr>
                      <a:r>
                        <a:rPr lang="en-US" sz="2400" b="1" kern="50">
                          <a:solidFill>
                            <a:srgbClr val="FF0000"/>
                          </a:solidFill>
                          <a:effectLst/>
                          <a:latin typeface="+mn-lt"/>
                        </a:rPr>
                        <a:t>Deadline for the submission of the proposals</a:t>
                      </a:r>
                      <a:endParaRPr lang="en-US" sz="2400" b="1" kern="50">
                        <a:solidFill>
                          <a:srgbClr val="FF0000"/>
                        </a:solidFill>
                        <a:effectLst/>
                        <a:latin typeface="+mn-lt"/>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2400" b="1" kern="50">
                          <a:solidFill>
                            <a:srgbClr val="FF0000"/>
                          </a:solidFill>
                          <a:effectLst/>
                          <a:latin typeface="+mn-lt"/>
                          <a:ea typeface="Arial Unicode MS"/>
                          <a:cs typeface="Arial" panose="020B0604020202020204" pitchFamily="34" charset="0"/>
                        </a:rPr>
                        <a:t>19-August-2024</a:t>
                      </a:r>
                      <a:endParaRPr lang="en-US" sz="2400" b="1" kern="50">
                        <a:solidFill>
                          <a:srgbClr val="FF0000"/>
                        </a:solidFill>
                        <a:effectLst/>
                        <a:latin typeface="+mn-lt"/>
                        <a:ea typeface="Arial Unicode MS"/>
                        <a:cs typeface="Arial" panose="020B0604020202020204" pitchFamily="34" charset="0"/>
                      </a:endParaRPr>
                    </a:p>
                  </a:txBody>
                  <a:tcPr marL="68580" marR="68580" marT="0" marB="0"/>
                </a:tc>
                <a:tc>
                  <a:txBody>
                    <a:bodyPr/>
                    <a:lstStyle/>
                    <a:p>
                      <a:pPr algn="ctr">
                        <a:spcBef>
                          <a:spcPts val="600"/>
                        </a:spcBef>
                        <a:spcAft>
                          <a:spcPts val="600"/>
                        </a:spcAft>
                      </a:pPr>
                      <a:r>
                        <a:rPr lang="fr-FR" sz="2400" b="1" kern="50">
                          <a:solidFill>
                            <a:srgbClr val="FF0000"/>
                          </a:solidFill>
                          <a:effectLst/>
                          <a:latin typeface="+mn-lt"/>
                        </a:rPr>
                        <a:t>5:00 pm</a:t>
                      </a:r>
                      <a:endParaRPr lang="en-US" sz="2400" b="1" kern="50">
                        <a:solidFill>
                          <a:srgbClr val="FF0000"/>
                        </a:solidFill>
                        <a:effectLst/>
                        <a:latin typeface="+mn-lt"/>
                        <a:ea typeface="Arial Unicode MS"/>
                        <a:cs typeface="Tahoma" panose="020B0604030504040204" pitchFamily="34" charset="0"/>
                      </a:endParaRPr>
                    </a:p>
                  </a:txBody>
                  <a:tcPr marL="68580" marR="68580" marT="0" marB="0"/>
                </a:tc>
                <a:extLst>
                  <a:ext uri="{0D108BD9-81ED-4DB2-BD59-A6C34878D82A}">
                    <a16:rowId xmlns:a16="http://schemas.microsoft.com/office/drawing/2014/main" val="1399419183"/>
                  </a:ext>
                </a:extLst>
              </a:tr>
              <a:tr h="1365492">
                <a:tc>
                  <a:txBody>
                    <a:bodyPr/>
                    <a:lstStyle/>
                    <a:p>
                      <a:pPr>
                        <a:spcBef>
                          <a:spcPts val="600"/>
                        </a:spcBef>
                        <a:spcAft>
                          <a:spcPts val="600"/>
                        </a:spcAft>
                      </a:pPr>
                      <a:r>
                        <a:rPr lang="en-US" sz="2400" kern="50">
                          <a:effectLst/>
                          <a:latin typeface="+mn-lt"/>
                        </a:rPr>
                        <a:t>Opening, </a:t>
                      </a:r>
                      <a:r>
                        <a:rPr lang="en-GB" sz="2400" kern="50">
                          <a:effectLst/>
                          <a:latin typeface="+mn-lt"/>
                        </a:rPr>
                        <a:t>administrative and admissibility checks of proposals</a:t>
                      </a:r>
                      <a:endParaRPr lang="en-US" sz="2400" kern="50">
                        <a:effectLst/>
                        <a:latin typeface="+mn-lt"/>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2400" b="0" kern="50">
                          <a:solidFill>
                            <a:srgbClr val="404040"/>
                          </a:solidFill>
                          <a:effectLst/>
                          <a:latin typeface="+mn-lt"/>
                          <a:ea typeface="Arial Unicode MS"/>
                          <a:cs typeface="Arial" panose="020B0604020202020204" pitchFamily="34" charset="0"/>
                        </a:rPr>
                        <a:t>20-August-2024</a:t>
                      </a:r>
                      <a:endParaRPr lang="en-US" sz="2400" b="0" kern="50">
                        <a:solidFill>
                          <a:srgbClr val="404040"/>
                        </a:solidFill>
                        <a:effectLst/>
                        <a:latin typeface="+mn-lt"/>
                        <a:ea typeface="Arial Unicode MS"/>
                        <a:cs typeface="Arial" panose="020B0604020202020204" pitchFamily="34" charset="0"/>
                      </a:endParaRPr>
                    </a:p>
                  </a:txBody>
                  <a:tcPr marL="7620" marR="7620" marT="7620" marB="0" anchor="ctr"/>
                </a:tc>
                <a:tc>
                  <a:txBody>
                    <a:bodyPr/>
                    <a:lstStyle/>
                    <a:p>
                      <a:pPr algn="ctr">
                        <a:spcBef>
                          <a:spcPts val="600"/>
                        </a:spcBef>
                        <a:spcAft>
                          <a:spcPts val="600"/>
                        </a:spcAft>
                      </a:pPr>
                      <a:r>
                        <a:rPr lang="fr-FR" sz="2400" kern="50">
                          <a:effectLst/>
                          <a:latin typeface="+mn-lt"/>
                        </a:rPr>
                        <a:t>N/A</a:t>
                      </a:r>
                      <a:endParaRPr lang="en-US" sz="2400" kern="50">
                        <a:effectLst/>
                        <a:latin typeface="+mn-lt"/>
                        <a:ea typeface="Arial Unicode MS"/>
                        <a:cs typeface="Tahoma" panose="020B0604030504040204" pitchFamily="34" charset="0"/>
                      </a:endParaRPr>
                    </a:p>
                  </a:txBody>
                  <a:tcPr marL="68580" marR="68580" marT="0" marB="0"/>
                </a:tc>
                <a:extLst>
                  <a:ext uri="{0D108BD9-81ED-4DB2-BD59-A6C34878D82A}">
                    <a16:rowId xmlns:a16="http://schemas.microsoft.com/office/drawing/2014/main" val="657441492"/>
                  </a:ext>
                </a:extLst>
              </a:tr>
              <a:tr h="924973">
                <a:tc>
                  <a:txBody>
                    <a:bodyPr/>
                    <a:lstStyle/>
                    <a:p>
                      <a:pPr>
                        <a:spcBef>
                          <a:spcPts val="600"/>
                        </a:spcBef>
                        <a:spcAft>
                          <a:spcPts val="600"/>
                        </a:spcAft>
                      </a:pPr>
                      <a:r>
                        <a:rPr lang="en-US" sz="2400" kern="50">
                          <a:effectLst/>
                          <a:latin typeface="+mn-lt"/>
                        </a:rPr>
                        <a:t>Technical</a:t>
                      </a:r>
                      <a:r>
                        <a:rPr lang="en-US" sz="2400" kern="50" baseline="0">
                          <a:effectLst/>
                          <a:latin typeface="+mn-lt"/>
                        </a:rPr>
                        <a:t> e</a:t>
                      </a:r>
                      <a:r>
                        <a:rPr lang="en-US" sz="2400" kern="50">
                          <a:effectLst/>
                          <a:latin typeface="+mn-lt"/>
                        </a:rPr>
                        <a:t>valuation of proposals</a:t>
                      </a:r>
                      <a:endParaRPr lang="en-US" sz="2400" kern="50">
                        <a:effectLst/>
                        <a:latin typeface="+mn-lt"/>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2400" b="0" kern="50">
                          <a:solidFill>
                            <a:srgbClr val="404040"/>
                          </a:solidFill>
                          <a:effectLst/>
                          <a:latin typeface="+mn-lt"/>
                          <a:ea typeface="Arial Unicode MS"/>
                          <a:cs typeface="Arial" panose="020B0604020202020204" pitchFamily="34" charset="0"/>
                        </a:rPr>
                        <a:t>20-September-2024</a:t>
                      </a:r>
                      <a:endParaRPr lang="en-US" sz="2400" b="0" kern="50">
                        <a:solidFill>
                          <a:srgbClr val="404040"/>
                        </a:solidFill>
                        <a:effectLst/>
                        <a:latin typeface="+mn-lt"/>
                        <a:ea typeface="Arial Unicode MS"/>
                        <a:cs typeface="Arial" panose="020B0604020202020204" pitchFamily="34" charset="0"/>
                      </a:endParaRPr>
                    </a:p>
                  </a:txBody>
                  <a:tcPr marL="68580" marR="68580" marT="0" marB="0"/>
                </a:tc>
                <a:tc>
                  <a:txBody>
                    <a:bodyPr/>
                    <a:lstStyle/>
                    <a:p>
                      <a:pPr algn="ctr">
                        <a:spcBef>
                          <a:spcPts val="600"/>
                        </a:spcBef>
                        <a:spcAft>
                          <a:spcPts val="600"/>
                        </a:spcAft>
                      </a:pPr>
                      <a:r>
                        <a:rPr lang="fr-FR" sz="2400" kern="50">
                          <a:effectLst/>
                          <a:latin typeface="+mn-lt"/>
                        </a:rPr>
                        <a:t>N/A</a:t>
                      </a:r>
                      <a:endParaRPr lang="en-US" sz="2400" kern="50">
                        <a:effectLst/>
                        <a:latin typeface="+mn-lt"/>
                        <a:ea typeface="Arial Unicode MS"/>
                        <a:cs typeface="Tahoma" panose="020B0604030504040204" pitchFamily="34" charset="0"/>
                      </a:endParaRPr>
                    </a:p>
                  </a:txBody>
                  <a:tcPr marL="68580" marR="68580" marT="0" marB="0"/>
                </a:tc>
                <a:extLst>
                  <a:ext uri="{0D108BD9-81ED-4DB2-BD59-A6C34878D82A}">
                    <a16:rowId xmlns:a16="http://schemas.microsoft.com/office/drawing/2014/main" val="3730296333"/>
                  </a:ext>
                </a:extLst>
              </a:tr>
            </a:tbl>
          </a:graphicData>
        </a:graphic>
      </p:graphicFrame>
    </p:spTree>
    <p:extLst>
      <p:ext uri="{BB962C8B-B14F-4D97-AF65-F5344CB8AC3E}">
        <p14:creationId xmlns:p14="http://schemas.microsoft.com/office/powerpoint/2010/main" val="599353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CDE03-8900-0B13-235E-5884722FFD93}"/>
              </a:ext>
            </a:extLst>
          </p:cNvPr>
          <p:cNvSpPr>
            <a:spLocks noGrp="1"/>
          </p:cNvSpPr>
          <p:nvPr>
            <p:ph type="title"/>
          </p:nvPr>
        </p:nvSpPr>
        <p:spPr/>
        <p:txBody>
          <a:bodyPr/>
          <a:lstStyle/>
          <a:p>
            <a:r>
              <a:rPr lang="en-US"/>
              <a:t>5. Next steps</a:t>
            </a:r>
            <a:endParaRPr lang="en-UG"/>
          </a:p>
        </p:txBody>
      </p:sp>
      <p:sp>
        <p:nvSpPr>
          <p:cNvPr id="3" name="Content Placeholder 2">
            <a:extLst>
              <a:ext uri="{FF2B5EF4-FFF2-40B4-BE49-F238E27FC236}">
                <a16:creationId xmlns:a16="http://schemas.microsoft.com/office/drawing/2014/main" id="{1F690F63-9302-B8EF-2BBD-529E0034BDAD}"/>
              </a:ext>
            </a:extLst>
          </p:cNvPr>
          <p:cNvSpPr>
            <a:spLocks noGrp="1"/>
          </p:cNvSpPr>
          <p:nvPr>
            <p:ph idx="1"/>
          </p:nvPr>
        </p:nvSpPr>
        <p:spPr/>
        <p:txBody>
          <a:bodyPr>
            <a:normAutofit/>
          </a:bodyPr>
          <a:lstStyle/>
          <a:p>
            <a:pPr marL="0" indent="0">
              <a:buNone/>
            </a:pPr>
            <a:r>
              <a:rPr lang="en-US" b="1">
                <a:solidFill>
                  <a:srgbClr val="C00000"/>
                </a:solidFill>
              </a:rPr>
              <a:t>Clarification requests </a:t>
            </a:r>
          </a:p>
          <a:p>
            <a:r>
              <a:rPr lang="en-US"/>
              <a:t>Deadline </a:t>
            </a:r>
            <a:r>
              <a:rPr lang="fr-FR" b="1" kern="50">
                <a:solidFill>
                  <a:srgbClr val="404040"/>
                </a:solidFill>
                <a:ea typeface="Arial Unicode MS"/>
                <a:cs typeface="Arial" panose="020B0604020202020204" pitchFamily="34" charset="0"/>
              </a:rPr>
              <a:t>29-July</a:t>
            </a:r>
            <a:r>
              <a:rPr lang="en-US" b="1"/>
              <a:t>, 2024, 5 PM </a:t>
            </a:r>
            <a:r>
              <a:rPr lang="en-US"/>
              <a:t>(21 days before submission deadline)</a:t>
            </a:r>
          </a:p>
          <a:p>
            <a:r>
              <a:rPr lang="en-US"/>
              <a:t>Requirements:</a:t>
            </a:r>
          </a:p>
          <a:p>
            <a:pPr lvl="1"/>
            <a:r>
              <a:rPr lang="en-US" u="sng">
                <a:hlinkClick r:id="rId2"/>
              </a:rPr>
              <a:t>sdf.grants@enabel.be</a:t>
            </a:r>
            <a:r>
              <a:rPr lang="en-US" u="sng"/>
              <a:t> </a:t>
            </a:r>
            <a:r>
              <a:rPr lang="en-US"/>
              <a:t>only</a:t>
            </a:r>
          </a:p>
          <a:p>
            <a:pPr lvl="1"/>
            <a:r>
              <a:rPr lang="en-US"/>
              <a:t>Subject line with </a:t>
            </a:r>
            <a:r>
              <a:rPr lang="en-US" b="1"/>
              <a:t>reference number call for proposals:  (UGA22005-10036) + full name applicant </a:t>
            </a:r>
          </a:p>
          <a:p>
            <a:r>
              <a:rPr lang="en-US"/>
              <a:t>Clarifications will be published by Enabel on </a:t>
            </a:r>
            <a:r>
              <a:rPr lang="en-US">
                <a:hlinkClick r:id="rId3"/>
              </a:rPr>
              <a:t>https://www.enabel.be/content/enabel-grants</a:t>
            </a:r>
            <a:r>
              <a:rPr lang="en-US"/>
              <a:t>  with final update by </a:t>
            </a:r>
            <a:r>
              <a:rPr lang="en-US" b="1" kern="50">
                <a:solidFill>
                  <a:srgbClr val="404040"/>
                </a:solidFill>
                <a:ea typeface="Arial Unicode MS"/>
                <a:cs typeface="Arial" panose="020B0604020202020204" pitchFamily="34" charset="0"/>
              </a:rPr>
              <a:t>8-August-24</a:t>
            </a:r>
            <a:r>
              <a:rPr lang="en-US"/>
              <a:t> at 5 PM </a:t>
            </a:r>
          </a:p>
          <a:p>
            <a:endParaRPr lang="en-UG"/>
          </a:p>
        </p:txBody>
      </p:sp>
    </p:spTree>
    <p:extLst>
      <p:ext uri="{BB962C8B-B14F-4D97-AF65-F5344CB8AC3E}">
        <p14:creationId xmlns:p14="http://schemas.microsoft.com/office/powerpoint/2010/main" val="41887564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28937-CFD6-CE0E-5059-8122670F078F}"/>
              </a:ext>
            </a:extLst>
          </p:cNvPr>
          <p:cNvSpPr>
            <a:spLocks noGrp="1"/>
          </p:cNvSpPr>
          <p:nvPr>
            <p:ph type="title"/>
          </p:nvPr>
        </p:nvSpPr>
        <p:spPr/>
        <p:txBody>
          <a:bodyPr/>
          <a:lstStyle/>
          <a:p>
            <a:r>
              <a:rPr lang="en-US"/>
              <a:t>5. Next steps</a:t>
            </a:r>
            <a:endParaRPr lang="en-UG"/>
          </a:p>
        </p:txBody>
      </p:sp>
      <p:sp>
        <p:nvSpPr>
          <p:cNvPr id="3" name="Content Placeholder 2">
            <a:extLst>
              <a:ext uri="{FF2B5EF4-FFF2-40B4-BE49-F238E27FC236}">
                <a16:creationId xmlns:a16="http://schemas.microsoft.com/office/drawing/2014/main" id="{BD5BABD9-A80B-389A-F181-E746A38A5C36}"/>
              </a:ext>
            </a:extLst>
          </p:cNvPr>
          <p:cNvSpPr>
            <a:spLocks noGrp="1"/>
          </p:cNvSpPr>
          <p:nvPr>
            <p:ph idx="1"/>
          </p:nvPr>
        </p:nvSpPr>
        <p:spPr/>
        <p:txBody>
          <a:bodyPr/>
          <a:lstStyle/>
          <a:p>
            <a:pPr marL="0" indent="0">
              <a:buNone/>
            </a:pPr>
            <a:r>
              <a:rPr lang="en-US" b="1">
                <a:solidFill>
                  <a:srgbClr val="C00000"/>
                </a:solidFill>
              </a:rPr>
              <a:t>Submission full proposal </a:t>
            </a:r>
          </a:p>
          <a:p>
            <a:r>
              <a:rPr lang="en-US"/>
              <a:t>Deadline </a:t>
            </a:r>
            <a:r>
              <a:rPr lang="en-US" b="1">
                <a:solidFill>
                  <a:srgbClr val="C00000"/>
                </a:solidFill>
              </a:rPr>
              <a:t>19 August 2024, 2024, 5 PM </a:t>
            </a:r>
          </a:p>
          <a:p>
            <a:r>
              <a:rPr lang="en-US"/>
              <a:t>Required documents (!):</a:t>
            </a:r>
          </a:p>
          <a:p>
            <a:pPr lvl="1"/>
            <a:r>
              <a:rPr lang="en-US"/>
              <a:t>ANNEX A, PART B = proposal application form – </a:t>
            </a:r>
            <a:r>
              <a:rPr lang="en-US" b="1"/>
              <a:t>pdf format</a:t>
            </a:r>
          </a:p>
          <a:p>
            <a:pPr lvl="1"/>
            <a:r>
              <a:rPr lang="en-US"/>
              <a:t>ANNEX B = Budget – </a:t>
            </a:r>
            <a:r>
              <a:rPr lang="en-US" b="1"/>
              <a:t>Excel format(!)</a:t>
            </a:r>
          </a:p>
          <a:p>
            <a:pPr lvl="1"/>
            <a:r>
              <a:rPr lang="en-US"/>
              <a:t>ANNEX C = Logical Framework – </a:t>
            </a:r>
            <a:r>
              <a:rPr lang="en-US" b="1"/>
              <a:t>pdf format</a:t>
            </a:r>
          </a:p>
          <a:p>
            <a:pPr marL="457200" lvl="1" indent="0">
              <a:buNone/>
            </a:pPr>
            <a:endParaRPr lang="en-US" b="1"/>
          </a:p>
          <a:p>
            <a:pPr marL="457200" lvl="1" indent="0">
              <a:buNone/>
            </a:pPr>
            <a:r>
              <a:rPr lang="en-US" b="1"/>
              <a:t>Download all templates from </a:t>
            </a:r>
            <a:r>
              <a:rPr lang="en-US" b="1">
                <a:hlinkClick r:id="rId2"/>
              </a:rPr>
              <a:t>https://www.enabel.be/content/enabel-grants</a:t>
            </a:r>
            <a:r>
              <a:rPr lang="en-US" b="1"/>
              <a:t> </a:t>
            </a:r>
          </a:p>
          <a:p>
            <a:endParaRPr lang="en-UG"/>
          </a:p>
        </p:txBody>
      </p:sp>
    </p:spTree>
    <p:extLst>
      <p:ext uri="{BB962C8B-B14F-4D97-AF65-F5344CB8AC3E}">
        <p14:creationId xmlns:p14="http://schemas.microsoft.com/office/powerpoint/2010/main" val="42843680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6DD2-A0D8-55B1-0F41-94738640BF55}"/>
              </a:ext>
            </a:extLst>
          </p:cNvPr>
          <p:cNvSpPr>
            <a:spLocks noGrp="1"/>
          </p:cNvSpPr>
          <p:nvPr>
            <p:ph type="title"/>
          </p:nvPr>
        </p:nvSpPr>
        <p:spPr/>
        <p:txBody>
          <a:bodyPr/>
          <a:lstStyle/>
          <a:p>
            <a:r>
              <a:rPr lang="en-US"/>
              <a:t>5. Next steps</a:t>
            </a:r>
            <a:endParaRPr lang="en-UG"/>
          </a:p>
        </p:txBody>
      </p:sp>
      <p:sp>
        <p:nvSpPr>
          <p:cNvPr id="3" name="Content Placeholder 2">
            <a:extLst>
              <a:ext uri="{FF2B5EF4-FFF2-40B4-BE49-F238E27FC236}">
                <a16:creationId xmlns:a16="http://schemas.microsoft.com/office/drawing/2014/main" id="{480784CB-29E6-65EB-CA62-C7F6147D9698}"/>
              </a:ext>
            </a:extLst>
          </p:cNvPr>
          <p:cNvSpPr>
            <a:spLocks noGrp="1"/>
          </p:cNvSpPr>
          <p:nvPr>
            <p:ph idx="1"/>
          </p:nvPr>
        </p:nvSpPr>
        <p:spPr/>
        <p:txBody>
          <a:bodyPr>
            <a:normAutofit fontScale="92500" lnSpcReduction="20000"/>
          </a:bodyPr>
          <a:lstStyle/>
          <a:p>
            <a:pPr algn="just" fontAlgn="base"/>
            <a:r>
              <a:rPr lang="en-US"/>
              <a:t>Applications must be submitted</a:t>
            </a:r>
            <a:r>
              <a:rPr lang="en-US" b="1"/>
              <a:t> in electronic version, one PDF file</a:t>
            </a:r>
            <a:r>
              <a:rPr lang="en-US"/>
              <a:t> containing grant application documents and annexes – except for the </a:t>
            </a:r>
            <a:r>
              <a:rPr lang="en-US" b="1"/>
              <a:t>budget </a:t>
            </a:r>
            <a:r>
              <a:rPr lang="en-US"/>
              <a:t>(annex B) which is to be sent in a </a:t>
            </a:r>
            <a:r>
              <a:rPr lang="en-US" b="1"/>
              <a:t>protected Excel format</a:t>
            </a:r>
            <a:r>
              <a:rPr lang="en-US"/>
              <a:t> – and sent to this email: </a:t>
            </a:r>
            <a:r>
              <a:rPr lang="en-US" u="sng">
                <a:hlinkClick r:id="rId2"/>
              </a:rPr>
              <a:t>sdf.grants@enabel.be</a:t>
            </a:r>
            <a:r>
              <a:rPr lang="en-US" u="sng"/>
              <a:t>. </a:t>
            </a:r>
            <a:r>
              <a:rPr lang="en-US" u="sng" err="1"/>
              <a:t>Enabel</a:t>
            </a:r>
            <a:r>
              <a:rPr lang="en-US" u="sng"/>
              <a:t> will send a confirmation upon receipt of the submission.</a:t>
            </a:r>
            <a:r>
              <a:rPr lang="en-US"/>
              <a:t> </a:t>
            </a:r>
          </a:p>
          <a:p>
            <a:pPr algn="just" fontAlgn="base"/>
            <a:r>
              <a:rPr lang="en-US"/>
              <a:t>The email subject line must bear the </a:t>
            </a:r>
            <a:r>
              <a:rPr lang="en-US" b="1"/>
              <a:t>Call for Proposals reference number, Call for Proposals title and full names/address of the applicant</a:t>
            </a:r>
            <a:r>
              <a:rPr lang="en-US"/>
              <a:t> </a:t>
            </a:r>
          </a:p>
          <a:p>
            <a:pPr algn="just" fontAlgn="base"/>
            <a:r>
              <a:rPr lang="en-US"/>
              <a:t>Applications sent by other means (for example by fax, post, courier) or sent to other e-mail addresses will be rejected. </a:t>
            </a:r>
          </a:p>
          <a:p>
            <a:pPr algn="just" fontAlgn="base"/>
            <a:r>
              <a:rPr lang="en-US" b="1"/>
              <a:t>Applicants must ensure that their application is complete. </a:t>
            </a:r>
            <a:r>
              <a:rPr lang="en-US" b="1" u="sng"/>
              <a:t>Incomplete applications may be rejected.</a:t>
            </a:r>
            <a:r>
              <a:rPr lang="en-US"/>
              <a:t> </a:t>
            </a:r>
          </a:p>
          <a:p>
            <a:pPr algn="just"/>
            <a:endParaRPr lang="en-UG"/>
          </a:p>
        </p:txBody>
      </p:sp>
    </p:spTree>
    <p:extLst>
      <p:ext uri="{BB962C8B-B14F-4D97-AF65-F5344CB8AC3E}">
        <p14:creationId xmlns:p14="http://schemas.microsoft.com/office/powerpoint/2010/main" val="1891676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11376-2565-0175-B113-7C6E209DCDB4}"/>
              </a:ext>
            </a:extLst>
          </p:cNvPr>
          <p:cNvSpPr>
            <a:spLocks noGrp="1"/>
          </p:cNvSpPr>
          <p:nvPr>
            <p:ph type="title"/>
          </p:nvPr>
        </p:nvSpPr>
        <p:spPr/>
        <p:txBody>
          <a:bodyPr/>
          <a:lstStyle/>
          <a:p>
            <a:endParaRPr lang="en-GB"/>
          </a:p>
        </p:txBody>
      </p:sp>
      <p:sp>
        <p:nvSpPr>
          <p:cNvPr id="3" name="Rectangle 2"/>
          <p:cNvSpPr/>
          <p:nvPr/>
        </p:nvSpPr>
        <p:spPr>
          <a:xfrm>
            <a:off x="4076700" y="266700"/>
            <a:ext cx="3514725" cy="514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WeWork</a:t>
            </a:r>
          </a:p>
        </p:txBody>
      </p:sp>
      <p:pic>
        <p:nvPicPr>
          <p:cNvPr id="5" name="Picture 4">
            <a:extLst>
              <a:ext uri="{FF2B5EF4-FFF2-40B4-BE49-F238E27FC236}">
                <a16:creationId xmlns:a16="http://schemas.microsoft.com/office/drawing/2014/main" id="{F812D5D3-36DB-D66C-393A-7AF126B597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4149964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8B64E-8DE5-C7FB-5376-CCACF10CF6C2}"/>
              </a:ext>
            </a:extLst>
          </p:cNvPr>
          <p:cNvSpPr>
            <a:spLocks noGrp="1"/>
          </p:cNvSpPr>
          <p:nvPr>
            <p:ph type="title"/>
          </p:nvPr>
        </p:nvSpPr>
        <p:spPr/>
        <p:txBody>
          <a:bodyPr/>
          <a:lstStyle/>
          <a:p>
            <a:r>
              <a:rPr lang="en-US"/>
              <a:t>5. Next steps</a:t>
            </a:r>
            <a:endParaRPr lang="en-UG"/>
          </a:p>
        </p:txBody>
      </p:sp>
      <p:sp>
        <p:nvSpPr>
          <p:cNvPr id="3" name="Content Placeholder 2">
            <a:extLst>
              <a:ext uri="{FF2B5EF4-FFF2-40B4-BE49-F238E27FC236}">
                <a16:creationId xmlns:a16="http://schemas.microsoft.com/office/drawing/2014/main" id="{CFE1002F-76DF-48A3-F2B0-81A83024D082}"/>
              </a:ext>
            </a:extLst>
          </p:cNvPr>
          <p:cNvSpPr>
            <a:spLocks noGrp="1"/>
          </p:cNvSpPr>
          <p:nvPr>
            <p:ph idx="1"/>
          </p:nvPr>
        </p:nvSpPr>
        <p:spPr/>
        <p:txBody>
          <a:bodyPr>
            <a:normAutofit fontScale="92500"/>
          </a:bodyPr>
          <a:lstStyle/>
          <a:p>
            <a:pPr marL="0" indent="0" algn="just">
              <a:buNone/>
            </a:pPr>
            <a:r>
              <a:rPr lang="en-US" b="1">
                <a:solidFill>
                  <a:srgbClr val="C00000"/>
                </a:solidFill>
              </a:rPr>
              <a:t>Send timely and do not wait until the last moment ! Any submission after 5 PM is not allowed</a:t>
            </a:r>
          </a:p>
          <a:p>
            <a:pPr algn="just"/>
            <a:r>
              <a:rPr lang="en-US"/>
              <a:t>All templates (A, B and C) have to be </a:t>
            </a:r>
            <a:r>
              <a:rPr lang="en-US" b="1"/>
              <a:t>fully completed and the template itself cannot be modified</a:t>
            </a:r>
          </a:p>
          <a:p>
            <a:pPr algn="just"/>
            <a:r>
              <a:rPr lang="en-US"/>
              <a:t>Any error or inconsistency in the proposal (</a:t>
            </a:r>
            <a:r>
              <a:rPr lang="en-US" err="1"/>
              <a:t>eg</a:t>
            </a:r>
            <a:r>
              <a:rPr lang="en-US"/>
              <a:t> in the budget calculation) may lead to rejection of the application</a:t>
            </a:r>
          </a:p>
          <a:p>
            <a:pPr algn="just"/>
            <a:r>
              <a:rPr lang="en-US"/>
              <a:t>Only the proposal (annex A), budget (B) and </a:t>
            </a:r>
            <a:r>
              <a:rPr lang="en-US" err="1"/>
              <a:t>logframe</a:t>
            </a:r>
            <a:r>
              <a:rPr lang="en-US"/>
              <a:t> (C) will be evaluated. It is therefore very important that these contain ALL the relevant information regarding the action.</a:t>
            </a:r>
            <a:r>
              <a:rPr lang="en-US" b="1"/>
              <a:t> </a:t>
            </a:r>
          </a:p>
          <a:p>
            <a:pPr marL="0" indent="0">
              <a:buNone/>
            </a:pPr>
            <a:r>
              <a:rPr lang="en-US" b="1"/>
              <a:t>No supplementary annex must be sent</a:t>
            </a:r>
            <a:endParaRPr lang="en-US"/>
          </a:p>
          <a:p>
            <a:endParaRPr lang="en-UG"/>
          </a:p>
        </p:txBody>
      </p:sp>
    </p:spTree>
    <p:extLst>
      <p:ext uri="{BB962C8B-B14F-4D97-AF65-F5344CB8AC3E}">
        <p14:creationId xmlns:p14="http://schemas.microsoft.com/office/powerpoint/2010/main" val="12661927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7C916-CE04-3BEB-40B4-EFC487BEF65C}"/>
              </a:ext>
            </a:extLst>
          </p:cNvPr>
          <p:cNvSpPr>
            <a:spLocks noGrp="1"/>
          </p:cNvSpPr>
          <p:nvPr>
            <p:ph type="title"/>
          </p:nvPr>
        </p:nvSpPr>
        <p:spPr/>
        <p:txBody>
          <a:bodyPr/>
          <a:lstStyle/>
          <a:p>
            <a:r>
              <a:rPr lang="en-US"/>
              <a:t>5. Next steps</a:t>
            </a:r>
            <a:endParaRPr lang="en-UG"/>
          </a:p>
        </p:txBody>
      </p:sp>
      <p:sp>
        <p:nvSpPr>
          <p:cNvPr id="3" name="Content Placeholder 2">
            <a:extLst>
              <a:ext uri="{FF2B5EF4-FFF2-40B4-BE49-F238E27FC236}">
                <a16:creationId xmlns:a16="http://schemas.microsoft.com/office/drawing/2014/main" id="{59FB4066-9132-9F9A-92A6-47C75CBB94B9}"/>
              </a:ext>
            </a:extLst>
          </p:cNvPr>
          <p:cNvSpPr>
            <a:spLocks noGrp="1"/>
          </p:cNvSpPr>
          <p:nvPr>
            <p:ph idx="1"/>
          </p:nvPr>
        </p:nvSpPr>
        <p:spPr/>
        <p:txBody>
          <a:bodyPr/>
          <a:lstStyle/>
          <a:p>
            <a:pPr algn="just"/>
            <a:r>
              <a:rPr lang="en-GB"/>
              <a:t>Concept note may not be modified by the applicant in the </a:t>
            </a:r>
            <a:r>
              <a:rPr lang="en-US"/>
              <a:t>proposal (</a:t>
            </a:r>
            <a:r>
              <a:rPr lang="en-US" b="1"/>
              <a:t>no substantial change to key activities/approaches</a:t>
            </a:r>
            <a:r>
              <a:rPr lang="en-US"/>
              <a:t>)</a:t>
            </a:r>
          </a:p>
          <a:p>
            <a:pPr marL="0" indent="0">
              <a:buNone/>
            </a:pPr>
            <a:endParaRPr lang="en-US"/>
          </a:p>
          <a:p>
            <a:pPr algn="just"/>
            <a:r>
              <a:rPr lang="en-US" b="1"/>
              <a:t>Requested funds may not differ more than 20% from the initial estimate/requested contribution </a:t>
            </a:r>
            <a:r>
              <a:rPr lang="en-US"/>
              <a:t>and within minimum/maximum amounts</a:t>
            </a:r>
            <a:endParaRPr lang="en-US" b="1"/>
          </a:p>
          <a:p>
            <a:endParaRPr lang="en-UG"/>
          </a:p>
        </p:txBody>
      </p:sp>
    </p:spTree>
    <p:extLst>
      <p:ext uri="{BB962C8B-B14F-4D97-AF65-F5344CB8AC3E}">
        <p14:creationId xmlns:p14="http://schemas.microsoft.com/office/powerpoint/2010/main" val="6136400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664FE-937F-1719-B4C8-B9ECB6C7C34A}"/>
              </a:ext>
            </a:extLst>
          </p:cNvPr>
          <p:cNvSpPr>
            <a:spLocks noGrp="1"/>
          </p:cNvSpPr>
          <p:nvPr>
            <p:ph type="title"/>
          </p:nvPr>
        </p:nvSpPr>
        <p:spPr/>
        <p:txBody>
          <a:bodyPr/>
          <a:lstStyle/>
          <a:p>
            <a:r>
              <a:rPr lang="en-US"/>
              <a:t>5. Next steps – PART 2</a:t>
            </a:r>
            <a:endParaRPr lang="en-UG"/>
          </a:p>
        </p:txBody>
      </p:sp>
      <p:graphicFrame>
        <p:nvGraphicFramePr>
          <p:cNvPr id="4" name="Content Placeholder 3">
            <a:extLst>
              <a:ext uri="{FF2B5EF4-FFF2-40B4-BE49-F238E27FC236}">
                <a16:creationId xmlns:a16="http://schemas.microsoft.com/office/drawing/2014/main" id="{2AEF04A8-0C25-0C09-9432-99EB39C937CB}"/>
              </a:ext>
            </a:extLst>
          </p:cNvPr>
          <p:cNvGraphicFramePr>
            <a:graphicFrameLocks/>
          </p:cNvGraphicFramePr>
          <p:nvPr>
            <p:extLst>
              <p:ext uri="{D42A27DB-BD31-4B8C-83A1-F6EECF244321}">
                <p14:modId xmlns:p14="http://schemas.microsoft.com/office/powerpoint/2010/main" val="3895437843"/>
              </p:ext>
            </p:extLst>
          </p:nvPr>
        </p:nvGraphicFramePr>
        <p:xfrm>
          <a:off x="707813" y="2051281"/>
          <a:ext cx="10776373" cy="4048785"/>
        </p:xfrm>
        <a:graphic>
          <a:graphicData uri="http://schemas.openxmlformats.org/drawingml/2006/table">
            <a:tbl>
              <a:tblPr>
                <a:tableStyleId>{5C22544A-7EE6-4342-B048-85BDC9FD1C3A}</a:tableStyleId>
              </a:tblPr>
              <a:tblGrid>
                <a:gridCol w="6881029">
                  <a:extLst>
                    <a:ext uri="{9D8B030D-6E8A-4147-A177-3AD203B41FA5}">
                      <a16:colId xmlns:a16="http://schemas.microsoft.com/office/drawing/2014/main" val="3856674543"/>
                    </a:ext>
                  </a:extLst>
                </a:gridCol>
                <a:gridCol w="2542032">
                  <a:extLst>
                    <a:ext uri="{9D8B030D-6E8A-4147-A177-3AD203B41FA5}">
                      <a16:colId xmlns:a16="http://schemas.microsoft.com/office/drawing/2014/main" val="904832600"/>
                    </a:ext>
                  </a:extLst>
                </a:gridCol>
                <a:gridCol w="1353312">
                  <a:extLst>
                    <a:ext uri="{9D8B030D-6E8A-4147-A177-3AD203B41FA5}">
                      <a16:colId xmlns:a16="http://schemas.microsoft.com/office/drawing/2014/main" val="3543547415"/>
                    </a:ext>
                  </a:extLst>
                </a:gridCol>
              </a:tblGrid>
              <a:tr h="792503">
                <a:tc>
                  <a:txBody>
                    <a:bodyPr/>
                    <a:lstStyle/>
                    <a:p>
                      <a:pPr>
                        <a:spcBef>
                          <a:spcPts val="600"/>
                        </a:spcBef>
                        <a:spcAft>
                          <a:spcPts val="600"/>
                        </a:spcAft>
                      </a:pPr>
                      <a:r>
                        <a:rPr lang="en-US" sz="2000" b="0" kern="50" dirty="0">
                          <a:solidFill>
                            <a:schemeClr val="tx1"/>
                          </a:solidFill>
                          <a:effectLst/>
                        </a:rPr>
                        <a:t>Request certificates and supporting documents relating to the grounds for exclusion (see 2.1.1 (2))</a:t>
                      </a:r>
                      <a:endParaRPr lang="en-US" sz="2000" b="0" kern="50" dirty="0">
                        <a:solidFill>
                          <a:schemeClr val="tx1"/>
                        </a:solidFill>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2000" b="0" kern="50" dirty="0">
                          <a:solidFill>
                            <a:schemeClr val="tx1"/>
                          </a:solidFill>
                          <a:effectLst/>
                        </a:rPr>
                        <a:t>TBD on </a:t>
                      </a:r>
                      <a:r>
                        <a:rPr lang="fr-FR" sz="2000" b="0" kern="50" dirty="0" err="1">
                          <a:solidFill>
                            <a:schemeClr val="tx1"/>
                          </a:solidFill>
                          <a:effectLst/>
                        </a:rPr>
                        <a:t>technical</a:t>
                      </a:r>
                      <a:r>
                        <a:rPr lang="fr-FR" sz="2000" b="0" kern="50" dirty="0">
                          <a:solidFill>
                            <a:schemeClr val="tx1"/>
                          </a:solidFill>
                          <a:effectLst/>
                        </a:rPr>
                        <a:t> </a:t>
                      </a:r>
                      <a:r>
                        <a:rPr lang="fr-FR" sz="2000" b="0" kern="50" dirty="0" err="1">
                          <a:solidFill>
                            <a:schemeClr val="tx1"/>
                          </a:solidFill>
                          <a:effectLst/>
                        </a:rPr>
                        <a:t>evaluation</a:t>
                      </a:r>
                      <a:r>
                        <a:rPr lang="fr-FR" sz="2000" b="0" kern="50" dirty="0">
                          <a:solidFill>
                            <a:schemeClr val="tx1"/>
                          </a:solidFill>
                          <a:effectLst/>
                        </a:rPr>
                        <a:t>*</a:t>
                      </a:r>
                      <a:endParaRPr lang="en-US" sz="2000" b="0" kern="50" dirty="0">
                        <a:solidFill>
                          <a:schemeClr val="tx1"/>
                        </a:solidFill>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2000" b="0" kern="50" dirty="0">
                          <a:solidFill>
                            <a:schemeClr val="tx1"/>
                          </a:solidFill>
                          <a:effectLst/>
                        </a:rPr>
                        <a:t>5:00 pm</a:t>
                      </a:r>
                      <a:endParaRPr lang="en-US" sz="2000" b="0" kern="50" dirty="0">
                        <a:solidFill>
                          <a:schemeClr val="tx1"/>
                        </a:solidFill>
                        <a:effectLst/>
                        <a:latin typeface="Arial" panose="020B0604020202020204" pitchFamily="34" charset="0"/>
                        <a:ea typeface="Arial Unicode MS"/>
                        <a:cs typeface="Tahoma" panose="020B0604030504040204" pitchFamily="34" charset="0"/>
                      </a:endParaRPr>
                    </a:p>
                  </a:txBody>
                  <a:tcPr marL="68580" marR="68580" marT="0" marB="0"/>
                </a:tc>
                <a:extLst>
                  <a:ext uri="{0D108BD9-81ED-4DB2-BD59-A6C34878D82A}">
                    <a16:rowId xmlns:a16="http://schemas.microsoft.com/office/drawing/2014/main" val="4274888950"/>
                  </a:ext>
                </a:extLst>
              </a:tr>
              <a:tr h="676656">
                <a:tc>
                  <a:txBody>
                    <a:bodyPr/>
                    <a:lstStyle/>
                    <a:p>
                      <a:pPr>
                        <a:spcBef>
                          <a:spcPts val="600"/>
                        </a:spcBef>
                        <a:spcAft>
                          <a:spcPts val="600"/>
                        </a:spcAft>
                      </a:pPr>
                      <a:r>
                        <a:rPr lang="en-US" sz="2000" b="0" kern="50" dirty="0">
                          <a:solidFill>
                            <a:schemeClr val="tx1"/>
                          </a:solidFill>
                          <a:effectLst/>
                        </a:rPr>
                        <a:t>Receipt of certificates and supporting documents relating to the grounds for exclusion</a:t>
                      </a:r>
                      <a:endParaRPr lang="en-US" sz="2000" b="0" kern="50" dirty="0">
                        <a:solidFill>
                          <a:schemeClr val="tx1"/>
                        </a:solidFill>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2000" b="0" kern="50" dirty="0">
                          <a:solidFill>
                            <a:schemeClr val="tx1"/>
                          </a:solidFill>
                          <a:effectLst/>
                        </a:rPr>
                        <a:t>8-October,</a:t>
                      </a:r>
                      <a:r>
                        <a:rPr lang="fr-FR" sz="2000" b="0" kern="50" baseline="0" dirty="0">
                          <a:solidFill>
                            <a:schemeClr val="tx1"/>
                          </a:solidFill>
                          <a:effectLst/>
                        </a:rPr>
                        <a:t> 2024</a:t>
                      </a:r>
                      <a:r>
                        <a:rPr lang="fr-FR" sz="2000" b="0" kern="50" dirty="0">
                          <a:solidFill>
                            <a:schemeClr val="tx1"/>
                          </a:solidFill>
                          <a:effectLst/>
                        </a:rPr>
                        <a:t>* (15 </a:t>
                      </a:r>
                      <a:r>
                        <a:rPr lang="fr-FR" sz="2000" b="0" kern="50" dirty="0" err="1">
                          <a:solidFill>
                            <a:schemeClr val="tx1"/>
                          </a:solidFill>
                          <a:effectLst/>
                        </a:rPr>
                        <a:t>days</a:t>
                      </a:r>
                      <a:r>
                        <a:rPr lang="fr-FR" sz="2000" b="0" kern="50" dirty="0">
                          <a:solidFill>
                            <a:schemeClr val="tx1"/>
                          </a:solidFill>
                          <a:effectLst/>
                        </a:rPr>
                        <a:t> </a:t>
                      </a:r>
                      <a:r>
                        <a:rPr lang="fr-FR" sz="2000" b="0" kern="50" dirty="0" err="1">
                          <a:solidFill>
                            <a:schemeClr val="tx1"/>
                          </a:solidFill>
                          <a:effectLst/>
                        </a:rPr>
                        <a:t>since</a:t>
                      </a:r>
                      <a:r>
                        <a:rPr lang="fr-FR" sz="2000" b="0" kern="50" dirty="0">
                          <a:solidFill>
                            <a:schemeClr val="tx1"/>
                          </a:solidFill>
                          <a:effectLst/>
                        </a:rPr>
                        <a:t> </a:t>
                      </a:r>
                      <a:r>
                        <a:rPr lang="fr-FR" sz="2000" b="0" kern="50" dirty="0" err="1">
                          <a:solidFill>
                            <a:schemeClr val="tx1"/>
                          </a:solidFill>
                          <a:effectLst/>
                        </a:rPr>
                        <a:t>request</a:t>
                      </a:r>
                      <a:r>
                        <a:rPr lang="fr-FR" sz="2000" b="0" kern="50" dirty="0">
                          <a:solidFill>
                            <a:schemeClr val="tx1"/>
                          </a:solidFill>
                          <a:effectLst/>
                        </a:rPr>
                        <a:t>)</a:t>
                      </a:r>
                      <a:endParaRPr lang="en-US" sz="2000" b="0" kern="50" dirty="0">
                        <a:solidFill>
                          <a:schemeClr val="tx1"/>
                        </a:solidFill>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2000" b="0" kern="50" dirty="0">
                          <a:solidFill>
                            <a:schemeClr val="tx1"/>
                          </a:solidFill>
                          <a:effectLst/>
                        </a:rPr>
                        <a:t>5:00 pm</a:t>
                      </a:r>
                      <a:endParaRPr lang="en-US" sz="2000" b="0" kern="50" dirty="0">
                        <a:solidFill>
                          <a:schemeClr val="tx1"/>
                        </a:solidFill>
                        <a:effectLst/>
                        <a:latin typeface="Arial" panose="020B0604020202020204" pitchFamily="34" charset="0"/>
                        <a:ea typeface="Arial Unicode MS"/>
                        <a:cs typeface="Tahoma" panose="020B0604030504040204" pitchFamily="34" charset="0"/>
                      </a:endParaRPr>
                    </a:p>
                  </a:txBody>
                  <a:tcPr marL="68580" marR="68580" marT="0" marB="0"/>
                </a:tc>
                <a:extLst>
                  <a:ext uri="{0D108BD9-81ED-4DB2-BD59-A6C34878D82A}">
                    <a16:rowId xmlns:a16="http://schemas.microsoft.com/office/drawing/2014/main" val="1372930437"/>
                  </a:ext>
                </a:extLst>
              </a:tr>
              <a:tr h="694944">
                <a:tc>
                  <a:txBody>
                    <a:bodyPr/>
                    <a:lstStyle/>
                    <a:p>
                      <a:pPr>
                        <a:spcBef>
                          <a:spcPts val="600"/>
                        </a:spcBef>
                        <a:spcAft>
                          <a:spcPts val="600"/>
                        </a:spcAft>
                      </a:pPr>
                      <a:r>
                        <a:rPr lang="en-US" sz="2000" b="0" kern="50" dirty="0">
                          <a:solidFill>
                            <a:schemeClr val="tx1"/>
                          </a:solidFill>
                          <a:effectLst/>
                        </a:rPr>
                        <a:t>Onsite organizational analysis of the successful applicants after technical evaluation</a:t>
                      </a:r>
                      <a:endParaRPr lang="en-US" sz="2000" b="0" kern="50" dirty="0">
                        <a:solidFill>
                          <a:schemeClr val="tx1"/>
                        </a:solidFill>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2000" b="0" kern="50" dirty="0">
                          <a:solidFill>
                            <a:schemeClr val="tx1"/>
                          </a:solidFill>
                          <a:effectLst/>
                        </a:rPr>
                        <a:t>TBD on </a:t>
                      </a:r>
                      <a:r>
                        <a:rPr lang="fr-FR" sz="2000" b="0" kern="50" dirty="0" err="1">
                          <a:solidFill>
                            <a:schemeClr val="tx1"/>
                          </a:solidFill>
                          <a:effectLst/>
                        </a:rPr>
                        <a:t>technical</a:t>
                      </a:r>
                      <a:r>
                        <a:rPr lang="fr-FR" sz="2000" b="0" kern="50" dirty="0">
                          <a:solidFill>
                            <a:schemeClr val="tx1"/>
                          </a:solidFill>
                          <a:effectLst/>
                        </a:rPr>
                        <a:t> </a:t>
                      </a:r>
                      <a:r>
                        <a:rPr lang="fr-FR" sz="2000" b="0" kern="50" dirty="0" err="1">
                          <a:solidFill>
                            <a:schemeClr val="tx1"/>
                          </a:solidFill>
                          <a:effectLst/>
                        </a:rPr>
                        <a:t>evaluation</a:t>
                      </a:r>
                      <a:r>
                        <a:rPr lang="fr-FR" sz="2000" b="0" kern="50" dirty="0">
                          <a:solidFill>
                            <a:schemeClr val="tx1"/>
                          </a:solidFill>
                          <a:effectLst/>
                        </a:rPr>
                        <a:t>*</a:t>
                      </a:r>
                      <a:endParaRPr lang="en-US" sz="2000" b="0" kern="50" dirty="0">
                        <a:solidFill>
                          <a:schemeClr val="tx1"/>
                        </a:solidFill>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2000" b="0" kern="50" dirty="0">
                          <a:solidFill>
                            <a:schemeClr val="tx1"/>
                          </a:solidFill>
                          <a:effectLst/>
                        </a:rPr>
                        <a:t>N/A-</a:t>
                      </a:r>
                      <a:endParaRPr lang="en-US" sz="2000" b="0" kern="50" dirty="0">
                        <a:solidFill>
                          <a:schemeClr val="tx1"/>
                        </a:solidFill>
                        <a:effectLst/>
                        <a:latin typeface="Arial" panose="020B0604020202020204" pitchFamily="34" charset="0"/>
                        <a:ea typeface="Arial Unicode MS"/>
                        <a:cs typeface="Tahoma" panose="020B0604030504040204" pitchFamily="34" charset="0"/>
                      </a:endParaRPr>
                    </a:p>
                  </a:txBody>
                  <a:tcPr marL="68580" marR="68580" marT="0" marB="0"/>
                </a:tc>
                <a:extLst>
                  <a:ext uri="{0D108BD9-81ED-4DB2-BD59-A6C34878D82A}">
                    <a16:rowId xmlns:a16="http://schemas.microsoft.com/office/drawing/2014/main" val="1529215670"/>
                  </a:ext>
                </a:extLst>
              </a:tr>
              <a:tr h="528320">
                <a:tc>
                  <a:txBody>
                    <a:bodyPr/>
                    <a:lstStyle/>
                    <a:p>
                      <a:pPr>
                        <a:spcBef>
                          <a:spcPts val="600"/>
                        </a:spcBef>
                        <a:spcAft>
                          <a:spcPts val="600"/>
                        </a:spcAft>
                      </a:pPr>
                      <a:r>
                        <a:rPr lang="en-US" sz="2000" b="0" kern="50" dirty="0">
                          <a:effectLst/>
                        </a:rPr>
                        <a:t>Selection Committee meeting </a:t>
                      </a:r>
                      <a:r>
                        <a:rPr lang="en-US" sz="2000" b="1" kern="50" dirty="0">
                          <a:effectLst/>
                        </a:rPr>
                        <a:t>(physical pitching o</a:t>
                      </a:r>
                      <a:r>
                        <a:rPr lang="en-US" sz="2000" b="1" kern="50" dirty="0">
                          <a:solidFill>
                            <a:schemeClr val="dk1"/>
                          </a:solidFill>
                          <a:effectLst/>
                          <a:latin typeface="+mn-lt"/>
                          <a:ea typeface="+mn-ea"/>
                          <a:cs typeface="+mn-cs"/>
                        </a:rPr>
                        <a:t>f </a:t>
                      </a:r>
                      <a:r>
                        <a:rPr lang="en-US" sz="2000" b="1" kern="50" noProof="0">
                          <a:solidFill>
                            <a:schemeClr val="dk1"/>
                          </a:solidFill>
                          <a:effectLst/>
                          <a:latin typeface="+mn-lt"/>
                          <a:ea typeface="+mn-ea"/>
                          <a:cs typeface="+mn-cs"/>
                        </a:rPr>
                        <a:t>pitching of provisionally selected candidates</a:t>
                      </a:r>
                      <a:r>
                        <a:rPr lang="en-US" sz="2000" b="1" kern="50">
                          <a:solidFill>
                            <a:schemeClr val="dk1"/>
                          </a:solidFill>
                          <a:effectLst/>
                          <a:latin typeface="+mn-lt"/>
                          <a:ea typeface="+mn-ea"/>
                          <a:cs typeface="+mn-cs"/>
                        </a:rPr>
                        <a:t>)</a:t>
                      </a:r>
                    </a:p>
                  </a:txBody>
                  <a:tcPr marL="68580" marR="68580" marT="0" marB="0"/>
                </a:tc>
                <a:tc>
                  <a:txBody>
                    <a:bodyPr/>
                    <a:lstStyle/>
                    <a:p>
                      <a:pPr algn="ctr" rtl="0" fontAlgn="ctr"/>
                      <a:r>
                        <a:rPr lang="en-US" sz="2000" b="0" kern="50" dirty="0">
                          <a:solidFill>
                            <a:schemeClr val="dk1"/>
                          </a:solidFill>
                          <a:effectLst/>
                          <a:latin typeface="+mn-lt"/>
                          <a:ea typeface="+mn-ea"/>
                          <a:cs typeface="+mn-cs"/>
                        </a:rPr>
                        <a:t>29-31/OCT/2024</a:t>
                      </a:r>
                    </a:p>
                  </a:txBody>
                  <a:tcPr marL="7620" marR="7620" marT="7620" marB="0" anchor="ctr"/>
                </a:tc>
                <a:tc>
                  <a:txBody>
                    <a:bodyPr/>
                    <a:lstStyle/>
                    <a:p>
                      <a:pPr algn="ctr">
                        <a:spcBef>
                          <a:spcPts val="600"/>
                        </a:spcBef>
                        <a:spcAft>
                          <a:spcPts val="600"/>
                        </a:spcAft>
                      </a:pPr>
                      <a:r>
                        <a:rPr lang="fr-FR" sz="2000" b="0" kern="50" dirty="0">
                          <a:effectLst/>
                        </a:rPr>
                        <a:t>N/A</a:t>
                      </a:r>
                      <a:endParaRPr lang="en-US" sz="2000" b="0" kern="50" dirty="0">
                        <a:effectLst/>
                        <a:latin typeface="Arial" panose="020B0604020202020204" pitchFamily="34" charset="0"/>
                        <a:ea typeface="Arial Unicode MS"/>
                        <a:cs typeface="Tahoma" panose="020B0604030504040204" pitchFamily="34" charset="0"/>
                      </a:endParaRPr>
                    </a:p>
                  </a:txBody>
                  <a:tcPr marL="68580" marR="68580" marT="0" marB="0"/>
                </a:tc>
                <a:extLst>
                  <a:ext uri="{0D108BD9-81ED-4DB2-BD59-A6C34878D82A}">
                    <a16:rowId xmlns:a16="http://schemas.microsoft.com/office/drawing/2014/main" val="236257443"/>
                  </a:ext>
                </a:extLst>
              </a:tr>
              <a:tr h="746762">
                <a:tc>
                  <a:txBody>
                    <a:bodyPr/>
                    <a:lstStyle/>
                    <a:p>
                      <a:pPr>
                        <a:spcBef>
                          <a:spcPts val="600"/>
                        </a:spcBef>
                        <a:spcAft>
                          <a:spcPts val="600"/>
                        </a:spcAft>
                      </a:pPr>
                      <a:r>
                        <a:rPr lang="en-US" sz="2000" b="0" kern="50" dirty="0">
                          <a:effectLst/>
                          <a:latin typeface="+mn-lt"/>
                          <a:ea typeface="+mn-ea"/>
                          <a:cs typeface="+mn-cs"/>
                        </a:rPr>
                        <a:t>Legal</a:t>
                      </a:r>
                      <a:r>
                        <a:rPr lang="en-US" sz="2000" b="0" kern="50" baseline="0" dirty="0">
                          <a:effectLst/>
                          <a:latin typeface="+mn-lt"/>
                          <a:ea typeface="+mn-ea"/>
                          <a:cs typeface="+mn-cs"/>
                        </a:rPr>
                        <a:t> check and grant signature</a:t>
                      </a:r>
                      <a:endParaRPr lang="en-US" sz="2000" b="0" kern="50" dirty="0">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algn="ctr" rtl="0" fontAlgn="ctr"/>
                      <a:r>
                        <a:rPr lang="en-US" sz="2000" b="0" kern="50" dirty="0">
                          <a:solidFill>
                            <a:schemeClr val="dk1"/>
                          </a:solidFill>
                          <a:effectLst/>
                          <a:latin typeface="+mn-lt"/>
                          <a:ea typeface="+mn-ea"/>
                          <a:cs typeface="+mn-cs"/>
                        </a:rPr>
                        <a:t>12-Nov-2024</a:t>
                      </a:r>
                    </a:p>
                  </a:txBody>
                  <a:tcPr marL="7620" marR="7620" marT="7620" marB="0" anchor="ctr"/>
                </a:tc>
                <a:tc>
                  <a:txBody>
                    <a:bodyPr/>
                    <a:lstStyle/>
                    <a:p>
                      <a:pPr algn="ctr">
                        <a:spcBef>
                          <a:spcPts val="600"/>
                        </a:spcBef>
                        <a:spcAft>
                          <a:spcPts val="600"/>
                        </a:spcAft>
                      </a:pPr>
                      <a:r>
                        <a:rPr lang="fr-FR" sz="2000" b="0" kern="50" dirty="0">
                          <a:effectLst/>
                        </a:rPr>
                        <a:t>N/A</a:t>
                      </a:r>
                      <a:endParaRPr lang="en-US" sz="2000" b="0" kern="50" dirty="0">
                        <a:effectLst/>
                        <a:latin typeface="Arial" panose="020B0604020202020204" pitchFamily="34" charset="0"/>
                        <a:ea typeface="Arial Unicode MS"/>
                        <a:cs typeface="Tahoma" panose="020B0604030504040204" pitchFamily="34" charset="0"/>
                      </a:endParaRPr>
                    </a:p>
                  </a:txBody>
                  <a:tcPr marL="68580" marR="68580" marT="0" marB="0"/>
                </a:tc>
                <a:extLst>
                  <a:ext uri="{0D108BD9-81ED-4DB2-BD59-A6C34878D82A}">
                    <a16:rowId xmlns:a16="http://schemas.microsoft.com/office/drawing/2014/main" val="4164367982"/>
                  </a:ext>
                </a:extLst>
              </a:tr>
              <a:tr h="528320">
                <a:tc>
                  <a:txBody>
                    <a:bodyPr/>
                    <a:lstStyle/>
                    <a:p>
                      <a:pPr>
                        <a:spcBef>
                          <a:spcPts val="600"/>
                        </a:spcBef>
                        <a:spcAft>
                          <a:spcPts val="600"/>
                        </a:spcAft>
                      </a:pPr>
                      <a:r>
                        <a:rPr lang="en-GB" sz="2000" b="0" kern="50" dirty="0">
                          <a:effectLst/>
                          <a:latin typeface="+mn-lt"/>
                          <a:ea typeface="+mn-ea"/>
                          <a:cs typeface="+mn-cs"/>
                        </a:rPr>
                        <a:t>Start</a:t>
                      </a:r>
                      <a:r>
                        <a:rPr lang="en-GB" sz="2000" b="0" kern="50" baseline="0" dirty="0">
                          <a:effectLst/>
                          <a:latin typeface="+mn-lt"/>
                          <a:ea typeface="+mn-ea"/>
                          <a:cs typeface="+mn-cs"/>
                        </a:rPr>
                        <a:t> grant implementation</a:t>
                      </a:r>
                      <a:endParaRPr lang="en-US" sz="2000" b="0" kern="50" dirty="0">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algn="ctr" rtl="0" fontAlgn="ctr"/>
                      <a:r>
                        <a:rPr lang="en-US" sz="2000" b="0" kern="50" dirty="0">
                          <a:solidFill>
                            <a:schemeClr val="dk1"/>
                          </a:solidFill>
                          <a:effectLst/>
                          <a:latin typeface="+mn-lt"/>
                          <a:ea typeface="+mn-ea"/>
                          <a:cs typeface="+mn-cs"/>
                        </a:rPr>
                        <a:t>12-Nov-2024</a:t>
                      </a:r>
                    </a:p>
                  </a:txBody>
                  <a:tcPr marL="68580" marR="68580" marT="0" marB="0"/>
                </a:tc>
                <a:tc>
                  <a:txBody>
                    <a:bodyPr/>
                    <a:lstStyle/>
                    <a:p>
                      <a:pPr algn="ctr">
                        <a:spcBef>
                          <a:spcPts val="600"/>
                        </a:spcBef>
                        <a:spcAft>
                          <a:spcPts val="600"/>
                        </a:spcAft>
                      </a:pPr>
                      <a:r>
                        <a:rPr lang="fr-FR" sz="2000" b="0" kern="50" dirty="0">
                          <a:effectLst/>
                        </a:rPr>
                        <a:t>N/A</a:t>
                      </a:r>
                      <a:endParaRPr lang="en-US" sz="2000" b="0" kern="50" dirty="0">
                        <a:effectLst/>
                        <a:latin typeface="Arial" panose="020B0604020202020204" pitchFamily="34" charset="0"/>
                        <a:ea typeface="Arial Unicode MS"/>
                        <a:cs typeface="Tahoma" panose="020B0604030504040204" pitchFamily="34" charset="0"/>
                      </a:endParaRPr>
                    </a:p>
                  </a:txBody>
                  <a:tcPr marL="68580" marR="68580" marT="0" marB="0"/>
                </a:tc>
                <a:extLst>
                  <a:ext uri="{0D108BD9-81ED-4DB2-BD59-A6C34878D82A}">
                    <a16:rowId xmlns:a16="http://schemas.microsoft.com/office/drawing/2014/main" val="1260953938"/>
                  </a:ext>
                </a:extLst>
              </a:tr>
            </a:tbl>
          </a:graphicData>
        </a:graphic>
      </p:graphicFrame>
    </p:spTree>
    <p:extLst>
      <p:ext uri="{BB962C8B-B14F-4D97-AF65-F5344CB8AC3E}">
        <p14:creationId xmlns:p14="http://schemas.microsoft.com/office/powerpoint/2010/main" val="13015969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F42B7-0319-C87D-3274-0DA31BA11753}"/>
              </a:ext>
            </a:extLst>
          </p:cNvPr>
          <p:cNvSpPr>
            <a:spLocks noGrp="1"/>
          </p:cNvSpPr>
          <p:nvPr>
            <p:ph type="title"/>
          </p:nvPr>
        </p:nvSpPr>
        <p:spPr/>
        <p:txBody>
          <a:bodyPr/>
          <a:lstStyle/>
          <a:p>
            <a:r>
              <a:rPr lang="en-US"/>
              <a:t>5. Next steps – PART 2</a:t>
            </a:r>
            <a:endParaRPr lang="en-UG"/>
          </a:p>
        </p:txBody>
      </p:sp>
      <p:sp>
        <p:nvSpPr>
          <p:cNvPr id="3" name="Content Placeholder 2">
            <a:extLst>
              <a:ext uri="{FF2B5EF4-FFF2-40B4-BE49-F238E27FC236}">
                <a16:creationId xmlns:a16="http://schemas.microsoft.com/office/drawing/2014/main" id="{4D154DB1-CCC7-09CB-1A72-2629E6D390BC}"/>
              </a:ext>
            </a:extLst>
          </p:cNvPr>
          <p:cNvSpPr>
            <a:spLocks noGrp="1"/>
          </p:cNvSpPr>
          <p:nvPr>
            <p:ph idx="1"/>
          </p:nvPr>
        </p:nvSpPr>
        <p:spPr/>
        <p:txBody>
          <a:bodyPr/>
          <a:lstStyle/>
          <a:p>
            <a:pPr marL="0" indent="0">
              <a:buNone/>
            </a:pPr>
            <a:r>
              <a:rPr lang="en-US"/>
              <a:t>After technical evaluation:</a:t>
            </a:r>
          </a:p>
          <a:p>
            <a:pPr marL="0" indent="0">
              <a:buNone/>
            </a:pPr>
            <a:endParaRPr lang="en-US"/>
          </a:p>
          <a:p>
            <a:pPr>
              <a:buFont typeface="Wingdings" panose="05000000000000000000" pitchFamily="2" charset="2"/>
              <a:buChar char="à"/>
            </a:pPr>
            <a:r>
              <a:rPr lang="en-US">
                <a:sym typeface="Wingdings" panose="05000000000000000000" pitchFamily="2" charset="2"/>
              </a:rPr>
              <a:t>Ranking </a:t>
            </a:r>
          </a:p>
          <a:p>
            <a:pPr marL="0" indent="0">
              <a:buNone/>
            </a:pPr>
            <a:endParaRPr lang="en-US">
              <a:sym typeface="Wingdings" panose="05000000000000000000" pitchFamily="2" charset="2"/>
            </a:endParaRPr>
          </a:p>
          <a:p>
            <a:pPr lvl="1" algn="just">
              <a:buFont typeface="Wingdings" panose="05000000000000000000" pitchFamily="2" charset="2"/>
              <a:buChar char="à"/>
            </a:pPr>
            <a:r>
              <a:rPr lang="en-US">
                <a:sym typeface="Wingdings" panose="05000000000000000000" pitchFamily="2" charset="2"/>
              </a:rPr>
              <a:t>Pre-selection of highest ranked that absorb call volume</a:t>
            </a:r>
          </a:p>
          <a:p>
            <a:pPr marL="457200" lvl="1" indent="0">
              <a:buNone/>
            </a:pPr>
            <a:endParaRPr lang="en-US">
              <a:sym typeface="Wingdings" panose="05000000000000000000" pitchFamily="2" charset="2"/>
            </a:endParaRPr>
          </a:p>
          <a:p>
            <a:pPr lvl="1" algn="just">
              <a:buFont typeface="Wingdings" panose="05000000000000000000" pitchFamily="2" charset="2"/>
              <a:buChar char="à"/>
            </a:pPr>
            <a:r>
              <a:rPr lang="en-US">
                <a:sym typeface="Wingdings" panose="05000000000000000000" pitchFamily="2" charset="2"/>
              </a:rPr>
              <a:t>Reserve list of those that come below in the ranking and passed technical evaluation</a:t>
            </a:r>
            <a:endParaRPr lang="en-US"/>
          </a:p>
          <a:p>
            <a:endParaRPr lang="en-UG"/>
          </a:p>
        </p:txBody>
      </p:sp>
    </p:spTree>
    <p:extLst>
      <p:ext uri="{BB962C8B-B14F-4D97-AF65-F5344CB8AC3E}">
        <p14:creationId xmlns:p14="http://schemas.microsoft.com/office/powerpoint/2010/main" val="24764885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88832-3E77-5BF3-9EA6-481CCBDC6AE4}"/>
              </a:ext>
            </a:extLst>
          </p:cNvPr>
          <p:cNvSpPr>
            <a:spLocks noGrp="1"/>
          </p:cNvSpPr>
          <p:nvPr>
            <p:ph type="title"/>
          </p:nvPr>
        </p:nvSpPr>
        <p:spPr/>
        <p:txBody>
          <a:bodyPr/>
          <a:lstStyle/>
          <a:p>
            <a:r>
              <a:rPr lang="en-US"/>
              <a:t>5. Next steps – PART 2</a:t>
            </a:r>
            <a:endParaRPr lang="en-UG"/>
          </a:p>
        </p:txBody>
      </p:sp>
      <p:sp>
        <p:nvSpPr>
          <p:cNvPr id="3" name="Content Placeholder 2">
            <a:extLst>
              <a:ext uri="{FF2B5EF4-FFF2-40B4-BE49-F238E27FC236}">
                <a16:creationId xmlns:a16="http://schemas.microsoft.com/office/drawing/2014/main" id="{9D8C6613-73FE-934D-015D-5E97F9CA90AF}"/>
              </a:ext>
            </a:extLst>
          </p:cNvPr>
          <p:cNvSpPr>
            <a:spLocks noGrp="1"/>
          </p:cNvSpPr>
          <p:nvPr>
            <p:ph idx="1"/>
          </p:nvPr>
        </p:nvSpPr>
        <p:spPr/>
        <p:txBody>
          <a:bodyPr>
            <a:normAutofit fontScale="85000" lnSpcReduction="10000"/>
          </a:bodyPr>
          <a:lstStyle/>
          <a:p>
            <a:pPr marL="0" indent="0">
              <a:buNone/>
            </a:pPr>
            <a:r>
              <a:rPr lang="en-US" b="1">
                <a:solidFill>
                  <a:srgbClr val="C00000"/>
                </a:solidFill>
              </a:rPr>
              <a:t>Pre-selected applicants will be invited to submit – time = 15 days</a:t>
            </a:r>
          </a:p>
          <a:p>
            <a:pPr marL="0" indent="0">
              <a:buNone/>
            </a:pPr>
            <a:endParaRPr lang="en-US"/>
          </a:p>
          <a:p>
            <a:pPr lvl="0" algn="just"/>
            <a:r>
              <a:rPr lang="en-GB"/>
              <a:t>Criminal record clearance (Interpol) certificate for the main</a:t>
            </a:r>
            <a:r>
              <a:rPr lang="en-US"/>
              <a:t> authorized representatives</a:t>
            </a:r>
            <a:r>
              <a:rPr lang="en-GB"/>
              <a:t> of your organization (e.g. </a:t>
            </a:r>
            <a:r>
              <a:rPr lang="en-GB" b="1"/>
              <a:t>chairman of the board of directors </a:t>
            </a:r>
            <a:r>
              <a:rPr lang="en-GB" b="1" u="sng"/>
              <a:t>AND</a:t>
            </a:r>
            <a:r>
              <a:rPr lang="en-GB" b="1"/>
              <a:t> the executive director</a:t>
            </a:r>
            <a:r>
              <a:rPr lang="en-GB"/>
              <a:t>) those that will sign the grant agreement – </a:t>
            </a:r>
            <a:r>
              <a:rPr lang="en-GB" b="1">
                <a:solidFill>
                  <a:srgbClr val="C00000"/>
                </a:solidFill>
              </a:rPr>
              <a:t>Can take 2 weeks, ask timely!!</a:t>
            </a:r>
            <a:endParaRPr lang="en-US" b="1">
              <a:solidFill>
                <a:srgbClr val="C00000"/>
              </a:solidFill>
            </a:endParaRPr>
          </a:p>
          <a:p>
            <a:pPr lvl="0" algn="just"/>
            <a:r>
              <a:rPr lang="en-GB"/>
              <a:t>Tax clearance certificate from Uganda Revenue Authority (URA) </a:t>
            </a:r>
            <a:endParaRPr lang="en-US"/>
          </a:p>
          <a:p>
            <a:pPr lvl="0"/>
            <a:r>
              <a:rPr lang="en-GB"/>
              <a:t>NSSF Clearance Certificate</a:t>
            </a:r>
          </a:p>
          <a:p>
            <a:pPr marL="0" lvl="0" indent="0">
              <a:buNone/>
            </a:pPr>
            <a:endParaRPr lang="en-GB"/>
          </a:p>
          <a:p>
            <a:pPr marL="0" lvl="0" indent="0">
              <a:buNone/>
            </a:pPr>
            <a:r>
              <a:rPr lang="en-GB" b="1">
                <a:solidFill>
                  <a:srgbClr val="C00000"/>
                </a:solidFill>
              </a:rPr>
              <a:t>Documents cannot be older than 2 years</a:t>
            </a:r>
          </a:p>
          <a:p>
            <a:endParaRPr lang="en-UG"/>
          </a:p>
        </p:txBody>
      </p:sp>
    </p:spTree>
    <p:extLst>
      <p:ext uri="{BB962C8B-B14F-4D97-AF65-F5344CB8AC3E}">
        <p14:creationId xmlns:p14="http://schemas.microsoft.com/office/powerpoint/2010/main" val="34756263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8408C-6D19-8951-3FD4-6D8069E46983}"/>
              </a:ext>
            </a:extLst>
          </p:cNvPr>
          <p:cNvSpPr>
            <a:spLocks noGrp="1"/>
          </p:cNvSpPr>
          <p:nvPr>
            <p:ph type="title"/>
          </p:nvPr>
        </p:nvSpPr>
        <p:spPr/>
        <p:txBody>
          <a:bodyPr/>
          <a:lstStyle/>
          <a:p>
            <a:r>
              <a:rPr lang="en-US"/>
              <a:t>5. Next steps – PART 2</a:t>
            </a:r>
            <a:endParaRPr lang="en-UG"/>
          </a:p>
        </p:txBody>
      </p:sp>
      <p:sp>
        <p:nvSpPr>
          <p:cNvPr id="3" name="Content Placeholder 2">
            <a:extLst>
              <a:ext uri="{FF2B5EF4-FFF2-40B4-BE49-F238E27FC236}">
                <a16:creationId xmlns:a16="http://schemas.microsoft.com/office/drawing/2014/main" id="{B344AF95-7D72-6C3A-3099-452066981694}"/>
              </a:ext>
            </a:extLst>
          </p:cNvPr>
          <p:cNvSpPr>
            <a:spLocks noGrp="1"/>
          </p:cNvSpPr>
          <p:nvPr>
            <p:ph idx="1"/>
          </p:nvPr>
        </p:nvSpPr>
        <p:spPr/>
        <p:txBody>
          <a:bodyPr>
            <a:normAutofit lnSpcReduction="10000"/>
          </a:bodyPr>
          <a:lstStyle/>
          <a:p>
            <a:pPr marL="0" lvl="0" indent="0">
              <a:buNone/>
            </a:pPr>
            <a:r>
              <a:rPr lang="en-US" b="1" err="1">
                <a:solidFill>
                  <a:srgbClr val="C00000"/>
                </a:solidFill>
              </a:rPr>
              <a:t>Organisational</a:t>
            </a:r>
            <a:r>
              <a:rPr lang="en-US" b="1">
                <a:solidFill>
                  <a:srgbClr val="C00000"/>
                </a:solidFill>
              </a:rPr>
              <a:t> assessments</a:t>
            </a:r>
          </a:p>
          <a:p>
            <a:pPr marL="0" lvl="0" indent="0" algn="just">
              <a:buNone/>
            </a:pPr>
            <a:r>
              <a:rPr lang="en-US"/>
              <a:t>Assessment to confirm whether applicant has the capacity to implement the proposed activities. The purpose is to verify </a:t>
            </a:r>
            <a:r>
              <a:rPr lang="en-US" u="sng"/>
              <a:t>general characteristics, technical capacities, control environment, financial management, audit, procurements and context. </a:t>
            </a:r>
          </a:p>
          <a:p>
            <a:pPr marL="0" lvl="0" indent="0">
              <a:buNone/>
            </a:pPr>
            <a:endParaRPr lang="en-US" u="sng"/>
          </a:p>
          <a:p>
            <a:r>
              <a:rPr lang="en-US"/>
              <a:t>Done by consultant &amp; </a:t>
            </a:r>
            <a:r>
              <a:rPr lang="en-US" err="1"/>
              <a:t>Enabel</a:t>
            </a:r>
            <a:endParaRPr lang="en-US"/>
          </a:p>
          <a:p>
            <a:pPr lvl="0"/>
            <a:r>
              <a:rPr lang="en-US"/>
              <a:t>Visits of half a day to 1 day</a:t>
            </a:r>
          </a:p>
          <a:p>
            <a:pPr lvl="0"/>
            <a:r>
              <a:rPr lang="en-US"/>
              <a:t>Can be organized on short notice – be prepared</a:t>
            </a:r>
            <a:endParaRPr lang="en-GB"/>
          </a:p>
          <a:p>
            <a:endParaRPr lang="en-UG"/>
          </a:p>
        </p:txBody>
      </p:sp>
    </p:spTree>
    <p:extLst>
      <p:ext uri="{BB962C8B-B14F-4D97-AF65-F5344CB8AC3E}">
        <p14:creationId xmlns:p14="http://schemas.microsoft.com/office/powerpoint/2010/main" val="39391191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548FD-D8CA-6551-5BFE-E7AB226EE6EF}"/>
              </a:ext>
            </a:extLst>
          </p:cNvPr>
          <p:cNvSpPr>
            <a:spLocks noGrp="1"/>
          </p:cNvSpPr>
          <p:nvPr>
            <p:ph type="title"/>
          </p:nvPr>
        </p:nvSpPr>
        <p:spPr/>
        <p:txBody>
          <a:bodyPr/>
          <a:lstStyle/>
          <a:p>
            <a:r>
              <a:rPr lang="en-US"/>
              <a:t>End</a:t>
            </a:r>
            <a:endParaRPr lang="en-UG"/>
          </a:p>
        </p:txBody>
      </p:sp>
      <p:pic>
        <p:nvPicPr>
          <p:cNvPr id="6" name="Picture 5">
            <a:extLst>
              <a:ext uri="{FF2B5EF4-FFF2-40B4-BE49-F238E27FC236}">
                <a16:creationId xmlns:a16="http://schemas.microsoft.com/office/drawing/2014/main" id="{4A7B9120-A13B-26CE-D4D4-548C4C2CEC00}"/>
              </a:ext>
            </a:extLst>
          </p:cNvPr>
          <p:cNvPicPr>
            <a:picLocks noChangeAspect="1"/>
          </p:cNvPicPr>
          <p:nvPr/>
        </p:nvPicPr>
        <p:blipFill>
          <a:blip r:embed="rId2"/>
          <a:stretch>
            <a:fillRect/>
          </a:stretch>
        </p:blipFill>
        <p:spPr>
          <a:xfrm>
            <a:off x="2936240" y="1772898"/>
            <a:ext cx="6319520" cy="4739641"/>
          </a:xfrm>
          <a:prstGeom prst="rect">
            <a:avLst/>
          </a:prstGeom>
        </p:spPr>
      </p:pic>
    </p:spTree>
    <p:extLst>
      <p:ext uri="{BB962C8B-B14F-4D97-AF65-F5344CB8AC3E}">
        <p14:creationId xmlns:p14="http://schemas.microsoft.com/office/powerpoint/2010/main" val="2430461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a:solidFill>
                  <a:srgbClr val="C00000"/>
                </a:solidFill>
              </a:rPr>
              <a:t>2. Objectives of the call</a:t>
            </a:r>
            <a:endParaRPr lang="en-US" b="1">
              <a:solidFill>
                <a:srgbClr val="C00000"/>
              </a:solidFill>
            </a:endParaRPr>
          </a:p>
        </p:txBody>
      </p:sp>
      <p:sp>
        <p:nvSpPr>
          <p:cNvPr id="3" name="Content Placeholder 2"/>
          <p:cNvSpPr>
            <a:spLocks noGrp="1"/>
          </p:cNvSpPr>
          <p:nvPr>
            <p:ph idx="1"/>
          </p:nvPr>
        </p:nvSpPr>
        <p:spPr>
          <a:xfrm>
            <a:off x="1624208" y="1571854"/>
            <a:ext cx="9043792" cy="4554310"/>
          </a:xfrm>
        </p:spPr>
        <p:txBody>
          <a:bodyPr vert="horz" lIns="91440" tIns="45720" rIns="91440" bIns="45720" rtlCol="0" anchor="t">
            <a:normAutofit/>
          </a:bodyPr>
          <a:lstStyle/>
          <a:p>
            <a:pPr marL="0" indent="0">
              <a:buNone/>
            </a:pPr>
            <a:endParaRPr lang="en-US"/>
          </a:p>
          <a:p>
            <a:pPr marL="267970" indent="-267970" algn="just">
              <a:buNone/>
            </a:pPr>
            <a:r>
              <a:rPr lang="en-US">
                <a:ea typeface="+mn-lt"/>
                <a:cs typeface="+mn-lt"/>
              </a:rPr>
              <a:t>Guidelines, annexes, clarifications (Q&amp;A) and all other communication:</a:t>
            </a:r>
          </a:p>
          <a:p>
            <a:pPr marL="267970" indent="-267970">
              <a:buNone/>
            </a:pPr>
            <a:r>
              <a:rPr lang="en-US">
                <a:ea typeface="+mn-lt"/>
                <a:cs typeface="+mn-lt"/>
                <a:hlinkClick r:id="rId2"/>
              </a:rPr>
              <a:t>https://www.enabel.be/grants/</a:t>
            </a:r>
            <a:r>
              <a:rPr lang="en-US">
                <a:ea typeface="+mn-lt"/>
                <a:cs typeface="+mn-lt"/>
              </a:rPr>
              <a:t> </a:t>
            </a:r>
          </a:p>
          <a:p>
            <a:pPr marL="0" indent="0">
              <a:buNone/>
            </a:pPr>
            <a:endParaRPr lang="en-US"/>
          </a:p>
          <a:p>
            <a:pPr marL="0" indent="0">
              <a:buNone/>
            </a:pPr>
            <a:r>
              <a:rPr lang="en-US" b="1"/>
              <a:t>Call reference number</a:t>
            </a:r>
            <a:r>
              <a:rPr lang="en-US"/>
              <a:t>: UGA22005-10036</a:t>
            </a:r>
            <a:endParaRPr lang="en-US" b="1"/>
          </a:p>
          <a:p>
            <a:pPr marL="0" indent="0" algn="just">
              <a:buNone/>
            </a:pPr>
            <a:r>
              <a:rPr lang="en-US" b="1"/>
              <a:t>Call Title: </a:t>
            </a:r>
            <a:r>
              <a:rPr lang="en-US"/>
              <a:t>SKILLS DEVELOPMENT FOR INCREASED EMPLOYABILITY OF VULNERABLE YOUTH, WOMEN AND GIRLS IN RWENZORI/ALBERTINE REGION</a:t>
            </a:r>
          </a:p>
          <a:p>
            <a:pPr marL="0" indent="0">
              <a:buNone/>
            </a:pPr>
            <a:endParaRPr lang="en-US"/>
          </a:p>
        </p:txBody>
      </p:sp>
    </p:spTree>
    <p:extLst>
      <p:ext uri="{BB962C8B-B14F-4D97-AF65-F5344CB8AC3E}">
        <p14:creationId xmlns:p14="http://schemas.microsoft.com/office/powerpoint/2010/main" val="2772858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a:solidFill>
                  <a:srgbClr val="C00000"/>
                </a:solidFill>
              </a:rPr>
              <a:t>2. Call Objectives </a:t>
            </a:r>
            <a:endParaRPr lang="en-US" b="1">
              <a:solidFill>
                <a:srgbClr val="C00000"/>
              </a:solidFill>
            </a:endParaRPr>
          </a:p>
        </p:txBody>
      </p:sp>
      <p:sp>
        <p:nvSpPr>
          <p:cNvPr id="3" name="Content Placeholder 2"/>
          <p:cNvSpPr>
            <a:spLocks noGrp="1"/>
          </p:cNvSpPr>
          <p:nvPr>
            <p:ph idx="1"/>
          </p:nvPr>
        </p:nvSpPr>
        <p:spPr>
          <a:xfrm>
            <a:off x="1624208" y="1571854"/>
            <a:ext cx="9043792" cy="4554310"/>
          </a:xfrm>
        </p:spPr>
        <p:txBody>
          <a:bodyPr vert="horz" lIns="91440" tIns="45720" rIns="91440" bIns="45720" rtlCol="0" anchor="t">
            <a:normAutofit/>
          </a:bodyPr>
          <a:lstStyle/>
          <a:p>
            <a:pPr marL="0" indent="0">
              <a:buNone/>
            </a:pPr>
            <a:r>
              <a:rPr lang="en-US" b="1"/>
              <a:t>General objective</a:t>
            </a:r>
            <a:r>
              <a:rPr lang="en-US"/>
              <a:t> </a:t>
            </a:r>
            <a:endParaRPr lang="en-US">
              <a:ea typeface="Calibri"/>
              <a:cs typeface="Calibri"/>
            </a:endParaRPr>
          </a:p>
          <a:p>
            <a:pPr marL="0" indent="0" algn="just">
              <a:buNone/>
            </a:pPr>
            <a:r>
              <a:rPr lang="en-US">
                <a:latin typeface="Calibri"/>
                <a:ea typeface="Calibri"/>
                <a:cs typeface="Calibri"/>
              </a:rPr>
              <a:t>Improve livelihoods of 2000 vulnerable youth through enhanced access to quality, demand-driven skills development and employment support services</a:t>
            </a:r>
            <a:endParaRPr lang="en-US">
              <a:ea typeface="Calibri"/>
              <a:cs typeface="Calibri"/>
            </a:endParaRPr>
          </a:p>
          <a:p>
            <a:pPr marL="400050" lvl="1" indent="0">
              <a:buNone/>
            </a:pPr>
            <a:endParaRPr lang="en-US" sz="2800">
              <a:ea typeface="Calibri"/>
              <a:cs typeface="Calibri"/>
            </a:endParaRPr>
          </a:p>
          <a:p>
            <a:pPr marL="0" indent="0">
              <a:buNone/>
            </a:pPr>
            <a:r>
              <a:rPr lang="en-US" b="1"/>
              <a:t>Specific objectives</a:t>
            </a:r>
            <a:r>
              <a:rPr lang="en-US"/>
              <a:t>  </a:t>
            </a:r>
            <a:endParaRPr lang="en-US">
              <a:latin typeface="Calibri"/>
              <a:ea typeface="Calibri"/>
              <a:cs typeface="Calibri"/>
            </a:endParaRPr>
          </a:p>
          <a:p>
            <a:pPr marL="0" indent="0" algn="just">
              <a:buNone/>
            </a:pPr>
            <a:r>
              <a:rPr lang="en-US">
                <a:latin typeface="Calibri"/>
                <a:ea typeface="Calibri"/>
                <a:cs typeface="Calibri"/>
              </a:rPr>
              <a:t>The provision of skills development is more equitable, qualitative, innovative, and </a:t>
            </a:r>
            <a:r>
              <a:rPr lang="en-US" err="1">
                <a:latin typeface="Calibri"/>
                <a:ea typeface="Calibri"/>
                <a:cs typeface="Calibri"/>
              </a:rPr>
              <a:t>labour</a:t>
            </a:r>
            <a:r>
              <a:rPr lang="en-US">
                <a:latin typeface="Calibri"/>
                <a:ea typeface="Calibri"/>
                <a:cs typeface="Calibri"/>
              </a:rPr>
              <a:t> market-driven for increased employment opportunities</a:t>
            </a:r>
          </a:p>
        </p:txBody>
      </p:sp>
    </p:spTree>
    <p:extLst>
      <p:ext uri="{BB962C8B-B14F-4D97-AF65-F5344CB8AC3E}">
        <p14:creationId xmlns:p14="http://schemas.microsoft.com/office/powerpoint/2010/main" val="405653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a:solidFill>
                  <a:srgbClr val="C00000"/>
                </a:solidFill>
              </a:rPr>
              <a:t>2. Call Objectives </a:t>
            </a:r>
            <a:endParaRPr lang="en-US" b="1">
              <a:solidFill>
                <a:srgbClr val="C00000"/>
              </a:solidFill>
            </a:endParaRPr>
          </a:p>
        </p:txBody>
      </p:sp>
      <p:sp>
        <p:nvSpPr>
          <p:cNvPr id="3" name="Content Placeholder 2"/>
          <p:cNvSpPr>
            <a:spLocks noGrp="1"/>
          </p:cNvSpPr>
          <p:nvPr>
            <p:ph idx="1"/>
          </p:nvPr>
        </p:nvSpPr>
        <p:spPr>
          <a:xfrm>
            <a:off x="1624208" y="1571854"/>
            <a:ext cx="9043792" cy="4554310"/>
          </a:xfrm>
        </p:spPr>
        <p:txBody>
          <a:bodyPr vert="horz" lIns="91440" tIns="45720" rIns="91440" bIns="45720" rtlCol="0" anchor="t">
            <a:normAutofit/>
          </a:bodyPr>
          <a:lstStyle/>
          <a:p>
            <a:pPr marL="0" indent="0">
              <a:buNone/>
            </a:pPr>
            <a:r>
              <a:rPr lang="en-US" sz="3100" b="1">
                <a:cs typeface="Calibri"/>
              </a:rPr>
              <a:t>2 phased procedure </a:t>
            </a:r>
          </a:p>
          <a:p>
            <a:pPr marL="0" indent="0">
              <a:buNone/>
            </a:pPr>
            <a:endParaRPr lang="en-US" sz="3100" b="1">
              <a:cs typeface="Calibri"/>
            </a:endParaRPr>
          </a:p>
          <a:p>
            <a:pPr marL="0" indent="0">
              <a:buNone/>
            </a:pPr>
            <a:r>
              <a:rPr lang="en-US" sz="3100">
                <a:cs typeface="Calibri"/>
              </a:rPr>
              <a:t>- Concept note stage</a:t>
            </a:r>
          </a:p>
          <a:p>
            <a:pPr marL="0" indent="0">
              <a:buNone/>
            </a:pPr>
            <a:r>
              <a:rPr lang="en-US" sz="3100">
                <a:cs typeface="Calibri"/>
              </a:rPr>
              <a:t>- Proposal stage </a:t>
            </a:r>
          </a:p>
        </p:txBody>
      </p:sp>
    </p:spTree>
    <p:extLst>
      <p:ext uri="{BB962C8B-B14F-4D97-AF65-F5344CB8AC3E}">
        <p14:creationId xmlns:p14="http://schemas.microsoft.com/office/powerpoint/2010/main" val="1218088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CD53A-DACF-1A66-BA22-B5ED8B067F48}"/>
              </a:ext>
            </a:extLst>
          </p:cNvPr>
          <p:cNvSpPr>
            <a:spLocks noGrp="1"/>
          </p:cNvSpPr>
          <p:nvPr>
            <p:ph type="title"/>
          </p:nvPr>
        </p:nvSpPr>
        <p:spPr/>
        <p:txBody>
          <a:bodyPr/>
          <a:lstStyle/>
          <a:p>
            <a:r>
              <a:rPr lang="en-US"/>
              <a:t>2. CN (stage 1) selection process</a:t>
            </a:r>
            <a:endParaRPr lang="en-UG"/>
          </a:p>
        </p:txBody>
      </p:sp>
      <p:sp>
        <p:nvSpPr>
          <p:cNvPr id="3" name="Content Placeholder 2">
            <a:extLst>
              <a:ext uri="{FF2B5EF4-FFF2-40B4-BE49-F238E27FC236}">
                <a16:creationId xmlns:a16="http://schemas.microsoft.com/office/drawing/2014/main" id="{D4F5243E-CD4B-9A29-6BC6-663D94FBA0F2}"/>
              </a:ext>
            </a:extLst>
          </p:cNvPr>
          <p:cNvSpPr>
            <a:spLocks noGrp="1"/>
          </p:cNvSpPr>
          <p:nvPr>
            <p:ph idx="1"/>
          </p:nvPr>
        </p:nvSpPr>
        <p:spPr/>
        <p:txBody>
          <a:bodyPr>
            <a:normAutofit fontScale="92500" lnSpcReduction="10000"/>
          </a:bodyPr>
          <a:lstStyle/>
          <a:p>
            <a:pPr algn="just"/>
            <a:r>
              <a:rPr lang="en-GB"/>
              <a:t>Deadline for submission was 4th June 2024</a:t>
            </a:r>
            <a:endParaRPr lang="en-US"/>
          </a:p>
          <a:p>
            <a:pPr algn="just"/>
            <a:r>
              <a:rPr lang="en-GB"/>
              <a:t>5th – 18th of June, Enabel carried out, </a:t>
            </a:r>
            <a:r>
              <a:rPr lang="en-US"/>
              <a:t>administrative and admissibility checks and technical evaluation</a:t>
            </a:r>
          </a:p>
          <a:p>
            <a:pPr algn="just"/>
            <a:r>
              <a:rPr lang="en-US"/>
              <a:t>98 concepts were received in AR (over 160 in total)</a:t>
            </a:r>
          </a:p>
          <a:p>
            <a:pPr algn="just"/>
            <a:r>
              <a:rPr lang="en-US"/>
              <a:t>12 were late so they were disqualified</a:t>
            </a:r>
          </a:p>
          <a:p>
            <a:pPr algn="just"/>
            <a:r>
              <a:rPr lang="en-US"/>
              <a:t>47 passed admissibility check and qualified for technical evaluation</a:t>
            </a:r>
          </a:p>
          <a:p>
            <a:pPr algn="just"/>
            <a:r>
              <a:rPr lang="en-US"/>
              <a:t>21 scored min 30/50 (and 6/10 on Q12).</a:t>
            </a:r>
          </a:p>
          <a:p>
            <a:pPr algn="just"/>
            <a:r>
              <a:rPr lang="en-US"/>
              <a:t>15 shortlisted concept notes invited for 2</a:t>
            </a:r>
            <a:r>
              <a:rPr lang="en-US" baseline="30000"/>
              <a:t>nd</a:t>
            </a:r>
            <a:r>
              <a:rPr lang="en-US"/>
              <a:t> stage (absorbing 300% of total call volume)</a:t>
            </a:r>
          </a:p>
          <a:p>
            <a:pPr algn="just"/>
            <a:endParaRPr lang="en-UG"/>
          </a:p>
        </p:txBody>
      </p:sp>
    </p:spTree>
    <p:extLst>
      <p:ext uri="{BB962C8B-B14F-4D97-AF65-F5344CB8AC3E}">
        <p14:creationId xmlns:p14="http://schemas.microsoft.com/office/powerpoint/2010/main" val="2908766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45461"/>
            <a:ext cx="8849033" cy="1325563"/>
          </a:xfrm>
        </p:spPr>
        <p:txBody>
          <a:bodyPr/>
          <a:lstStyle/>
          <a:p>
            <a:r>
              <a:rPr lang="fr-BE">
                <a:solidFill>
                  <a:srgbClr val="C00000"/>
                </a:solidFill>
              </a:rPr>
              <a:t>3. </a:t>
            </a:r>
            <a:r>
              <a:rPr lang="en-US"/>
              <a:t>General feedback on CN</a:t>
            </a:r>
          </a:p>
        </p:txBody>
      </p:sp>
      <p:sp>
        <p:nvSpPr>
          <p:cNvPr id="7" name="Content Placeholder 6"/>
          <p:cNvSpPr>
            <a:spLocks noGrp="1"/>
          </p:cNvSpPr>
          <p:nvPr>
            <p:ph idx="1"/>
          </p:nvPr>
        </p:nvSpPr>
        <p:spPr>
          <a:xfrm>
            <a:off x="1274233" y="1600200"/>
            <a:ext cx="10117208" cy="5257800"/>
          </a:xfrm>
        </p:spPr>
        <p:txBody>
          <a:bodyPr vert="horz" lIns="91440" tIns="45720" rIns="91440" bIns="45720" rtlCol="0" anchor="t">
            <a:normAutofit/>
          </a:bodyPr>
          <a:lstStyle/>
          <a:p>
            <a:pPr marL="0" indent="0" algn="just">
              <a:buNone/>
            </a:pPr>
            <a:r>
              <a:rPr lang="en-US" sz="2200" b="1"/>
              <a:t>Mandatory activities </a:t>
            </a:r>
            <a:r>
              <a:rPr lang="en-US" sz="2200"/>
              <a:t>not sufficiently incorporated:</a:t>
            </a:r>
            <a:r>
              <a:rPr lang="en-US" sz="2200" b="1"/>
              <a:t> </a:t>
            </a:r>
          </a:p>
          <a:p>
            <a:pPr algn="just"/>
            <a:r>
              <a:rPr lang="en-US" sz="2200" b="1" u="sng"/>
              <a:t>Labour market analysis</a:t>
            </a:r>
            <a:endParaRPr lang="en-GB" sz="2400" b="1" u="sng">
              <a:ea typeface="Calibri" panose="020F0502020204030204"/>
              <a:cs typeface="Calibri" panose="020F0502020204030204"/>
            </a:endParaRPr>
          </a:p>
          <a:p>
            <a:pPr marL="267970" lvl="0" indent="-267970" algn="just"/>
            <a:r>
              <a:rPr lang="en-GB" sz="2200"/>
              <a:t>Social inclusion strategies: PWDs, breast feeding mothers, selection criteria, etc.</a:t>
            </a:r>
          </a:p>
          <a:p>
            <a:pPr marL="267970" lvl="0" indent="-267970" algn="just"/>
            <a:r>
              <a:rPr lang="en-GB" sz="2200" b="1" u="sng"/>
              <a:t>Assessment and certification (DIT/national/international certification). </a:t>
            </a:r>
          </a:p>
          <a:p>
            <a:pPr marL="267970" lvl="0" indent="-267970" algn="just"/>
            <a:r>
              <a:rPr lang="en-GB" sz="2200"/>
              <a:t>Integration of OSH standards and measures</a:t>
            </a:r>
            <a:r>
              <a:rPr lang="en-US" sz="2200"/>
              <a:t> (materials + protective wear).</a:t>
            </a:r>
          </a:p>
          <a:p>
            <a:pPr marL="267970" indent="-267970" algn="just"/>
            <a:r>
              <a:rPr lang="en-GB" sz="2200" b="1" u="sng"/>
              <a:t>Engagement of private sector in all stages to enhance employability and employment prospects </a:t>
            </a:r>
          </a:p>
          <a:p>
            <a:pPr marL="267970" indent="-267970" algn="just"/>
            <a:r>
              <a:rPr lang="en-US" sz="2200"/>
              <a:t>Capacity building of co-applicant(s) based on an Organizational Capacity Assessment </a:t>
            </a:r>
          </a:p>
          <a:p>
            <a:pPr marL="267970" indent="-267970" algn="just"/>
            <a:r>
              <a:rPr lang="en-US" sz="2200"/>
              <a:t>Provision of employment support/Business start-up support, tailored to specific employment/business needs (sustainable approach)</a:t>
            </a:r>
            <a:r>
              <a:rPr lang="en-US" sz="2000"/>
              <a:t> </a:t>
            </a:r>
          </a:p>
          <a:p>
            <a:pPr marL="267970" indent="-267970" algn="just"/>
            <a:r>
              <a:rPr lang="en-GB" sz="2200" b="1" u="sng"/>
              <a:t>Minimum 6 months </a:t>
            </a:r>
            <a:r>
              <a:rPr lang="fr-FR" sz="2200" b="1" u="sng"/>
              <a:t>extensive </a:t>
            </a:r>
            <a:r>
              <a:rPr lang="en-US" sz="2200" b="1" u="sng"/>
              <a:t>and innovative post-training employment support/business startup support services</a:t>
            </a:r>
          </a:p>
          <a:p>
            <a:pPr marL="267970" indent="-267970" algn="just"/>
            <a:endParaRPr lang="en-US" sz="2000">
              <a:ea typeface="Calibri"/>
              <a:cs typeface="Calibri"/>
            </a:endParaRPr>
          </a:p>
          <a:p>
            <a:pPr marL="267970" indent="-267970" algn="just"/>
            <a:endParaRPr lang="en-US" sz="2200"/>
          </a:p>
          <a:p>
            <a:pPr marL="267970" lvl="0" indent="-267970" algn="just"/>
            <a:endParaRPr lang="en-US" sz="2200"/>
          </a:p>
        </p:txBody>
      </p:sp>
    </p:spTree>
    <p:extLst>
      <p:ext uri="{BB962C8B-B14F-4D97-AF65-F5344CB8AC3E}">
        <p14:creationId xmlns:p14="http://schemas.microsoft.com/office/powerpoint/2010/main" val="2773492757"/>
      </p:ext>
    </p:extLst>
  </p:cSld>
  <p:clrMapOvr>
    <a:masterClrMapping/>
  </p:clrMapOvr>
</p:sld>
</file>

<file path=ppt/theme/theme1.xml><?xml version="1.0" encoding="utf-8"?>
<a:theme xmlns:a="http://schemas.openxmlformats.org/drawingml/2006/main" name="CTB-17-18908-powerpoint 80%-ab-151217">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B-17-18908-Powerpoint EN 16-9-bhf-211217" id="{335357C0-1979-43F0-BC35-E1F291AF7570}" vid="{03EE0CA4-CCBB-4399-9A84-D626D8142D6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Enabel_document" ma:contentTypeID="0x010100A054E23CC720224AB55CD5109E0645C000D68A28B51D514D40849FE8116A39ECA6" ma:contentTypeVersion="31" ma:contentTypeDescription="Create a new document." ma:contentTypeScope="" ma:versionID="9d33bc2729f4995097f876e32497c722">
  <xsd:schema xmlns:xsd="http://www.w3.org/2001/XMLSchema" xmlns:xs="http://www.w3.org/2001/XMLSchema" xmlns:p="http://schemas.microsoft.com/office/2006/metadata/properties" xmlns:ns1="http://schemas.microsoft.com/sharepoint/v3" xmlns:ns2="508ba6eb-9e09-4fd5-92f2-2d9921329f2d" xmlns:ns3="14a9c00f-d9e3-4eb9-aad3-f69239d17d9c" xmlns:ns4="3a2cca07-d411-4b48-b7e8-c526dfd39ce0" xmlns:ns5="702fbd75-83ea-491b-9326-cd04ce73097a" xmlns:ns6="f3391a51-24a2-4aff-bc36-b8bafdb70464" targetNamespace="http://schemas.microsoft.com/office/2006/metadata/properties" ma:root="true" ma:fieldsID="29b5a51fd5f2932a1fed073f895881e5" ns1:_="" ns2:_="" ns3:_="" ns4:_="" ns5:_="" ns6:_="">
    <xsd:import namespace="http://schemas.microsoft.com/sharepoint/v3"/>
    <xsd:import namespace="508ba6eb-9e09-4fd5-92f2-2d9921329f2d"/>
    <xsd:import namespace="14a9c00f-d9e3-4eb9-aad3-f69239d17d9c"/>
    <xsd:import namespace="3a2cca07-d411-4b48-b7e8-c526dfd39ce0"/>
    <xsd:import namespace="702fbd75-83ea-491b-9326-cd04ce73097a"/>
    <xsd:import namespace="f3391a51-24a2-4aff-bc36-b8bafdb70464"/>
    <xsd:element name="properties">
      <xsd:complexType>
        <xsd:sequence>
          <xsd:element name="documentManagement">
            <xsd:complexType>
              <xsd:all>
                <xsd:element ref="ns2:_dlc_DocId" minOccurs="0"/>
                <xsd:element ref="ns2:_dlc_DocIdUrl" minOccurs="0"/>
                <xsd:element ref="ns2:_dlc_DocIdPersistId" minOccurs="0"/>
                <xsd:element ref="ns3:o99d250c03344da181939f0145dbc023" minOccurs="0"/>
                <xsd:element ref="ns4:TaxCatchAll" minOccurs="0"/>
                <xsd:element ref="ns4:TaxCatchAllLabel" minOccurs="0"/>
                <xsd:element ref="ns3:kecc0e8a0a3349c79c5d1d6e51bea7c3" minOccurs="0"/>
                <xsd:element ref="ns3:j50cb40f2a0941d2947e6bcbd5d19dce" minOccurs="0"/>
                <xsd:element ref="ns3:jcd7455606374210a964e5d7a999097a" minOccurs="0"/>
                <xsd:element ref="ns6:MediaServiceMetadata" minOccurs="0"/>
                <xsd:element ref="ns6:MediaServiceFastMetadata" minOccurs="0"/>
                <xsd:element ref="ns6:MediaServiceAutoKeyPoints" minOccurs="0"/>
                <xsd:element ref="ns6:MediaServiceDateTaken" minOccurs="0"/>
                <xsd:element ref="ns6:MediaServiceAutoTags" minOccurs="0"/>
                <xsd:element ref="ns6:MediaLengthInSeconds" minOccurs="0"/>
                <xsd:element ref="ns6:MediaServiceOCR" minOccurs="0"/>
                <xsd:element ref="ns6:MediaServiceGenerationTime" minOccurs="0"/>
                <xsd:element ref="ns6:MediaServiceEventHashCode" minOccurs="0"/>
                <xsd:element ref="ns5:SharedWithUsers" minOccurs="0"/>
                <xsd:element ref="ns5:SharedWithDetails" minOccurs="0"/>
                <xsd:element ref="ns6:MediaServiceLocation" minOccurs="0"/>
                <xsd:element ref="ns1:_ip_UnifiedCompliancePolicyProperties" minOccurs="0"/>
                <xsd:element ref="ns1:_ip_UnifiedCompliancePolicyUIAction" minOccurs="0"/>
                <xsd:element ref="ns6:lcf76f155ced4ddcb4097134ff3c332f" minOccurs="0"/>
                <xsd:element ref="ns6:MediaServiceObjectDetectorVersions" minOccurs="0"/>
                <xsd:element ref="ns6: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3" nillable="true" ma:displayName="Unified Compliance Policy Properties" ma:hidden="true" ma:internalName="_ip_UnifiedCompliancePolicyProperties">
      <xsd:simpleType>
        <xsd:restriction base="dms:Note"/>
      </xsd:simpleType>
    </xsd:element>
    <xsd:element name="_ip_UnifiedCompliancePolicyUIAction" ma:index="3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8ba6eb-9e09-4fd5-92f2-2d9921329f2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4a9c00f-d9e3-4eb9-aad3-f69239d17d9c" elementFormDefault="qualified">
    <xsd:import namespace="http://schemas.microsoft.com/office/2006/documentManagement/types"/>
    <xsd:import namespace="http://schemas.microsoft.com/office/infopath/2007/PartnerControls"/>
    <xsd:element name="o99d250c03344da181939f0145dbc023" ma:index="11" nillable="true" ma:taxonomy="true" ma:internalName="o99d250c03344da181939f0145dbc023" ma:taxonomyFieldName="Document_Language" ma:displayName="Document_Language" ma:readOnly="false" ma:default="2;#EN|eb0f068f-7d92-44c4-a2e1-052290512cff" ma:fieldId="{899d250c-0334-4da1-8193-9f0145dbc023}" ma:sspId="60552f54-6c29-411d-8801-9a0c08c1a1a0" ma:termSetId="df09f262-5bd0-48f7-8ff9-66e612052d7c" ma:anchorId="00000000-0000-0000-0000-000000000000" ma:open="false" ma:isKeyword="false">
      <xsd:complexType>
        <xsd:sequence>
          <xsd:element ref="pc:Terms" minOccurs="0" maxOccurs="1"/>
        </xsd:sequence>
      </xsd:complexType>
    </xsd:element>
    <xsd:element name="kecc0e8a0a3349c79c5d1d6e51bea7c3" ma:index="15" nillable="true" ma:taxonomy="true" ma:internalName="kecc0e8a0a3349c79c5d1d6e51bea7c3" ma:taxonomyFieldName="Document_Status" ma:displayName="Document_Status" ma:readOnly="false" ma:default="" ma:fieldId="{4ecc0e8a-0a33-49c7-9c5d-1d6e51bea7c3}" ma:sspId="60552f54-6c29-411d-8801-9a0c08c1a1a0" ma:termSetId="44d061db-62b2-4b12-a4d8-975f9639cbdb" ma:anchorId="00000000-0000-0000-0000-000000000000" ma:open="false" ma:isKeyword="false">
      <xsd:complexType>
        <xsd:sequence>
          <xsd:element ref="pc:Terms" minOccurs="0" maxOccurs="1"/>
        </xsd:sequence>
      </xsd:complexType>
    </xsd:element>
    <xsd:element name="j50cb40f2a0941d2947e6bcbd5d19dce" ma:index="17" nillable="true" ma:taxonomy="true" ma:internalName="j50cb40f2a0941d2947e6bcbd5d19dce" ma:taxonomyFieldName="Document_Type" ma:displayName="Document_Type" ma:readOnly="false" ma:default="" ma:fieldId="{350cb40f-2a09-41d2-947e-6bcbd5d19dce}" ma:sspId="60552f54-6c29-411d-8801-9a0c08c1a1a0" ma:termSetId="33f81917-df70-4c8b-9cac-ffa47dc2aabf" ma:anchorId="00000000-0000-0000-0000-000000000000" ma:open="false" ma:isKeyword="false">
      <xsd:complexType>
        <xsd:sequence>
          <xsd:element ref="pc:Terms" minOccurs="0" maxOccurs="1"/>
        </xsd:sequence>
      </xsd:complexType>
    </xsd:element>
    <xsd:element name="jcd7455606374210a964e5d7a999097a" ma:index="19" nillable="true" ma:taxonomy="true" ma:internalName="jcd7455606374210a964e5d7a999097a" ma:taxonomyFieldName="Country" ma:displayName="Country" ma:readOnly="false" ma:default="1;#UGA|1e7ef116-7281-487b-a68a-9c110788cf77" ma:fieldId="{3cd74556-0637-4210-a964-e5d7a999097a}" ma:sspId="60552f54-6c29-411d-8801-9a0c08c1a1a0" ma:termSetId="a5b2ccc0-0626-4c6c-a942-5ad76bcb68f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a2cca07-d411-4b48-b7e8-c526dfd39ce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3defffb-d34b-4a84-9a51-64a1835147bf}" ma:internalName="TaxCatchAll" ma:showField="CatchAllData" ma:web="702fbd75-83ea-491b-9326-cd04ce73097a">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03defffb-d34b-4a84-9a51-64a1835147bf}" ma:internalName="TaxCatchAllLabel" ma:readOnly="true" ma:showField="CatchAllDataLabel" ma:web="702fbd75-83ea-491b-9326-cd04ce73097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02fbd75-83ea-491b-9326-cd04ce73097a"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391a51-24a2-4aff-bc36-b8bafdb70464" elementFormDefault="qualified">
    <xsd:import namespace="http://schemas.microsoft.com/office/2006/documentManagement/types"/>
    <xsd:import namespace="http://schemas.microsoft.com/office/infopath/2007/PartnerControls"/>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DateTaken" ma:index="24" nillable="true" ma:displayName="MediaServiceDateTaken" ma:hidden="true" ma:internalName="MediaServiceDateTaken" ma:readOnly="true">
      <xsd:simpleType>
        <xsd:restriction base="dms:Text"/>
      </xsd:simpleType>
    </xsd:element>
    <xsd:element name="MediaServiceAutoTags" ma:index="25" nillable="true" ma:displayName="Tags" ma:internalName="MediaServiceAutoTags"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element name="MediaServiceOCR" ma:index="27" nillable="true" ma:displayName="Extracted Text" ma:internalName="MediaServiceOCR" ma:readOnly="true">
      <xsd:simpleType>
        <xsd:restriction base="dms:Note">
          <xsd:maxLength value="255"/>
        </xsd:restriction>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element name="MediaServiceLocation" ma:index="32" nillable="true" ma:displayName="Location" ma:internalName="MediaServiceLocation" ma:readOnly="true">
      <xsd:simpleType>
        <xsd:restriction base="dms:Text"/>
      </xsd:simpleType>
    </xsd:element>
    <xsd:element name="lcf76f155ced4ddcb4097134ff3c332f" ma:index="36" nillable="true" ma:taxonomy="true" ma:internalName="lcf76f155ced4ddcb4097134ff3c332f" ma:taxonomyFieldName="MediaServiceImageTags" ma:displayName="Image Tags" ma:readOnly="false" ma:fieldId="{5cf76f15-5ced-4ddc-b409-7134ff3c332f}" ma:taxonomyMulti="true" ma:sspId="60552f54-6c29-411d-8801-9a0c08c1a1a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o99d250c03344da181939f0145dbc023 xmlns="14a9c00f-d9e3-4eb9-aad3-f69239d17d9c">
      <Terms xmlns="http://schemas.microsoft.com/office/infopath/2007/PartnerControls">
        <TermInfo xmlns="http://schemas.microsoft.com/office/infopath/2007/PartnerControls">
          <TermName xmlns="http://schemas.microsoft.com/office/infopath/2007/PartnerControls">EN</TermName>
          <TermId xmlns="http://schemas.microsoft.com/office/infopath/2007/PartnerControls">eb0f068f-7d92-44c4-a2e1-052290512cff</TermId>
        </TermInfo>
      </Terms>
    </o99d250c03344da181939f0145dbc023>
    <TaxCatchAll xmlns="3a2cca07-d411-4b48-b7e8-c526dfd39ce0">
      <Value>5</Value>
      <Value>1</Value>
    </TaxCatchAll>
    <jcd7455606374210a964e5d7a999097a xmlns="14a9c00f-d9e3-4eb9-aad3-f69239d17d9c">
      <Terms xmlns="http://schemas.microsoft.com/office/infopath/2007/PartnerControls">
        <TermInfo xmlns="http://schemas.microsoft.com/office/infopath/2007/PartnerControls">
          <TermName xmlns="http://schemas.microsoft.com/office/infopath/2007/PartnerControls">UGA</TermName>
          <TermId xmlns="http://schemas.microsoft.com/office/infopath/2007/PartnerControls">1e7ef116-7281-487b-a68a-9c110788cf77</TermId>
        </TermInfo>
      </Terms>
    </jcd7455606374210a964e5d7a999097a>
    <_ip_UnifiedCompliancePolicyProperties xmlns="http://schemas.microsoft.com/sharepoint/v3" xsi:nil="true"/>
    <lcf76f155ced4ddcb4097134ff3c332f xmlns="f3391a51-24a2-4aff-bc36-b8bafdb70464">
      <Terms xmlns="http://schemas.microsoft.com/office/infopath/2007/PartnerControls"/>
    </lcf76f155ced4ddcb4097134ff3c332f>
    <j50cb40f2a0941d2947e6bcbd5d19dce xmlns="14a9c00f-d9e3-4eb9-aad3-f69239d17d9c">
      <Terms xmlns="http://schemas.microsoft.com/office/infopath/2007/PartnerControls"/>
    </j50cb40f2a0941d2947e6bcbd5d19dce>
    <kecc0e8a0a3349c79c5d1d6e51bea7c3 xmlns="14a9c00f-d9e3-4eb9-aad3-f69239d17d9c">
      <Terms xmlns="http://schemas.microsoft.com/office/infopath/2007/PartnerControls"/>
    </kecc0e8a0a3349c79c5d1d6e51bea7c3>
    <_dlc_DocId xmlns="508ba6eb-9e09-4fd5-92f2-2d9921329f2d">UGAENABEL-403665430-291028</_dlc_DocId>
    <_dlc_DocIdUrl xmlns="508ba6eb-9e09-4fd5-92f2-2d9921329f2d">
      <Url>https://enabelbe.sharepoint.com/sites/UGA/_layouts/15/DocIdRedir.aspx?ID=UGAENABEL-403665430-291028</Url>
      <Description>UGAENABEL-403665430-291028</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65180A-9D55-4C4E-9587-2DAAC8B950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08ba6eb-9e09-4fd5-92f2-2d9921329f2d"/>
    <ds:schemaRef ds:uri="14a9c00f-d9e3-4eb9-aad3-f69239d17d9c"/>
    <ds:schemaRef ds:uri="3a2cca07-d411-4b48-b7e8-c526dfd39ce0"/>
    <ds:schemaRef ds:uri="702fbd75-83ea-491b-9326-cd04ce73097a"/>
    <ds:schemaRef ds:uri="f3391a51-24a2-4aff-bc36-b8bafdb704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54850C-AEE9-449A-ACD3-77DBA9F5F189}">
  <ds:schemaRefs>
    <ds:schemaRef ds:uri="http://schemas.microsoft.com/sharepoint/events"/>
  </ds:schemaRefs>
</ds:datastoreItem>
</file>

<file path=customXml/itemProps3.xml><?xml version="1.0" encoding="utf-8"?>
<ds:datastoreItem xmlns:ds="http://schemas.openxmlformats.org/officeDocument/2006/customXml" ds:itemID="{42846C81-1955-4CEE-9D68-A30262C70901}">
  <ds:schemaRefs>
    <ds:schemaRef ds:uri="14a9c00f-d9e3-4eb9-aad3-f69239d17d9c"/>
    <ds:schemaRef ds:uri="3a2cca07-d411-4b48-b7e8-c526dfd39ce0"/>
    <ds:schemaRef ds:uri="508ba6eb-9e09-4fd5-92f2-2d9921329f2d"/>
    <ds:schemaRef ds:uri="702fbd75-83ea-491b-9326-cd04ce73097a"/>
    <ds:schemaRef ds:uri="f3391a51-24a2-4aff-bc36-b8bafdb7046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31494CC5-6423-4001-B28C-00A5E70906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TotalTime>
  <Words>3557</Words>
  <Application>Microsoft Office PowerPoint</Application>
  <PresentationFormat>Widescreen</PresentationFormat>
  <Paragraphs>343</Paragraphs>
  <Slides>46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Arial Unicode MS</vt:lpstr>
      <vt:lpstr>Arial,Sans-Serif</vt:lpstr>
      <vt:lpstr>Calibri</vt:lpstr>
      <vt:lpstr>Wingdings</vt:lpstr>
      <vt:lpstr>CTB-17-18908-powerpoint 80%-ab-151217</vt:lpstr>
      <vt:lpstr>Call For Proposals Skills development for increased employability of vulnerable youth, women and girls in Rwenzori/Albertine region</vt:lpstr>
      <vt:lpstr>Presentation outline</vt:lpstr>
      <vt:lpstr>2. Objective of the proposal orientation meeting</vt:lpstr>
      <vt:lpstr>PowerPoint Presentation</vt:lpstr>
      <vt:lpstr>2. Objectives of the call</vt:lpstr>
      <vt:lpstr>2. Call Objectives </vt:lpstr>
      <vt:lpstr>2. Call Objectives </vt:lpstr>
      <vt:lpstr>2. CN (stage 1) selection process</vt:lpstr>
      <vt:lpstr>3. General feedback on CN</vt:lpstr>
      <vt:lpstr>3. General Feedback ct’d</vt:lpstr>
      <vt:lpstr>3. General Feedback ct’d</vt:lpstr>
      <vt:lpstr>3. General Feedback ct’d</vt:lpstr>
      <vt:lpstr>4. Proposal template</vt:lpstr>
      <vt:lpstr>Proposal: description of action</vt:lpstr>
      <vt:lpstr>Proposal: description of action</vt:lpstr>
      <vt:lpstr>Proposal: description of action</vt:lpstr>
      <vt:lpstr>Administrative information </vt:lpstr>
      <vt:lpstr>Associates</vt:lpstr>
      <vt:lpstr>4a: Proposal template: M&amp;E</vt:lpstr>
      <vt:lpstr>4a: Proposal template: M&amp;E</vt:lpstr>
      <vt:lpstr>PowerPoint Presentation</vt:lpstr>
      <vt:lpstr>4a: Proposal template M&amp;E</vt:lpstr>
      <vt:lpstr>4a: Proposal template M&amp;E</vt:lpstr>
      <vt:lpstr>4b: Proposal template budget</vt:lpstr>
      <vt:lpstr>4b: Proposal template budget</vt:lpstr>
      <vt:lpstr>4b: Proposal template budget</vt:lpstr>
      <vt:lpstr>4b: Proposal template budget</vt:lpstr>
      <vt:lpstr>4b: Proposal template budget</vt:lpstr>
      <vt:lpstr>4b: Proposal template budget</vt:lpstr>
      <vt:lpstr>Ineligible costs in guidelines</vt:lpstr>
      <vt:lpstr>.</vt:lpstr>
      <vt:lpstr>Indicative Costs</vt:lpstr>
      <vt:lpstr>4b: Proposal template budget</vt:lpstr>
      <vt:lpstr>4b: Proposal template budget</vt:lpstr>
      <vt:lpstr>4b: Proposal template budget</vt:lpstr>
      <vt:lpstr>5. Next steps</vt:lpstr>
      <vt:lpstr>5. Next steps</vt:lpstr>
      <vt:lpstr>5. Next steps</vt:lpstr>
      <vt:lpstr>5. Next steps</vt:lpstr>
      <vt:lpstr>5. Next steps</vt:lpstr>
      <vt:lpstr>5. Next steps</vt:lpstr>
      <vt:lpstr>5. Next steps – PART 2</vt:lpstr>
      <vt:lpstr>5. Next steps – PART 2</vt:lpstr>
      <vt:lpstr>5. Next steps – PART 2</vt:lpstr>
      <vt:lpstr>5. Next steps – PART 2</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WeWork EU Green and Decent jobs for youth  Entry Meeting on xx/12/2023</dc:title>
  <dc:creator>DELL</dc:creator>
  <cp:lastModifiedBy>HENDRICKX, Jan</cp:lastModifiedBy>
  <cp:revision>19</cp:revision>
  <dcterms:modified xsi:type="dcterms:W3CDTF">2024-08-07T14:06:12Z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0x010100A054E23CC720224AB55CD5109E0645C000D68A28B51D514D40849FE8116A39ECA6</vt:lpwstr>
  </property>
  <property fmtid="{D5CDD505-2E9C-101B-9397-08002B2CF9AE}" pid="3" name="_dlc_DocIdItemGuid">
    <vt:lpwstr>5851a203-9909-431e-8c06-f69b13d07633</vt:lpwstr>
  </property>
  <property fmtid="{D5CDD505-2E9C-101B-9397-08002B2CF9AE}" pid="4" name="Document_Type">
    <vt:lpwstr/>
  </property>
  <property fmtid="{D5CDD505-2E9C-101B-9397-08002B2CF9AE}" pid="5" name="e2b781e9cad840cd89b90f5a7e989839">
    <vt:lpwstr/>
  </property>
  <property fmtid="{D5CDD505-2E9C-101B-9397-08002B2CF9AE}" pid="6" name="MediaServiceImageTags">
    <vt:lpwstr/>
  </property>
  <property fmtid="{D5CDD505-2E9C-101B-9397-08002B2CF9AE}" pid="7" name="Contract_reference">
    <vt:lpwstr/>
  </property>
  <property fmtid="{D5CDD505-2E9C-101B-9397-08002B2CF9AE}" pid="8" name="l9d65098618b4a8fbbe87718e7187e6b">
    <vt:lpwstr/>
  </property>
  <property fmtid="{D5CDD505-2E9C-101B-9397-08002B2CF9AE}" pid="9" name="Document_Status">
    <vt:lpwstr/>
  </property>
  <property fmtid="{D5CDD505-2E9C-101B-9397-08002B2CF9AE}" pid="10" name="Project_code">
    <vt:lpwstr/>
  </property>
  <property fmtid="{D5CDD505-2E9C-101B-9397-08002B2CF9AE}" pid="11" name="Document_Language">
    <vt:lpwstr>5;#EN|eb0f068f-7d92-44c4-a2e1-052290512cff</vt:lpwstr>
  </property>
  <property fmtid="{D5CDD505-2E9C-101B-9397-08002B2CF9AE}" pid="12" name="Country">
    <vt:lpwstr>1;#UGA|1e7ef116-7281-487b-a68a-9c110788cf77</vt:lpwstr>
  </property>
</Properties>
</file>