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4"/>
  </p:notesMasterIdLst>
  <p:handoutMasterIdLst>
    <p:handoutMasterId r:id="rId75"/>
  </p:handoutMasterIdLst>
  <p:sldIdLst>
    <p:sldId id="2995" r:id="rId6"/>
    <p:sldId id="3236" r:id="rId7"/>
    <p:sldId id="304" r:id="rId8"/>
    <p:sldId id="347" r:id="rId9"/>
    <p:sldId id="348" r:id="rId10"/>
    <p:sldId id="3239" r:id="rId11"/>
    <p:sldId id="303" r:id="rId12"/>
    <p:sldId id="307" r:id="rId13"/>
    <p:sldId id="3191" r:id="rId14"/>
    <p:sldId id="3192" r:id="rId15"/>
    <p:sldId id="3240" r:id="rId16"/>
    <p:sldId id="3241" r:id="rId17"/>
    <p:sldId id="359" r:id="rId18"/>
    <p:sldId id="309" r:id="rId19"/>
    <p:sldId id="310" r:id="rId20"/>
    <p:sldId id="311" r:id="rId21"/>
    <p:sldId id="3242" r:id="rId22"/>
    <p:sldId id="313" r:id="rId23"/>
    <p:sldId id="312" r:id="rId24"/>
    <p:sldId id="314" r:id="rId25"/>
    <p:sldId id="315" r:id="rId26"/>
    <p:sldId id="3129" r:id="rId27"/>
    <p:sldId id="317" r:id="rId28"/>
    <p:sldId id="318" r:id="rId29"/>
    <p:sldId id="319" r:id="rId30"/>
    <p:sldId id="321" r:id="rId31"/>
    <p:sldId id="320" r:id="rId32"/>
    <p:sldId id="322" r:id="rId33"/>
    <p:sldId id="3131" r:id="rId34"/>
    <p:sldId id="324" r:id="rId35"/>
    <p:sldId id="325" r:id="rId36"/>
    <p:sldId id="2997" r:id="rId37"/>
    <p:sldId id="3147" r:id="rId38"/>
    <p:sldId id="326" r:id="rId39"/>
    <p:sldId id="327" r:id="rId40"/>
    <p:sldId id="3243" r:id="rId41"/>
    <p:sldId id="3183" r:id="rId42"/>
    <p:sldId id="3214" r:id="rId43"/>
    <p:sldId id="3218" r:id="rId44"/>
    <p:sldId id="3219" r:id="rId45"/>
    <p:sldId id="3227" r:id="rId46"/>
    <p:sldId id="3228" r:id="rId47"/>
    <p:sldId id="3226" r:id="rId48"/>
    <p:sldId id="3223" r:id="rId49"/>
    <p:sldId id="3224" r:id="rId50"/>
    <p:sldId id="3225" r:id="rId51"/>
    <p:sldId id="3148" r:id="rId52"/>
    <p:sldId id="3149" r:id="rId53"/>
    <p:sldId id="3150" r:id="rId54"/>
    <p:sldId id="3230" r:id="rId55"/>
    <p:sldId id="3231" r:id="rId56"/>
    <p:sldId id="3232" r:id="rId57"/>
    <p:sldId id="3233" r:id="rId58"/>
    <p:sldId id="3205" r:id="rId59"/>
    <p:sldId id="3184" r:id="rId60"/>
    <p:sldId id="3187" r:id="rId61"/>
    <p:sldId id="3238" r:id="rId62"/>
    <p:sldId id="3157" r:id="rId63"/>
    <p:sldId id="3170" r:id="rId64"/>
    <p:sldId id="3212" r:id="rId65"/>
    <p:sldId id="3209" r:id="rId66"/>
    <p:sldId id="3208" r:id="rId67"/>
    <p:sldId id="3207" r:id="rId68"/>
    <p:sldId id="3210" r:id="rId69"/>
    <p:sldId id="3213" r:id="rId70"/>
    <p:sldId id="3167" r:id="rId71"/>
    <p:sldId id="3168" r:id="rId72"/>
    <p:sldId id="3169" r:id="rId73"/>
  </p:sldIdLst>
  <p:sldSz cx="12192000" cy="6858000"/>
  <p:notesSz cx="9296400" cy="701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0FCB33-4B5A-69BB-BCEC-6875CA765190}" name="SSEKIWANDA, Bonny" initials="SB" userId="S::bonny.ssekiwanda@enabel.be::8f9a5783-b5fa-4544-bf1e-04a3295fa195" providerId="AD"/>
  <p188:author id="{A2D02459-4843-1A0B-87DD-6D800AC30772}" name="WABWIRE, Godfrey bazira" initials="Wb" userId="S::godfrey.wabwire@enabel.be::e731bc93-dc5d-4420-95a7-802187f98009" providerId="AD"/>
  <p188:author id="{55F4546C-D633-B3E5-3FFB-33AE4FCCD8C1}" name="TAMINAU, Laura" initials="TL" userId="S::laura.taminau@enabel.be::f80d331c-3b8d-45c6-928e-1a525d06c601" providerId="AD"/>
  <p188:author id="{FDABDC91-4006-97BD-5F98-8C76EBDC7FC3}" name="KATO, Rose" initials="KR" userId="S::rose.kato@enabel.be::7b753106-4f93-4d89-8250-e69963eb67ba" providerId="AD"/>
  <p188:author id="{3E71EA92-884B-DEA3-955F-3C7C0FC50EE1}" name="MPAATA, Daniel" initials="MD" userId="S::daniel.mpaata@enabel.be::83cdf6e5-63ea-451f-a845-6b1d534358a3" providerId="AD"/>
  <p188:author id="{527266A2-BEC0-D1D8-0319-1D7B8846C3ED}" name="MUGENI, Edward" initials="ME" userId="S::edward.mugeni@enabel.be::47b6ab0f-631d-4576-b01e-5987ee44ed9c" providerId="AD"/>
  <p188:author id="{125599C0-A827-5734-7780-48339A8C2CA8}" name="PAMUK, Umut" initials="PU" userId="S::umut.pamuk@enabel.be::4a602441-8fff-4d48-afe0-1baef1fcda73" providerId="AD"/>
  <p188:author id="{F9664BC2-DA44-C6A5-3D43-4A365D439866}" name="VANNESTE, Tom" initials="VT" userId="S::tom.vanneste@enabel.be::8a8c8108-cea6-4306-bbcc-f8a14b000aa9" providerId="AD"/>
  <p188:author id="{C6AC58D3-9AE4-22B3-4640-3B6C5131C03F}" name="HENDRICKX, Jan" initials="JH" userId="S::jan.hendrickx@enabel.be::3fc28212-da7d-4f2a-a320-3fbd2c295a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REMANS, Bart" initials="HB" lastIdx="2" clrIdx="0">
    <p:extLst>
      <p:ext uri="{19B8F6BF-5375-455C-9EA6-DF929625EA0E}">
        <p15:presenceInfo xmlns:p15="http://schemas.microsoft.com/office/powerpoint/2012/main" userId="S::bart.horemans@enabel.be::c36d433b-dc62-4ee6-bbcb-374594f9899b" providerId="AD"/>
      </p:ext>
    </p:extLst>
  </p:cmAuthor>
  <p:cmAuthor id="2" name="TAMINAU, Laura" initials="TL" lastIdx="47" clrIdx="1">
    <p:extLst>
      <p:ext uri="{19B8F6BF-5375-455C-9EA6-DF929625EA0E}">
        <p15:presenceInfo xmlns:p15="http://schemas.microsoft.com/office/powerpoint/2012/main" userId="TAMINAU, Laura" providerId="None"/>
      </p:ext>
    </p:extLst>
  </p:cmAuthor>
  <p:cmAuthor id="3" name="WABWIRE, Godfrey bazira" initials="WGb" lastIdx="2" clrIdx="2">
    <p:extLst>
      <p:ext uri="{19B8F6BF-5375-455C-9EA6-DF929625EA0E}">
        <p15:presenceInfo xmlns:p15="http://schemas.microsoft.com/office/powerpoint/2012/main" userId="WABWIRE, Godfrey bazi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756"/>
    <a:srgbClr val="7B7B7A"/>
    <a:srgbClr val="F38D6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505A77-A33C-C037-0733-72E8A63250ED}" v="2" dt="2025-05-06T08:19:54.012"/>
    <p1510:client id="{38D1E58C-EC9C-42D6-338E-5A152E6E6C60}" v="2" dt="2025-05-06T14:31:11.540"/>
    <p1510:client id="{469806FD-AB80-19A5-694A-443C4BB1CE33}" v="1" dt="2025-05-06T07:58:35.125"/>
    <p1510:client id="{62D813D7-AD0B-2CCA-6BD8-203BF84A09E2}" v="1" dt="2025-05-06T14:12:17.275"/>
    <p1510:client id="{8E97A827-AE4D-FB71-51EC-F5267AE348D9}" v="104" dt="2025-05-06T06:43:43.274"/>
    <p1510:client id="{9A121D0F-CB9B-577A-CE49-69597F9C0ADE}" v="4" dt="2025-05-06T09:14:11.352"/>
    <p1510:client id="{9E36696D-FA9A-F199-D2DC-EA91F5436835}" v="21" dt="2025-05-05T10:10:27.123"/>
    <p1510:client id="{D1E02350-36FC-C58C-605F-B380EE0565D5}" v="6" dt="2025-05-05T07:44:49.764"/>
    <p1510:client id="{FDA43086-EA76-D7D6-630A-98296823E96B}" v="6" dt="2025-05-06T06:12:04.3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82"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F70F3-DB6B-41FE-A090-F3928BC29F29}" type="doc">
      <dgm:prSet loTypeId="urn:microsoft.com/office/officeart/2005/8/layout/chevron1" loCatId="process" qsTypeId="urn:microsoft.com/office/officeart/2005/8/quickstyle/simple1" qsCatId="simple" csTypeId="urn:microsoft.com/office/officeart/2005/8/colors/colorful4" csCatId="colorful" phldr="1"/>
      <dgm:spPr/>
    </dgm:pt>
    <dgm:pt modelId="{6A79A00E-3F8D-4ECA-A2B9-D4AA236B0195}">
      <dgm:prSet phldrT="[Tekst]" phldr="0"/>
      <dgm:spPr/>
      <dgm:t>
        <a:bodyPr/>
        <a:lstStyle/>
        <a:p>
          <a:pPr rtl="0"/>
          <a:r>
            <a:rPr lang="nl-NL" b="1" err="1">
              <a:solidFill>
                <a:schemeClr val="tx1"/>
              </a:solidFill>
              <a:latin typeface="Calibri Light" panose="020F0302020204030204"/>
            </a:rPr>
            <a:t>Assumptions</a:t>
          </a:r>
          <a:r>
            <a:rPr lang="nl-NL" b="1">
              <a:solidFill>
                <a:schemeClr val="tx1"/>
              </a:solidFill>
              <a:latin typeface="Calibri Light" panose="020F0302020204030204"/>
            </a:rPr>
            <a:t> &amp; </a:t>
          </a:r>
          <a:r>
            <a:rPr lang="nl-NL" b="1" err="1">
              <a:solidFill>
                <a:schemeClr val="tx1"/>
              </a:solidFill>
              <a:latin typeface="Calibri Light" panose="020F0302020204030204"/>
            </a:rPr>
            <a:t>risks</a:t>
          </a:r>
          <a:endParaRPr lang="nl-NL" b="1">
            <a:solidFill>
              <a:schemeClr val="tx1"/>
            </a:solidFill>
          </a:endParaRPr>
        </a:p>
      </dgm:t>
    </dgm:pt>
    <dgm:pt modelId="{821202CC-99EA-472A-A2EE-F769693DC723}" type="parTrans" cxnId="{F856798A-C596-408A-8426-BC896F1B6FA1}">
      <dgm:prSet/>
      <dgm:spPr/>
      <dgm:t>
        <a:bodyPr/>
        <a:lstStyle/>
        <a:p>
          <a:endParaRPr lang="en-US"/>
        </a:p>
      </dgm:t>
    </dgm:pt>
    <dgm:pt modelId="{131BD45D-D0A4-46AF-BC5A-9D41856C1C52}" type="sibTrans" cxnId="{F856798A-C596-408A-8426-BC896F1B6FA1}">
      <dgm:prSet/>
      <dgm:spPr/>
      <dgm:t>
        <a:bodyPr/>
        <a:lstStyle/>
        <a:p>
          <a:endParaRPr lang="en-US"/>
        </a:p>
      </dgm:t>
    </dgm:pt>
    <dgm:pt modelId="{D77F72A4-0993-4205-983D-D508E74B91EF}">
      <dgm:prSet phldrT="[Tekst]" phldr="0"/>
      <dgm:spPr/>
      <dgm:t>
        <a:bodyPr/>
        <a:lstStyle/>
        <a:p>
          <a:r>
            <a:rPr lang="nl-NL" b="1">
              <a:solidFill>
                <a:schemeClr val="tx1"/>
              </a:solidFill>
              <a:latin typeface="Calibri Light" panose="020F0302020204030204"/>
            </a:rPr>
            <a:t>Resources/</a:t>
          </a:r>
          <a:r>
            <a:rPr lang="nl-NL" b="1" err="1">
              <a:solidFill>
                <a:schemeClr val="tx1"/>
              </a:solidFill>
              <a:latin typeface="Calibri Light" panose="020F0302020204030204"/>
            </a:rPr>
            <a:t>inputs</a:t>
          </a:r>
          <a:endParaRPr lang="nl-NL" b="1">
            <a:solidFill>
              <a:schemeClr val="tx1"/>
            </a:solidFill>
          </a:endParaRPr>
        </a:p>
      </dgm:t>
    </dgm:pt>
    <dgm:pt modelId="{F5B87C48-D829-4022-AA4C-9C70411987AB}" type="parTrans" cxnId="{72683B75-F8E7-4158-9292-3D4D6E1F5A1E}">
      <dgm:prSet/>
      <dgm:spPr/>
      <dgm:t>
        <a:bodyPr/>
        <a:lstStyle/>
        <a:p>
          <a:endParaRPr lang="en-US"/>
        </a:p>
      </dgm:t>
    </dgm:pt>
    <dgm:pt modelId="{A40764BE-E9A6-43BD-9651-4B1386FB2618}" type="sibTrans" cxnId="{72683B75-F8E7-4158-9292-3D4D6E1F5A1E}">
      <dgm:prSet/>
      <dgm:spPr/>
      <dgm:t>
        <a:bodyPr/>
        <a:lstStyle/>
        <a:p>
          <a:endParaRPr lang="en-US"/>
        </a:p>
      </dgm:t>
    </dgm:pt>
    <dgm:pt modelId="{EBB12C71-66D8-4D1F-8B7D-80BB00E1F561}">
      <dgm:prSet phldrT="[Tekst]" phldr="0"/>
      <dgm:spPr/>
      <dgm:t>
        <a:bodyPr/>
        <a:lstStyle/>
        <a:p>
          <a:r>
            <a:rPr lang="nl-NL" b="1" err="1">
              <a:solidFill>
                <a:schemeClr val="tx1"/>
              </a:solidFill>
              <a:latin typeface="Calibri Light" panose="020F0302020204030204"/>
            </a:rPr>
            <a:t>Activities</a:t>
          </a:r>
          <a:endParaRPr lang="nl-NL" b="1">
            <a:solidFill>
              <a:schemeClr val="tx1"/>
            </a:solidFill>
          </a:endParaRPr>
        </a:p>
      </dgm:t>
    </dgm:pt>
    <dgm:pt modelId="{C665461F-AA87-4DF0-9D32-4FAB0D9B8B14}" type="parTrans" cxnId="{6F5D9DBD-F22F-440C-911D-4682B7F38461}">
      <dgm:prSet/>
      <dgm:spPr/>
      <dgm:t>
        <a:bodyPr/>
        <a:lstStyle/>
        <a:p>
          <a:endParaRPr lang="en-US"/>
        </a:p>
      </dgm:t>
    </dgm:pt>
    <dgm:pt modelId="{D607C283-0AC5-467B-A070-9462F3447601}" type="sibTrans" cxnId="{6F5D9DBD-F22F-440C-911D-4682B7F38461}">
      <dgm:prSet/>
      <dgm:spPr/>
      <dgm:t>
        <a:bodyPr/>
        <a:lstStyle/>
        <a:p>
          <a:endParaRPr lang="en-US"/>
        </a:p>
      </dgm:t>
    </dgm:pt>
    <dgm:pt modelId="{98FD75D1-CC1C-4E9F-B868-0F688281A290}">
      <dgm:prSet phldr="0"/>
      <dgm:spPr/>
      <dgm:t>
        <a:bodyPr/>
        <a:lstStyle/>
        <a:p>
          <a:r>
            <a:rPr lang="nl-NL" b="1">
              <a:solidFill>
                <a:schemeClr val="tx1"/>
              </a:solidFill>
              <a:latin typeface="Calibri Light" panose="020F0302020204030204"/>
            </a:rPr>
            <a:t>Outputs</a:t>
          </a:r>
        </a:p>
      </dgm:t>
    </dgm:pt>
    <dgm:pt modelId="{983725D1-B45F-45FD-B380-D62AA735A0A1}" type="parTrans" cxnId="{BF0D9DE6-CC26-458D-9A8C-D3D375FDB92F}">
      <dgm:prSet/>
      <dgm:spPr/>
      <dgm:t>
        <a:bodyPr/>
        <a:lstStyle/>
        <a:p>
          <a:endParaRPr lang="en-US"/>
        </a:p>
      </dgm:t>
    </dgm:pt>
    <dgm:pt modelId="{EB193FFD-71BF-4A87-86A9-6D383927ED16}" type="sibTrans" cxnId="{BF0D9DE6-CC26-458D-9A8C-D3D375FDB92F}">
      <dgm:prSet/>
      <dgm:spPr/>
      <dgm:t>
        <a:bodyPr/>
        <a:lstStyle/>
        <a:p>
          <a:endParaRPr lang="en-US"/>
        </a:p>
      </dgm:t>
    </dgm:pt>
    <dgm:pt modelId="{1ABE18DB-635A-4DA2-BFA3-FC5795C46D89}">
      <dgm:prSet phldr="0"/>
      <dgm:spPr/>
      <dgm:t>
        <a:bodyPr/>
        <a:lstStyle/>
        <a:p>
          <a:r>
            <a:rPr lang="nl-NL" b="1">
              <a:solidFill>
                <a:schemeClr val="tx1"/>
              </a:solidFill>
              <a:latin typeface="Calibri Light" panose="020F0302020204030204"/>
            </a:rPr>
            <a:t>Outcome</a:t>
          </a:r>
        </a:p>
      </dgm:t>
    </dgm:pt>
    <dgm:pt modelId="{8CD2D61C-694B-4FF1-992D-660F86C6520B}" type="parTrans" cxnId="{64884705-5102-403D-A567-A570CD8B2BD3}">
      <dgm:prSet/>
      <dgm:spPr/>
      <dgm:t>
        <a:bodyPr/>
        <a:lstStyle/>
        <a:p>
          <a:endParaRPr lang="en-US"/>
        </a:p>
      </dgm:t>
    </dgm:pt>
    <dgm:pt modelId="{3FB4E9E4-59CE-4C94-8020-93FBA5A5172E}" type="sibTrans" cxnId="{64884705-5102-403D-A567-A570CD8B2BD3}">
      <dgm:prSet/>
      <dgm:spPr/>
      <dgm:t>
        <a:bodyPr/>
        <a:lstStyle/>
        <a:p>
          <a:endParaRPr lang="en-US"/>
        </a:p>
      </dgm:t>
    </dgm:pt>
    <dgm:pt modelId="{0CEB8BBB-2C40-47E0-8E46-7284DC15B20A}">
      <dgm:prSet phldr="0"/>
      <dgm:spPr/>
      <dgm:t>
        <a:bodyPr/>
        <a:lstStyle/>
        <a:p>
          <a:r>
            <a:rPr lang="nl-NL" b="1">
              <a:solidFill>
                <a:schemeClr val="tx1"/>
              </a:solidFill>
              <a:latin typeface="Calibri Light" panose="020F0302020204030204"/>
            </a:rPr>
            <a:t>Impact</a:t>
          </a:r>
        </a:p>
      </dgm:t>
    </dgm:pt>
    <dgm:pt modelId="{DD4EFBDC-F0FA-40C4-B8B7-E36FCD277760}" type="parTrans" cxnId="{518FF0FD-772A-4467-A255-83A0FA8F1934}">
      <dgm:prSet/>
      <dgm:spPr/>
      <dgm:t>
        <a:bodyPr/>
        <a:lstStyle/>
        <a:p>
          <a:endParaRPr lang="en-US"/>
        </a:p>
      </dgm:t>
    </dgm:pt>
    <dgm:pt modelId="{B6426D5D-1DDB-4601-B19D-C81D693275F8}" type="sibTrans" cxnId="{518FF0FD-772A-4467-A255-83A0FA8F1934}">
      <dgm:prSet/>
      <dgm:spPr/>
      <dgm:t>
        <a:bodyPr/>
        <a:lstStyle/>
        <a:p>
          <a:endParaRPr lang="en-US"/>
        </a:p>
      </dgm:t>
    </dgm:pt>
    <dgm:pt modelId="{B3C61502-ED84-427E-AFF3-5831E2A717F1}" type="pres">
      <dgm:prSet presAssocID="{E3FF70F3-DB6B-41FE-A090-F3928BC29F29}" presName="Name0" presStyleCnt="0">
        <dgm:presLayoutVars>
          <dgm:dir/>
          <dgm:animLvl val="lvl"/>
          <dgm:resizeHandles val="exact"/>
        </dgm:presLayoutVars>
      </dgm:prSet>
      <dgm:spPr/>
    </dgm:pt>
    <dgm:pt modelId="{97E60FAF-0FF5-4198-AF73-0601922DEC01}" type="pres">
      <dgm:prSet presAssocID="{6A79A00E-3F8D-4ECA-A2B9-D4AA236B0195}" presName="parTxOnly" presStyleLbl="node1" presStyleIdx="0" presStyleCnt="6">
        <dgm:presLayoutVars>
          <dgm:chMax val="0"/>
          <dgm:chPref val="0"/>
          <dgm:bulletEnabled val="1"/>
        </dgm:presLayoutVars>
      </dgm:prSet>
      <dgm:spPr/>
    </dgm:pt>
    <dgm:pt modelId="{5FA1FA19-EDB4-4E55-9E70-DE936201CAD2}" type="pres">
      <dgm:prSet presAssocID="{131BD45D-D0A4-46AF-BC5A-9D41856C1C52}" presName="parTxOnlySpace" presStyleCnt="0"/>
      <dgm:spPr/>
    </dgm:pt>
    <dgm:pt modelId="{10824083-5251-4CD2-90B6-3B1A9412E48D}" type="pres">
      <dgm:prSet presAssocID="{D77F72A4-0993-4205-983D-D508E74B91EF}" presName="parTxOnly" presStyleLbl="node1" presStyleIdx="1" presStyleCnt="6">
        <dgm:presLayoutVars>
          <dgm:chMax val="0"/>
          <dgm:chPref val="0"/>
          <dgm:bulletEnabled val="1"/>
        </dgm:presLayoutVars>
      </dgm:prSet>
      <dgm:spPr/>
    </dgm:pt>
    <dgm:pt modelId="{FA7AB2BF-F1E9-4E98-AA1C-D5FF2C0DF686}" type="pres">
      <dgm:prSet presAssocID="{A40764BE-E9A6-43BD-9651-4B1386FB2618}" presName="parTxOnlySpace" presStyleCnt="0"/>
      <dgm:spPr/>
    </dgm:pt>
    <dgm:pt modelId="{68629082-C739-41D7-827B-8487852D4607}" type="pres">
      <dgm:prSet presAssocID="{EBB12C71-66D8-4D1F-8B7D-80BB00E1F561}" presName="parTxOnly" presStyleLbl="node1" presStyleIdx="2" presStyleCnt="6">
        <dgm:presLayoutVars>
          <dgm:chMax val="0"/>
          <dgm:chPref val="0"/>
          <dgm:bulletEnabled val="1"/>
        </dgm:presLayoutVars>
      </dgm:prSet>
      <dgm:spPr/>
    </dgm:pt>
    <dgm:pt modelId="{3EE15C2D-D09D-409B-AB9B-1D4463BBC583}" type="pres">
      <dgm:prSet presAssocID="{D607C283-0AC5-467B-A070-9462F3447601}" presName="parTxOnlySpace" presStyleCnt="0"/>
      <dgm:spPr/>
    </dgm:pt>
    <dgm:pt modelId="{979F20DA-9AA7-4983-AC8B-0C8D5B463A9E}" type="pres">
      <dgm:prSet presAssocID="{98FD75D1-CC1C-4E9F-B868-0F688281A290}" presName="parTxOnly" presStyleLbl="node1" presStyleIdx="3" presStyleCnt="6">
        <dgm:presLayoutVars>
          <dgm:chMax val="0"/>
          <dgm:chPref val="0"/>
          <dgm:bulletEnabled val="1"/>
        </dgm:presLayoutVars>
      </dgm:prSet>
      <dgm:spPr/>
    </dgm:pt>
    <dgm:pt modelId="{7E506899-F34C-4165-A319-DB3A081CBC37}" type="pres">
      <dgm:prSet presAssocID="{EB193FFD-71BF-4A87-86A9-6D383927ED16}" presName="parTxOnlySpace" presStyleCnt="0"/>
      <dgm:spPr/>
    </dgm:pt>
    <dgm:pt modelId="{B5BAE9C6-451D-4DF3-8719-E70256F74A5C}" type="pres">
      <dgm:prSet presAssocID="{1ABE18DB-635A-4DA2-BFA3-FC5795C46D89}" presName="parTxOnly" presStyleLbl="node1" presStyleIdx="4" presStyleCnt="6">
        <dgm:presLayoutVars>
          <dgm:chMax val="0"/>
          <dgm:chPref val="0"/>
          <dgm:bulletEnabled val="1"/>
        </dgm:presLayoutVars>
      </dgm:prSet>
      <dgm:spPr/>
    </dgm:pt>
    <dgm:pt modelId="{61624ACA-3066-4307-A7AD-8309650DCBBF}" type="pres">
      <dgm:prSet presAssocID="{3FB4E9E4-59CE-4C94-8020-93FBA5A5172E}" presName="parTxOnlySpace" presStyleCnt="0"/>
      <dgm:spPr/>
    </dgm:pt>
    <dgm:pt modelId="{E30C8937-AC44-42EA-90A7-F845216F7F79}" type="pres">
      <dgm:prSet presAssocID="{0CEB8BBB-2C40-47E0-8E46-7284DC15B20A}" presName="parTxOnly" presStyleLbl="node1" presStyleIdx="5" presStyleCnt="6">
        <dgm:presLayoutVars>
          <dgm:chMax val="0"/>
          <dgm:chPref val="0"/>
          <dgm:bulletEnabled val="1"/>
        </dgm:presLayoutVars>
      </dgm:prSet>
      <dgm:spPr/>
    </dgm:pt>
  </dgm:ptLst>
  <dgm:cxnLst>
    <dgm:cxn modelId="{64884705-5102-403D-A567-A570CD8B2BD3}" srcId="{E3FF70F3-DB6B-41FE-A090-F3928BC29F29}" destId="{1ABE18DB-635A-4DA2-BFA3-FC5795C46D89}" srcOrd="4" destOrd="0" parTransId="{8CD2D61C-694B-4FF1-992D-660F86C6520B}" sibTransId="{3FB4E9E4-59CE-4C94-8020-93FBA5A5172E}"/>
    <dgm:cxn modelId="{33F07A13-A98B-4FDB-AD38-E891D10B30FD}" type="presOf" srcId="{D77F72A4-0993-4205-983D-D508E74B91EF}" destId="{10824083-5251-4CD2-90B6-3B1A9412E48D}" srcOrd="0" destOrd="0" presId="urn:microsoft.com/office/officeart/2005/8/layout/chevron1"/>
    <dgm:cxn modelId="{AF0C7B3E-7451-4B05-9F80-331F89D29727}" type="presOf" srcId="{98FD75D1-CC1C-4E9F-B868-0F688281A290}" destId="{979F20DA-9AA7-4983-AC8B-0C8D5B463A9E}" srcOrd="0" destOrd="0" presId="urn:microsoft.com/office/officeart/2005/8/layout/chevron1"/>
    <dgm:cxn modelId="{72683B75-F8E7-4158-9292-3D4D6E1F5A1E}" srcId="{E3FF70F3-DB6B-41FE-A090-F3928BC29F29}" destId="{D77F72A4-0993-4205-983D-D508E74B91EF}" srcOrd="1" destOrd="0" parTransId="{F5B87C48-D829-4022-AA4C-9C70411987AB}" sibTransId="{A40764BE-E9A6-43BD-9651-4B1386FB2618}"/>
    <dgm:cxn modelId="{F856798A-C596-408A-8426-BC896F1B6FA1}" srcId="{E3FF70F3-DB6B-41FE-A090-F3928BC29F29}" destId="{6A79A00E-3F8D-4ECA-A2B9-D4AA236B0195}" srcOrd="0" destOrd="0" parTransId="{821202CC-99EA-472A-A2EE-F769693DC723}" sibTransId="{131BD45D-D0A4-46AF-BC5A-9D41856C1C52}"/>
    <dgm:cxn modelId="{61726FA1-8AE6-4E57-AA44-818F6DB38C73}" type="presOf" srcId="{1ABE18DB-635A-4DA2-BFA3-FC5795C46D89}" destId="{B5BAE9C6-451D-4DF3-8719-E70256F74A5C}" srcOrd="0" destOrd="0" presId="urn:microsoft.com/office/officeart/2005/8/layout/chevron1"/>
    <dgm:cxn modelId="{0CEA1AA3-1912-496A-9F64-185A0F272220}" type="presOf" srcId="{EBB12C71-66D8-4D1F-8B7D-80BB00E1F561}" destId="{68629082-C739-41D7-827B-8487852D4607}" srcOrd="0" destOrd="0" presId="urn:microsoft.com/office/officeart/2005/8/layout/chevron1"/>
    <dgm:cxn modelId="{ABF028AE-9F1B-46EA-B609-38A813BA0333}" type="presOf" srcId="{E3FF70F3-DB6B-41FE-A090-F3928BC29F29}" destId="{B3C61502-ED84-427E-AFF3-5831E2A717F1}" srcOrd="0" destOrd="0" presId="urn:microsoft.com/office/officeart/2005/8/layout/chevron1"/>
    <dgm:cxn modelId="{7E077EBB-CD09-4C97-8F8D-219C7D358B91}" type="presOf" srcId="{0CEB8BBB-2C40-47E0-8E46-7284DC15B20A}" destId="{E30C8937-AC44-42EA-90A7-F845216F7F79}" srcOrd="0" destOrd="0" presId="urn:microsoft.com/office/officeart/2005/8/layout/chevron1"/>
    <dgm:cxn modelId="{6F5D9DBD-F22F-440C-911D-4682B7F38461}" srcId="{E3FF70F3-DB6B-41FE-A090-F3928BC29F29}" destId="{EBB12C71-66D8-4D1F-8B7D-80BB00E1F561}" srcOrd="2" destOrd="0" parTransId="{C665461F-AA87-4DF0-9D32-4FAB0D9B8B14}" sibTransId="{D607C283-0AC5-467B-A070-9462F3447601}"/>
    <dgm:cxn modelId="{BF0D9DE6-CC26-458D-9A8C-D3D375FDB92F}" srcId="{E3FF70F3-DB6B-41FE-A090-F3928BC29F29}" destId="{98FD75D1-CC1C-4E9F-B868-0F688281A290}" srcOrd="3" destOrd="0" parTransId="{983725D1-B45F-45FD-B380-D62AA735A0A1}" sibTransId="{EB193FFD-71BF-4A87-86A9-6D383927ED16}"/>
    <dgm:cxn modelId="{518FF0FD-772A-4467-A255-83A0FA8F1934}" srcId="{E3FF70F3-DB6B-41FE-A090-F3928BC29F29}" destId="{0CEB8BBB-2C40-47E0-8E46-7284DC15B20A}" srcOrd="5" destOrd="0" parTransId="{DD4EFBDC-F0FA-40C4-B8B7-E36FCD277760}" sibTransId="{B6426D5D-1DDB-4601-B19D-C81D693275F8}"/>
    <dgm:cxn modelId="{F50399FE-F424-406A-84ED-C3AA02C13C5F}" type="presOf" srcId="{6A79A00E-3F8D-4ECA-A2B9-D4AA236B0195}" destId="{97E60FAF-0FF5-4198-AF73-0601922DEC01}" srcOrd="0" destOrd="0" presId="urn:microsoft.com/office/officeart/2005/8/layout/chevron1"/>
    <dgm:cxn modelId="{9EC41E75-C87F-4DB4-B608-DF6512ED877A}" type="presParOf" srcId="{B3C61502-ED84-427E-AFF3-5831E2A717F1}" destId="{97E60FAF-0FF5-4198-AF73-0601922DEC01}" srcOrd="0" destOrd="0" presId="urn:microsoft.com/office/officeart/2005/8/layout/chevron1"/>
    <dgm:cxn modelId="{C1B487D0-F0D5-46ED-BF9D-8CE67E15062A}" type="presParOf" srcId="{B3C61502-ED84-427E-AFF3-5831E2A717F1}" destId="{5FA1FA19-EDB4-4E55-9E70-DE936201CAD2}" srcOrd="1" destOrd="0" presId="urn:microsoft.com/office/officeart/2005/8/layout/chevron1"/>
    <dgm:cxn modelId="{4534742F-373B-4846-A1D3-1D2180E0602F}" type="presParOf" srcId="{B3C61502-ED84-427E-AFF3-5831E2A717F1}" destId="{10824083-5251-4CD2-90B6-3B1A9412E48D}" srcOrd="2" destOrd="0" presId="urn:microsoft.com/office/officeart/2005/8/layout/chevron1"/>
    <dgm:cxn modelId="{958C92D6-0B5D-46A4-A026-C00D0A4F1BAD}" type="presParOf" srcId="{B3C61502-ED84-427E-AFF3-5831E2A717F1}" destId="{FA7AB2BF-F1E9-4E98-AA1C-D5FF2C0DF686}" srcOrd="3" destOrd="0" presId="urn:microsoft.com/office/officeart/2005/8/layout/chevron1"/>
    <dgm:cxn modelId="{45DDA858-85F2-4B67-90CC-A8F01A7D9E1F}" type="presParOf" srcId="{B3C61502-ED84-427E-AFF3-5831E2A717F1}" destId="{68629082-C739-41D7-827B-8487852D4607}" srcOrd="4" destOrd="0" presId="urn:microsoft.com/office/officeart/2005/8/layout/chevron1"/>
    <dgm:cxn modelId="{995A361B-286A-4454-8ECD-B26FAA2A62C0}" type="presParOf" srcId="{B3C61502-ED84-427E-AFF3-5831E2A717F1}" destId="{3EE15C2D-D09D-409B-AB9B-1D4463BBC583}" srcOrd="5" destOrd="0" presId="urn:microsoft.com/office/officeart/2005/8/layout/chevron1"/>
    <dgm:cxn modelId="{5821875B-2C7B-4931-9394-5D7C282A4A9B}" type="presParOf" srcId="{B3C61502-ED84-427E-AFF3-5831E2A717F1}" destId="{979F20DA-9AA7-4983-AC8B-0C8D5B463A9E}" srcOrd="6" destOrd="0" presId="urn:microsoft.com/office/officeart/2005/8/layout/chevron1"/>
    <dgm:cxn modelId="{509D6241-6BD4-4721-B96B-5A9C5600D79D}" type="presParOf" srcId="{B3C61502-ED84-427E-AFF3-5831E2A717F1}" destId="{7E506899-F34C-4165-A319-DB3A081CBC37}" srcOrd="7" destOrd="0" presId="urn:microsoft.com/office/officeart/2005/8/layout/chevron1"/>
    <dgm:cxn modelId="{94B0D63B-D790-4DBF-B4DF-C77004E2BC86}" type="presParOf" srcId="{B3C61502-ED84-427E-AFF3-5831E2A717F1}" destId="{B5BAE9C6-451D-4DF3-8719-E70256F74A5C}" srcOrd="8" destOrd="0" presId="urn:microsoft.com/office/officeart/2005/8/layout/chevron1"/>
    <dgm:cxn modelId="{FE289CF2-F54F-4629-A45B-21882E5F3606}" type="presParOf" srcId="{B3C61502-ED84-427E-AFF3-5831E2A717F1}" destId="{61624ACA-3066-4307-A7AD-8309650DCBBF}" srcOrd="9" destOrd="0" presId="urn:microsoft.com/office/officeart/2005/8/layout/chevron1"/>
    <dgm:cxn modelId="{ABB45749-68AF-41E3-8C23-1D1F8AEED036}" type="presParOf" srcId="{B3C61502-ED84-427E-AFF3-5831E2A717F1}" destId="{E30C8937-AC44-42EA-90A7-F845216F7F79}"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60FAF-0FF5-4198-AF73-0601922DEC01}">
      <dsp:nvSpPr>
        <dsp:cNvPr id="0" name=""/>
        <dsp:cNvSpPr/>
      </dsp:nvSpPr>
      <dsp:spPr>
        <a:xfrm>
          <a:off x="5349" y="3452996"/>
          <a:ext cx="1990143" cy="79605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rtl="0">
            <a:lnSpc>
              <a:spcPct val="90000"/>
            </a:lnSpc>
            <a:spcBef>
              <a:spcPct val="0"/>
            </a:spcBef>
            <a:spcAft>
              <a:spcPct val="35000"/>
            </a:spcAft>
            <a:buNone/>
          </a:pPr>
          <a:r>
            <a:rPr lang="nl-NL" sz="1300" b="1" kern="1200" err="1">
              <a:solidFill>
                <a:schemeClr val="tx1"/>
              </a:solidFill>
              <a:latin typeface="Calibri Light" panose="020F0302020204030204"/>
            </a:rPr>
            <a:t>Assumptions</a:t>
          </a:r>
          <a:r>
            <a:rPr lang="nl-NL" sz="1300" b="1" kern="1200">
              <a:solidFill>
                <a:schemeClr val="tx1"/>
              </a:solidFill>
              <a:latin typeface="Calibri Light" panose="020F0302020204030204"/>
            </a:rPr>
            <a:t> &amp; </a:t>
          </a:r>
          <a:r>
            <a:rPr lang="nl-NL" sz="1300" b="1" kern="1200" err="1">
              <a:solidFill>
                <a:schemeClr val="tx1"/>
              </a:solidFill>
              <a:latin typeface="Calibri Light" panose="020F0302020204030204"/>
            </a:rPr>
            <a:t>risks</a:t>
          </a:r>
          <a:endParaRPr lang="nl-NL" sz="1300" b="1" kern="1200">
            <a:solidFill>
              <a:schemeClr val="tx1"/>
            </a:solidFill>
          </a:endParaRPr>
        </a:p>
      </dsp:txBody>
      <dsp:txXfrm>
        <a:off x="403378" y="3452996"/>
        <a:ext cx="1194086" cy="796057"/>
      </dsp:txXfrm>
    </dsp:sp>
    <dsp:sp modelId="{10824083-5251-4CD2-90B6-3B1A9412E48D}">
      <dsp:nvSpPr>
        <dsp:cNvPr id="0" name=""/>
        <dsp:cNvSpPr/>
      </dsp:nvSpPr>
      <dsp:spPr>
        <a:xfrm>
          <a:off x="1796479" y="3452996"/>
          <a:ext cx="1990143" cy="796057"/>
        </a:xfrm>
        <a:prstGeom prst="chevron">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nl-NL" sz="1300" b="1" kern="1200">
              <a:solidFill>
                <a:schemeClr val="tx1"/>
              </a:solidFill>
              <a:latin typeface="Calibri Light" panose="020F0302020204030204"/>
            </a:rPr>
            <a:t>Resources/</a:t>
          </a:r>
          <a:r>
            <a:rPr lang="nl-NL" sz="1300" b="1" kern="1200" err="1">
              <a:solidFill>
                <a:schemeClr val="tx1"/>
              </a:solidFill>
              <a:latin typeface="Calibri Light" panose="020F0302020204030204"/>
            </a:rPr>
            <a:t>inputs</a:t>
          </a:r>
          <a:endParaRPr lang="nl-NL" sz="1300" b="1" kern="1200">
            <a:solidFill>
              <a:schemeClr val="tx1"/>
            </a:solidFill>
          </a:endParaRPr>
        </a:p>
      </dsp:txBody>
      <dsp:txXfrm>
        <a:off x="2194508" y="3452996"/>
        <a:ext cx="1194086" cy="796057"/>
      </dsp:txXfrm>
    </dsp:sp>
    <dsp:sp modelId="{68629082-C739-41D7-827B-8487852D4607}">
      <dsp:nvSpPr>
        <dsp:cNvPr id="0" name=""/>
        <dsp:cNvSpPr/>
      </dsp:nvSpPr>
      <dsp:spPr>
        <a:xfrm>
          <a:off x="3587608" y="3452996"/>
          <a:ext cx="1990143" cy="796057"/>
        </a:xfrm>
        <a:prstGeom prst="chevron">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nl-NL" sz="1300" b="1" kern="1200" err="1">
              <a:solidFill>
                <a:schemeClr val="tx1"/>
              </a:solidFill>
              <a:latin typeface="Calibri Light" panose="020F0302020204030204"/>
            </a:rPr>
            <a:t>Activities</a:t>
          </a:r>
          <a:endParaRPr lang="nl-NL" sz="1300" b="1" kern="1200">
            <a:solidFill>
              <a:schemeClr val="tx1"/>
            </a:solidFill>
          </a:endParaRPr>
        </a:p>
      </dsp:txBody>
      <dsp:txXfrm>
        <a:off x="3985637" y="3452996"/>
        <a:ext cx="1194086" cy="796057"/>
      </dsp:txXfrm>
    </dsp:sp>
    <dsp:sp modelId="{979F20DA-9AA7-4983-AC8B-0C8D5B463A9E}">
      <dsp:nvSpPr>
        <dsp:cNvPr id="0" name=""/>
        <dsp:cNvSpPr/>
      </dsp:nvSpPr>
      <dsp:spPr>
        <a:xfrm>
          <a:off x="5378737" y="3452996"/>
          <a:ext cx="1990143" cy="796057"/>
        </a:xfrm>
        <a:prstGeom prst="chevron">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nl-NL" sz="1300" b="1" kern="1200">
              <a:solidFill>
                <a:schemeClr val="tx1"/>
              </a:solidFill>
              <a:latin typeface="Calibri Light" panose="020F0302020204030204"/>
            </a:rPr>
            <a:t>Outputs</a:t>
          </a:r>
        </a:p>
      </dsp:txBody>
      <dsp:txXfrm>
        <a:off x="5776766" y="3452996"/>
        <a:ext cx="1194086" cy="796057"/>
      </dsp:txXfrm>
    </dsp:sp>
    <dsp:sp modelId="{B5BAE9C6-451D-4DF3-8719-E70256F74A5C}">
      <dsp:nvSpPr>
        <dsp:cNvPr id="0" name=""/>
        <dsp:cNvSpPr/>
      </dsp:nvSpPr>
      <dsp:spPr>
        <a:xfrm>
          <a:off x="7169866" y="3452996"/>
          <a:ext cx="1990143" cy="796057"/>
        </a:xfrm>
        <a:prstGeom prst="chevron">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nl-NL" sz="1300" b="1" kern="1200">
              <a:solidFill>
                <a:schemeClr val="tx1"/>
              </a:solidFill>
              <a:latin typeface="Calibri Light" panose="020F0302020204030204"/>
            </a:rPr>
            <a:t>Outcome</a:t>
          </a:r>
        </a:p>
      </dsp:txBody>
      <dsp:txXfrm>
        <a:off x="7567895" y="3452996"/>
        <a:ext cx="1194086" cy="796057"/>
      </dsp:txXfrm>
    </dsp:sp>
    <dsp:sp modelId="{E30C8937-AC44-42EA-90A7-F845216F7F79}">
      <dsp:nvSpPr>
        <dsp:cNvPr id="0" name=""/>
        <dsp:cNvSpPr/>
      </dsp:nvSpPr>
      <dsp:spPr>
        <a:xfrm>
          <a:off x="8960995" y="3452996"/>
          <a:ext cx="1990143" cy="796057"/>
        </a:xfrm>
        <a:prstGeom prst="chevron">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nl-NL" sz="1300" b="1" kern="1200">
              <a:solidFill>
                <a:schemeClr val="tx1"/>
              </a:solidFill>
              <a:latin typeface="Calibri Light" panose="020F0302020204030204"/>
            </a:rPr>
            <a:t>Impact</a:t>
          </a:r>
        </a:p>
      </dsp:txBody>
      <dsp:txXfrm>
        <a:off x="9359024" y="3452996"/>
        <a:ext cx="1194086" cy="7960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8CCA4B9-F536-4663-8119-2215FEC07998}"/>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94C9CC46-D0EA-4183-86C7-1FD55820C99A}"/>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79357A31-665B-48E5-8CA3-226337B57428}" type="datetimeFigureOut">
              <a:rPr lang="fr-BE" smtClean="0"/>
              <a:t>12-05-25</a:t>
            </a:fld>
            <a:endParaRPr lang="fr-BE"/>
          </a:p>
        </p:txBody>
      </p:sp>
      <p:sp>
        <p:nvSpPr>
          <p:cNvPr id="6" name="Espace réservé du pied de page 5">
            <a:extLst>
              <a:ext uri="{FF2B5EF4-FFF2-40B4-BE49-F238E27FC236}">
                <a16:creationId xmlns:a16="http://schemas.microsoft.com/office/drawing/2014/main" id="{6AB5B229-A579-4669-A8F0-3FD5B27EA492}"/>
              </a:ext>
            </a:extLst>
          </p:cNvPr>
          <p:cNvSpPr>
            <a:spLocks noGrp="1"/>
          </p:cNvSpPr>
          <p:nvPr>
            <p:ph type="ftr" sz="quarter" idx="2"/>
          </p:nvPr>
        </p:nvSpPr>
        <p:spPr>
          <a:xfrm>
            <a:off x="1404790" y="6453026"/>
            <a:ext cx="6842150" cy="351736"/>
          </a:xfrm>
          <a:prstGeom prst="rect">
            <a:avLst/>
          </a:prstGeom>
          <a:blipFill>
            <a:blip r:embed="rId2"/>
            <a:stretch>
              <a:fillRect/>
            </a:stretch>
          </a:blipFill>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a:extLst>
              <a:ext uri="{FF2B5EF4-FFF2-40B4-BE49-F238E27FC236}">
                <a16:creationId xmlns:a16="http://schemas.microsoft.com/office/drawing/2014/main" id="{2FEAEB51-0758-45ED-8C25-BF5E222B8A83}"/>
              </a:ext>
            </a:extLst>
          </p:cNvPr>
          <p:cNvSpPr>
            <a:spLocks noGrp="1"/>
          </p:cNvSpPr>
          <p:nvPr>
            <p:ph type="sldNum" sz="quarter" idx="3"/>
          </p:nvPr>
        </p:nvSpPr>
        <p:spPr>
          <a:xfrm>
            <a:off x="8395682" y="6443678"/>
            <a:ext cx="650663" cy="345846"/>
          </a:xfrm>
          <a:prstGeom prst="rect">
            <a:avLst/>
          </a:prstGeom>
          <a:blipFill>
            <a:blip r:embed="rId2"/>
            <a:stretch>
              <a:fillRect/>
            </a:stretch>
          </a:blipFill>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194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4CAF85CD-E54C-4546-BEBC-781C2DB58300}" type="datetimeFigureOut">
              <a:rPr lang="fr-BE" smtClean="0"/>
              <a:t>12-05-25</a:t>
            </a:fld>
            <a:endParaRPr lang="fr-BE"/>
          </a:p>
        </p:txBody>
      </p:sp>
      <p:sp>
        <p:nvSpPr>
          <p:cNvPr id="4" name="Espace réservé de l'image des diapositives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fr-BE"/>
          </a:p>
        </p:txBody>
      </p:sp>
      <p:sp>
        <p:nvSpPr>
          <p:cNvPr id="5" name="Espace réservé des notes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404790" y="6658664"/>
            <a:ext cx="6842150" cy="351736"/>
          </a:xfrm>
          <a:prstGeom prst="rect">
            <a:avLst/>
          </a:prstGeom>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p:cNvSpPr>
            <a:spLocks noGrp="1"/>
          </p:cNvSpPr>
          <p:nvPr>
            <p:ph type="sldNum" sz="quarter" idx="5"/>
          </p:nvPr>
        </p:nvSpPr>
        <p:spPr>
          <a:xfrm>
            <a:off x="8643585" y="6533693"/>
            <a:ext cx="650663" cy="345846"/>
          </a:xfrm>
          <a:prstGeom prst="rect">
            <a:avLst/>
          </a:prstGeom>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455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livelihoods</a:t>
            </a:r>
          </a:p>
          <a:p>
            <a:r>
              <a:rPr lang="en-US"/>
              <a:t>SO: certification &amp; employment</a:t>
            </a:r>
            <a:endParaRPr lang="en-UG"/>
          </a:p>
        </p:txBody>
      </p:sp>
      <p:sp>
        <p:nvSpPr>
          <p:cNvPr id="4" name="Slide Number Placeholder 3"/>
          <p:cNvSpPr>
            <a:spLocks noGrp="1"/>
          </p:cNvSpPr>
          <p:nvPr>
            <p:ph type="sldNum" sz="quarter" idx="5"/>
          </p:nvPr>
        </p:nvSpPr>
        <p:spPr/>
        <p:txBody>
          <a:bodyPr/>
          <a:lstStyle/>
          <a:p>
            <a:fld id="{F24C261D-1966-411E-9C31-72BA4F47BB72}" type="slidenum">
              <a:rPr lang="fr-BE" smtClean="0"/>
              <a:t>42</a:t>
            </a:fld>
            <a:endParaRPr lang="fr-BE"/>
          </a:p>
        </p:txBody>
      </p:sp>
    </p:spTree>
    <p:extLst>
      <p:ext uri="{BB962C8B-B14F-4D97-AF65-F5344CB8AC3E}">
        <p14:creationId xmlns:p14="http://schemas.microsoft.com/office/powerpoint/2010/main" val="1512307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couvertur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95565" y="1887794"/>
            <a:ext cx="6616513" cy="1651666"/>
          </a:xfrm>
        </p:spPr>
        <p:txBody>
          <a:bodyPr anchor="b">
            <a:normAutofit/>
          </a:bodyPr>
          <a:lstStyle>
            <a:lvl1pPr marL="92075" indent="0" algn="l">
              <a:defRPr sz="4400">
                <a:solidFill>
                  <a:srgbClr val="D81A1A"/>
                </a:solidFill>
              </a:defRPr>
            </a:lvl1pPr>
          </a:lstStyle>
          <a:p>
            <a:r>
              <a:rPr lang="fr-FR"/>
              <a:t>Click to edit the title</a:t>
            </a:r>
            <a:endParaRPr lang="fr-BE"/>
          </a:p>
        </p:txBody>
      </p:sp>
      <p:sp>
        <p:nvSpPr>
          <p:cNvPr id="3" name="Sous-titre 2"/>
          <p:cNvSpPr>
            <a:spLocks noGrp="1"/>
          </p:cNvSpPr>
          <p:nvPr>
            <p:ph type="subTitle" idx="1" hasCustomPrompt="1"/>
          </p:nvPr>
        </p:nvSpPr>
        <p:spPr>
          <a:xfrm>
            <a:off x="295565" y="3670864"/>
            <a:ext cx="6616513" cy="1166607"/>
          </a:xfrm>
        </p:spPr>
        <p:txBody>
          <a:bodyPr>
            <a:normAutofit/>
          </a:bodyPr>
          <a:lstStyle>
            <a:lvl1pPr marL="92075" indent="0" algn="l">
              <a:buNone/>
              <a:defRPr sz="2400">
                <a:solidFill>
                  <a:srgbClr val="5857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edit the subtitle</a:t>
            </a:r>
            <a:endParaRPr lang="fr-BE"/>
          </a:p>
        </p:txBody>
      </p:sp>
    </p:spTree>
    <p:extLst>
      <p:ext uri="{BB962C8B-B14F-4D97-AF65-F5344CB8AC3E}">
        <p14:creationId xmlns:p14="http://schemas.microsoft.com/office/powerpoint/2010/main" val="158380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pu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9302" y="345461"/>
            <a:ext cx="8637789" cy="1325563"/>
          </a:xfrm>
        </p:spPr>
        <p:txBody>
          <a:bodyPr/>
          <a:lstStyle/>
          <a:p>
            <a:r>
              <a:rPr lang="fr-FR"/>
              <a:t>Change title style</a:t>
            </a:r>
            <a:endParaRPr lang="fr-BE"/>
          </a:p>
        </p:txBody>
      </p:sp>
      <p:sp>
        <p:nvSpPr>
          <p:cNvPr id="3" name="Espace réservé du contenu 2"/>
          <p:cNvSpPr>
            <a:spLocks noGrp="1"/>
          </p:cNvSpPr>
          <p:nvPr>
            <p:ph idx="1" hasCustomPrompt="1"/>
          </p:nvPr>
        </p:nvSpPr>
        <p:spPr>
          <a:xfrm>
            <a:off x="1799302" y="1825625"/>
            <a:ext cx="8637789" cy="4351338"/>
          </a:xfrm>
        </p:spPr>
        <p:txBody>
          <a:bodyPr/>
          <a:lstStyle>
            <a:lvl1pPr marL="268288" indent="-268288">
              <a:tabLst/>
              <a:defRPr/>
            </a:lvl1pPr>
            <a:lvl2pPr marL="628650" indent="-171450">
              <a:tabLst>
                <a:tab pos="360363" algn="l"/>
              </a:tabLst>
              <a:defRPr/>
            </a:lvl2pPr>
            <a:lvl3pPr marL="1081088" indent="-166688">
              <a:tabLst>
                <a:tab pos="360363" algn="l"/>
              </a:tabLst>
              <a:defRPr/>
            </a:lvl3pPr>
            <a:lvl4pPr marL="1524000" indent="-152400">
              <a:tabLst>
                <a:tab pos="360363" algn="l"/>
              </a:tabLst>
              <a:defRPr/>
            </a:lvl4pPr>
            <a:lvl5pPr marL="1976438" indent="-147638">
              <a:tabLst>
                <a:tab pos="360363" algn="l"/>
              </a:tabLst>
              <a:defRPr/>
            </a:lvl5pPr>
          </a:lstStyle>
          <a:p>
            <a:pPr lvl="0"/>
            <a:r>
              <a:rPr lang="fr-FR"/>
              <a:t>Change master text style</a:t>
            </a:r>
          </a:p>
          <a:p>
            <a:pPr lvl="1"/>
            <a:r>
              <a:rPr lang="fr-FR"/>
              <a:t>Second level</a:t>
            </a:r>
          </a:p>
          <a:p>
            <a:pPr lvl="2"/>
            <a:r>
              <a:rPr lang="fr-FR"/>
              <a:t>Third level</a:t>
            </a:r>
            <a:endParaRPr lang="fr-BE"/>
          </a:p>
        </p:txBody>
      </p:sp>
    </p:spTree>
    <p:extLst>
      <p:ext uri="{BB962C8B-B14F-4D97-AF65-F5344CB8AC3E}">
        <p14:creationId xmlns:p14="http://schemas.microsoft.com/office/powerpoint/2010/main" val="215546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799302" y="1825625"/>
            <a:ext cx="4220498"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431925" indent="-60325">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4" name="Espace réservé du contenu 3"/>
          <p:cNvSpPr>
            <a:spLocks noGrp="1"/>
          </p:cNvSpPr>
          <p:nvPr>
            <p:ph sz="half" idx="2" hasCustomPrompt="1"/>
          </p:nvPr>
        </p:nvSpPr>
        <p:spPr>
          <a:xfrm>
            <a:off x="6172200" y="1825625"/>
            <a:ext cx="4264891"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524000" indent="-152400">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5" name="Titre 1">
            <a:extLst>
              <a:ext uri="{FF2B5EF4-FFF2-40B4-BE49-F238E27FC236}">
                <a16:creationId xmlns:a16="http://schemas.microsoft.com/office/drawing/2014/main" id="{35C545CE-72B3-4E12-8B98-DFF48004107A}"/>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156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5CF8457-64FC-4063-9862-B0916BDE079C}"/>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55991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lide 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82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1764144" y="2057400"/>
            <a:ext cx="4331853"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Click on the icon to insert an image</a:t>
            </a:r>
            <a:endParaRPr lang="fr-BE"/>
          </a:p>
        </p:txBody>
      </p:sp>
      <p:sp>
        <p:nvSpPr>
          <p:cNvPr id="4" name="Espace réservé du texte 3"/>
          <p:cNvSpPr>
            <a:spLocks noGrp="1"/>
          </p:cNvSpPr>
          <p:nvPr>
            <p:ph type="body" sz="half" idx="2" hasCustomPrompt="1"/>
          </p:nvPr>
        </p:nvSpPr>
        <p:spPr>
          <a:xfrm>
            <a:off x="6095998" y="2057400"/>
            <a:ext cx="433185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Change master text style</a:t>
            </a:r>
          </a:p>
        </p:txBody>
      </p:sp>
      <p:sp>
        <p:nvSpPr>
          <p:cNvPr id="5" name="Titre 1">
            <a:extLst>
              <a:ext uri="{FF2B5EF4-FFF2-40B4-BE49-F238E27FC236}">
                <a16:creationId xmlns:a16="http://schemas.microsoft.com/office/drawing/2014/main" id="{7D5FE63B-9C10-455C-A818-4D3606BBCED1}"/>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22919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title style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Change master text style</a:t>
            </a:r>
          </a:p>
          <a:p>
            <a:pPr lvl="1"/>
            <a:r>
              <a:rPr lang="fr-FR"/>
              <a:t>Second level</a:t>
            </a:r>
          </a:p>
          <a:p>
            <a:pPr lvl="2"/>
            <a:r>
              <a:rPr lang="fr-FR"/>
              <a:t>Third level</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C5389CC9-17CE-4DF9-8474-521CFDDE49E8}" type="datetimeFigureOut">
              <a:rPr lang="fr-BE" smtClean="0"/>
              <a:pPr/>
              <a:t>12-05-25</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8C414BF-7573-4B63-9595-FD7681D99699}" type="slidenum">
              <a:rPr lang="fr-BE" smtClean="0"/>
              <a:pPr/>
              <a:t>‹#›</a:t>
            </a:fld>
            <a:endParaRPr lang="fr-BE"/>
          </a:p>
        </p:txBody>
      </p:sp>
    </p:spTree>
    <p:extLst>
      <p:ext uri="{BB962C8B-B14F-4D97-AF65-F5344CB8AC3E}">
        <p14:creationId xmlns:p14="http://schemas.microsoft.com/office/powerpoint/2010/main" val="2875143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p:titleStyle>
    <p:body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submit.link/3EC"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enabel.be/grants/" TargetMode="External"/><Relationship Id="rId2" Type="http://schemas.openxmlformats.org/officeDocument/2006/relationships/hyperlink" Target="mailto:uga_csc_grants@enabel.be"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submit.link/3EC"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4483-6737-CCDD-6CA1-0615D4CC296B}"/>
              </a:ext>
            </a:extLst>
          </p:cNvPr>
          <p:cNvSpPr>
            <a:spLocks noGrp="1"/>
          </p:cNvSpPr>
          <p:nvPr>
            <p:ph type="ctrTitle"/>
          </p:nvPr>
        </p:nvSpPr>
        <p:spPr>
          <a:xfrm>
            <a:off x="197243" y="3197093"/>
            <a:ext cx="7935080" cy="1554390"/>
          </a:xfrm>
        </p:spPr>
        <p:txBody>
          <a:bodyPr>
            <a:noAutofit/>
          </a:bodyPr>
          <a:lstStyle/>
          <a:p>
            <a:r>
              <a:rPr lang="nl-BE" b="1">
                <a:solidFill>
                  <a:srgbClr val="C00000"/>
                </a:solidFill>
              </a:rPr>
              <a:t>Call For Proposals </a:t>
            </a:r>
            <a:br>
              <a:rPr lang="nl-BE" b="1">
                <a:solidFill>
                  <a:srgbClr val="C00000"/>
                </a:solidFill>
              </a:rPr>
            </a:br>
            <a:r>
              <a:rPr lang="nl-BE" sz="3600">
                <a:solidFill>
                  <a:srgbClr val="C00000"/>
                </a:solidFill>
              </a:rPr>
              <a:t>UGA 22007-10113 - </a:t>
            </a:r>
            <a:r>
              <a:rPr lang="en-US" sz="3200">
                <a:solidFill>
                  <a:srgbClr val="C00000"/>
                </a:solidFill>
              </a:rPr>
              <a:t>Skills development for increased employability of vulnerable youth, women and girls in the sustainable tourism and hospitality sector in Busoga region</a:t>
            </a:r>
            <a:endParaRPr lang="en-UG">
              <a:solidFill>
                <a:srgbClr val="C00000"/>
              </a:solidFill>
            </a:endParaRPr>
          </a:p>
        </p:txBody>
      </p:sp>
      <p:sp>
        <p:nvSpPr>
          <p:cNvPr id="3" name="Subtitle 2">
            <a:extLst>
              <a:ext uri="{FF2B5EF4-FFF2-40B4-BE49-F238E27FC236}">
                <a16:creationId xmlns:a16="http://schemas.microsoft.com/office/drawing/2014/main" id="{347B1179-C751-F2B8-F5C3-C07A95C099BA}"/>
              </a:ext>
            </a:extLst>
          </p:cNvPr>
          <p:cNvSpPr>
            <a:spLocks noGrp="1"/>
          </p:cNvSpPr>
          <p:nvPr>
            <p:ph type="subTitle" idx="1"/>
          </p:nvPr>
        </p:nvSpPr>
        <p:spPr>
          <a:xfrm>
            <a:off x="197243" y="5047380"/>
            <a:ext cx="6616513" cy="1166607"/>
          </a:xfrm>
        </p:spPr>
        <p:txBody>
          <a:bodyPr>
            <a:normAutofit/>
          </a:bodyPr>
          <a:lstStyle/>
          <a:p>
            <a:r>
              <a:rPr lang="en-US" sz="2800"/>
              <a:t>Information session</a:t>
            </a:r>
            <a:endParaRPr lang="en-UG" sz="2800" b="1"/>
          </a:p>
        </p:txBody>
      </p:sp>
    </p:spTree>
    <p:extLst>
      <p:ext uri="{BB962C8B-B14F-4D97-AF65-F5344CB8AC3E}">
        <p14:creationId xmlns:p14="http://schemas.microsoft.com/office/powerpoint/2010/main" val="56740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112" y="613304"/>
            <a:ext cx="8085825" cy="1143000"/>
          </a:xfrm>
        </p:spPr>
        <p:txBody>
          <a:bodyPr>
            <a:normAutofit/>
          </a:bodyPr>
          <a:lstStyle/>
          <a:p>
            <a:r>
              <a:rPr lang="fr-BE" b="1">
                <a:solidFill>
                  <a:srgbClr val="C00000"/>
                </a:solidFill>
              </a:rPr>
              <a:t>2. Objectives of the call</a:t>
            </a:r>
            <a:endParaRPr lang="fr-BE" b="1">
              <a:solidFill>
                <a:srgbClr val="C00000"/>
              </a:solidFill>
              <a:highlight>
                <a:srgbClr val="FFFF00"/>
              </a:highlight>
              <a:latin typeface="+mj-lt"/>
              <a:ea typeface="Calibri Light"/>
              <a:cs typeface="Calibri Light"/>
            </a:endParaRPr>
          </a:p>
        </p:txBody>
      </p:sp>
      <p:sp>
        <p:nvSpPr>
          <p:cNvPr id="3" name="Content Placeholder 2"/>
          <p:cNvSpPr>
            <a:spLocks noGrp="1"/>
          </p:cNvSpPr>
          <p:nvPr>
            <p:ph idx="1"/>
          </p:nvPr>
        </p:nvSpPr>
        <p:spPr>
          <a:xfrm>
            <a:off x="1624208" y="1571854"/>
            <a:ext cx="9321160" cy="4554310"/>
          </a:xfrm>
        </p:spPr>
        <p:txBody>
          <a:bodyPr vert="horz" lIns="91440" tIns="45720" rIns="91440" bIns="45720" rtlCol="0" anchor="t">
            <a:normAutofit/>
          </a:bodyPr>
          <a:lstStyle/>
          <a:p>
            <a:pPr marL="0" indent="0" algn="just">
              <a:buNone/>
            </a:pPr>
            <a:endParaRPr lang="en-GB" b="0" i="0" u="none" strike="noStrike" baseline="0">
              <a:solidFill>
                <a:srgbClr val="000000"/>
              </a:solidFill>
              <a:ea typeface="Calibri" panose="020F0502020204030204"/>
              <a:cs typeface="Calibri" panose="020F0502020204030204"/>
            </a:endParaRPr>
          </a:p>
          <a:p>
            <a:pPr marL="267970" indent="-267970" algn="just">
              <a:lnSpc>
                <a:spcPct val="70000"/>
              </a:lnSpc>
            </a:pPr>
            <a:r>
              <a:rPr lang="en-US">
                <a:solidFill>
                  <a:srgbClr val="000000"/>
                </a:solidFill>
                <a:ea typeface="+mn-lt"/>
                <a:cs typeface="+mn-lt"/>
              </a:rPr>
              <a:t>500 vulnerable </a:t>
            </a:r>
            <a:r>
              <a:rPr lang="en-US" b="0" i="0" u="none" strike="noStrike" baseline="0">
                <a:solidFill>
                  <a:srgbClr val="000000"/>
                </a:solidFill>
                <a:ea typeface="+mn-lt"/>
                <a:cs typeface="+mn-lt"/>
              </a:rPr>
              <a:t>youth are </a:t>
            </a:r>
            <a:r>
              <a:rPr lang="en-US">
                <a:solidFill>
                  <a:srgbClr val="000000"/>
                </a:solidFill>
                <a:ea typeface="+mn-lt"/>
                <a:cs typeface="+mn-lt"/>
              </a:rPr>
              <a:t>equipped with </a:t>
            </a:r>
            <a:r>
              <a:rPr lang="en-US" b="1">
                <a:solidFill>
                  <a:srgbClr val="000000"/>
                </a:solidFill>
                <a:ea typeface="+mn-lt"/>
                <a:cs typeface="+mn-lt"/>
              </a:rPr>
              <a:t>quality, </a:t>
            </a:r>
            <a:r>
              <a:rPr lang="en-US" b="1" err="1">
                <a:solidFill>
                  <a:srgbClr val="000000"/>
                </a:solidFill>
                <a:ea typeface="+mn-lt"/>
                <a:cs typeface="+mn-lt"/>
              </a:rPr>
              <a:t>labour</a:t>
            </a:r>
            <a:r>
              <a:rPr lang="en-US" b="1">
                <a:solidFill>
                  <a:srgbClr val="000000"/>
                </a:solidFill>
                <a:ea typeface="+mn-lt"/>
                <a:cs typeface="+mn-lt"/>
              </a:rPr>
              <a:t> market relevant skills</a:t>
            </a:r>
            <a:r>
              <a:rPr lang="en-US">
                <a:solidFill>
                  <a:srgbClr val="000000"/>
                </a:solidFill>
                <a:ea typeface="+mn-lt"/>
                <a:cs typeface="+mn-lt"/>
              </a:rPr>
              <a:t> </a:t>
            </a:r>
            <a:endParaRPr lang="en-US">
              <a:ea typeface="Calibri"/>
              <a:cs typeface="Calibri"/>
            </a:endParaRPr>
          </a:p>
          <a:p>
            <a:pPr marL="267970" indent="-267970" algn="just">
              <a:lnSpc>
                <a:spcPct val="70000"/>
              </a:lnSpc>
            </a:pPr>
            <a:r>
              <a:rPr lang="en-US">
                <a:solidFill>
                  <a:srgbClr val="000000"/>
                </a:solidFill>
                <a:ea typeface="+mn-lt"/>
                <a:cs typeface="+mn-lt"/>
              </a:rPr>
              <a:t>500 vulnerable  youth  have  enhanced  </a:t>
            </a:r>
            <a:r>
              <a:rPr lang="en-US" b="0" i="0" u="none" strike="noStrike" baseline="0">
                <a:solidFill>
                  <a:srgbClr val="000000"/>
                </a:solidFill>
                <a:ea typeface="+mn-lt"/>
                <a:cs typeface="+mn-lt"/>
              </a:rPr>
              <a:t>access</a:t>
            </a:r>
            <a:r>
              <a:rPr lang="en-US">
                <a:solidFill>
                  <a:srgbClr val="000000"/>
                </a:solidFill>
                <a:ea typeface="+mn-lt"/>
                <a:cs typeface="+mn-lt"/>
              </a:rPr>
              <a:t>  </a:t>
            </a:r>
            <a:r>
              <a:rPr lang="en-US" b="0" i="0" u="none" strike="noStrike" baseline="0">
                <a:solidFill>
                  <a:srgbClr val="000000"/>
                </a:solidFill>
                <a:ea typeface="+mn-lt"/>
                <a:cs typeface="+mn-lt"/>
              </a:rPr>
              <a:t>to</a:t>
            </a:r>
            <a:r>
              <a:rPr lang="en-US">
                <a:solidFill>
                  <a:srgbClr val="000000"/>
                </a:solidFill>
                <a:ea typeface="+mn-lt"/>
                <a:cs typeface="+mn-lt"/>
              </a:rPr>
              <a:t>  wage  and self-employment  through  </a:t>
            </a:r>
            <a:r>
              <a:rPr lang="en-US" b="1">
                <a:solidFill>
                  <a:srgbClr val="000000"/>
                </a:solidFill>
                <a:ea typeface="+mn-lt"/>
                <a:cs typeface="+mn-lt"/>
              </a:rPr>
              <a:t>post-training support services </a:t>
            </a:r>
            <a:endParaRPr lang="en-US" b="1">
              <a:ea typeface="Calibri"/>
              <a:cs typeface="Calibri"/>
            </a:endParaRPr>
          </a:p>
          <a:p>
            <a:pPr marL="267970" indent="-267970" algn="just">
              <a:lnSpc>
                <a:spcPct val="70000"/>
              </a:lnSpc>
            </a:pPr>
            <a:r>
              <a:rPr lang="en-US" b="1" i="0" u="none" strike="noStrike" baseline="0">
                <a:solidFill>
                  <a:srgbClr val="000000"/>
                </a:solidFill>
                <a:ea typeface="+mn-lt"/>
                <a:cs typeface="+mn-lt"/>
              </a:rPr>
              <a:t>Good practices </a:t>
            </a:r>
            <a:r>
              <a:rPr lang="en-US" b="0" i="0" u="none" strike="noStrike" baseline="0">
                <a:solidFill>
                  <a:srgbClr val="000000"/>
                </a:solidFill>
                <a:ea typeface="+mn-lt"/>
                <a:cs typeface="+mn-lt"/>
              </a:rPr>
              <a:t>in </a:t>
            </a:r>
            <a:r>
              <a:rPr lang="en-US">
                <a:solidFill>
                  <a:srgbClr val="000000"/>
                </a:solidFill>
                <a:ea typeface="+mn-lt"/>
                <a:cs typeface="+mn-lt"/>
              </a:rPr>
              <a:t>skills </a:t>
            </a:r>
            <a:r>
              <a:rPr lang="en-US" b="0" i="0" u="none" strike="noStrike" baseline="0">
                <a:solidFill>
                  <a:srgbClr val="000000"/>
                </a:solidFill>
                <a:ea typeface="+mn-lt"/>
                <a:cs typeface="+mn-lt"/>
              </a:rPr>
              <a:t>development are </a:t>
            </a:r>
            <a:r>
              <a:rPr lang="en-US">
                <a:solidFill>
                  <a:srgbClr val="000000"/>
                </a:solidFill>
                <a:ea typeface="+mn-lt"/>
                <a:cs typeface="+mn-lt"/>
              </a:rPr>
              <a:t>identified, documented and supported to scale up</a:t>
            </a:r>
            <a:r>
              <a:rPr lang="en-US" b="0" i="0" u="none" strike="noStrike" baseline="0">
                <a:solidFill>
                  <a:srgbClr val="000000"/>
                </a:solidFill>
                <a:ea typeface="+mn-lt"/>
                <a:cs typeface="+mn-lt"/>
              </a:rPr>
              <a:t> </a:t>
            </a:r>
          </a:p>
          <a:p>
            <a:pPr marL="267970" indent="-267970" algn="just">
              <a:lnSpc>
                <a:spcPct val="70000"/>
              </a:lnSpc>
            </a:pPr>
            <a:r>
              <a:rPr lang="en-US">
                <a:solidFill>
                  <a:schemeClr val="tx1"/>
                </a:solidFill>
                <a:ea typeface="Calibri" panose="020F0502020204030204"/>
                <a:cs typeface="Calibri" panose="020F0502020204030204"/>
              </a:rPr>
              <a:t>Sustainable and effective </a:t>
            </a:r>
            <a:r>
              <a:rPr lang="en-US" b="1">
                <a:solidFill>
                  <a:schemeClr val="tx1"/>
                </a:solidFill>
                <a:ea typeface="Calibri" panose="020F0502020204030204"/>
                <a:cs typeface="Calibri" panose="020F0502020204030204"/>
              </a:rPr>
              <a:t>partnerships</a:t>
            </a:r>
            <a:r>
              <a:rPr lang="en-US">
                <a:solidFill>
                  <a:schemeClr val="tx1"/>
                </a:solidFill>
                <a:ea typeface="Calibri" panose="020F0502020204030204"/>
                <a:cs typeface="Calibri" panose="020F0502020204030204"/>
              </a:rPr>
              <a:t> between training providers and private sector actors in skills development are promoted</a:t>
            </a:r>
          </a:p>
          <a:p>
            <a:pPr marL="0" indent="0">
              <a:buNone/>
            </a:pPr>
            <a:endParaRPr lang="en-US"/>
          </a:p>
        </p:txBody>
      </p:sp>
      <p:sp>
        <p:nvSpPr>
          <p:cNvPr id="4" name="Rectangle 3"/>
          <p:cNvSpPr/>
          <p:nvPr/>
        </p:nvSpPr>
        <p:spPr>
          <a:xfrm>
            <a:off x="7555134" y="-2703"/>
            <a:ext cx="4641079" cy="369332"/>
          </a:xfrm>
          <a:prstGeom prst="rect">
            <a:avLst/>
          </a:prstGeom>
        </p:spPr>
        <p:txBody>
          <a:bodyPr wrap="none">
            <a:spAutoFit/>
          </a:bodyPr>
          <a:lstStyle/>
          <a:p>
            <a:r>
              <a:rPr lang="en-US"/>
              <a:t>1. Introduction &amp; objectives - RECAP of the CfPs</a:t>
            </a:r>
          </a:p>
        </p:txBody>
      </p:sp>
    </p:spTree>
    <p:extLst>
      <p:ext uri="{BB962C8B-B14F-4D97-AF65-F5344CB8AC3E}">
        <p14:creationId xmlns:p14="http://schemas.microsoft.com/office/powerpoint/2010/main" val="3963162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C48ED-FA1A-A94B-49F4-4AAF5CDECE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BE241-77F5-BDB5-9604-8E0231A35784}"/>
              </a:ext>
            </a:extLst>
          </p:cNvPr>
          <p:cNvSpPr>
            <a:spLocks noGrp="1"/>
          </p:cNvSpPr>
          <p:nvPr>
            <p:ph type="title"/>
          </p:nvPr>
        </p:nvSpPr>
        <p:spPr>
          <a:xfrm>
            <a:off x="1722112" y="613304"/>
            <a:ext cx="8085825" cy="1143000"/>
          </a:xfrm>
        </p:spPr>
        <p:txBody>
          <a:bodyPr>
            <a:normAutofit/>
          </a:bodyPr>
          <a:lstStyle/>
          <a:p>
            <a:r>
              <a:rPr lang="fr-BE" b="1">
                <a:solidFill>
                  <a:srgbClr val="C00000"/>
                </a:solidFill>
              </a:rPr>
              <a:t>2. Objectives of the call</a:t>
            </a:r>
            <a:endParaRPr lang="fr-BE" b="1">
              <a:solidFill>
                <a:srgbClr val="C00000"/>
              </a:solidFill>
              <a:highlight>
                <a:srgbClr val="FFFF00"/>
              </a:highlight>
              <a:latin typeface="+mj-lt"/>
              <a:ea typeface="Calibri Light"/>
              <a:cs typeface="Calibri Light"/>
            </a:endParaRPr>
          </a:p>
        </p:txBody>
      </p:sp>
      <p:sp>
        <p:nvSpPr>
          <p:cNvPr id="3" name="Content Placeholder 2">
            <a:extLst>
              <a:ext uri="{FF2B5EF4-FFF2-40B4-BE49-F238E27FC236}">
                <a16:creationId xmlns:a16="http://schemas.microsoft.com/office/drawing/2014/main" id="{366FEBE9-6756-CEE7-C132-817EA7C6FA5F}"/>
              </a:ext>
            </a:extLst>
          </p:cNvPr>
          <p:cNvSpPr>
            <a:spLocks noGrp="1"/>
          </p:cNvSpPr>
          <p:nvPr>
            <p:ph idx="1"/>
          </p:nvPr>
        </p:nvSpPr>
        <p:spPr>
          <a:xfrm>
            <a:off x="1624208" y="1571854"/>
            <a:ext cx="9321160" cy="4554310"/>
          </a:xfrm>
        </p:spPr>
        <p:txBody>
          <a:bodyPr vert="horz" lIns="91440" tIns="45720" rIns="91440" bIns="45720" rtlCol="0" anchor="t">
            <a:normAutofit/>
          </a:bodyPr>
          <a:lstStyle/>
          <a:p>
            <a:pPr marL="0" indent="0" algn="l">
              <a:buNone/>
            </a:pPr>
            <a:endParaRPr lang="en-GB" b="0" i="0" u="none" strike="noStrike" baseline="0">
              <a:solidFill>
                <a:srgbClr val="000000"/>
              </a:solidFill>
            </a:endParaRPr>
          </a:p>
          <a:p>
            <a:pPr marL="0" indent="0">
              <a:lnSpc>
                <a:spcPct val="70000"/>
              </a:lnSpc>
              <a:buNone/>
            </a:pPr>
            <a:r>
              <a:rPr lang="en-US">
                <a:solidFill>
                  <a:srgbClr val="000000"/>
                </a:solidFill>
                <a:ea typeface="+mn-lt"/>
                <a:cs typeface="+mn-lt"/>
              </a:rPr>
              <a:t>Sustainability of livelihoods established through the actions will be assessed using the following criteria:</a:t>
            </a:r>
          </a:p>
          <a:p>
            <a:pPr marL="0" indent="0">
              <a:lnSpc>
                <a:spcPct val="70000"/>
              </a:lnSpc>
              <a:buNone/>
            </a:pPr>
            <a:endParaRPr lang="en-US">
              <a:solidFill>
                <a:srgbClr val="000000"/>
              </a:solidFill>
              <a:ea typeface="+mn-lt"/>
              <a:cs typeface="+mn-lt"/>
            </a:endParaRPr>
          </a:p>
          <a:p>
            <a:pPr>
              <a:lnSpc>
                <a:spcPct val="70000"/>
              </a:lnSpc>
            </a:pPr>
            <a:r>
              <a:rPr lang="en-US">
                <a:solidFill>
                  <a:srgbClr val="000000"/>
                </a:solidFill>
                <a:ea typeface="+mn-lt"/>
                <a:cs typeface="+mn-lt"/>
              </a:rPr>
              <a:t>Minimum of </a:t>
            </a:r>
            <a:r>
              <a:rPr lang="en-US" b="1">
                <a:solidFill>
                  <a:srgbClr val="000000"/>
                </a:solidFill>
                <a:ea typeface="+mn-lt"/>
                <a:cs typeface="+mn-lt"/>
              </a:rPr>
              <a:t>3 consecutive months </a:t>
            </a:r>
            <a:r>
              <a:rPr lang="en-US">
                <a:solidFill>
                  <a:srgbClr val="000000"/>
                </a:solidFill>
                <a:ea typeface="+mn-lt"/>
                <a:cs typeface="+mn-lt"/>
              </a:rPr>
              <a:t>with stable income;</a:t>
            </a:r>
          </a:p>
          <a:p>
            <a:pPr>
              <a:lnSpc>
                <a:spcPct val="70000"/>
              </a:lnSpc>
            </a:pPr>
            <a:endParaRPr lang="en-US">
              <a:solidFill>
                <a:srgbClr val="000000"/>
              </a:solidFill>
              <a:ea typeface="+mn-lt"/>
              <a:cs typeface="+mn-lt"/>
            </a:endParaRPr>
          </a:p>
          <a:p>
            <a:pPr marL="267970" indent="-267970">
              <a:lnSpc>
                <a:spcPct val="70000"/>
              </a:lnSpc>
            </a:pPr>
            <a:r>
              <a:rPr lang="en-US">
                <a:solidFill>
                  <a:srgbClr val="000000"/>
                </a:solidFill>
                <a:ea typeface="+mn-lt"/>
                <a:cs typeface="+mn-lt"/>
              </a:rPr>
              <a:t>Stable income refers to individual monthly wage of at least </a:t>
            </a:r>
            <a:r>
              <a:rPr lang="en-US" b="1">
                <a:solidFill>
                  <a:srgbClr val="000000"/>
                </a:solidFill>
                <a:ea typeface="+mn-lt"/>
                <a:cs typeface="+mn-lt"/>
              </a:rPr>
              <a:t>214,000 UGX </a:t>
            </a:r>
            <a:r>
              <a:rPr lang="en-US">
                <a:solidFill>
                  <a:srgbClr val="000000"/>
                </a:solidFill>
                <a:ea typeface="+mn-lt"/>
                <a:cs typeface="+mn-lt"/>
              </a:rPr>
              <a:t>(in case of paid employment) or an individual monthly net business income of at least </a:t>
            </a:r>
            <a:r>
              <a:rPr lang="en-US" b="1">
                <a:solidFill>
                  <a:srgbClr val="000000"/>
                </a:solidFill>
                <a:ea typeface="+mn-lt"/>
                <a:cs typeface="+mn-lt"/>
              </a:rPr>
              <a:t>235,000 UGX </a:t>
            </a:r>
            <a:r>
              <a:rPr lang="en-US">
                <a:solidFill>
                  <a:srgbClr val="000000"/>
                </a:solidFill>
                <a:ea typeface="+mn-lt"/>
                <a:cs typeface="+mn-lt"/>
              </a:rPr>
              <a:t>(in case of self-employment)</a:t>
            </a:r>
            <a:endParaRPr lang="en-US"/>
          </a:p>
        </p:txBody>
      </p:sp>
      <p:sp>
        <p:nvSpPr>
          <p:cNvPr id="4" name="Rectangle 3">
            <a:extLst>
              <a:ext uri="{FF2B5EF4-FFF2-40B4-BE49-F238E27FC236}">
                <a16:creationId xmlns:a16="http://schemas.microsoft.com/office/drawing/2014/main" id="{02B9F017-4C20-F08B-9F2F-5361184A7D2B}"/>
              </a:ext>
            </a:extLst>
          </p:cNvPr>
          <p:cNvSpPr/>
          <p:nvPr/>
        </p:nvSpPr>
        <p:spPr>
          <a:xfrm>
            <a:off x="7555134" y="-2703"/>
            <a:ext cx="4641079" cy="369332"/>
          </a:xfrm>
          <a:prstGeom prst="rect">
            <a:avLst/>
          </a:prstGeom>
        </p:spPr>
        <p:txBody>
          <a:bodyPr wrap="none">
            <a:spAutoFit/>
          </a:bodyPr>
          <a:lstStyle/>
          <a:p>
            <a:r>
              <a:rPr lang="en-US"/>
              <a:t>1. Introduction &amp; objectives - RECAP of the CfPs</a:t>
            </a:r>
          </a:p>
        </p:txBody>
      </p:sp>
    </p:spTree>
    <p:extLst>
      <p:ext uri="{BB962C8B-B14F-4D97-AF65-F5344CB8AC3E}">
        <p14:creationId xmlns:p14="http://schemas.microsoft.com/office/powerpoint/2010/main" val="400724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A7B59-70C9-589B-5F38-A9522C3D44B8}"/>
              </a:ext>
            </a:extLst>
          </p:cNvPr>
          <p:cNvSpPr>
            <a:spLocks noGrp="1"/>
          </p:cNvSpPr>
          <p:nvPr>
            <p:ph type="title"/>
          </p:nvPr>
        </p:nvSpPr>
        <p:spPr/>
        <p:txBody>
          <a:bodyPr/>
          <a:lstStyle/>
          <a:p>
            <a:r>
              <a:rPr lang="fr-BE" b="1">
                <a:solidFill>
                  <a:srgbClr val="C00000"/>
                </a:solidFill>
              </a:rPr>
              <a:t>2. Objectives of the call</a:t>
            </a:r>
            <a:endParaRPr lang="en-UG"/>
          </a:p>
        </p:txBody>
      </p:sp>
      <p:sp>
        <p:nvSpPr>
          <p:cNvPr id="3" name="Content Placeholder 2">
            <a:extLst>
              <a:ext uri="{FF2B5EF4-FFF2-40B4-BE49-F238E27FC236}">
                <a16:creationId xmlns:a16="http://schemas.microsoft.com/office/drawing/2014/main" id="{388E7B9A-202E-17C7-697B-9FFA854AA5E3}"/>
              </a:ext>
            </a:extLst>
          </p:cNvPr>
          <p:cNvSpPr>
            <a:spLocks noGrp="1"/>
          </p:cNvSpPr>
          <p:nvPr>
            <p:ph idx="1"/>
          </p:nvPr>
        </p:nvSpPr>
        <p:spPr>
          <a:xfrm>
            <a:off x="933179" y="1508443"/>
            <a:ext cx="10325642" cy="5004096"/>
          </a:xfrm>
        </p:spPr>
        <p:txBody>
          <a:bodyPr vert="horz" lIns="91440" tIns="45720" rIns="91440" bIns="45720" rtlCol="0" anchor="t">
            <a:normAutofit/>
          </a:bodyPr>
          <a:lstStyle/>
          <a:p>
            <a:pPr marL="0" indent="0">
              <a:buNone/>
            </a:pPr>
            <a:r>
              <a:rPr lang="en-US" sz="3200" b="1"/>
              <a:t>Sector focus:</a:t>
            </a:r>
          </a:p>
          <a:p>
            <a:pPr marL="0" indent="0" algn="just">
              <a:buNone/>
            </a:pPr>
            <a:r>
              <a:rPr lang="en-US" sz="2000"/>
              <a:t>The </a:t>
            </a:r>
            <a:r>
              <a:rPr lang="en-US" sz="2000" b="1"/>
              <a:t>sustainable tourism and hospitality value chain </a:t>
            </a:r>
            <a:r>
              <a:rPr lang="en-US" sz="2000"/>
              <a:t>takes full account of its current and future economic, social and environmental impacts, addressing the needs of visitors, the industry, the environment and host communities</a:t>
            </a:r>
            <a:endParaRPr lang="en-US" sz="3200" b="1">
              <a:ea typeface="Calibri" panose="020F0502020204030204"/>
              <a:cs typeface="Calibri" panose="020F0502020204030204"/>
            </a:endParaRPr>
          </a:p>
          <a:p>
            <a:pPr marL="0" indent="0" algn="just">
              <a:buNone/>
            </a:pPr>
            <a:r>
              <a:rPr lang="en-US" sz="2000"/>
              <a:t>The Call for Proposals focuses on occupations within the following segments of the tourism value chain: </a:t>
            </a:r>
            <a:endParaRPr lang="en-US" sz="2000">
              <a:ea typeface="Calibri" panose="020F0502020204030204"/>
              <a:cs typeface="Calibri" panose="020F0502020204030204"/>
            </a:endParaRPr>
          </a:p>
          <a:p>
            <a:pPr marL="457200" indent="-457200" algn="just">
              <a:buAutoNum type="arabicParenBoth"/>
            </a:pPr>
            <a:r>
              <a:rPr lang="en-US" sz="2000" b="1"/>
              <a:t>Sustainable attractions and experiences</a:t>
            </a:r>
            <a:r>
              <a:rPr lang="en-US" sz="2000"/>
              <a:t>, including tour guiding, nature interpretation, eco-tourism, adventure tourism, and community-based and cultural tourism (e.g. crafts, cultural heritage, storytelling, and traditional performances); </a:t>
            </a:r>
            <a:endParaRPr lang="en-US" sz="2000">
              <a:ea typeface="Calibri" panose="020F0502020204030204"/>
              <a:cs typeface="Calibri" panose="020F0502020204030204"/>
            </a:endParaRPr>
          </a:p>
          <a:p>
            <a:pPr marL="457200" indent="-457200" algn="just">
              <a:buAutoNum type="arabicParenBoth"/>
            </a:pPr>
            <a:r>
              <a:rPr lang="en-US" sz="2000" b="1"/>
              <a:t>Sustainable accommodation</a:t>
            </a:r>
            <a:r>
              <a:rPr lang="en-US" sz="2000"/>
              <a:t>, such as eco-lodges, homestays, and community-run guesthouses; </a:t>
            </a:r>
            <a:endParaRPr lang="en-US" sz="2000">
              <a:ea typeface="Calibri" panose="020F0502020204030204"/>
              <a:cs typeface="Calibri" panose="020F0502020204030204"/>
            </a:endParaRPr>
          </a:p>
          <a:p>
            <a:pPr marL="457200" indent="-457200" algn="just">
              <a:buAutoNum type="arabicParenBoth"/>
            </a:pPr>
            <a:r>
              <a:rPr lang="en-US" sz="2000" b="1"/>
              <a:t>Food and beverage services</a:t>
            </a:r>
            <a:r>
              <a:rPr lang="en-US" sz="2000"/>
              <a:t>, including organic and locally sourced food production for tourism establishments, catering services for visitors and tourism facilities by youth community groups, restaurants, pubs, bakeries, and on-farm (</a:t>
            </a:r>
            <a:r>
              <a:rPr lang="en-US" sz="2000" err="1"/>
              <a:t>agri</a:t>
            </a:r>
            <a:r>
              <a:rPr lang="en-US" sz="2000"/>
              <a:t>-tourism). </a:t>
            </a:r>
            <a:endParaRPr lang="en-US" sz="3200" b="1">
              <a:ea typeface="Calibri" panose="020F0502020204030204"/>
              <a:cs typeface="Calibri" panose="020F0502020204030204"/>
            </a:endParaRPr>
          </a:p>
          <a:p>
            <a:pPr marL="267970" indent="-267970"/>
            <a:endParaRPr lang="en-UG">
              <a:ea typeface="Calibri" panose="020F0502020204030204"/>
              <a:cs typeface="Calibri" panose="020F0502020204030204"/>
            </a:endParaRPr>
          </a:p>
        </p:txBody>
      </p:sp>
    </p:spTree>
    <p:extLst>
      <p:ext uri="{BB962C8B-B14F-4D97-AF65-F5344CB8AC3E}">
        <p14:creationId xmlns:p14="http://schemas.microsoft.com/office/powerpoint/2010/main" val="1515898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2. Objectives of the call</a:t>
            </a:r>
            <a:endParaRPr lang="en-US">
              <a:solidFill>
                <a:srgbClr val="C00000"/>
              </a:solidFill>
            </a:endParaRPr>
          </a:p>
        </p:txBody>
      </p:sp>
      <p:sp>
        <p:nvSpPr>
          <p:cNvPr id="3" name="Content Placeholder 2"/>
          <p:cNvSpPr>
            <a:spLocks noGrp="1"/>
          </p:cNvSpPr>
          <p:nvPr>
            <p:ph idx="1"/>
          </p:nvPr>
        </p:nvSpPr>
        <p:spPr>
          <a:xfrm>
            <a:off x="1624208" y="1571854"/>
            <a:ext cx="9705208" cy="5011508"/>
          </a:xfrm>
        </p:spPr>
        <p:txBody>
          <a:bodyPr vert="horz" lIns="91440" tIns="45720" rIns="91440" bIns="45720" rtlCol="0" anchor="t">
            <a:normAutofit/>
          </a:bodyPr>
          <a:lstStyle/>
          <a:p>
            <a:pPr marL="0" indent="0">
              <a:buNone/>
            </a:pPr>
            <a:r>
              <a:rPr lang="en-US" sz="3200" b="1">
                <a:cs typeface="Calibri"/>
              </a:rPr>
              <a:t>Target groups:</a:t>
            </a:r>
            <a:endParaRPr lang="en-US" sz="2400" b="1" u="sng"/>
          </a:p>
          <a:p>
            <a:pPr marL="0" indent="0" algn="just">
              <a:buNone/>
            </a:pPr>
            <a:r>
              <a:rPr lang="en-US" sz="2400" b="1" u="sng"/>
              <a:t>Vulnerable youth </a:t>
            </a:r>
            <a:r>
              <a:rPr lang="en-US" sz="2400"/>
              <a:t>refers to (a combination of) different categories of youth (young women, youth with disabilities, youth with chronic diseases, youth in poverty, youth Not in Employment, Education or Training, etc.)</a:t>
            </a:r>
            <a:endParaRPr lang="en-US" sz="2400">
              <a:ea typeface="Calibri" panose="020F0502020204030204"/>
              <a:cs typeface="Calibri" panose="020F0502020204030204"/>
            </a:endParaRPr>
          </a:p>
          <a:p>
            <a:pPr marL="0" indent="0" algn="just">
              <a:buNone/>
            </a:pPr>
            <a:r>
              <a:rPr lang="en-US" sz="2400" b="1"/>
              <a:t>Low or non-skilled </a:t>
            </a:r>
            <a:r>
              <a:rPr lang="en-US" sz="2400"/>
              <a:t>and face barriers to access employment and socio-economic integration. </a:t>
            </a:r>
            <a:endParaRPr lang="en-US" sz="2400">
              <a:ea typeface="Calibri" panose="020F0502020204030204"/>
              <a:cs typeface="Calibri" panose="020F0502020204030204"/>
            </a:endParaRPr>
          </a:p>
          <a:p>
            <a:pPr marL="0" indent="0" algn="just">
              <a:buNone/>
            </a:pPr>
            <a:r>
              <a:rPr lang="en-US" sz="2400"/>
              <a:t>At least </a:t>
            </a:r>
            <a:r>
              <a:rPr lang="en-US" sz="2400" b="1"/>
              <a:t>80% of the targeted beneficiaries must be youth</a:t>
            </a:r>
            <a:r>
              <a:rPr lang="en-US" sz="2400"/>
              <a:t> between the ages of 15 and 35 years. </a:t>
            </a:r>
            <a:endParaRPr lang="en-US" sz="2400">
              <a:ea typeface="Calibri" panose="020F0502020204030204"/>
              <a:cs typeface="Calibri" panose="020F0502020204030204"/>
            </a:endParaRPr>
          </a:p>
          <a:p>
            <a:pPr marL="0" indent="0" algn="just">
              <a:buNone/>
            </a:pPr>
            <a:r>
              <a:rPr lang="en-US" sz="2400"/>
              <a:t>At least </a:t>
            </a:r>
            <a:r>
              <a:rPr lang="en-US" sz="2400" b="1"/>
              <a:t>50% of the targeted beneficiaries must be women and girls</a:t>
            </a:r>
            <a:r>
              <a:rPr lang="en-US" sz="2400"/>
              <a:t>.</a:t>
            </a:r>
            <a:endParaRPr lang="en-US" sz="2400">
              <a:ea typeface="Calibri" panose="020F0502020204030204"/>
              <a:cs typeface="Calibri" panose="020F0502020204030204"/>
            </a:endParaRPr>
          </a:p>
          <a:p>
            <a:pPr marL="0" indent="0">
              <a:buNone/>
            </a:pPr>
            <a:endParaRPr lang="en-US" sz="3600" u="sng">
              <a:cs typeface="Calibri"/>
            </a:endParaRPr>
          </a:p>
          <a:p>
            <a:pPr marL="267970" indent="-267970"/>
            <a:endParaRPr lang="en-US" sz="3100">
              <a:ea typeface="Calibri" panose="020F0502020204030204"/>
              <a:cs typeface="Calibri"/>
            </a:endParaRPr>
          </a:p>
        </p:txBody>
      </p:sp>
    </p:spTree>
    <p:extLst>
      <p:ext uri="{BB962C8B-B14F-4D97-AF65-F5344CB8AC3E}">
        <p14:creationId xmlns:p14="http://schemas.microsoft.com/office/powerpoint/2010/main" val="1218088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a:bodyPr>
          <a:lstStyle/>
          <a:p>
            <a:r>
              <a:rPr lang="fr-BE" b="1">
                <a:solidFill>
                  <a:srgbClr val="C00000"/>
                </a:solidFill>
              </a:rPr>
              <a:t>2. Objectives of the call</a:t>
            </a:r>
            <a:endParaRPr lang="en-US" b="1">
              <a:solidFill>
                <a:srgbClr val="C00000"/>
              </a:solidFill>
            </a:endParaRPr>
          </a:p>
        </p:txBody>
      </p:sp>
      <p:sp>
        <p:nvSpPr>
          <p:cNvPr id="3" name="Content Placeholder 2"/>
          <p:cNvSpPr>
            <a:spLocks noGrp="1"/>
          </p:cNvSpPr>
          <p:nvPr>
            <p:ph idx="1"/>
          </p:nvPr>
        </p:nvSpPr>
        <p:spPr>
          <a:xfrm>
            <a:off x="1574104" y="1768499"/>
            <a:ext cx="9043792" cy="4554310"/>
          </a:xfrm>
        </p:spPr>
        <p:txBody>
          <a:bodyPr vert="horz" lIns="91440" tIns="45720" rIns="91440" bIns="45720" rtlCol="0" anchor="t">
            <a:normAutofit/>
          </a:bodyPr>
          <a:lstStyle/>
          <a:p>
            <a:pPr marL="0" indent="0">
              <a:buNone/>
            </a:pPr>
            <a:r>
              <a:rPr lang="en-US">
                <a:solidFill>
                  <a:schemeClr val="tx1">
                    <a:lumMod val="65000"/>
                    <a:lumOff val="35000"/>
                  </a:schemeClr>
                </a:solidFill>
              </a:rPr>
              <a:t>Total call volume is </a:t>
            </a:r>
            <a:r>
              <a:rPr lang="en-US" b="1">
                <a:solidFill>
                  <a:schemeClr val="tx1">
                    <a:lumMod val="65000"/>
                    <a:lumOff val="35000"/>
                  </a:schemeClr>
                </a:solidFill>
              </a:rPr>
              <a:t>500,000 EUR</a:t>
            </a:r>
          </a:p>
          <a:p>
            <a:pPr marL="0" indent="0" algn="just">
              <a:buNone/>
            </a:pPr>
            <a:endParaRPr lang="en-US" b="1">
              <a:solidFill>
                <a:schemeClr val="tx1">
                  <a:lumMod val="65000"/>
                  <a:lumOff val="35000"/>
                </a:schemeClr>
              </a:solidFill>
              <a:ea typeface="Calibri" panose="020F0502020204030204"/>
              <a:cs typeface="Calibri"/>
            </a:endParaRPr>
          </a:p>
          <a:p>
            <a:pPr marL="0" indent="0" algn="just">
              <a:buNone/>
            </a:pPr>
            <a:r>
              <a:rPr lang="en-US">
                <a:solidFill>
                  <a:schemeClr val="tx1">
                    <a:lumMod val="65000"/>
                    <a:lumOff val="35000"/>
                  </a:schemeClr>
                </a:solidFill>
                <a:cs typeface="Calibri"/>
              </a:rPr>
              <a:t>Grant applications must fall between </a:t>
            </a:r>
            <a:r>
              <a:rPr lang="en-US" b="1">
                <a:solidFill>
                  <a:schemeClr val="tx1">
                    <a:lumMod val="65000"/>
                    <a:lumOff val="35000"/>
                  </a:schemeClr>
                </a:solidFill>
                <a:cs typeface="Calibri"/>
              </a:rPr>
              <a:t>minimum 250,000</a:t>
            </a:r>
            <a:r>
              <a:rPr lang="en-US">
                <a:solidFill>
                  <a:schemeClr val="tx1">
                    <a:lumMod val="65000"/>
                    <a:lumOff val="35000"/>
                  </a:schemeClr>
                </a:solidFill>
                <a:cs typeface="Calibri"/>
              </a:rPr>
              <a:t> and </a:t>
            </a:r>
            <a:r>
              <a:rPr lang="en-US" b="1">
                <a:solidFill>
                  <a:schemeClr val="tx1">
                    <a:lumMod val="65000"/>
                    <a:lumOff val="35000"/>
                  </a:schemeClr>
                </a:solidFill>
                <a:cs typeface="Calibri"/>
              </a:rPr>
              <a:t>maximum 500,000</a:t>
            </a:r>
            <a:r>
              <a:rPr lang="en-US">
                <a:solidFill>
                  <a:schemeClr val="tx1">
                    <a:lumMod val="65000"/>
                    <a:lumOff val="35000"/>
                  </a:schemeClr>
                </a:solidFill>
                <a:cs typeface="Calibri"/>
              </a:rPr>
              <a:t> </a:t>
            </a:r>
            <a:r>
              <a:rPr lang="en-US" b="1">
                <a:solidFill>
                  <a:schemeClr val="tx1">
                    <a:lumMod val="65000"/>
                    <a:lumOff val="35000"/>
                  </a:schemeClr>
                </a:solidFill>
                <a:cs typeface="Calibri"/>
              </a:rPr>
              <a:t>Euro</a:t>
            </a:r>
            <a:endParaRPr lang="en-US">
              <a:solidFill>
                <a:schemeClr val="tx1">
                  <a:lumMod val="65000"/>
                  <a:lumOff val="35000"/>
                </a:schemeClr>
              </a:solidFill>
              <a:ea typeface="Calibri"/>
              <a:cs typeface="Calibri"/>
            </a:endParaRPr>
          </a:p>
          <a:p>
            <a:pPr marL="0" indent="0" algn="just">
              <a:buNone/>
            </a:pPr>
            <a:endParaRPr lang="en-US">
              <a:solidFill>
                <a:schemeClr val="tx1">
                  <a:lumMod val="65000"/>
                  <a:lumOff val="35000"/>
                </a:schemeClr>
              </a:solidFill>
              <a:ea typeface="Calibri"/>
              <a:cs typeface="Calibri"/>
            </a:endParaRPr>
          </a:p>
          <a:p>
            <a:pPr marL="0" indent="0" algn="just">
              <a:buNone/>
            </a:pPr>
            <a:r>
              <a:rPr lang="en-US">
                <a:solidFill>
                  <a:schemeClr val="tx1">
                    <a:lumMod val="65000"/>
                    <a:lumOff val="35000"/>
                  </a:schemeClr>
                </a:solidFill>
                <a:cs typeface="Calibri"/>
              </a:rPr>
              <a:t>Reasonable and efficient unit cost, to take into account holistic approach + intensive post training support</a:t>
            </a:r>
            <a:endParaRPr lang="en-US">
              <a:solidFill>
                <a:schemeClr val="tx1">
                  <a:lumMod val="65000"/>
                  <a:lumOff val="35000"/>
                </a:schemeClr>
              </a:solidFill>
              <a:ea typeface="Calibri"/>
              <a:cs typeface="Calibri"/>
            </a:endParaRPr>
          </a:p>
          <a:p>
            <a:pPr marL="0" indent="0">
              <a:buNone/>
            </a:pPr>
            <a:endParaRPr lang="en-US">
              <a:solidFill>
                <a:schemeClr val="tx1">
                  <a:lumMod val="65000"/>
                  <a:lumOff val="35000"/>
                </a:schemeClr>
              </a:solidFill>
              <a:cs typeface="Calibri"/>
            </a:endParaRPr>
          </a:p>
          <a:p>
            <a:pPr marL="0" indent="0">
              <a:buNone/>
            </a:pPr>
            <a:endParaRPr lang="en-US">
              <a:cs typeface="Calibri"/>
            </a:endParaRPr>
          </a:p>
        </p:txBody>
      </p:sp>
    </p:spTree>
    <p:extLst>
      <p:ext uri="{BB962C8B-B14F-4D97-AF65-F5344CB8AC3E}">
        <p14:creationId xmlns:p14="http://schemas.microsoft.com/office/powerpoint/2010/main" val="229723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3. </a:t>
            </a:r>
            <a:r>
              <a:rPr lang="fr-BE" b="1" err="1">
                <a:solidFill>
                  <a:srgbClr val="C00000"/>
                </a:solidFill>
              </a:rPr>
              <a:t>Admissibility</a:t>
            </a:r>
            <a:r>
              <a:rPr lang="fr-BE" b="1">
                <a:solidFill>
                  <a:srgbClr val="C00000"/>
                </a:solidFill>
              </a:rPr>
              <a:t> </a:t>
            </a:r>
            <a:r>
              <a:rPr lang="fr-BE" b="1" err="1">
                <a:solidFill>
                  <a:srgbClr val="C00000"/>
                </a:solidFill>
              </a:rPr>
              <a:t>criteria</a:t>
            </a:r>
            <a:endParaRPr lang="en-US" b="1">
              <a:solidFill>
                <a:srgbClr val="C00000"/>
              </a:solidFill>
            </a:endParaRPr>
          </a:p>
        </p:txBody>
      </p:sp>
      <p:sp>
        <p:nvSpPr>
          <p:cNvPr id="3" name="Content Placeholder 2"/>
          <p:cNvSpPr>
            <a:spLocks noGrp="1"/>
          </p:cNvSpPr>
          <p:nvPr>
            <p:ph idx="1"/>
          </p:nvPr>
        </p:nvSpPr>
        <p:spPr>
          <a:xfrm>
            <a:off x="1624208" y="1571854"/>
            <a:ext cx="9043792" cy="4554310"/>
          </a:xfrm>
        </p:spPr>
        <p:txBody>
          <a:bodyPr>
            <a:normAutofit/>
          </a:bodyPr>
          <a:lstStyle/>
          <a:p>
            <a:pPr marL="0" indent="0">
              <a:buNone/>
            </a:pPr>
            <a:endParaRPr lang="en-US">
              <a:solidFill>
                <a:schemeClr val="tx2"/>
              </a:solidFill>
            </a:endParaRPr>
          </a:p>
          <a:p>
            <a:pPr marL="514350" indent="-514350">
              <a:buFont typeface="Arial"/>
              <a:buAutoNum type="alphaUcParenR"/>
            </a:pPr>
            <a:r>
              <a:rPr lang="en-US" b="1" u="sng"/>
              <a:t>The actors: </a:t>
            </a:r>
            <a:r>
              <a:rPr lang="en-US"/>
              <a:t>Eligible applicants</a:t>
            </a:r>
          </a:p>
          <a:p>
            <a:pPr marL="514350" indent="-514350">
              <a:buFont typeface="Arial"/>
              <a:buAutoNum type="alphaUcParenR"/>
            </a:pPr>
            <a:endParaRPr lang="en-US"/>
          </a:p>
          <a:p>
            <a:pPr marL="514350" indent="-514350">
              <a:buFont typeface="Arial"/>
              <a:buAutoNum type="alphaUcParenR"/>
            </a:pPr>
            <a:r>
              <a:rPr lang="en-US" b="1" u="sng"/>
              <a:t>The actions: </a:t>
            </a:r>
            <a:r>
              <a:rPr lang="en-US"/>
              <a:t>Admissible actions for grants</a:t>
            </a:r>
          </a:p>
          <a:p>
            <a:pPr marL="514350" indent="-514350">
              <a:buFont typeface="Arial"/>
              <a:buAutoNum type="alphaUcParenR"/>
            </a:pPr>
            <a:endParaRPr lang="en-US"/>
          </a:p>
          <a:p>
            <a:pPr marL="514350" indent="-514350">
              <a:buFont typeface="Arial"/>
              <a:buAutoNum type="alphaUcParenR"/>
            </a:pPr>
            <a:r>
              <a:rPr lang="en-US" b="1" u="sng"/>
              <a:t>The costs: </a:t>
            </a:r>
            <a:r>
              <a:rPr lang="en-US"/>
              <a:t>Acceptable types of costs that may be included in grants</a:t>
            </a:r>
          </a:p>
          <a:p>
            <a:pPr marL="0" indent="0">
              <a:buNone/>
            </a:pPr>
            <a:endParaRPr lang="en-US"/>
          </a:p>
        </p:txBody>
      </p:sp>
    </p:spTree>
    <p:extLst>
      <p:ext uri="{BB962C8B-B14F-4D97-AF65-F5344CB8AC3E}">
        <p14:creationId xmlns:p14="http://schemas.microsoft.com/office/powerpoint/2010/main" val="3742196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3a. The </a:t>
            </a:r>
            <a:r>
              <a:rPr lang="fr-BE" b="1" err="1">
                <a:solidFill>
                  <a:srgbClr val="C00000"/>
                </a:solidFill>
              </a:rPr>
              <a:t>actors</a:t>
            </a:r>
            <a:r>
              <a:rPr lang="fr-BE" b="1">
                <a:solidFill>
                  <a:srgbClr val="C00000"/>
                </a:solidFill>
              </a:rPr>
              <a:t>: lead </a:t>
            </a:r>
            <a:r>
              <a:rPr lang="fr-BE" b="1" err="1">
                <a:solidFill>
                  <a:srgbClr val="C00000"/>
                </a:solidFill>
              </a:rPr>
              <a:t>applicant</a:t>
            </a:r>
            <a:r>
              <a:rPr lang="fr-BE" b="1">
                <a:solidFill>
                  <a:srgbClr val="C00000"/>
                </a:solidFill>
              </a:rPr>
              <a:t> </a:t>
            </a:r>
            <a:endParaRPr lang="en-US" b="1">
              <a:solidFill>
                <a:srgbClr val="C00000"/>
              </a:solidFill>
            </a:endParaRPr>
          </a:p>
        </p:txBody>
      </p:sp>
      <p:sp>
        <p:nvSpPr>
          <p:cNvPr id="3" name="Content Placeholder 2"/>
          <p:cNvSpPr>
            <a:spLocks noGrp="1"/>
          </p:cNvSpPr>
          <p:nvPr>
            <p:ph idx="1"/>
          </p:nvPr>
        </p:nvSpPr>
        <p:spPr>
          <a:xfrm>
            <a:off x="1017723" y="1536095"/>
            <a:ext cx="10144458" cy="5168219"/>
          </a:xfrm>
        </p:spPr>
        <p:txBody>
          <a:bodyPr vert="horz" lIns="91440" tIns="45720" rIns="91440" bIns="45720" rtlCol="0" anchor="t">
            <a:normAutofit/>
          </a:bodyPr>
          <a:lstStyle/>
          <a:p>
            <a:pPr marL="514350" lvl="0" indent="-514350">
              <a:buFont typeface="+mj-lt"/>
              <a:buAutoNum type="arabicPeriod"/>
            </a:pPr>
            <a:r>
              <a:rPr lang="en-US"/>
              <a:t>Legal entity</a:t>
            </a:r>
            <a:endParaRPr lang="nl-NL"/>
          </a:p>
          <a:p>
            <a:pPr marL="514350" indent="-514350">
              <a:lnSpc>
                <a:spcPct val="70000"/>
              </a:lnSpc>
              <a:buFont typeface="+mj-lt"/>
              <a:buAutoNum type="arabicPeriod"/>
            </a:pPr>
            <a:r>
              <a:rPr lang="en-US">
                <a:solidFill>
                  <a:schemeClr val="tx1">
                    <a:lumMod val="65000"/>
                    <a:lumOff val="35000"/>
                  </a:schemeClr>
                </a:solidFill>
              </a:rPr>
              <a:t>Be a private not for profit entity or foundation or </a:t>
            </a:r>
            <a:r>
              <a:rPr lang="en-US">
                <a:solidFill>
                  <a:schemeClr val="tx1">
                    <a:lumMod val="65000"/>
                    <a:lumOff val="35000"/>
                  </a:schemeClr>
                </a:solidFill>
                <a:ea typeface="Calibri"/>
                <a:cs typeface="Calibri"/>
              </a:rPr>
              <a:t>be a legal entity of private law for which profit maximization is not the priority objective;</a:t>
            </a:r>
          </a:p>
          <a:p>
            <a:pPr>
              <a:lnSpc>
                <a:spcPct val="70000"/>
              </a:lnSpc>
              <a:buFont typeface="Wingdings" panose="05000000000000000000" pitchFamily="2" charset="2"/>
              <a:buChar char="Ø"/>
            </a:pPr>
            <a:r>
              <a:rPr lang="en-US" sz="2400" i="1"/>
              <a:t>Basic documents (statutes, mission, vision, business plan, ...) of the business clearly demonstrate the business pursues social goals </a:t>
            </a:r>
          </a:p>
          <a:p>
            <a:pPr>
              <a:lnSpc>
                <a:spcPct val="70000"/>
              </a:lnSpc>
              <a:buFont typeface="Wingdings" panose="05000000000000000000" pitchFamily="2" charset="2"/>
              <a:buChar char="Ø"/>
            </a:pPr>
            <a:r>
              <a:rPr lang="en-US" sz="2400" i="1"/>
              <a:t>There is transparency on profit distribution and more than half of the profit is on average reinvested in the business</a:t>
            </a:r>
          </a:p>
          <a:p>
            <a:pPr>
              <a:lnSpc>
                <a:spcPct val="70000"/>
              </a:lnSpc>
              <a:buFont typeface="Wingdings" panose="05000000000000000000" pitchFamily="2" charset="2"/>
              <a:buChar char="Ø"/>
            </a:pPr>
            <a:r>
              <a:rPr lang="en-US" sz="2400" i="1"/>
              <a:t>The business reports externally on the achievement of the social goal(s) it is pursuing</a:t>
            </a:r>
            <a:endParaRPr lang="en-US" sz="2400" i="1">
              <a:solidFill>
                <a:schemeClr val="tx1">
                  <a:lumMod val="65000"/>
                  <a:lumOff val="35000"/>
                </a:schemeClr>
              </a:solidFill>
              <a:ea typeface="Calibri"/>
              <a:cs typeface="Calibri"/>
            </a:endParaRPr>
          </a:p>
          <a:p>
            <a:pPr marL="514350" indent="-514350">
              <a:lnSpc>
                <a:spcPct val="70000"/>
              </a:lnSpc>
              <a:buFont typeface="+mj-lt"/>
              <a:buAutoNum type="arabicPeriod" startAt="4"/>
            </a:pPr>
            <a:r>
              <a:rPr lang="en-US">
                <a:solidFill>
                  <a:srgbClr val="595959"/>
                </a:solidFill>
              </a:rPr>
              <a:t>Be established or represented in Uganda;</a:t>
            </a:r>
          </a:p>
          <a:p>
            <a:pPr>
              <a:lnSpc>
                <a:spcPct val="70000"/>
              </a:lnSpc>
              <a:buFont typeface="Wingdings" panose="05000000000000000000" pitchFamily="2" charset="2"/>
              <a:buChar char="Ø"/>
            </a:pPr>
            <a:r>
              <a:rPr lang="en-US" sz="2400" i="1"/>
              <a:t>Any legal entities whose articles of association were created in another country must be registered in Uganda</a:t>
            </a:r>
            <a:r>
              <a:rPr lang="en-US" sz="2400" i="1">
                <a:solidFill>
                  <a:srgbClr val="595959"/>
                </a:solidFill>
              </a:rPr>
              <a:t> </a:t>
            </a:r>
            <a:endParaRPr lang="en-US" sz="2400" i="1">
              <a:solidFill>
                <a:srgbClr val="595959"/>
              </a:solidFill>
              <a:ea typeface="Calibri"/>
              <a:cs typeface="Calibri"/>
            </a:endParaRPr>
          </a:p>
          <a:p>
            <a:pPr marL="0" indent="0">
              <a:buNone/>
            </a:pPr>
            <a:endParaRPr lang="en-US"/>
          </a:p>
        </p:txBody>
      </p:sp>
    </p:spTree>
    <p:extLst>
      <p:ext uri="{BB962C8B-B14F-4D97-AF65-F5344CB8AC3E}">
        <p14:creationId xmlns:p14="http://schemas.microsoft.com/office/powerpoint/2010/main" val="1562289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85D55-AC4C-01E6-E857-BBF1861978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FF785B-D9FF-601B-6EF2-50989EF959F7}"/>
              </a:ext>
            </a:extLst>
          </p:cNvPr>
          <p:cNvSpPr>
            <a:spLocks noGrp="1"/>
          </p:cNvSpPr>
          <p:nvPr>
            <p:ph type="title"/>
          </p:nvPr>
        </p:nvSpPr>
        <p:spPr>
          <a:xfrm>
            <a:off x="1981201" y="274638"/>
            <a:ext cx="7323667" cy="1143000"/>
          </a:xfrm>
        </p:spPr>
        <p:txBody>
          <a:bodyPr/>
          <a:lstStyle/>
          <a:p>
            <a:r>
              <a:rPr lang="fr-BE" b="1">
                <a:solidFill>
                  <a:srgbClr val="C00000"/>
                </a:solidFill>
              </a:rPr>
              <a:t>3a. The </a:t>
            </a:r>
            <a:r>
              <a:rPr lang="fr-BE" b="1" err="1">
                <a:solidFill>
                  <a:srgbClr val="C00000"/>
                </a:solidFill>
              </a:rPr>
              <a:t>actors</a:t>
            </a:r>
            <a:r>
              <a:rPr lang="fr-BE" b="1">
                <a:solidFill>
                  <a:srgbClr val="C00000"/>
                </a:solidFill>
              </a:rPr>
              <a:t>: lead </a:t>
            </a:r>
            <a:r>
              <a:rPr lang="fr-BE" b="1" err="1">
                <a:solidFill>
                  <a:srgbClr val="C00000"/>
                </a:solidFill>
              </a:rPr>
              <a:t>applicant</a:t>
            </a:r>
            <a:r>
              <a:rPr lang="fr-BE" b="1">
                <a:solidFill>
                  <a:srgbClr val="C00000"/>
                </a:solidFill>
              </a:rPr>
              <a:t> </a:t>
            </a:r>
            <a:endParaRPr lang="en-US" b="1">
              <a:solidFill>
                <a:srgbClr val="C00000"/>
              </a:solidFill>
            </a:endParaRPr>
          </a:p>
        </p:txBody>
      </p:sp>
      <p:sp>
        <p:nvSpPr>
          <p:cNvPr id="3" name="Content Placeholder 2">
            <a:extLst>
              <a:ext uri="{FF2B5EF4-FFF2-40B4-BE49-F238E27FC236}">
                <a16:creationId xmlns:a16="http://schemas.microsoft.com/office/drawing/2014/main" id="{17F7581B-E103-E881-83C1-EB2D01A6125E}"/>
              </a:ext>
            </a:extLst>
          </p:cNvPr>
          <p:cNvSpPr>
            <a:spLocks noGrp="1"/>
          </p:cNvSpPr>
          <p:nvPr>
            <p:ph idx="1"/>
          </p:nvPr>
        </p:nvSpPr>
        <p:spPr>
          <a:xfrm>
            <a:off x="1017723" y="1536095"/>
            <a:ext cx="10144458" cy="5168219"/>
          </a:xfrm>
        </p:spPr>
        <p:txBody>
          <a:bodyPr vert="horz" lIns="91440" tIns="45720" rIns="91440" bIns="45720" rtlCol="0" anchor="t">
            <a:normAutofit fontScale="92500"/>
          </a:bodyPr>
          <a:lstStyle/>
          <a:p>
            <a:pPr marL="514350" indent="-514350" algn="just">
              <a:buFont typeface="+mj-lt"/>
              <a:buAutoNum type="arabicPeriod" startAt="5"/>
            </a:pPr>
            <a:r>
              <a:rPr lang="en-GB" sz="2800"/>
              <a:t>National or international </a:t>
            </a:r>
            <a:r>
              <a:rPr lang="en-GB" sz="2800" b="1"/>
              <a:t>NGO, Civil Society or Community-Based Organization, Foundation, Business Membership organisation or a non-profit business development service provider</a:t>
            </a:r>
            <a:r>
              <a:rPr lang="en-GB" sz="2800"/>
              <a:t> </a:t>
            </a:r>
            <a:r>
              <a:rPr lang="en-US"/>
              <a:t>with demonstrated experience in </a:t>
            </a:r>
            <a:r>
              <a:rPr lang="en-US" u="sng"/>
              <a:t>managing</a:t>
            </a:r>
            <a:r>
              <a:rPr lang="en-US"/>
              <a:t> quality skills development initiatives and economic empowerment of vulnerable youth and women </a:t>
            </a:r>
            <a:r>
              <a:rPr lang="en-US" u="sng"/>
              <a:t>in the sustainable tourism and hospitality sector</a:t>
            </a:r>
            <a:endParaRPr lang="en-US" sz="2800" u="sng">
              <a:ea typeface="Calibri" panose="020F0502020204030204"/>
              <a:cs typeface="Calibri" panose="020F0502020204030204"/>
            </a:endParaRPr>
          </a:p>
          <a:p>
            <a:pPr marL="514350" indent="-514350" algn="just">
              <a:buFont typeface="+mj-lt"/>
              <a:buAutoNum type="arabicPeriod" startAt="5"/>
            </a:pPr>
            <a:r>
              <a:rPr lang="en-US" u="sng"/>
              <a:t>2 years experience </a:t>
            </a:r>
            <a:r>
              <a:rPr lang="en-US"/>
              <a:t>in skills development, employment promotion, business development support services, social and economic empowerment of vulnerable youth and women, and community integration </a:t>
            </a:r>
            <a:r>
              <a:rPr lang="en-US" u="sng"/>
              <a:t>with a focus on the sustainable tourism and hospitality sector</a:t>
            </a:r>
            <a:endParaRPr lang="en-US" u="sng">
              <a:ea typeface="Calibri" panose="020F0502020204030204"/>
              <a:cs typeface="Calibri" panose="020F0502020204030204"/>
            </a:endParaRPr>
          </a:p>
          <a:p>
            <a:pPr marL="514350" indent="-514350" algn="just">
              <a:buFont typeface="+mj-lt"/>
              <a:buAutoNum type="arabicPeriod" startAt="5"/>
            </a:pPr>
            <a:r>
              <a:rPr lang="en-US" sz="2800"/>
              <a:t>Active Bank Account for the past 12 months</a:t>
            </a:r>
            <a:endParaRPr lang="en-US" sz="2800">
              <a:ea typeface="Calibri" panose="020F0502020204030204"/>
              <a:cs typeface="Calibri" panose="020F0502020204030204"/>
            </a:endParaRPr>
          </a:p>
          <a:p>
            <a:pPr marL="514350" lvl="0" indent="-514350" algn="just">
              <a:buFont typeface="+mj-lt"/>
              <a:buAutoNum type="arabicPeriod" startAt="5"/>
            </a:pPr>
            <a:r>
              <a:rPr lang="en-US" sz="2800"/>
              <a:t>In-house financial management capacity</a:t>
            </a:r>
            <a:endParaRPr lang="en-US" sz="2800">
              <a:ea typeface="Calibri" panose="020F0502020204030204"/>
              <a:cs typeface="Calibri" panose="020F0502020204030204"/>
            </a:endParaRPr>
          </a:p>
          <a:p>
            <a:pPr marL="0" indent="0">
              <a:buNone/>
            </a:pPr>
            <a:endParaRPr lang="en-US"/>
          </a:p>
        </p:txBody>
      </p:sp>
    </p:spTree>
    <p:extLst>
      <p:ext uri="{BB962C8B-B14F-4D97-AF65-F5344CB8AC3E}">
        <p14:creationId xmlns:p14="http://schemas.microsoft.com/office/powerpoint/2010/main" val="3845199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3a. The </a:t>
            </a:r>
            <a:r>
              <a:rPr lang="fr-BE" b="1" err="1">
                <a:solidFill>
                  <a:srgbClr val="C00000"/>
                </a:solidFill>
              </a:rPr>
              <a:t>actors</a:t>
            </a:r>
            <a:r>
              <a:rPr lang="fr-BE" b="1">
                <a:solidFill>
                  <a:srgbClr val="C00000"/>
                </a:solidFill>
              </a:rPr>
              <a:t>: lead </a:t>
            </a:r>
            <a:r>
              <a:rPr lang="fr-BE" b="1" err="1">
                <a:solidFill>
                  <a:srgbClr val="C00000"/>
                </a:solidFill>
              </a:rPr>
              <a:t>applicant</a:t>
            </a:r>
            <a:r>
              <a:rPr lang="fr-BE" b="1">
                <a:solidFill>
                  <a:srgbClr val="C00000"/>
                </a:solidFill>
              </a:rPr>
              <a:t> </a:t>
            </a:r>
            <a:endParaRPr lang="en-US" b="1">
              <a:solidFill>
                <a:srgbClr val="C00000"/>
              </a:solidFill>
            </a:endParaRPr>
          </a:p>
        </p:txBody>
      </p:sp>
      <p:sp>
        <p:nvSpPr>
          <p:cNvPr id="3" name="Content Placeholder 2"/>
          <p:cNvSpPr>
            <a:spLocks noGrp="1"/>
          </p:cNvSpPr>
          <p:nvPr>
            <p:ph idx="1"/>
          </p:nvPr>
        </p:nvSpPr>
        <p:spPr>
          <a:xfrm>
            <a:off x="1691942" y="1356256"/>
            <a:ext cx="9043792" cy="5144029"/>
          </a:xfrm>
        </p:spPr>
        <p:txBody>
          <a:bodyPr>
            <a:normAutofit/>
          </a:bodyPr>
          <a:lstStyle/>
          <a:p>
            <a:pPr marL="0" indent="0">
              <a:buNone/>
            </a:pPr>
            <a:r>
              <a:rPr lang="en-US" b="1"/>
              <a:t>Exclusion grounds:</a:t>
            </a:r>
          </a:p>
          <a:p>
            <a:pPr lvl="0"/>
            <a:r>
              <a:rPr lang="en-US"/>
              <a:t>Annex VII grant agreement – Applicant’s declaration in application form completed and signed (Annex A guidelines)</a:t>
            </a:r>
          </a:p>
          <a:p>
            <a:pPr marL="0" indent="0">
              <a:buNone/>
            </a:pPr>
            <a:endParaRPr lang="en-US"/>
          </a:p>
          <a:p>
            <a:pPr marL="0" indent="0">
              <a:buNone/>
            </a:pPr>
            <a:r>
              <a:rPr lang="en-US" b="1"/>
              <a:t>Supporting documents (upon preselection – </a:t>
            </a:r>
            <a:r>
              <a:rPr lang="en-US" b="1">
                <a:solidFill>
                  <a:srgbClr val="C00000"/>
                </a:solidFill>
              </a:rPr>
              <a:t>2</a:t>
            </a:r>
            <a:r>
              <a:rPr lang="en-US" b="1" baseline="30000">
                <a:solidFill>
                  <a:srgbClr val="C00000"/>
                </a:solidFill>
              </a:rPr>
              <a:t>nd</a:t>
            </a:r>
            <a:r>
              <a:rPr lang="en-US" b="1">
                <a:solidFill>
                  <a:srgbClr val="C00000"/>
                </a:solidFill>
              </a:rPr>
              <a:t> stage</a:t>
            </a:r>
            <a:r>
              <a:rPr lang="en-US" b="1"/>
              <a:t>): </a:t>
            </a:r>
          </a:p>
          <a:p>
            <a:pPr lvl="0"/>
            <a:r>
              <a:rPr lang="en-US"/>
              <a:t>Criminal record clearances from Interpol </a:t>
            </a:r>
          </a:p>
          <a:p>
            <a:pPr lvl="0"/>
            <a:r>
              <a:rPr lang="en-US"/>
              <a:t>NSSF clearance certificate</a:t>
            </a:r>
          </a:p>
          <a:p>
            <a:pPr lvl="0"/>
            <a:r>
              <a:rPr lang="en-US"/>
              <a:t>Tax clearance certificate</a:t>
            </a:r>
          </a:p>
          <a:p>
            <a:pPr marL="0" indent="0">
              <a:buNone/>
            </a:pPr>
            <a:endParaRPr lang="en-US"/>
          </a:p>
        </p:txBody>
      </p:sp>
    </p:spTree>
    <p:extLst>
      <p:ext uri="{BB962C8B-B14F-4D97-AF65-F5344CB8AC3E}">
        <p14:creationId xmlns:p14="http://schemas.microsoft.com/office/powerpoint/2010/main" val="1294498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892" y="428854"/>
            <a:ext cx="9660193" cy="1143000"/>
          </a:xfrm>
        </p:spPr>
        <p:txBody>
          <a:bodyPr>
            <a:normAutofit fontScale="90000"/>
          </a:bodyPr>
          <a:lstStyle/>
          <a:p>
            <a:r>
              <a:rPr lang="fr-BE" b="1">
                <a:solidFill>
                  <a:srgbClr val="C00000"/>
                </a:solidFill>
              </a:rPr>
              <a:t>3a. The </a:t>
            </a:r>
            <a:r>
              <a:rPr lang="fr-BE" b="1" err="1">
                <a:solidFill>
                  <a:srgbClr val="C00000"/>
                </a:solidFill>
              </a:rPr>
              <a:t>actors</a:t>
            </a:r>
            <a:r>
              <a:rPr lang="fr-BE" b="1">
                <a:solidFill>
                  <a:srgbClr val="C00000"/>
                </a:solidFill>
              </a:rPr>
              <a:t>: the </a:t>
            </a:r>
            <a:r>
              <a:rPr lang="fr-BE" b="1" err="1">
                <a:solidFill>
                  <a:srgbClr val="C00000"/>
                </a:solidFill>
              </a:rPr>
              <a:t>applicant</a:t>
            </a:r>
            <a:r>
              <a:rPr lang="fr-BE" b="1">
                <a:solidFill>
                  <a:srgbClr val="C00000"/>
                </a:solidFill>
              </a:rPr>
              <a:t> and </a:t>
            </a:r>
            <a:r>
              <a:rPr lang="fr-BE" b="1" err="1">
                <a:solidFill>
                  <a:srgbClr val="C00000"/>
                </a:solidFill>
              </a:rPr>
              <a:t>co-applicant</a:t>
            </a:r>
            <a:r>
              <a:rPr lang="fr-BE" b="1">
                <a:solidFill>
                  <a:srgbClr val="C00000"/>
                </a:solidFill>
              </a:rPr>
              <a:t>(s)</a:t>
            </a:r>
            <a:endParaRPr lang="en-US" b="1">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fontScale="92500" lnSpcReduction="10000"/>
          </a:bodyPr>
          <a:lstStyle/>
          <a:p>
            <a:pPr marL="0" indent="0" algn="just">
              <a:buNone/>
            </a:pPr>
            <a:endParaRPr lang="en-US">
              <a:solidFill>
                <a:schemeClr val="tx2"/>
              </a:solidFill>
              <a:ea typeface="Calibri" panose="020F0502020204030204"/>
              <a:cs typeface="Calibri" panose="020F0502020204030204"/>
            </a:endParaRPr>
          </a:p>
          <a:p>
            <a:pPr marL="0" indent="0" algn="just">
              <a:buNone/>
            </a:pPr>
            <a:r>
              <a:rPr lang="en-US">
                <a:solidFill>
                  <a:schemeClr val="tx1"/>
                </a:solidFill>
              </a:rPr>
              <a:t>The applicant </a:t>
            </a:r>
            <a:r>
              <a:rPr lang="en-US" b="1" u="sng">
                <a:solidFill>
                  <a:schemeClr val="tx1"/>
                </a:solidFill>
              </a:rPr>
              <a:t>may</a:t>
            </a:r>
            <a:r>
              <a:rPr lang="en-US">
                <a:solidFill>
                  <a:schemeClr val="tx1"/>
                </a:solidFill>
              </a:rPr>
              <a:t> act with maximum two co-applicant(s) in accordance with the requirements below</a:t>
            </a:r>
            <a:endParaRPr lang="en-US">
              <a:solidFill>
                <a:schemeClr val="tx1"/>
              </a:solidFill>
              <a:ea typeface="Calibri" panose="020F0502020204030204"/>
              <a:cs typeface="Calibri" panose="020F0502020204030204"/>
            </a:endParaRPr>
          </a:p>
          <a:p>
            <a:pPr marL="0" indent="0" algn="just">
              <a:buNone/>
            </a:pPr>
            <a:r>
              <a:rPr lang="en-GB">
                <a:solidFill>
                  <a:schemeClr val="tx1"/>
                </a:solidFill>
                <a:latin typeface="Calibri"/>
                <a:cs typeface="Calibri"/>
              </a:rPr>
              <a:t>The partnership between Lead and co-applicants is to </a:t>
            </a:r>
            <a:r>
              <a:rPr lang="en-GB" b="1">
                <a:solidFill>
                  <a:schemeClr val="tx1"/>
                </a:solidFill>
                <a:latin typeface="Calibri"/>
                <a:cs typeface="Calibri"/>
              </a:rPr>
              <a:t>optimize cumulation of complementary expertise</a:t>
            </a:r>
            <a:r>
              <a:rPr lang="en-GB">
                <a:solidFill>
                  <a:schemeClr val="tx1"/>
                </a:solidFill>
                <a:latin typeface="Calibri"/>
                <a:cs typeface="Calibri"/>
              </a:rPr>
              <a:t>.</a:t>
            </a:r>
            <a:endParaRPr lang="en-GB">
              <a:solidFill>
                <a:schemeClr val="tx1"/>
              </a:solidFill>
              <a:ea typeface="Calibri"/>
              <a:cs typeface="Calibri"/>
            </a:endParaRPr>
          </a:p>
          <a:p>
            <a:pPr marL="0" indent="0" algn="just">
              <a:buNone/>
            </a:pPr>
            <a:r>
              <a:rPr lang="en-GB">
                <a:solidFill>
                  <a:schemeClr val="tx1"/>
                </a:solidFill>
                <a:ea typeface="+mn-lt"/>
                <a:cs typeface="+mn-lt"/>
              </a:rPr>
              <a:t>The </a:t>
            </a:r>
            <a:r>
              <a:rPr lang="en-GB">
                <a:solidFill>
                  <a:schemeClr val="tx1"/>
                </a:solidFill>
                <a:cs typeface="Calibri"/>
              </a:rPr>
              <a:t>selected </a:t>
            </a:r>
            <a:r>
              <a:rPr lang="en-GB" b="1">
                <a:solidFill>
                  <a:schemeClr val="tx1"/>
                </a:solidFill>
                <a:cs typeface="Calibri"/>
              </a:rPr>
              <a:t>applicant</a:t>
            </a:r>
            <a:r>
              <a:rPr lang="en-GB">
                <a:solidFill>
                  <a:schemeClr val="tx1"/>
                </a:solidFill>
                <a:cs typeface="Calibri"/>
              </a:rPr>
              <a:t> becomes the </a:t>
            </a:r>
            <a:r>
              <a:rPr lang="en-GB" b="1">
                <a:solidFill>
                  <a:schemeClr val="tx1"/>
                </a:solidFill>
                <a:cs typeface="Calibri"/>
              </a:rPr>
              <a:t>contracting-beneficiary</a:t>
            </a:r>
            <a:r>
              <a:rPr lang="en-GB">
                <a:solidFill>
                  <a:schemeClr val="tx1"/>
                </a:solidFill>
                <a:cs typeface="Calibri"/>
              </a:rPr>
              <a:t> and is the main point of contact for the contracting authority. It shall represent its co-applicant and act in their name. It shall design and coordinate implementation of the action. </a:t>
            </a:r>
            <a:endParaRPr lang="en-GB">
              <a:solidFill>
                <a:schemeClr val="tx1"/>
              </a:solidFill>
              <a:ea typeface="Calibri" panose="020F0502020204030204"/>
              <a:cs typeface="Calibri"/>
            </a:endParaRPr>
          </a:p>
          <a:p>
            <a:pPr marL="0" indent="0" algn="just">
              <a:buNone/>
            </a:pPr>
            <a:r>
              <a:rPr lang="en-GB">
                <a:solidFill>
                  <a:schemeClr val="tx1"/>
                </a:solidFill>
                <a:cs typeface="Calibri"/>
              </a:rPr>
              <a:t>The </a:t>
            </a:r>
            <a:r>
              <a:rPr lang="en-GB" b="1">
                <a:solidFill>
                  <a:schemeClr val="tx1"/>
                </a:solidFill>
                <a:cs typeface="Calibri"/>
              </a:rPr>
              <a:t>co-applicant</a:t>
            </a:r>
            <a:r>
              <a:rPr lang="en-GB">
                <a:solidFill>
                  <a:schemeClr val="tx1"/>
                </a:solidFill>
                <a:cs typeface="Calibri"/>
              </a:rPr>
              <a:t> shall participate in the implementation of the action and the costs that they incur shall be eligible in the same way as those incurred by the lead applicant. </a:t>
            </a:r>
            <a:endParaRPr lang="en-GB">
              <a:solidFill>
                <a:schemeClr val="tx1"/>
              </a:solidFill>
              <a:ea typeface="Calibri" panose="020F0502020204030204"/>
              <a:cs typeface="Calibri"/>
            </a:endParaRPr>
          </a:p>
          <a:p>
            <a:pPr marL="0" indent="0" algn="just">
              <a:buNone/>
            </a:pPr>
            <a:endParaRPr lang="en-US">
              <a:ea typeface="Calibri" panose="020F0502020204030204"/>
              <a:cs typeface="Calibri" panose="020F0502020204030204"/>
            </a:endParaRPr>
          </a:p>
        </p:txBody>
      </p:sp>
    </p:spTree>
    <p:extLst>
      <p:ext uri="{BB962C8B-B14F-4D97-AF65-F5344CB8AC3E}">
        <p14:creationId xmlns:p14="http://schemas.microsoft.com/office/powerpoint/2010/main" val="2841231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err="1">
                <a:solidFill>
                  <a:srgbClr val="C00000"/>
                </a:solidFill>
                <a:latin typeface="+mj-lt"/>
              </a:rPr>
              <a:t>Presentation</a:t>
            </a:r>
            <a:r>
              <a:rPr lang="fr-BE" b="1">
                <a:solidFill>
                  <a:srgbClr val="C00000"/>
                </a:solidFill>
                <a:latin typeface="+mj-lt"/>
              </a:rPr>
              <a:t> </a:t>
            </a:r>
            <a:r>
              <a:rPr lang="fr-BE" b="1" err="1">
                <a:solidFill>
                  <a:srgbClr val="C00000"/>
                </a:solidFill>
                <a:latin typeface="+mj-lt"/>
              </a:rPr>
              <a:t>outline</a:t>
            </a:r>
            <a:endParaRPr lang="en-US" b="1">
              <a:solidFill>
                <a:srgbClr val="C00000"/>
              </a:solidFill>
              <a:latin typeface="+mj-lt"/>
            </a:endParaRPr>
          </a:p>
        </p:txBody>
      </p:sp>
      <p:sp>
        <p:nvSpPr>
          <p:cNvPr id="3" name="Content Placeholder 2"/>
          <p:cNvSpPr>
            <a:spLocks noGrp="1"/>
          </p:cNvSpPr>
          <p:nvPr>
            <p:ph idx="1"/>
          </p:nvPr>
        </p:nvSpPr>
        <p:spPr>
          <a:xfrm>
            <a:off x="558800" y="1825625"/>
            <a:ext cx="10814594" cy="4351338"/>
          </a:xfrm>
        </p:spPr>
        <p:txBody>
          <a:bodyPr vert="horz" lIns="91440" tIns="45720" rIns="91440" bIns="45720" rtlCol="0" anchor="t">
            <a:normAutofit/>
          </a:bodyPr>
          <a:lstStyle/>
          <a:p>
            <a:pPr marL="514350" indent="-514350">
              <a:buFont typeface="+mj-lt"/>
              <a:buAutoNum type="arabicPeriod"/>
            </a:pPr>
            <a:r>
              <a:rPr lang="en-US"/>
              <a:t>Introduction </a:t>
            </a:r>
            <a:endParaRPr lang="en-US" sz="2400">
              <a:ea typeface="Calibri"/>
              <a:cs typeface="Calibri"/>
            </a:endParaRPr>
          </a:p>
          <a:p>
            <a:pPr marL="514350" indent="-514350">
              <a:buFont typeface="+mj-lt"/>
              <a:buAutoNum type="arabicPeriod"/>
            </a:pPr>
            <a:r>
              <a:rPr lang="en-US"/>
              <a:t>Objectives of the call </a:t>
            </a:r>
          </a:p>
          <a:p>
            <a:pPr marL="514350" indent="-514350">
              <a:buFont typeface="+mj-lt"/>
              <a:buAutoNum type="arabicPeriod"/>
            </a:pPr>
            <a:r>
              <a:rPr lang="en-US">
                <a:cs typeface="Calibri"/>
              </a:rPr>
              <a:t>Admissibility criteria</a:t>
            </a:r>
          </a:p>
          <a:p>
            <a:pPr marL="514350" indent="-514350">
              <a:buFont typeface="+mj-lt"/>
              <a:buAutoNum type="arabicPeriod"/>
            </a:pPr>
            <a:r>
              <a:rPr lang="en-US">
                <a:ea typeface="+mn-lt"/>
                <a:cs typeface="+mn-lt"/>
              </a:rPr>
              <a:t>Proposal template </a:t>
            </a:r>
          </a:p>
          <a:p>
            <a:pPr marL="874395" lvl="1" indent="-514350">
              <a:buFont typeface="+mj-lt"/>
              <a:buAutoNum type="alphaLcParenR"/>
            </a:pPr>
            <a:r>
              <a:rPr lang="en-GB">
                <a:ea typeface="+mn-lt"/>
                <a:cs typeface="+mn-lt"/>
              </a:rPr>
              <a:t>Annex A: Application form</a:t>
            </a:r>
          </a:p>
          <a:p>
            <a:pPr marL="874395" lvl="1" indent="-514350">
              <a:buFont typeface="+mj-lt"/>
              <a:buAutoNum type="alphaLcParenR"/>
            </a:pPr>
            <a:r>
              <a:rPr lang="en-GB">
                <a:ea typeface="+mn-lt"/>
                <a:cs typeface="+mn-lt"/>
              </a:rPr>
              <a:t>Annex C: Logical framework</a:t>
            </a:r>
          </a:p>
          <a:p>
            <a:pPr marL="874395" lvl="1" indent="-514350">
              <a:buFont typeface="+mj-lt"/>
              <a:buAutoNum type="alphaLcParenR"/>
            </a:pPr>
            <a:r>
              <a:rPr lang="en-US">
                <a:ea typeface="+mn-lt"/>
                <a:cs typeface="+mn-lt"/>
              </a:rPr>
              <a:t>Annex B: Budget</a:t>
            </a:r>
          </a:p>
          <a:p>
            <a:pPr marL="514350" indent="-514350">
              <a:buFont typeface="+mj-lt"/>
              <a:buAutoNum type="arabicPeriod"/>
            </a:pPr>
            <a:r>
              <a:rPr lang="en-US">
                <a:ea typeface="+mn-lt"/>
                <a:cs typeface="+mn-lt"/>
              </a:rPr>
              <a:t>Application procedure/next steps </a:t>
            </a:r>
            <a:endParaRPr lang="en-US" sz="2400">
              <a:ea typeface="+mn-lt"/>
              <a:cs typeface="+mn-lt"/>
            </a:endParaRPr>
          </a:p>
          <a:p>
            <a:pPr marL="514350" indent="-514350">
              <a:buFont typeface="+mj-lt"/>
              <a:buAutoNum type="arabicPeriod"/>
            </a:pPr>
            <a:endParaRPr lang="en-US">
              <a:cs typeface="Calibri"/>
            </a:endParaRPr>
          </a:p>
          <a:p>
            <a:pPr marL="0" indent="0">
              <a:buNone/>
            </a:pPr>
            <a:endParaRPr lang="en-US"/>
          </a:p>
        </p:txBody>
      </p:sp>
    </p:spTree>
    <p:extLst>
      <p:ext uri="{BB962C8B-B14F-4D97-AF65-F5344CB8AC3E}">
        <p14:creationId xmlns:p14="http://schemas.microsoft.com/office/powerpoint/2010/main" val="2996639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a:bodyPr>
          <a:lstStyle/>
          <a:p>
            <a:r>
              <a:rPr lang="fr-BE" sz="3200" b="1">
                <a:solidFill>
                  <a:srgbClr val="C00000"/>
                </a:solidFill>
              </a:rPr>
              <a:t>3a. The </a:t>
            </a:r>
            <a:r>
              <a:rPr lang="fr-BE" sz="3200" b="1" err="1">
                <a:solidFill>
                  <a:srgbClr val="C00000"/>
                </a:solidFill>
              </a:rPr>
              <a:t>actors</a:t>
            </a:r>
            <a:r>
              <a:rPr lang="fr-BE" sz="3200" b="1">
                <a:solidFill>
                  <a:srgbClr val="C00000"/>
                </a:solidFill>
              </a:rPr>
              <a:t>: </a:t>
            </a:r>
            <a:r>
              <a:rPr lang="fr-BE" sz="3200" b="1" err="1">
                <a:solidFill>
                  <a:srgbClr val="C00000"/>
                </a:solidFill>
              </a:rPr>
              <a:t>co-applicants</a:t>
            </a:r>
            <a:r>
              <a:rPr lang="fr-BE" sz="3200" b="1">
                <a:solidFill>
                  <a:srgbClr val="C00000"/>
                </a:solidFill>
              </a:rPr>
              <a:t> (if applicable)</a:t>
            </a:r>
            <a:endParaRPr lang="en-US" sz="3200" b="1">
              <a:solidFill>
                <a:srgbClr val="C00000"/>
              </a:solidFill>
            </a:endParaRPr>
          </a:p>
        </p:txBody>
      </p:sp>
      <p:sp>
        <p:nvSpPr>
          <p:cNvPr id="3" name="Content Placeholder 2"/>
          <p:cNvSpPr>
            <a:spLocks noGrp="1"/>
          </p:cNvSpPr>
          <p:nvPr>
            <p:ph idx="1"/>
          </p:nvPr>
        </p:nvSpPr>
        <p:spPr>
          <a:xfrm>
            <a:off x="1225297" y="1225296"/>
            <a:ext cx="10440776" cy="5478197"/>
          </a:xfrm>
        </p:spPr>
        <p:txBody>
          <a:bodyPr vert="horz" lIns="91440" tIns="45720" rIns="91440" bIns="45720" rtlCol="0" anchor="t">
            <a:normAutofit fontScale="85000" lnSpcReduction="20000"/>
          </a:bodyPr>
          <a:lstStyle/>
          <a:p>
            <a:pPr marL="267970" lvl="0" indent="-267970"/>
            <a:r>
              <a:rPr lang="en-US"/>
              <a:t>Legal entity</a:t>
            </a:r>
            <a:endParaRPr lang="nl-NL"/>
          </a:p>
          <a:p>
            <a:pPr marL="267970" lvl="0" indent="-267970"/>
            <a:r>
              <a:rPr lang="en-US">
                <a:solidFill>
                  <a:schemeClr val="tx1">
                    <a:lumMod val="65000"/>
                    <a:lumOff val="35000"/>
                  </a:schemeClr>
                </a:solidFill>
              </a:rPr>
              <a:t>Be a public entity or private not for profit or legal entity of private law for which profit maximization is not the priority objective</a:t>
            </a:r>
            <a:endParaRPr lang="en-US">
              <a:solidFill>
                <a:schemeClr val="tx1">
                  <a:lumMod val="65000"/>
                  <a:lumOff val="35000"/>
                </a:schemeClr>
              </a:solidFill>
              <a:ea typeface="Calibri"/>
              <a:cs typeface="Calibri"/>
            </a:endParaRPr>
          </a:p>
          <a:p>
            <a:pPr marL="267970" lvl="0" indent="-267970"/>
            <a:r>
              <a:rPr lang="en-GB"/>
              <a:t>Established or represented in Uganda</a:t>
            </a:r>
            <a:endParaRPr lang="en-US">
              <a:cs typeface="Calibri" panose="020F0502020204030204"/>
            </a:endParaRPr>
          </a:p>
          <a:p>
            <a:pPr marL="267970" lvl="0" indent="-267970"/>
            <a:r>
              <a:rPr lang="en-GB"/>
              <a:t>Be any of the following types of organization:</a:t>
            </a:r>
            <a:endParaRPr lang="en-US">
              <a:cs typeface="Calibri" panose="020F0502020204030204"/>
            </a:endParaRPr>
          </a:p>
          <a:p>
            <a:pPr lvl="1"/>
            <a:r>
              <a:rPr lang="en-US" b="1"/>
              <a:t>Accredited public or private non-profit technical and/or vocational skills training provider</a:t>
            </a:r>
          </a:p>
          <a:p>
            <a:pPr lvl="1"/>
            <a:r>
              <a:rPr lang="en-US" b="1"/>
              <a:t>Business Membership </a:t>
            </a:r>
            <a:r>
              <a:rPr lang="en-US" b="1" err="1"/>
              <a:t>Organisation</a:t>
            </a:r>
            <a:r>
              <a:rPr lang="en-US" b="1"/>
              <a:t>/Association</a:t>
            </a:r>
          </a:p>
          <a:p>
            <a:pPr lvl="1"/>
            <a:r>
              <a:rPr lang="en-US" b="1"/>
              <a:t>Non-profit Business Development Services (BDS) provider</a:t>
            </a:r>
          </a:p>
          <a:p>
            <a:pPr lvl="1"/>
            <a:r>
              <a:rPr lang="en-US" b="1"/>
              <a:t>A cooperative or social enterprise for which profit maximization is not the priority objective;</a:t>
            </a:r>
            <a:endParaRPr lang="en-US" b="1">
              <a:ea typeface="Calibri"/>
              <a:cs typeface="Calibri"/>
            </a:endParaRPr>
          </a:p>
          <a:p>
            <a:pPr lvl="1"/>
            <a:r>
              <a:rPr lang="en-GB" b="1"/>
              <a:t>NGO, Civil Society or Community-Based Organization, Foundation</a:t>
            </a:r>
            <a:endParaRPr lang="en-US" b="1"/>
          </a:p>
          <a:p>
            <a:pPr marL="267970" indent="-267970"/>
            <a:r>
              <a:rPr lang="en-US"/>
              <a:t>Have </a:t>
            </a:r>
            <a:r>
              <a:rPr lang="en-US" u="sng"/>
              <a:t>2 years demonstrated work experience </a:t>
            </a:r>
            <a:r>
              <a:rPr lang="en-US"/>
              <a:t>in participating in quality skills development and/or employment promotion initiatives </a:t>
            </a:r>
            <a:r>
              <a:rPr lang="en-US" u="sng"/>
              <a:t>within the sustainable tourism and hospitality sector. </a:t>
            </a:r>
          </a:p>
          <a:p>
            <a:pPr marL="267970" indent="-267970">
              <a:lnSpc>
                <a:spcPct val="70000"/>
              </a:lnSpc>
            </a:pPr>
            <a:r>
              <a:rPr lang="en-US">
                <a:cs typeface="Calibri" panose="020F0502020204030204"/>
              </a:rPr>
              <a:t>Be registered with relevant authorities and comply with Ugandan legal regulations</a:t>
            </a:r>
          </a:p>
          <a:p>
            <a:pPr marL="267970" indent="-267970">
              <a:lnSpc>
                <a:spcPct val="70000"/>
              </a:lnSpc>
            </a:pPr>
            <a:r>
              <a:rPr lang="en-US">
                <a:cs typeface="Calibri" panose="020F0502020204030204"/>
              </a:rPr>
              <a:t>Have an operational governance structure and an active bank account for the past 12 months    </a:t>
            </a:r>
          </a:p>
        </p:txBody>
      </p:sp>
    </p:spTree>
    <p:extLst>
      <p:ext uri="{BB962C8B-B14F-4D97-AF65-F5344CB8AC3E}">
        <p14:creationId xmlns:p14="http://schemas.microsoft.com/office/powerpoint/2010/main" val="3994590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fontScale="90000"/>
          </a:bodyPr>
          <a:lstStyle/>
          <a:p>
            <a:r>
              <a:rPr lang="fr-BE" b="1">
                <a:solidFill>
                  <a:srgbClr val="C00000"/>
                </a:solidFill>
              </a:rPr>
              <a:t>3a. The </a:t>
            </a:r>
            <a:r>
              <a:rPr lang="fr-BE" b="1" err="1">
                <a:solidFill>
                  <a:srgbClr val="C00000"/>
                </a:solidFill>
              </a:rPr>
              <a:t>actors</a:t>
            </a:r>
            <a:r>
              <a:rPr lang="fr-BE" b="1">
                <a:solidFill>
                  <a:srgbClr val="C00000"/>
                </a:solidFill>
              </a:rPr>
              <a:t> – </a:t>
            </a:r>
            <a:r>
              <a:rPr lang="fr-BE" b="1" err="1">
                <a:solidFill>
                  <a:srgbClr val="C00000"/>
                </a:solidFill>
              </a:rPr>
              <a:t>Summary</a:t>
            </a:r>
            <a:r>
              <a:rPr lang="fr-BE" b="1">
                <a:solidFill>
                  <a:srgbClr val="C00000"/>
                </a:solidFill>
              </a:rPr>
              <a:t> types</a:t>
            </a:r>
            <a:endParaRPr lang="en-US" b="1">
              <a:solidFill>
                <a:srgbClr val="C00000"/>
              </a:solidFill>
            </a:endParaRPr>
          </a:p>
        </p:txBody>
      </p:sp>
      <p:graphicFrame>
        <p:nvGraphicFramePr>
          <p:cNvPr id="5" name="Content Placeholder 4"/>
          <p:cNvGraphicFramePr>
            <a:graphicFrameLocks noGrp="1"/>
          </p:cNvGraphicFramePr>
          <p:nvPr>
            <p:ph idx="1"/>
          </p:nvPr>
        </p:nvGraphicFramePr>
        <p:xfrm>
          <a:off x="1209367" y="1883630"/>
          <a:ext cx="9773265" cy="4059737"/>
        </p:xfrm>
        <a:graphic>
          <a:graphicData uri="http://schemas.openxmlformats.org/drawingml/2006/table">
            <a:tbl>
              <a:tblPr firstRow="1" firstCol="1" bandRow="1">
                <a:tableStyleId>{8A107856-5554-42FB-B03E-39F5DBC370BA}</a:tableStyleId>
              </a:tblPr>
              <a:tblGrid>
                <a:gridCol w="6352178">
                  <a:extLst>
                    <a:ext uri="{9D8B030D-6E8A-4147-A177-3AD203B41FA5}">
                      <a16:colId xmlns:a16="http://schemas.microsoft.com/office/drawing/2014/main" val="2427936562"/>
                    </a:ext>
                  </a:extLst>
                </a:gridCol>
                <a:gridCol w="1710274">
                  <a:extLst>
                    <a:ext uri="{9D8B030D-6E8A-4147-A177-3AD203B41FA5}">
                      <a16:colId xmlns:a16="http://schemas.microsoft.com/office/drawing/2014/main" val="4212972608"/>
                    </a:ext>
                  </a:extLst>
                </a:gridCol>
                <a:gridCol w="1710813">
                  <a:extLst>
                    <a:ext uri="{9D8B030D-6E8A-4147-A177-3AD203B41FA5}">
                      <a16:colId xmlns:a16="http://schemas.microsoft.com/office/drawing/2014/main" val="1588453091"/>
                    </a:ext>
                  </a:extLst>
                </a:gridCol>
              </a:tblGrid>
              <a:tr h="292084">
                <a:tc>
                  <a:txBody>
                    <a:bodyPr/>
                    <a:lstStyle/>
                    <a:p>
                      <a:pPr algn="just">
                        <a:spcAft>
                          <a:spcPts val="0"/>
                        </a:spcAft>
                      </a:pPr>
                      <a:r>
                        <a:rPr lang="en-GB" sz="1800" kern="50">
                          <a:solidFill>
                            <a:schemeClr val="bg1"/>
                          </a:solidFill>
                          <a:effectLst/>
                        </a:rPr>
                        <a:t>Organisation type</a:t>
                      </a:r>
                      <a:endParaRPr lang="en-US" sz="1800" kern="5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tc>
                  <a:txBody>
                    <a:bodyPr/>
                    <a:lstStyle/>
                    <a:p>
                      <a:pPr algn="ctr">
                        <a:spcAft>
                          <a:spcPts val="0"/>
                        </a:spcAft>
                      </a:pPr>
                      <a:r>
                        <a:rPr lang="en-GB" sz="1800" kern="50">
                          <a:solidFill>
                            <a:schemeClr val="bg1"/>
                          </a:solidFill>
                          <a:effectLst/>
                        </a:rPr>
                        <a:t>Lead applicant</a:t>
                      </a:r>
                      <a:endParaRPr lang="en-US" sz="1800" kern="5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tc>
                  <a:txBody>
                    <a:bodyPr/>
                    <a:lstStyle/>
                    <a:p>
                      <a:pPr algn="ctr">
                        <a:spcAft>
                          <a:spcPts val="0"/>
                        </a:spcAft>
                      </a:pPr>
                      <a:r>
                        <a:rPr lang="en-GB" sz="1800" kern="50">
                          <a:solidFill>
                            <a:schemeClr val="bg1"/>
                          </a:solidFill>
                          <a:effectLst/>
                        </a:rPr>
                        <a:t>Co-applicant</a:t>
                      </a:r>
                      <a:endParaRPr lang="en-US" sz="1800" kern="5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extLst>
                  <a:ext uri="{0D108BD9-81ED-4DB2-BD59-A6C34878D82A}">
                    <a16:rowId xmlns:a16="http://schemas.microsoft.com/office/drawing/2014/main" val="1648982012"/>
                  </a:ext>
                </a:extLst>
              </a:tr>
              <a:tr h="584169">
                <a:tc>
                  <a:txBody>
                    <a:bodyPr/>
                    <a:lstStyle/>
                    <a:p>
                      <a:pPr>
                        <a:spcAft>
                          <a:spcPts val="0"/>
                        </a:spcAft>
                      </a:pPr>
                      <a:r>
                        <a:rPr lang="en-GB" sz="1800" kern="50">
                          <a:effectLst/>
                        </a:rPr>
                        <a:t>National or international Non-Governmental Organizations (NGOs), Foundations, or Community-Based Organizations (CBOs)</a:t>
                      </a:r>
                      <a:endParaRPr lang="en-US" sz="1800" kern="5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a:effectLst/>
                        </a:rPr>
                        <a:t>Yes</a:t>
                      </a:r>
                      <a:endParaRPr lang="en-US" sz="1800" kern="5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1290418140"/>
                  </a:ext>
                </a:extLst>
              </a:tr>
              <a:tr h="546441">
                <a:tc>
                  <a:txBody>
                    <a:bodyPr/>
                    <a:lstStyle/>
                    <a:p>
                      <a:pPr>
                        <a:spcAft>
                          <a:spcPts val="0"/>
                        </a:spcAft>
                      </a:pPr>
                      <a:r>
                        <a:rPr lang="en-GB" sz="1800" kern="50">
                          <a:effectLst/>
                        </a:rPr>
                        <a:t>Public vocational and/or technical training institutions</a:t>
                      </a:r>
                      <a:endParaRPr lang="en-US" sz="1800" kern="5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a:effectLst/>
                        </a:rPr>
                        <a:t>No</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a:effectLst/>
                        </a:rPr>
                        <a:t>Yes</a:t>
                      </a:r>
                      <a:endParaRPr lang="en-US" sz="1800" kern="5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3553185683"/>
                  </a:ext>
                </a:extLst>
              </a:tr>
              <a:tr h="754551">
                <a:tc>
                  <a:txBody>
                    <a:bodyPr/>
                    <a:lstStyle/>
                    <a:p>
                      <a:pPr>
                        <a:spcAft>
                          <a:spcPts val="0"/>
                        </a:spcAft>
                      </a:pPr>
                      <a:r>
                        <a:rPr lang="en-GB" sz="1800" kern="50">
                          <a:effectLst/>
                        </a:rPr>
                        <a:t>Private (not-for-profit) vocational and/or technical training institutions</a:t>
                      </a:r>
                      <a:endParaRPr lang="en-US" sz="1800" kern="5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a:effectLst/>
                        </a:rPr>
                        <a:t>No</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a:effectLst/>
                        </a:rPr>
                        <a:t>Yes</a:t>
                      </a:r>
                      <a:endParaRPr lang="en-US" sz="1800" kern="5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1306179773"/>
                  </a:ext>
                </a:extLst>
              </a:tr>
              <a:tr h="743598">
                <a:tc>
                  <a:txBody>
                    <a:bodyPr/>
                    <a:lstStyle/>
                    <a:p>
                      <a:pPr algn="just">
                        <a:spcAft>
                          <a:spcPts val="300"/>
                        </a:spcAft>
                      </a:pPr>
                      <a:r>
                        <a:rPr lang="en-US" sz="1800" kern="50">
                          <a:effectLst/>
                        </a:rPr>
                        <a:t>Non-profit Business Development Services (BDS) provider</a:t>
                      </a:r>
                    </a:p>
                    <a:p>
                      <a:pPr>
                        <a:spcAft>
                          <a:spcPts val="0"/>
                        </a:spcAft>
                      </a:pPr>
                      <a:r>
                        <a:rPr lang="en-GB" sz="1800" kern="50">
                          <a:effectLst/>
                        </a:rPr>
                        <a:t> </a:t>
                      </a:r>
                      <a:endParaRPr lang="en-US" sz="1800" kern="5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a:effectLst/>
                        </a:rPr>
                        <a:t>Yes</a:t>
                      </a:r>
                      <a:endParaRPr lang="en-US" sz="1800" kern="5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2063667383"/>
                  </a:ext>
                </a:extLst>
              </a:tr>
              <a:tr h="590254">
                <a:tc>
                  <a:txBody>
                    <a:bodyPr/>
                    <a:lstStyle/>
                    <a:p>
                      <a:pPr>
                        <a:spcAft>
                          <a:spcPts val="0"/>
                        </a:spcAft>
                      </a:pPr>
                      <a:r>
                        <a:rPr lang="en-GB" sz="1800" kern="50">
                          <a:effectLst/>
                        </a:rPr>
                        <a:t>Business Membership Organizations or associations</a:t>
                      </a:r>
                      <a:endParaRPr lang="en-US" sz="1800" kern="5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a:effectLst/>
                        </a:rPr>
                        <a:t>Yes</a:t>
                      </a:r>
                      <a:endParaRPr lang="en-US" sz="1800" kern="5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779404172"/>
                  </a:ext>
                </a:extLst>
              </a:tr>
              <a:tr h="502628">
                <a:tc>
                  <a:txBody>
                    <a:bodyPr/>
                    <a:lstStyle/>
                    <a:p>
                      <a:pPr lvl="0" algn="l">
                        <a:lnSpc>
                          <a:spcPct val="100000"/>
                        </a:lnSpc>
                        <a:spcBef>
                          <a:spcPts val="0"/>
                        </a:spcBef>
                        <a:spcAft>
                          <a:spcPts val="0"/>
                        </a:spcAft>
                        <a:buNone/>
                      </a:pPr>
                      <a:r>
                        <a:rPr lang="en-US" sz="1800" b="1" i="0" u="none" strike="noStrike" kern="50" noProof="0">
                          <a:solidFill>
                            <a:schemeClr val="dk1"/>
                          </a:solidFill>
                          <a:effectLst/>
                          <a:latin typeface="Calibri"/>
                        </a:rPr>
                        <a:t>Cooperatives or social enterprises for which profit maximization is not the priority objective </a:t>
                      </a:r>
                      <a:endParaRPr lang="en-GB" sz="1800" b="1" i="0" u="none" strike="noStrike" kern="50" noProof="0">
                        <a:solidFill>
                          <a:srgbClr val="000000"/>
                        </a:solidFill>
                        <a:effectLst/>
                        <a:latin typeface="Calibri"/>
                      </a:endParaRPr>
                    </a:p>
                  </a:txBody>
                  <a:tcPr marL="68580" marR="68580" marT="0" marB="0" anchor="ctr"/>
                </a:tc>
                <a:tc>
                  <a:txBody>
                    <a:bodyPr/>
                    <a:lstStyle/>
                    <a:p>
                      <a:pPr algn="ctr">
                        <a:spcAft>
                          <a:spcPts val="0"/>
                        </a:spcAft>
                      </a:pPr>
                      <a:r>
                        <a:rPr lang="en-GB" sz="1800" kern="50">
                          <a:effectLst/>
                        </a:rPr>
                        <a:t>No</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a:effectLst/>
                        </a:rPr>
                        <a:t>Yes</a:t>
                      </a:r>
                      <a:endParaRPr lang="en-US" sz="1800" kern="5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711160279"/>
                  </a:ext>
                </a:extLst>
              </a:tr>
            </a:tbl>
          </a:graphicData>
        </a:graphic>
      </p:graphicFrame>
      <p:sp>
        <p:nvSpPr>
          <p:cNvPr id="6" name="Rectangle 1"/>
          <p:cNvSpPr>
            <a:spLocks noChangeArrowheads="1"/>
          </p:cNvSpPr>
          <p:nvPr/>
        </p:nvSpPr>
        <p:spPr bwMode="auto">
          <a:xfrm>
            <a:off x="2091579" y="5892581"/>
            <a:ext cx="78663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endParaRPr lang="en-US">
              <a:latin typeface="Georgia"/>
            </a:endParaRPr>
          </a:p>
        </p:txBody>
      </p:sp>
    </p:spTree>
    <p:extLst>
      <p:ext uri="{BB962C8B-B14F-4D97-AF65-F5344CB8AC3E}">
        <p14:creationId xmlns:p14="http://schemas.microsoft.com/office/powerpoint/2010/main" val="1246864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948" y="317770"/>
            <a:ext cx="7323667" cy="1143000"/>
          </a:xfrm>
        </p:spPr>
        <p:txBody>
          <a:bodyPr>
            <a:normAutofit fontScale="90000"/>
          </a:bodyPr>
          <a:lstStyle/>
          <a:p>
            <a:r>
              <a:rPr lang="fr-BE" b="1">
                <a:solidFill>
                  <a:srgbClr val="C00000"/>
                </a:solidFill>
              </a:rPr>
              <a:t>3a. The </a:t>
            </a:r>
            <a:r>
              <a:rPr lang="fr-BE" b="1" err="1">
                <a:solidFill>
                  <a:srgbClr val="C00000"/>
                </a:solidFill>
              </a:rPr>
              <a:t>actors</a:t>
            </a:r>
            <a:r>
              <a:rPr lang="fr-BE" b="1">
                <a:solidFill>
                  <a:srgbClr val="C00000"/>
                </a:solidFill>
              </a:rPr>
              <a:t> – Physical </a:t>
            </a:r>
            <a:r>
              <a:rPr lang="fr-BE" b="1" err="1">
                <a:solidFill>
                  <a:srgbClr val="C00000"/>
                </a:solidFill>
              </a:rPr>
              <a:t>presence</a:t>
            </a:r>
            <a:endParaRPr lang="en-US" b="1">
              <a:solidFill>
                <a:srgbClr val="C00000"/>
              </a:solidFill>
            </a:endParaRPr>
          </a:p>
        </p:txBody>
      </p:sp>
      <p:sp>
        <p:nvSpPr>
          <p:cNvPr id="4" name="Content Placeholder 3">
            <a:extLst>
              <a:ext uri="{FF2B5EF4-FFF2-40B4-BE49-F238E27FC236}">
                <a16:creationId xmlns:a16="http://schemas.microsoft.com/office/drawing/2014/main" id="{6C4221B4-E4B7-58D2-1361-2C8B3FFA2698}"/>
              </a:ext>
            </a:extLst>
          </p:cNvPr>
          <p:cNvSpPr>
            <a:spLocks noGrp="1"/>
          </p:cNvSpPr>
          <p:nvPr>
            <p:ph idx="1"/>
          </p:nvPr>
        </p:nvSpPr>
        <p:spPr/>
        <p:txBody>
          <a:bodyPr vert="horz" lIns="91440" tIns="45720" rIns="91440" bIns="45720" rtlCol="0" anchor="t">
            <a:normAutofit/>
          </a:bodyPr>
          <a:lstStyle/>
          <a:p>
            <a:pPr marL="0" indent="0" algn="just">
              <a:buNone/>
            </a:pPr>
            <a:r>
              <a:rPr lang="en-US" sz="2400" b="0" i="0" u="none" strike="noStrike" baseline="0">
                <a:solidFill>
                  <a:srgbClr val="000000"/>
                </a:solidFill>
              </a:rPr>
              <a:t>Selected applicants are required to be </a:t>
            </a:r>
            <a:r>
              <a:rPr lang="en-US" sz="2400" b="1" i="0" u="sng" strike="noStrike" baseline="0">
                <a:solidFill>
                  <a:srgbClr val="000000"/>
                </a:solidFill>
              </a:rPr>
              <a:t>based in the Busoga region </a:t>
            </a:r>
            <a:r>
              <a:rPr lang="en-US" sz="2400" b="0" i="0" u="none" strike="noStrike" baseline="0">
                <a:solidFill>
                  <a:srgbClr val="000000"/>
                </a:solidFill>
              </a:rPr>
              <a:t>during implementation of the action, either through </a:t>
            </a:r>
            <a:endParaRPr lang="en-US"/>
          </a:p>
          <a:p>
            <a:pPr marL="267970" indent="-267970" algn="just"/>
            <a:r>
              <a:rPr lang="en-US" sz="2400">
                <a:solidFill>
                  <a:srgbClr val="000000"/>
                </a:solidFill>
              </a:rPr>
              <a:t>A</a:t>
            </a:r>
            <a:r>
              <a:rPr lang="en-US" sz="2400" b="0" i="0" u="none" strike="noStrike" baseline="0">
                <a:solidFill>
                  <a:srgbClr val="000000"/>
                </a:solidFill>
              </a:rPr>
              <a:t>n existing office of the applicant </a:t>
            </a:r>
            <a:endParaRPr lang="en-US" sz="2400" b="0" i="0" u="none" strike="noStrike" baseline="0">
              <a:solidFill>
                <a:srgbClr val="000000"/>
              </a:solidFill>
              <a:ea typeface="Calibri" panose="020F0502020204030204"/>
              <a:cs typeface="Calibri" panose="020F0502020204030204"/>
            </a:endParaRPr>
          </a:p>
          <a:p>
            <a:pPr marL="267970" indent="-267970" algn="just"/>
            <a:r>
              <a:rPr lang="en-US" sz="2400" b="0" i="0" u="none" strike="noStrike" baseline="0">
                <a:solidFill>
                  <a:srgbClr val="000000"/>
                </a:solidFill>
              </a:rPr>
              <a:t>Or an existing office of any co-applicant</a:t>
            </a:r>
            <a:endParaRPr lang="en-US" sz="2400" b="0" i="0" u="none" strike="noStrike" baseline="0">
              <a:solidFill>
                <a:srgbClr val="000000"/>
              </a:solidFill>
              <a:ea typeface="Calibri" panose="020F0502020204030204"/>
              <a:cs typeface="Calibri" panose="020F0502020204030204"/>
            </a:endParaRPr>
          </a:p>
          <a:p>
            <a:pPr marL="267970" indent="-267970" algn="just"/>
            <a:r>
              <a:rPr lang="en-US" sz="2400">
                <a:solidFill>
                  <a:srgbClr val="000000"/>
                </a:solidFill>
              </a:rPr>
              <a:t>Or present</a:t>
            </a:r>
            <a:r>
              <a:rPr lang="en-US" sz="2400" b="0" i="0" u="none" strike="noStrike" baseline="0">
                <a:solidFill>
                  <a:srgbClr val="000000"/>
                </a:solidFill>
              </a:rPr>
              <a:t> concrete plans to ensure physical presence -&gt; </a:t>
            </a:r>
            <a:r>
              <a:rPr lang="en-US" sz="2400" b="1" i="0" u="none" strike="noStrike" baseline="0">
                <a:solidFill>
                  <a:srgbClr val="000000"/>
                </a:solidFill>
                <a:sym typeface="Wingdings" panose="05000000000000000000" pitchFamily="2" charset="2"/>
              </a:rPr>
              <a:t>clear plan to be elaborated in application form!</a:t>
            </a:r>
            <a:endParaRPr lang="en-GB" sz="3600" b="1">
              <a:ea typeface="Calibri"/>
              <a:cs typeface="Calibri"/>
            </a:endParaRPr>
          </a:p>
        </p:txBody>
      </p:sp>
    </p:spTree>
    <p:extLst>
      <p:ext uri="{BB962C8B-B14F-4D97-AF65-F5344CB8AC3E}">
        <p14:creationId xmlns:p14="http://schemas.microsoft.com/office/powerpoint/2010/main" val="54054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3a. The </a:t>
            </a:r>
            <a:r>
              <a:rPr lang="fr-BE" b="1" err="1">
                <a:solidFill>
                  <a:srgbClr val="C00000"/>
                </a:solidFill>
              </a:rPr>
              <a:t>actors</a:t>
            </a:r>
            <a:r>
              <a:rPr lang="fr-BE" b="1">
                <a:solidFill>
                  <a:srgbClr val="C00000"/>
                </a:solidFill>
              </a:rPr>
              <a:t>: Associates</a:t>
            </a:r>
            <a:endParaRPr lang="en-US" b="1">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pPr marL="0" indent="0" algn="just">
              <a:buNone/>
            </a:pPr>
            <a:r>
              <a:rPr lang="en-US"/>
              <a:t>Participate actively in the action but are not eligible for grants and only </a:t>
            </a:r>
            <a:r>
              <a:rPr lang="en-US">
                <a:ea typeface="+mn-lt"/>
                <a:cs typeface="+mn-lt"/>
              </a:rPr>
              <a:t>qualify to receive </a:t>
            </a:r>
            <a:r>
              <a:rPr lang="en-US" b="1">
                <a:ea typeface="+mn-lt"/>
                <a:cs typeface="+mn-lt"/>
              </a:rPr>
              <a:t>daily allowances and travelling expenses</a:t>
            </a:r>
            <a:r>
              <a:rPr lang="en-US">
                <a:ea typeface="+mn-lt"/>
                <a:cs typeface="+mn-lt"/>
              </a:rPr>
              <a:t>.</a:t>
            </a:r>
            <a:r>
              <a:rPr lang="en-US"/>
              <a:t> </a:t>
            </a:r>
            <a:endParaRPr lang="en-US">
              <a:ea typeface="Calibri" panose="020F0502020204030204"/>
              <a:cs typeface="Calibri"/>
            </a:endParaRPr>
          </a:p>
          <a:p>
            <a:pPr marL="0" indent="0" algn="just">
              <a:buNone/>
            </a:pPr>
            <a:r>
              <a:rPr lang="en-US"/>
              <a:t>To be specified in part B of the application form. </a:t>
            </a:r>
            <a:r>
              <a:rPr lang="en-US">
                <a:ea typeface="+mn-lt"/>
                <a:cs typeface="+mn-lt"/>
              </a:rPr>
              <a:t>They need not to sign the mandate in proposal stage.</a:t>
            </a:r>
            <a:endParaRPr lang="en-US">
              <a:ea typeface="Calibri" panose="020F0502020204030204"/>
              <a:cs typeface="Calibri"/>
            </a:endParaRPr>
          </a:p>
          <a:p>
            <a:pPr marL="0" indent="0">
              <a:buNone/>
            </a:pPr>
            <a:endParaRPr lang="en-US"/>
          </a:p>
        </p:txBody>
      </p:sp>
    </p:spTree>
    <p:extLst>
      <p:ext uri="{BB962C8B-B14F-4D97-AF65-F5344CB8AC3E}">
        <p14:creationId xmlns:p14="http://schemas.microsoft.com/office/powerpoint/2010/main" val="2974144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3a. The </a:t>
            </a:r>
            <a:r>
              <a:rPr lang="fr-BE" b="1" err="1">
                <a:solidFill>
                  <a:srgbClr val="C00000"/>
                </a:solidFill>
              </a:rPr>
              <a:t>actors</a:t>
            </a:r>
            <a:r>
              <a:rPr lang="fr-BE" b="1">
                <a:solidFill>
                  <a:srgbClr val="C00000"/>
                </a:solidFill>
              </a:rPr>
              <a:t>: </a:t>
            </a:r>
            <a:r>
              <a:rPr lang="fr-BE" b="1" err="1">
                <a:solidFill>
                  <a:srgbClr val="C00000"/>
                </a:solidFill>
              </a:rPr>
              <a:t>Contractors</a:t>
            </a:r>
            <a:endParaRPr lang="en-US" b="1">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pPr marL="0" indent="0" algn="just">
              <a:buNone/>
            </a:pPr>
            <a:r>
              <a:rPr lang="en-US"/>
              <a:t>These are contractors for services, works and equipment. These must be sourced through a procurement process using relevant procedures i.e. PPDA (public procurement law) for public entities and annex VIII of the Grant Agreement for private entities</a:t>
            </a:r>
            <a:endParaRPr lang="en-US">
              <a:ea typeface="Calibri" panose="020F0502020204030204"/>
              <a:cs typeface="Calibri"/>
            </a:endParaRPr>
          </a:p>
          <a:p>
            <a:pPr marL="0" indent="0">
              <a:buNone/>
            </a:pPr>
            <a:endParaRPr lang="en-US"/>
          </a:p>
        </p:txBody>
      </p:sp>
    </p:spTree>
    <p:extLst>
      <p:ext uri="{BB962C8B-B14F-4D97-AF65-F5344CB8AC3E}">
        <p14:creationId xmlns:p14="http://schemas.microsoft.com/office/powerpoint/2010/main" val="1901687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a:t>
            </a:r>
            <a:endParaRPr lang="en-US" b="1">
              <a:solidFill>
                <a:srgbClr val="C00000"/>
              </a:solidFill>
            </a:endParaRPr>
          </a:p>
        </p:txBody>
      </p:sp>
      <p:sp>
        <p:nvSpPr>
          <p:cNvPr id="7" name="Content Placeholder 6"/>
          <p:cNvSpPr>
            <a:spLocks noGrp="1"/>
          </p:cNvSpPr>
          <p:nvPr>
            <p:ph idx="1"/>
          </p:nvPr>
        </p:nvSpPr>
        <p:spPr/>
        <p:txBody>
          <a:bodyPr/>
          <a:lstStyle/>
          <a:p>
            <a:pPr marL="514350" indent="-514350">
              <a:buAutoNum type="arabicPeriod"/>
            </a:pPr>
            <a:r>
              <a:rPr lang="en-US"/>
              <a:t>Duration</a:t>
            </a:r>
          </a:p>
          <a:p>
            <a:pPr marL="514350" indent="-514350">
              <a:buAutoNum type="arabicPeriod"/>
            </a:pPr>
            <a:r>
              <a:rPr lang="en-US"/>
              <a:t>Location</a:t>
            </a:r>
          </a:p>
          <a:p>
            <a:pPr marL="514350" indent="-514350">
              <a:buAutoNum type="arabicPeriod"/>
            </a:pPr>
            <a:r>
              <a:rPr lang="en-US"/>
              <a:t>Target beneficiaries</a:t>
            </a:r>
          </a:p>
          <a:p>
            <a:pPr marL="514350" indent="-514350">
              <a:buAutoNum type="arabicPeriod"/>
            </a:pPr>
            <a:r>
              <a:rPr lang="en-US"/>
              <a:t>Priority sectors and themes </a:t>
            </a:r>
          </a:p>
          <a:p>
            <a:pPr marL="514350" indent="-514350">
              <a:buAutoNum type="arabicPeriod"/>
            </a:pPr>
            <a:r>
              <a:rPr lang="en-US"/>
              <a:t>Type of action and eligible activities</a:t>
            </a:r>
          </a:p>
        </p:txBody>
      </p:sp>
    </p:spTree>
    <p:extLst>
      <p:ext uri="{BB962C8B-B14F-4D97-AF65-F5344CB8AC3E}">
        <p14:creationId xmlns:p14="http://schemas.microsoft.com/office/powerpoint/2010/main" val="875846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Duration</a:t>
            </a:r>
            <a:endParaRPr lang="en-US" b="1">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pPr marL="267970" indent="-267970" algn="just">
              <a:buFontTx/>
              <a:buChar char="-"/>
            </a:pPr>
            <a:r>
              <a:rPr lang="en-US" b="1"/>
              <a:t>Action/GA : </a:t>
            </a:r>
            <a:r>
              <a:rPr lang="en-US"/>
              <a:t>minimum 18 to maximum 24 months</a:t>
            </a:r>
          </a:p>
          <a:p>
            <a:pPr marL="267970" indent="-267970" algn="just">
              <a:buFontTx/>
              <a:buChar char="-"/>
            </a:pPr>
            <a:endParaRPr lang="en-US">
              <a:ea typeface="Calibri" panose="020F0502020204030204"/>
              <a:cs typeface="Calibri"/>
            </a:endParaRPr>
          </a:p>
          <a:p>
            <a:pPr marL="267970" indent="-267970" algn="just">
              <a:buFontTx/>
              <a:buChar char="-"/>
            </a:pPr>
            <a:r>
              <a:rPr lang="en-US" b="1">
                <a:cs typeface="Calibri"/>
              </a:rPr>
              <a:t>Training </a:t>
            </a:r>
            <a:r>
              <a:rPr lang="en-US" b="1" err="1">
                <a:cs typeface="Calibri"/>
              </a:rPr>
              <a:t>programmes</a:t>
            </a:r>
            <a:r>
              <a:rPr lang="en-US" b="1">
                <a:cs typeface="Calibri"/>
              </a:rPr>
              <a:t>: </a:t>
            </a:r>
            <a:r>
              <a:rPr lang="en-US">
                <a:cs typeface="Calibri"/>
              </a:rPr>
              <a:t>minimum 6 to maximum 8 months, </a:t>
            </a:r>
            <a:r>
              <a:rPr lang="en-US" u="sng">
                <a:cs typeface="Calibri"/>
              </a:rPr>
              <a:t>including </a:t>
            </a:r>
            <a:r>
              <a:rPr lang="en-US">
                <a:cs typeface="Calibri"/>
              </a:rPr>
              <a:t>minimum 40% WBL</a:t>
            </a:r>
            <a:endParaRPr lang="en-US">
              <a:ea typeface="Calibri" panose="020F0502020204030204"/>
              <a:cs typeface="Calibri"/>
            </a:endParaRPr>
          </a:p>
          <a:p>
            <a:pPr marL="267970" indent="-267970" algn="just">
              <a:buFontTx/>
              <a:buChar char="-"/>
            </a:pPr>
            <a:endParaRPr lang="en-US">
              <a:ea typeface="Calibri" panose="020F0502020204030204"/>
              <a:cs typeface="Calibri"/>
            </a:endParaRPr>
          </a:p>
          <a:p>
            <a:pPr marL="267970" indent="-267970" algn="just">
              <a:buFontTx/>
              <a:buChar char="-"/>
            </a:pPr>
            <a:r>
              <a:rPr lang="en-US">
                <a:cs typeface="Calibri"/>
              </a:rPr>
              <a:t>Minimum 6 months </a:t>
            </a:r>
            <a:r>
              <a:rPr lang="en-US" b="1">
                <a:cs typeface="Calibri"/>
              </a:rPr>
              <a:t>post-training employment support </a:t>
            </a:r>
            <a:r>
              <a:rPr lang="en-US">
                <a:cs typeface="Calibri"/>
              </a:rPr>
              <a:t>for successful graduates </a:t>
            </a:r>
            <a:endParaRPr lang="en-US">
              <a:ea typeface="Calibri" panose="020F0502020204030204"/>
              <a:cs typeface="Calibri"/>
            </a:endParaRPr>
          </a:p>
          <a:p>
            <a:pPr marL="0" indent="0">
              <a:buNone/>
            </a:pPr>
            <a:endParaRPr lang="en-US"/>
          </a:p>
        </p:txBody>
      </p:sp>
    </p:spTree>
    <p:extLst>
      <p:ext uri="{BB962C8B-B14F-4D97-AF65-F5344CB8AC3E}">
        <p14:creationId xmlns:p14="http://schemas.microsoft.com/office/powerpoint/2010/main" val="1204000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Location</a:t>
            </a:r>
            <a:endParaRPr lang="en-US" b="1">
              <a:solidFill>
                <a:srgbClr val="C00000"/>
              </a:solidFill>
            </a:endParaRPr>
          </a:p>
        </p:txBody>
      </p:sp>
      <p:sp>
        <p:nvSpPr>
          <p:cNvPr id="7" name="Content Placeholder 6"/>
          <p:cNvSpPr>
            <a:spLocks noGrp="1"/>
          </p:cNvSpPr>
          <p:nvPr>
            <p:ph idx="1"/>
          </p:nvPr>
        </p:nvSpPr>
        <p:spPr>
          <a:xfrm>
            <a:off x="1799302" y="1825625"/>
            <a:ext cx="9082058" cy="4351338"/>
          </a:xfrm>
        </p:spPr>
        <p:txBody>
          <a:bodyPr vert="horz" lIns="91440" tIns="45720" rIns="91440" bIns="45720" rtlCol="0" anchor="t">
            <a:normAutofit lnSpcReduction="10000"/>
          </a:bodyPr>
          <a:lstStyle/>
          <a:p>
            <a:pPr marL="0" indent="0" algn="just">
              <a:buNone/>
            </a:pPr>
            <a:endParaRPr lang="en-US">
              <a:ea typeface="+mn-lt"/>
              <a:cs typeface="+mn-lt"/>
            </a:endParaRPr>
          </a:p>
          <a:p>
            <a:pPr marL="0" indent="0" algn="just">
              <a:buNone/>
            </a:pPr>
            <a:r>
              <a:rPr lang="en-US"/>
              <a:t>The actions must be implemented in Uganda, Busoga region in at least one of the following districts: </a:t>
            </a:r>
            <a:endParaRPr lang="en-US">
              <a:ea typeface="Calibri" panose="020F0502020204030204"/>
              <a:cs typeface="Calibri" panose="020F0502020204030204"/>
            </a:endParaRPr>
          </a:p>
          <a:p>
            <a:pPr marL="267970" indent="-267970" algn="just"/>
            <a:r>
              <a:rPr lang="en-US"/>
              <a:t>Kamuli </a:t>
            </a:r>
            <a:endParaRPr lang="en-US">
              <a:ea typeface="Calibri" panose="020F0502020204030204"/>
              <a:cs typeface="Calibri" panose="020F0502020204030204"/>
            </a:endParaRPr>
          </a:p>
          <a:p>
            <a:pPr marL="267970" indent="-267970" algn="just"/>
            <a:r>
              <a:rPr lang="en-US"/>
              <a:t>Jinja </a:t>
            </a:r>
            <a:endParaRPr lang="en-US">
              <a:ea typeface="Calibri" panose="020F0502020204030204"/>
              <a:cs typeface="Calibri" panose="020F0502020204030204"/>
            </a:endParaRPr>
          </a:p>
          <a:p>
            <a:pPr marL="0" indent="0" algn="just">
              <a:buNone/>
            </a:pPr>
            <a:endParaRPr lang="en-US">
              <a:ea typeface="Calibri" panose="020F0502020204030204"/>
              <a:cs typeface="Calibri" panose="020F0502020204030204"/>
            </a:endParaRPr>
          </a:p>
          <a:p>
            <a:pPr marL="0" indent="0" algn="just">
              <a:buNone/>
            </a:pPr>
            <a:r>
              <a:rPr lang="en-US">
                <a:ea typeface="+mn-lt"/>
                <a:cs typeface="+mn-lt"/>
              </a:rPr>
              <a:t>The actions may not be implemented in other districts</a:t>
            </a:r>
            <a:endParaRPr lang="en-US">
              <a:solidFill>
                <a:srgbClr val="000000"/>
              </a:solidFill>
              <a:ea typeface="+mn-lt"/>
              <a:cs typeface="+mn-lt"/>
            </a:endParaRPr>
          </a:p>
          <a:p>
            <a:pPr marL="553720" indent="-285750" algn="just">
              <a:buFont typeface="Wingdings,Sans-Serif"/>
              <a:buChar char="à"/>
            </a:pPr>
            <a:r>
              <a:rPr lang="en-US">
                <a:ea typeface="+mn-lt"/>
                <a:cs typeface="+mn-lt"/>
              </a:rPr>
              <a:t>Target groups/youth must reside in the target districts</a:t>
            </a:r>
            <a:endParaRPr lang="en-US">
              <a:solidFill>
                <a:srgbClr val="000000"/>
              </a:solidFill>
              <a:ea typeface="+mn-lt"/>
              <a:cs typeface="+mn-lt"/>
            </a:endParaRPr>
          </a:p>
          <a:p>
            <a:pPr marL="553720" indent="-285750" algn="just">
              <a:buFont typeface="Wingdings,Sans-Serif"/>
              <a:buChar char="à"/>
            </a:pPr>
            <a:r>
              <a:rPr lang="en-US" u="sng">
                <a:ea typeface="+mn-lt"/>
                <a:cs typeface="+mn-lt"/>
              </a:rPr>
              <a:t>Majority</a:t>
            </a:r>
            <a:r>
              <a:rPr lang="en-US">
                <a:ea typeface="+mn-lt"/>
                <a:cs typeface="+mn-lt"/>
              </a:rPr>
              <a:t> of activities take place in target districts</a:t>
            </a:r>
            <a:endParaRPr lang="en-US">
              <a:ea typeface="Calibri" panose="020F0502020204030204"/>
              <a:cs typeface="Calibri" panose="020F0502020204030204"/>
            </a:endParaRPr>
          </a:p>
          <a:p>
            <a:pPr marL="0" indent="0" algn="just">
              <a:buNone/>
            </a:pPr>
            <a:endParaRPr lang="en-US" i="1">
              <a:ea typeface="Calibri" panose="020F0502020204030204"/>
              <a:cs typeface="Calibri" panose="020F0502020204030204"/>
            </a:endParaRPr>
          </a:p>
        </p:txBody>
      </p:sp>
    </p:spTree>
    <p:extLst>
      <p:ext uri="{BB962C8B-B14F-4D97-AF65-F5344CB8AC3E}">
        <p14:creationId xmlns:p14="http://schemas.microsoft.com/office/powerpoint/2010/main" val="2892138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Target </a:t>
            </a:r>
            <a:r>
              <a:rPr lang="fr-BE" b="1" err="1">
                <a:solidFill>
                  <a:srgbClr val="C00000"/>
                </a:solidFill>
              </a:rPr>
              <a:t>beneficiaries</a:t>
            </a:r>
            <a:endParaRPr lang="en-US" b="1">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pPr marL="267970" indent="-267970"/>
            <a:endParaRPr lang="en-GB">
              <a:ea typeface="Calibri" panose="020F0502020204030204"/>
              <a:cs typeface="Calibri" panose="020F0502020204030204"/>
            </a:endParaRPr>
          </a:p>
          <a:p>
            <a:pPr marL="267970" indent="-267970"/>
            <a:r>
              <a:rPr lang="en-GB"/>
              <a:t>Vulnerable populations residing in the eligible districts</a:t>
            </a:r>
            <a:endParaRPr lang="en-GB">
              <a:ea typeface="Calibri"/>
              <a:cs typeface="Calibri"/>
            </a:endParaRPr>
          </a:p>
          <a:p>
            <a:pPr marL="0" indent="0">
              <a:buNone/>
            </a:pPr>
            <a:r>
              <a:rPr lang="en-GB">
                <a:ea typeface="Calibri"/>
                <a:cs typeface="Calibri"/>
              </a:rPr>
              <a:t> (different vulnerability categories, to be demonstrated  in  application)</a:t>
            </a:r>
          </a:p>
          <a:p>
            <a:pPr marL="0" indent="0">
              <a:buNone/>
            </a:pPr>
            <a:endParaRPr lang="en-GB">
              <a:ea typeface="Calibri"/>
              <a:cs typeface="Calibri"/>
            </a:endParaRPr>
          </a:p>
          <a:p>
            <a:pPr marL="267970" indent="-267970"/>
            <a:r>
              <a:rPr lang="en-US"/>
              <a:t>At least 80% youth between the ages of 15 and 35 years</a:t>
            </a:r>
            <a:endParaRPr lang="en-US">
              <a:ea typeface="Calibri"/>
              <a:cs typeface="Calibri"/>
            </a:endParaRPr>
          </a:p>
          <a:p>
            <a:pPr marL="267970" indent="-267970"/>
            <a:endParaRPr lang="en-US">
              <a:ea typeface="Calibri"/>
              <a:cs typeface="Calibri"/>
            </a:endParaRPr>
          </a:p>
          <a:p>
            <a:pPr marL="267970" indent="-267970"/>
            <a:r>
              <a:rPr lang="en-US"/>
              <a:t>At least 50% women and girls</a:t>
            </a:r>
            <a:endParaRPr lang="en-US">
              <a:ea typeface="Calibri"/>
              <a:cs typeface="Calibri"/>
            </a:endParaRPr>
          </a:p>
          <a:p>
            <a:pPr marL="267970" indent="-267970"/>
            <a:endParaRPr lang="en-US">
              <a:ea typeface="Calibri"/>
              <a:cs typeface="Calibri"/>
            </a:endParaRPr>
          </a:p>
          <a:p>
            <a:pPr marL="0" indent="0">
              <a:buNone/>
            </a:pPr>
            <a:endParaRPr lang="en-US" i="1"/>
          </a:p>
        </p:txBody>
      </p:sp>
    </p:spTree>
    <p:extLst>
      <p:ext uri="{BB962C8B-B14F-4D97-AF65-F5344CB8AC3E}">
        <p14:creationId xmlns:p14="http://schemas.microsoft.com/office/powerpoint/2010/main" val="3110881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07" y="115652"/>
            <a:ext cx="10125503" cy="1289278"/>
          </a:xfrm>
        </p:spPr>
        <p:txBody>
          <a:bodyPr>
            <a:normAutofit fontScale="90000"/>
          </a:bodyPr>
          <a:lstStyle/>
          <a:p>
            <a:r>
              <a:rPr lang="fr-BE" b="1">
                <a:solidFill>
                  <a:srgbClr val="C00000"/>
                </a:solidFill>
              </a:rPr>
              <a:t>3b. The actions: </a:t>
            </a:r>
            <a:r>
              <a:rPr lang="fr-BE" b="1" err="1">
                <a:solidFill>
                  <a:srgbClr val="C00000"/>
                </a:solidFill>
              </a:rPr>
              <a:t>Sustainable</a:t>
            </a:r>
            <a:r>
              <a:rPr lang="fr-BE" b="1">
                <a:solidFill>
                  <a:srgbClr val="C00000"/>
                </a:solidFill>
              </a:rPr>
              <a:t> </a:t>
            </a:r>
            <a:r>
              <a:rPr lang="fr-BE" b="1" err="1">
                <a:solidFill>
                  <a:srgbClr val="C00000"/>
                </a:solidFill>
              </a:rPr>
              <a:t>tourism</a:t>
            </a:r>
            <a:r>
              <a:rPr lang="fr-BE" b="1">
                <a:solidFill>
                  <a:srgbClr val="C00000"/>
                </a:solidFill>
              </a:rPr>
              <a:t> and </a:t>
            </a:r>
            <a:r>
              <a:rPr lang="fr-BE" b="1" err="1">
                <a:solidFill>
                  <a:srgbClr val="C00000"/>
                </a:solidFill>
              </a:rPr>
              <a:t>hospitality</a:t>
            </a:r>
            <a:r>
              <a:rPr lang="fr-BE" b="1">
                <a:solidFill>
                  <a:srgbClr val="C00000"/>
                </a:solidFill>
              </a:rPr>
              <a:t> value </a:t>
            </a:r>
            <a:r>
              <a:rPr lang="fr-BE" b="1" err="1">
                <a:solidFill>
                  <a:srgbClr val="C00000"/>
                </a:solidFill>
              </a:rPr>
              <a:t>chain</a:t>
            </a:r>
            <a:endParaRPr lang="en-US" b="1">
              <a:solidFill>
                <a:srgbClr val="C00000"/>
              </a:solidFill>
            </a:endParaRPr>
          </a:p>
        </p:txBody>
      </p:sp>
      <p:sp>
        <p:nvSpPr>
          <p:cNvPr id="3" name="TextBox 2">
            <a:extLst>
              <a:ext uri="{FF2B5EF4-FFF2-40B4-BE49-F238E27FC236}">
                <a16:creationId xmlns:a16="http://schemas.microsoft.com/office/drawing/2014/main" id="{E58320F3-C4B9-C213-C219-1D37A86FCD44}"/>
              </a:ext>
            </a:extLst>
          </p:cNvPr>
          <p:cNvSpPr txBox="1"/>
          <p:nvPr/>
        </p:nvSpPr>
        <p:spPr>
          <a:xfrm>
            <a:off x="1063966" y="1942218"/>
            <a:ext cx="10436467" cy="3877985"/>
          </a:xfrm>
          <a:prstGeom prst="rect">
            <a:avLst/>
          </a:prstGeom>
          <a:noFill/>
        </p:spPr>
        <p:txBody>
          <a:bodyPr wrap="square" lIns="91440" tIns="45720" rIns="91440" bIns="45720" rtlCol="0" anchor="t">
            <a:spAutoFit/>
          </a:bodyPr>
          <a:lstStyle/>
          <a:p>
            <a:pPr marL="285750" indent="-285750" algn="l">
              <a:buFont typeface="Arial" panose="020B0604020202020204" pitchFamily="34" charset="0"/>
              <a:buChar char="•"/>
            </a:pPr>
            <a:endParaRPr lang="en-US" sz="1800" b="0" i="0" u="none" strike="noStrike" baseline="0">
              <a:solidFill>
                <a:srgbClr val="000000"/>
              </a:solidFill>
              <a:latin typeface="Georgia" panose="02040502050405020303" pitchFamily="18" charset="0"/>
            </a:endParaRPr>
          </a:p>
          <a:p>
            <a:pPr algn="just"/>
            <a:r>
              <a:rPr lang="en-US" sz="2800" b="1" u="none" strike="noStrike" baseline="0">
                <a:solidFill>
                  <a:srgbClr val="000000"/>
                </a:solidFill>
              </a:rPr>
              <a:t>Sustainable tourism and hospitality </a:t>
            </a:r>
            <a:r>
              <a:rPr lang="en-US" sz="2800" b="0" u="none" strike="noStrike" baseline="0">
                <a:solidFill>
                  <a:srgbClr val="000000"/>
                </a:solidFill>
              </a:rPr>
              <a:t>= t</a:t>
            </a:r>
            <a:r>
              <a:rPr lang="en-US" sz="2800" b="0" u="none" strike="noStrike" baseline="0">
                <a:solidFill>
                  <a:srgbClr val="000000"/>
                </a:solidFill>
                <a:cs typeface="Calibri"/>
              </a:rPr>
              <a:t>aking into</a:t>
            </a:r>
            <a:r>
              <a:rPr lang="en-US" sz="2800" b="0" u="none" strike="noStrike" baseline="0">
                <a:solidFill>
                  <a:srgbClr val="000000"/>
                </a:solidFill>
              </a:rPr>
              <a:t> account of its current and future economic, social and environmental impacts</a:t>
            </a:r>
            <a:endParaRPr lang="en-US" sz="2800">
              <a:solidFill>
                <a:srgbClr val="000000"/>
              </a:solidFill>
              <a:ea typeface="Calibri" panose="020F0502020204030204"/>
              <a:cs typeface="Calibri" panose="020F0502020204030204"/>
            </a:endParaRPr>
          </a:p>
          <a:p>
            <a:pPr algn="just"/>
            <a:endParaRPr lang="en-US" sz="2000" i="1">
              <a:solidFill>
                <a:srgbClr val="000000"/>
              </a:solidFill>
              <a:ea typeface="Calibri" panose="020F0502020204030204"/>
              <a:cs typeface="Calibri" panose="020F0502020204030204"/>
            </a:endParaRPr>
          </a:p>
          <a:p>
            <a:pPr algn="just"/>
            <a:r>
              <a:rPr lang="en-US" sz="2800">
                <a:solidFill>
                  <a:srgbClr val="000000"/>
                </a:solidFill>
              </a:rPr>
              <a:t>A</a:t>
            </a:r>
            <a:r>
              <a:rPr lang="en-US" sz="2800"/>
              <a:t>ctions address skill gaps and promote employment opportunities for youth in leisure and business tourism, while contributing to the conservation and restoration of the natural environment and cultural heritage, and inclusion of the local community</a:t>
            </a:r>
            <a:endParaRPr lang="en-US" sz="2800" i="1">
              <a:solidFill>
                <a:srgbClr val="000000"/>
              </a:solidFill>
              <a:ea typeface="Calibri" panose="020F0502020204030204"/>
              <a:cs typeface="Calibri" panose="020F0502020204030204"/>
            </a:endParaRPr>
          </a:p>
          <a:p>
            <a:pPr algn="just"/>
            <a:endParaRPr lang="en-US" sz="2000" b="0" i="0" u="none" strike="noStrike" baseline="0">
              <a:solidFill>
                <a:srgbClr val="000000"/>
              </a:solidFill>
              <a:ea typeface="Calibri" panose="020F0502020204030204"/>
              <a:cs typeface="Calibri" panose="020F0502020204030204"/>
            </a:endParaRPr>
          </a:p>
          <a:p>
            <a:endParaRPr lang="en-GB" sz="2000" b="0" i="0" u="none" strike="noStrike" baseline="0">
              <a:solidFill>
                <a:srgbClr val="000000"/>
              </a:solidFill>
              <a:cs typeface="Calibri"/>
            </a:endParaRPr>
          </a:p>
        </p:txBody>
      </p:sp>
    </p:spTree>
    <p:extLst>
      <p:ext uri="{BB962C8B-B14F-4D97-AF65-F5344CB8AC3E}">
        <p14:creationId xmlns:p14="http://schemas.microsoft.com/office/powerpoint/2010/main" val="3570990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a:solidFill>
                  <a:srgbClr val="C00000"/>
                </a:solidFill>
              </a:rPr>
              <a:t>1. Introduction </a:t>
            </a:r>
            <a:endParaRPr lang="en-US" b="1">
              <a:solidFill>
                <a:srgbClr val="C00000"/>
              </a:solidFill>
            </a:endParaRPr>
          </a:p>
        </p:txBody>
      </p:sp>
      <p:sp>
        <p:nvSpPr>
          <p:cNvPr id="3" name="Content Placeholder 2"/>
          <p:cNvSpPr>
            <a:spLocks noGrp="1"/>
          </p:cNvSpPr>
          <p:nvPr>
            <p:ph idx="1"/>
          </p:nvPr>
        </p:nvSpPr>
        <p:spPr>
          <a:xfrm>
            <a:off x="1460404" y="1184496"/>
            <a:ext cx="9271191" cy="4764313"/>
          </a:xfrm>
        </p:spPr>
        <p:txBody>
          <a:bodyPr vert="horz" lIns="91440" tIns="45720" rIns="91440" bIns="45720" rtlCol="0" anchor="t">
            <a:normAutofit/>
          </a:bodyPr>
          <a:lstStyle/>
          <a:p>
            <a:pPr>
              <a:buNone/>
            </a:pPr>
            <a:r>
              <a:rPr lang="en-US" b="1" err="1">
                <a:ea typeface="+mn-lt"/>
                <a:cs typeface="+mn-lt"/>
              </a:rPr>
              <a:t>Enabel</a:t>
            </a:r>
            <a:r>
              <a:rPr lang="en-US" b="1">
                <a:ea typeface="+mn-lt"/>
                <a:cs typeface="+mn-lt"/>
              </a:rPr>
              <a:t>, the Belgian development Agency</a:t>
            </a:r>
            <a:endParaRPr lang="en-US"/>
          </a:p>
          <a:p>
            <a:pPr>
              <a:buNone/>
            </a:pPr>
            <a:r>
              <a:rPr lang="en-US" b="1">
                <a:ea typeface="+mn-lt"/>
                <a:cs typeface="+mn-lt"/>
              </a:rPr>
              <a:t>Vision:</a:t>
            </a:r>
            <a:r>
              <a:rPr lang="en-US">
                <a:ea typeface="+mn-lt"/>
                <a:cs typeface="+mn-lt"/>
              </a:rPr>
              <a:t> Young people and women in Uganda develop into active, economically independent citizens in a sustainable society that respects human rights and ensures quality basic services. </a:t>
            </a:r>
          </a:p>
          <a:p>
            <a:pPr>
              <a:buNone/>
            </a:pPr>
            <a:r>
              <a:rPr lang="en-US" b="1">
                <a:ea typeface="+mn-lt"/>
                <a:cs typeface="+mn-lt"/>
              </a:rPr>
              <a:t>Focus areas:</a:t>
            </a:r>
            <a:r>
              <a:rPr lang="en-US">
                <a:ea typeface="+mn-lt"/>
                <a:cs typeface="+mn-lt"/>
              </a:rPr>
              <a:t>   </a:t>
            </a:r>
            <a:endParaRPr lang="en-US"/>
          </a:p>
          <a:p>
            <a:pPr marL="0" indent="0">
              <a:buNone/>
            </a:pPr>
            <a:endParaRPr lang="en-US">
              <a:ea typeface="Calibri"/>
              <a:cs typeface="Calibri"/>
            </a:endParaRPr>
          </a:p>
        </p:txBody>
      </p:sp>
      <p:graphicFrame>
        <p:nvGraphicFramePr>
          <p:cNvPr id="6" name="Table 5">
            <a:extLst>
              <a:ext uri="{FF2B5EF4-FFF2-40B4-BE49-F238E27FC236}">
                <a16:creationId xmlns:a16="http://schemas.microsoft.com/office/drawing/2014/main" id="{BF5B5C16-89AF-BB26-E8B3-CC6F85E7D58B}"/>
              </a:ext>
            </a:extLst>
          </p:cNvPr>
          <p:cNvGraphicFramePr>
            <a:graphicFrameLocks noGrp="1"/>
          </p:cNvGraphicFramePr>
          <p:nvPr/>
        </p:nvGraphicFramePr>
        <p:xfrm>
          <a:off x="432619" y="3853553"/>
          <a:ext cx="11326760" cy="2865120"/>
        </p:xfrm>
        <a:graphic>
          <a:graphicData uri="http://schemas.openxmlformats.org/drawingml/2006/table">
            <a:tbl>
              <a:tblPr firstRow="1" bandRow="1">
                <a:tableStyleId>{72833802-FEF1-4C79-8D5D-14CF1EAF98D9}</a:tableStyleId>
              </a:tblPr>
              <a:tblGrid>
                <a:gridCol w="2860310">
                  <a:extLst>
                    <a:ext uri="{9D8B030D-6E8A-4147-A177-3AD203B41FA5}">
                      <a16:colId xmlns:a16="http://schemas.microsoft.com/office/drawing/2014/main" val="3529659229"/>
                    </a:ext>
                  </a:extLst>
                </a:gridCol>
                <a:gridCol w="3076436">
                  <a:extLst>
                    <a:ext uri="{9D8B030D-6E8A-4147-A177-3AD203B41FA5}">
                      <a16:colId xmlns:a16="http://schemas.microsoft.com/office/drawing/2014/main" val="1854927788"/>
                    </a:ext>
                  </a:extLst>
                </a:gridCol>
                <a:gridCol w="2538684">
                  <a:extLst>
                    <a:ext uri="{9D8B030D-6E8A-4147-A177-3AD203B41FA5}">
                      <a16:colId xmlns:a16="http://schemas.microsoft.com/office/drawing/2014/main" val="4260720077"/>
                    </a:ext>
                  </a:extLst>
                </a:gridCol>
                <a:gridCol w="2851330">
                  <a:extLst>
                    <a:ext uri="{9D8B030D-6E8A-4147-A177-3AD203B41FA5}">
                      <a16:colId xmlns:a16="http://schemas.microsoft.com/office/drawing/2014/main" val="1730859665"/>
                    </a:ext>
                  </a:extLst>
                </a:gridCol>
              </a:tblGrid>
              <a:tr h="370840">
                <a:tc>
                  <a:txBody>
                    <a:bodyPr/>
                    <a:lstStyle/>
                    <a:p>
                      <a:pPr algn="ctr"/>
                      <a:r>
                        <a:rPr lang="nl-BE" sz="2800"/>
                        <a:t>Employability</a:t>
                      </a:r>
                      <a:endParaRPr lang="en-UG" sz="2800"/>
                    </a:p>
                  </a:txBody>
                  <a:tcPr>
                    <a:solidFill>
                      <a:srgbClr val="C00000"/>
                    </a:solidFill>
                  </a:tcPr>
                </a:tc>
                <a:tc>
                  <a:txBody>
                    <a:bodyPr/>
                    <a:lstStyle/>
                    <a:p>
                      <a:pPr algn="ctr"/>
                      <a:r>
                        <a:rPr lang="nl-BE" sz="2800" err="1"/>
                        <a:t>Employment</a:t>
                      </a:r>
                      <a:r>
                        <a:rPr lang="nl-BE" sz="2800"/>
                        <a:t> &amp; </a:t>
                      </a:r>
                      <a:r>
                        <a:rPr lang="nl-BE" sz="2800" err="1"/>
                        <a:t>Entrepreneurship</a:t>
                      </a:r>
                      <a:endParaRPr lang="en-UG" sz="2800"/>
                    </a:p>
                  </a:txBody>
                  <a:tcPr>
                    <a:solidFill>
                      <a:srgbClr val="C00000"/>
                    </a:solidFill>
                  </a:tcPr>
                </a:tc>
                <a:tc>
                  <a:txBody>
                    <a:bodyPr/>
                    <a:lstStyle/>
                    <a:p>
                      <a:pPr algn="ctr"/>
                      <a:r>
                        <a:rPr lang="nl-BE" sz="2800" err="1"/>
                        <a:t>Education</a:t>
                      </a:r>
                      <a:endParaRPr lang="en-UG" sz="2800"/>
                    </a:p>
                  </a:txBody>
                  <a:tcPr>
                    <a:solidFill>
                      <a:srgbClr val="C0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2800" b="1" u="none" strike="noStrike" kern="1200" baseline="0">
                          <a:solidFill>
                            <a:schemeClr val="lt1"/>
                          </a:solidFill>
                        </a:rPr>
                        <a:t>Health </a:t>
                      </a:r>
                      <a:r>
                        <a:rPr lang="nl-BE" sz="2800" b="0" u="none" strike="noStrike" kern="1200" baseline="0">
                          <a:solidFill>
                            <a:schemeClr val="lt1"/>
                          </a:solidFill>
                        </a:rPr>
                        <a:t>	</a:t>
                      </a:r>
                    </a:p>
                    <a:p>
                      <a:pPr algn="ctr"/>
                      <a:endParaRPr lang="en-UG" sz="2800"/>
                    </a:p>
                  </a:txBody>
                  <a:tcPr>
                    <a:solidFill>
                      <a:srgbClr val="C00000"/>
                    </a:solidFill>
                  </a:tcPr>
                </a:tc>
                <a:extLst>
                  <a:ext uri="{0D108BD9-81ED-4DB2-BD59-A6C34878D82A}">
                    <a16:rowId xmlns:a16="http://schemas.microsoft.com/office/drawing/2014/main" val="3798878504"/>
                  </a:ext>
                </a:extLst>
              </a:tr>
              <a:tr h="370840">
                <a:tc>
                  <a:txBody>
                    <a:bodyPr/>
                    <a:lstStyle/>
                    <a:p>
                      <a:r>
                        <a:rPr lang="en-US" sz="2400"/>
                        <a:t>Skills development that offers the prospect of decent and green jobs</a:t>
                      </a:r>
                      <a:endParaRPr lang="en-UG" sz="2400"/>
                    </a:p>
                  </a:txBody>
                  <a:tcPr>
                    <a:solidFill>
                      <a:schemeClr val="accent2">
                        <a:lumMod val="20000"/>
                        <a:lumOff val="80000"/>
                      </a:schemeClr>
                    </a:solidFill>
                  </a:tcPr>
                </a:tc>
                <a:tc>
                  <a:txBody>
                    <a:bodyPr/>
                    <a:lstStyle/>
                    <a:p>
                      <a:r>
                        <a:rPr lang="en-US" sz="2400"/>
                        <a:t>Skilled people find decent and green jobs or start a successful business</a:t>
                      </a:r>
                      <a:endParaRPr lang="en-UG" sz="2400"/>
                    </a:p>
                  </a:txBody>
                  <a:tcPr>
                    <a:solidFill>
                      <a:schemeClr val="accent2">
                        <a:lumMod val="20000"/>
                        <a:lumOff val="80000"/>
                      </a:schemeClr>
                    </a:solidFill>
                  </a:tcPr>
                </a:tc>
                <a:tc>
                  <a:txBody>
                    <a:bodyPr/>
                    <a:lstStyle/>
                    <a:p>
                      <a:r>
                        <a:rPr lang="nl-BE" sz="2400" err="1"/>
                        <a:t>Quality</a:t>
                      </a:r>
                      <a:r>
                        <a:rPr lang="nl-BE" sz="2400"/>
                        <a:t> </a:t>
                      </a:r>
                      <a:r>
                        <a:rPr lang="nl-BE" sz="2400" err="1"/>
                        <a:t>lower</a:t>
                      </a:r>
                      <a:r>
                        <a:rPr lang="nl-BE" sz="2400"/>
                        <a:t> </a:t>
                      </a:r>
                      <a:r>
                        <a:rPr lang="nl-BE" sz="2400" err="1"/>
                        <a:t>secondary</a:t>
                      </a:r>
                      <a:r>
                        <a:rPr lang="nl-BE" sz="2400"/>
                        <a:t> </a:t>
                      </a:r>
                      <a:r>
                        <a:rPr lang="nl-BE" sz="2400" err="1"/>
                        <a:t>education</a:t>
                      </a:r>
                      <a:endParaRPr lang="en-UG" sz="2400"/>
                    </a:p>
                  </a:txBody>
                  <a:tcPr>
                    <a:solidFill>
                      <a:schemeClr val="accent2">
                        <a:lumMod val="20000"/>
                        <a:lumOff val="80000"/>
                      </a:schemeClr>
                    </a:solidFill>
                  </a:tcPr>
                </a:tc>
                <a:tc>
                  <a:txBody>
                    <a:bodyPr/>
                    <a:lstStyle/>
                    <a:p>
                      <a:r>
                        <a:rPr lang="en-US" sz="2400"/>
                        <a:t>Training of health personnel &amp; improved capacity of health </a:t>
                      </a:r>
                      <a:r>
                        <a:rPr lang="en-US" sz="2400" err="1"/>
                        <a:t>centres</a:t>
                      </a:r>
                      <a:r>
                        <a:rPr lang="en-US" sz="2400"/>
                        <a:t> and hospitals</a:t>
                      </a:r>
                      <a:endParaRPr lang="en-UG" sz="2400"/>
                    </a:p>
                  </a:txBody>
                  <a:tcPr>
                    <a:solidFill>
                      <a:schemeClr val="accent2">
                        <a:lumMod val="20000"/>
                        <a:lumOff val="80000"/>
                      </a:schemeClr>
                    </a:solidFill>
                  </a:tcPr>
                </a:tc>
                <a:extLst>
                  <a:ext uri="{0D108BD9-81ED-4DB2-BD59-A6C34878D82A}">
                    <a16:rowId xmlns:a16="http://schemas.microsoft.com/office/drawing/2014/main" val="2123838101"/>
                  </a:ext>
                </a:extLst>
              </a:tr>
            </a:tbl>
          </a:graphicData>
        </a:graphic>
      </p:graphicFrame>
    </p:spTree>
    <p:extLst>
      <p:ext uri="{BB962C8B-B14F-4D97-AF65-F5344CB8AC3E}">
        <p14:creationId xmlns:p14="http://schemas.microsoft.com/office/powerpoint/2010/main" val="1990185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Priority</a:t>
            </a:r>
            <a:r>
              <a:rPr lang="fr-BE" b="1">
                <a:solidFill>
                  <a:srgbClr val="C00000"/>
                </a:solidFill>
              </a:rPr>
              <a:t> </a:t>
            </a:r>
            <a:r>
              <a:rPr lang="fr-BE" b="1" err="1">
                <a:solidFill>
                  <a:srgbClr val="C00000"/>
                </a:solidFill>
              </a:rPr>
              <a:t>Themes</a:t>
            </a:r>
            <a:endParaRPr lang="en-US" b="1">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lnSpcReduction="10000"/>
          </a:bodyPr>
          <a:lstStyle/>
          <a:p>
            <a:pPr marL="0" indent="0" algn="just">
              <a:buNone/>
            </a:pPr>
            <a:r>
              <a:rPr lang="en-US"/>
              <a:t>To integrate:</a:t>
            </a:r>
          </a:p>
          <a:p>
            <a:pPr marL="267970" indent="-267970" algn="just"/>
            <a:r>
              <a:rPr lang="en-US"/>
              <a:t>Environmental conservation or skills for the green economy</a:t>
            </a:r>
            <a:endParaRPr lang="en-US">
              <a:ea typeface="Calibri" panose="020F0502020204030204"/>
              <a:cs typeface="Calibri" panose="020F0502020204030204"/>
            </a:endParaRPr>
          </a:p>
          <a:p>
            <a:pPr marL="267970" indent="-267970" algn="just"/>
            <a:r>
              <a:rPr lang="en-US"/>
              <a:t>Gender roles and reproductive health awareness</a:t>
            </a:r>
            <a:endParaRPr lang="en-US">
              <a:ea typeface="Calibri" panose="020F0502020204030204"/>
              <a:cs typeface="Calibri" panose="020F0502020204030204"/>
            </a:endParaRPr>
          </a:p>
          <a:p>
            <a:pPr marL="267970" indent="-267970" algn="just"/>
            <a:r>
              <a:rPr lang="en-US"/>
              <a:t>Entrepreneurial skills</a:t>
            </a:r>
            <a:endParaRPr lang="en-US">
              <a:ea typeface="Calibri" panose="020F0502020204030204"/>
              <a:cs typeface="Calibri" panose="020F0502020204030204"/>
            </a:endParaRPr>
          </a:p>
          <a:p>
            <a:pPr marL="267970" indent="-267970" algn="just"/>
            <a:r>
              <a:rPr lang="en-US"/>
              <a:t>Digital literacy or skills for the digital economy</a:t>
            </a:r>
            <a:endParaRPr lang="en-US">
              <a:ea typeface="Calibri" panose="020F0502020204030204"/>
              <a:cs typeface="Calibri" panose="020F0502020204030204"/>
            </a:endParaRPr>
          </a:p>
          <a:p>
            <a:pPr marL="267970" indent="-267970" algn="just"/>
            <a:r>
              <a:rPr lang="en-US"/>
              <a:t>Financial literacy</a:t>
            </a:r>
            <a:endParaRPr lang="en-US">
              <a:ea typeface="Calibri" panose="020F0502020204030204"/>
              <a:cs typeface="Calibri" panose="020F0502020204030204"/>
            </a:endParaRPr>
          </a:p>
          <a:p>
            <a:pPr marL="267970" indent="-267970" algn="just"/>
            <a:r>
              <a:rPr lang="en-US"/>
              <a:t>Other soft skills for enhanced employability: Work-readiness, conflict management, behavior/attitude skills, </a:t>
            </a:r>
            <a:r>
              <a:rPr lang="en-US" err="1"/>
              <a:t>etc</a:t>
            </a:r>
            <a:r>
              <a:rPr lang="en-US"/>
              <a:t>… </a:t>
            </a:r>
            <a:endParaRPr lang="en-US">
              <a:ea typeface="Calibri"/>
              <a:cs typeface="Calibri"/>
            </a:endParaRPr>
          </a:p>
          <a:p>
            <a:pPr marL="267970" indent="-267970" algn="just"/>
            <a:endParaRPr lang="en-US">
              <a:ea typeface="Calibri"/>
              <a:cs typeface="Calibri"/>
            </a:endParaRPr>
          </a:p>
          <a:p>
            <a:pPr marL="267970" indent="-267970" algn="just"/>
            <a:endParaRPr lang="en-US">
              <a:ea typeface="Calibri"/>
              <a:cs typeface="Calibri"/>
            </a:endParaRPr>
          </a:p>
          <a:p>
            <a:pPr marL="0" indent="0" algn="just">
              <a:buNone/>
            </a:pPr>
            <a:endParaRPr lang="en-US" i="1">
              <a:ea typeface="Calibri" panose="020F0502020204030204"/>
              <a:cs typeface="Calibri" panose="020F0502020204030204"/>
            </a:endParaRPr>
          </a:p>
        </p:txBody>
      </p:sp>
    </p:spTree>
    <p:extLst>
      <p:ext uri="{BB962C8B-B14F-4D97-AF65-F5344CB8AC3E}">
        <p14:creationId xmlns:p14="http://schemas.microsoft.com/office/powerpoint/2010/main" val="3601037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fr-BE" b="1">
                <a:solidFill>
                  <a:srgbClr val="C00000"/>
                </a:solidFill>
              </a:rPr>
              <a:t>3b. The actions: </a:t>
            </a:r>
            <a:r>
              <a:rPr lang="fr-BE" b="1" err="1">
                <a:solidFill>
                  <a:srgbClr val="C00000"/>
                </a:solidFill>
              </a:rPr>
              <a:t>mandatory</a:t>
            </a:r>
            <a:r>
              <a:rPr lang="fr-BE" b="1">
                <a:solidFill>
                  <a:srgbClr val="C00000"/>
                </a:solidFill>
              </a:rPr>
              <a:t> </a:t>
            </a:r>
            <a:r>
              <a:rPr lang="fr-BE" b="1" err="1">
                <a:solidFill>
                  <a:srgbClr val="C00000"/>
                </a:solidFill>
              </a:rPr>
              <a:t>activities</a:t>
            </a:r>
            <a:endParaRPr lang="en-US" b="1">
              <a:solidFill>
                <a:srgbClr val="C00000"/>
              </a:solidFill>
            </a:endParaRPr>
          </a:p>
        </p:txBody>
      </p:sp>
      <p:sp>
        <p:nvSpPr>
          <p:cNvPr id="7" name="Content Placeholder 6"/>
          <p:cNvSpPr>
            <a:spLocks noGrp="1"/>
          </p:cNvSpPr>
          <p:nvPr>
            <p:ph idx="1"/>
          </p:nvPr>
        </p:nvSpPr>
        <p:spPr>
          <a:xfrm>
            <a:off x="1274233" y="1600200"/>
            <a:ext cx="9643533" cy="5257800"/>
          </a:xfrm>
        </p:spPr>
        <p:txBody>
          <a:bodyPr vert="horz" lIns="91440" tIns="45720" rIns="91440" bIns="45720" rtlCol="0" anchor="t">
            <a:normAutofit/>
          </a:bodyPr>
          <a:lstStyle/>
          <a:p>
            <a:pPr marL="267970" lvl="0" indent="-267970" algn="just"/>
            <a:r>
              <a:rPr lang="en-GB" sz="2400" b="1" u="sng"/>
              <a:t>Outreach and awareness or sensitization</a:t>
            </a:r>
            <a:r>
              <a:rPr lang="en-GB" sz="2400"/>
              <a:t> strategies</a:t>
            </a:r>
            <a:endParaRPr lang="en-GB" sz="2400">
              <a:ea typeface="Calibri" panose="020F0502020204030204"/>
              <a:cs typeface="Calibri" panose="020F0502020204030204"/>
            </a:endParaRPr>
          </a:p>
          <a:p>
            <a:pPr marL="267970" lvl="0" indent="-267970" algn="just"/>
            <a:r>
              <a:rPr lang="en-GB" sz="2400" b="1" u="sng"/>
              <a:t>Social inclusion </a:t>
            </a:r>
            <a:r>
              <a:rPr lang="en-GB" sz="2400"/>
              <a:t>strategies</a:t>
            </a:r>
            <a:endParaRPr lang="en-GB" sz="2400">
              <a:ea typeface="Calibri"/>
              <a:cs typeface="Calibri"/>
            </a:endParaRPr>
          </a:p>
          <a:p>
            <a:pPr marL="267970" indent="-267970" algn="just"/>
            <a:r>
              <a:rPr lang="en-GB" sz="2400" b="1" u="sng"/>
              <a:t>Non-formal, short-term skills training</a:t>
            </a:r>
            <a:r>
              <a:rPr lang="en-GB" sz="2400"/>
              <a:t> programmes in the targeted sectors with a duration of minimum 6 to maximum 8 months</a:t>
            </a:r>
            <a:endParaRPr lang="en-US" sz="2400">
              <a:ea typeface="Calibri" panose="020F0502020204030204"/>
              <a:cs typeface="Calibri" panose="020F0502020204030204"/>
            </a:endParaRPr>
          </a:p>
          <a:p>
            <a:pPr marL="267970" lvl="0" indent="-267970" algn="just"/>
            <a:r>
              <a:rPr lang="en-GB" sz="2400" b="1" u="sng"/>
              <a:t>Assessment and certification</a:t>
            </a:r>
            <a:r>
              <a:rPr lang="en-GB" sz="2400"/>
              <a:t>, adhering to national standards for non-formal training (</a:t>
            </a:r>
            <a:r>
              <a:rPr lang="en-GB" sz="2400">
                <a:ea typeface="+mn-lt"/>
                <a:cs typeface="+mn-lt"/>
              </a:rPr>
              <a:t>UVTAB</a:t>
            </a:r>
            <a:r>
              <a:rPr lang="en-GB" sz="2400"/>
              <a:t>)</a:t>
            </a:r>
            <a:endParaRPr lang="en-US" sz="2400">
              <a:ea typeface="Calibri" panose="020F0502020204030204"/>
              <a:cs typeface="Calibri" panose="020F0502020204030204"/>
            </a:endParaRPr>
          </a:p>
          <a:p>
            <a:pPr marL="267970" lvl="0" indent="-267970" algn="just"/>
            <a:r>
              <a:rPr lang="en-GB" sz="2400"/>
              <a:t>Integration of </a:t>
            </a:r>
            <a:r>
              <a:rPr lang="en-GB" sz="2400" b="1" u="sng"/>
              <a:t>Occupational Health and Safety standards and measures</a:t>
            </a:r>
            <a:r>
              <a:rPr lang="en-US" sz="2400" b="1" u="sng"/>
              <a:t> (including materials + protective wear)</a:t>
            </a:r>
            <a:endParaRPr lang="en-US" sz="2400">
              <a:ea typeface="Calibri" panose="020F0502020204030204"/>
              <a:cs typeface="Calibri" panose="020F0502020204030204"/>
            </a:endParaRPr>
          </a:p>
          <a:p>
            <a:pPr marL="267970" lvl="0" indent="-267970" algn="just"/>
            <a:r>
              <a:rPr lang="en-GB" sz="2400"/>
              <a:t>Integration of </a:t>
            </a:r>
            <a:r>
              <a:rPr lang="en-GB" sz="2400" b="1" u="sng"/>
              <a:t>soft skills training </a:t>
            </a:r>
            <a:r>
              <a:rPr lang="en-US" sz="2400"/>
              <a:t>and </a:t>
            </a:r>
            <a:r>
              <a:rPr lang="en-GB" sz="2400" b="1" u="sng"/>
              <a:t>entrepreneurship skills training</a:t>
            </a:r>
            <a:endParaRPr lang="en-GB" sz="2400" b="1" u="sng">
              <a:ea typeface="Calibri" panose="020F0502020204030204"/>
              <a:cs typeface="Calibri" panose="020F0502020204030204"/>
            </a:endParaRPr>
          </a:p>
        </p:txBody>
      </p:sp>
    </p:spTree>
    <p:extLst>
      <p:ext uri="{BB962C8B-B14F-4D97-AF65-F5344CB8AC3E}">
        <p14:creationId xmlns:p14="http://schemas.microsoft.com/office/powerpoint/2010/main" val="197807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fr-BE" b="1">
                <a:solidFill>
                  <a:srgbClr val="C00000"/>
                </a:solidFill>
              </a:rPr>
              <a:t>3b. The actions: </a:t>
            </a:r>
            <a:r>
              <a:rPr lang="fr-BE" b="1" err="1">
                <a:solidFill>
                  <a:srgbClr val="C00000"/>
                </a:solidFill>
              </a:rPr>
              <a:t>mandatory</a:t>
            </a:r>
            <a:r>
              <a:rPr lang="fr-BE" b="1">
                <a:solidFill>
                  <a:srgbClr val="C00000"/>
                </a:solidFill>
              </a:rPr>
              <a:t> </a:t>
            </a:r>
            <a:r>
              <a:rPr lang="fr-BE" b="1" err="1">
                <a:solidFill>
                  <a:srgbClr val="C00000"/>
                </a:solidFill>
              </a:rPr>
              <a:t>activities</a:t>
            </a:r>
            <a:endParaRPr lang="en-US" b="1">
              <a:solidFill>
                <a:srgbClr val="C00000"/>
              </a:solidFill>
            </a:endParaRPr>
          </a:p>
        </p:txBody>
      </p:sp>
      <p:sp>
        <p:nvSpPr>
          <p:cNvPr id="7" name="Content Placeholder 6"/>
          <p:cNvSpPr>
            <a:spLocks noGrp="1"/>
          </p:cNvSpPr>
          <p:nvPr>
            <p:ph idx="1"/>
          </p:nvPr>
        </p:nvSpPr>
        <p:spPr>
          <a:xfrm>
            <a:off x="1284066" y="1710020"/>
            <a:ext cx="9623868" cy="5257800"/>
          </a:xfrm>
        </p:spPr>
        <p:txBody>
          <a:bodyPr vert="horz" lIns="91440" tIns="45720" rIns="91440" bIns="45720" rtlCol="0" anchor="t">
            <a:normAutofit/>
          </a:bodyPr>
          <a:lstStyle/>
          <a:p>
            <a:pPr marL="267970" indent="-267970" algn="just"/>
            <a:r>
              <a:rPr lang="en-GB" sz="2400"/>
              <a:t>Involvement of </a:t>
            </a:r>
            <a:r>
              <a:rPr lang="en-GB" sz="2400" b="1" u="sng"/>
              <a:t>private sector</a:t>
            </a:r>
            <a:r>
              <a:rPr lang="en-GB" sz="2400"/>
              <a:t> in design, implementation and/or assessment of trainings and </a:t>
            </a:r>
            <a:r>
              <a:rPr lang="en-GB" sz="2400" b="1" u="sng"/>
              <a:t>minimum 40% </a:t>
            </a:r>
            <a:r>
              <a:rPr lang="en-GB" sz="2400" u="sng"/>
              <a:t>of the training duration allocated to</a:t>
            </a:r>
            <a:r>
              <a:rPr lang="en-GB" sz="2400" b="1" u="sng"/>
              <a:t> Work-Based Learning</a:t>
            </a:r>
            <a:r>
              <a:rPr lang="en-GB" sz="2400"/>
              <a:t> </a:t>
            </a:r>
            <a:endParaRPr lang="nl-NL">
              <a:ea typeface="Calibri" panose="020F0502020204030204"/>
              <a:cs typeface="Calibri" panose="020F0502020204030204"/>
            </a:endParaRPr>
          </a:p>
          <a:p>
            <a:pPr marL="267970" indent="-267970" algn="just"/>
            <a:r>
              <a:rPr lang="en-GB" sz="2400">
                <a:latin typeface="Calibri"/>
                <a:ea typeface="Calibri"/>
                <a:cs typeface="Calibri"/>
              </a:rPr>
              <a:t>Engagement of </a:t>
            </a:r>
            <a:r>
              <a:rPr lang="en-GB" sz="2400" b="1" u="sng">
                <a:latin typeface="Calibri"/>
                <a:ea typeface="Calibri"/>
                <a:cs typeface="Calibri"/>
              </a:rPr>
              <a:t>private sector role models and expertise</a:t>
            </a:r>
            <a:r>
              <a:rPr lang="en-GB" sz="2400">
                <a:latin typeface="Calibri"/>
                <a:ea typeface="Calibri"/>
                <a:cs typeface="Calibri"/>
              </a:rPr>
              <a:t> in mentoring and training</a:t>
            </a:r>
          </a:p>
          <a:p>
            <a:pPr marL="267970" indent="-267970" algn="just"/>
            <a:r>
              <a:rPr lang="en-US" sz="2400"/>
              <a:t>Provision of </a:t>
            </a:r>
            <a:r>
              <a:rPr lang="en-US" sz="2400" b="1" u="sng"/>
              <a:t>start-up kits</a:t>
            </a:r>
            <a:r>
              <a:rPr lang="en-US" sz="2400"/>
              <a:t>, tailored to specific business needs or business plans developed by successful graduates and/or groups </a:t>
            </a:r>
            <a:r>
              <a:rPr lang="en-US" sz="2400" b="1"/>
              <a:t>opting for self-employment (mandatory for only self-employment track)</a:t>
            </a:r>
            <a:endParaRPr lang="en-US" sz="2400" b="1">
              <a:ea typeface="Calibri"/>
              <a:cs typeface="Calibri"/>
            </a:endParaRPr>
          </a:p>
          <a:p>
            <a:pPr marL="267970" lvl="0" indent="-267970" algn="just"/>
            <a:r>
              <a:rPr lang="en-GB" sz="2400" b="1" u="sng"/>
              <a:t>6 months </a:t>
            </a:r>
            <a:r>
              <a:rPr lang="fr-FR" sz="2400"/>
              <a:t>extensive </a:t>
            </a:r>
            <a:r>
              <a:rPr lang="en-US" sz="2400"/>
              <a:t>and innovative </a:t>
            </a:r>
            <a:r>
              <a:rPr lang="en-US" sz="2400" b="1" u="sng"/>
              <a:t>post-training employment support services</a:t>
            </a:r>
            <a:endParaRPr lang="en-US" sz="2400">
              <a:ea typeface="Calibri"/>
              <a:cs typeface="Calibri"/>
            </a:endParaRPr>
          </a:p>
          <a:p>
            <a:pPr marL="267970" indent="-267970" algn="just"/>
            <a:endParaRPr lang="en-US" sz="6400">
              <a:ea typeface="Calibri" panose="020F0502020204030204"/>
              <a:cs typeface="Calibri" panose="020F0502020204030204"/>
            </a:endParaRPr>
          </a:p>
          <a:p>
            <a:pPr marL="0" indent="0" algn="just">
              <a:buNone/>
            </a:pPr>
            <a:endParaRPr lang="en-US" i="1">
              <a:ea typeface="Calibri" panose="020F0502020204030204"/>
              <a:cs typeface="Calibri" panose="020F0502020204030204"/>
            </a:endParaRPr>
          </a:p>
        </p:txBody>
      </p:sp>
    </p:spTree>
    <p:extLst>
      <p:ext uri="{BB962C8B-B14F-4D97-AF65-F5344CB8AC3E}">
        <p14:creationId xmlns:p14="http://schemas.microsoft.com/office/powerpoint/2010/main" val="2250113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Admissible </a:t>
            </a:r>
            <a:r>
              <a:rPr lang="fr-BE" b="1" err="1">
                <a:solidFill>
                  <a:srgbClr val="C00000"/>
                </a:solidFill>
              </a:rPr>
              <a:t>activities</a:t>
            </a:r>
            <a:endParaRPr lang="en-US" b="1">
              <a:solidFill>
                <a:srgbClr val="C00000"/>
              </a:solidFill>
            </a:endParaRPr>
          </a:p>
        </p:txBody>
      </p:sp>
      <p:sp>
        <p:nvSpPr>
          <p:cNvPr id="7" name="Content Placeholder 6"/>
          <p:cNvSpPr>
            <a:spLocks noGrp="1"/>
          </p:cNvSpPr>
          <p:nvPr>
            <p:ph idx="1"/>
          </p:nvPr>
        </p:nvSpPr>
        <p:spPr>
          <a:xfrm>
            <a:off x="1860358" y="1465937"/>
            <a:ext cx="9397577" cy="5257800"/>
          </a:xfrm>
        </p:spPr>
        <p:txBody>
          <a:bodyPr vert="horz" lIns="91440" tIns="45720" rIns="91440" bIns="45720" rtlCol="0" anchor="t">
            <a:normAutofit/>
          </a:bodyPr>
          <a:lstStyle/>
          <a:p>
            <a:pPr marL="0" indent="0">
              <a:buNone/>
            </a:pPr>
            <a:endParaRPr lang="en-US" i="1"/>
          </a:p>
          <a:p>
            <a:pPr marL="267970" indent="-267970"/>
            <a:r>
              <a:rPr lang="en-US" i="1"/>
              <a:t>See guidelines, non-exhaustive </a:t>
            </a:r>
            <a:endParaRPr lang="en-US" i="1">
              <a:ea typeface="Calibri"/>
              <a:cs typeface="Calibri"/>
            </a:endParaRPr>
          </a:p>
          <a:p>
            <a:pPr lvl="1"/>
            <a:r>
              <a:rPr lang="en-US" b="0" i="0" u="none" strike="noStrike" baseline="0">
                <a:solidFill>
                  <a:schemeClr val="tx1">
                    <a:lumMod val="75000"/>
                    <a:lumOff val="25000"/>
                  </a:schemeClr>
                </a:solidFill>
              </a:rPr>
              <a:t>Provision of </a:t>
            </a:r>
            <a:r>
              <a:rPr lang="en-US" b="0" i="0" u="none" strike="noStrike" baseline="0">
                <a:solidFill>
                  <a:srgbClr val="C00000"/>
                </a:solidFill>
              </a:rPr>
              <a:t>start-up kits</a:t>
            </a:r>
            <a:r>
              <a:rPr lang="en-US" b="0" i="0" u="none" strike="noStrike" baseline="0">
                <a:solidFill>
                  <a:schemeClr val="tx1">
                    <a:lumMod val="75000"/>
                    <a:lumOff val="25000"/>
                  </a:schemeClr>
                </a:solidFill>
              </a:rPr>
              <a:t>, tailored to specific business needs or business plans developed by targeted youth</a:t>
            </a:r>
            <a:r>
              <a:rPr lang="en-US">
                <a:solidFill>
                  <a:schemeClr val="tx1">
                    <a:lumMod val="75000"/>
                    <a:lumOff val="25000"/>
                  </a:schemeClr>
                </a:solidFill>
              </a:rPr>
              <a:t> </a:t>
            </a:r>
            <a:endParaRPr lang="en-US" b="0" i="0" u="none" strike="noStrike" baseline="0">
              <a:solidFill>
                <a:schemeClr val="tx1">
                  <a:lumMod val="75000"/>
                  <a:lumOff val="25000"/>
                </a:schemeClr>
              </a:solidFill>
              <a:ea typeface="Calibri"/>
              <a:cs typeface="Calibri"/>
            </a:endParaRPr>
          </a:p>
          <a:p>
            <a:pPr marL="1080770" lvl="2" indent="-166370">
              <a:buFont typeface="Wingdings" panose="05000000000000000000" pitchFamily="2" charset="2"/>
              <a:buChar char="à"/>
            </a:pPr>
            <a:r>
              <a:rPr lang="en-US">
                <a:solidFill>
                  <a:schemeClr val="tx1">
                    <a:lumMod val="75000"/>
                    <a:lumOff val="25000"/>
                  </a:schemeClr>
                </a:solidFill>
              </a:rPr>
              <a:t> Maximum</a:t>
            </a:r>
            <a:r>
              <a:rPr lang="en-US" i="0" u="none" strike="noStrike" baseline="0">
                <a:solidFill>
                  <a:schemeClr val="tx1">
                    <a:lumMod val="75000"/>
                    <a:lumOff val="25000"/>
                  </a:schemeClr>
                </a:solidFill>
              </a:rPr>
              <a:t> 15% of the budget</a:t>
            </a:r>
            <a:endParaRPr lang="en-US" i="0" u="none" strike="noStrike" baseline="0">
              <a:solidFill>
                <a:schemeClr val="tx1">
                  <a:lumMod val="75000"/>
                  <a:lumOff val="25000"/>
                </a:schemeClr>
              </a:solidFill>
              <a:ea typeface="Calibri"/>
              <a:cs typeface="Calibri"/>
            </a:endParaRPr>
          </a:p>
          <a:p>
            <a:pPr marL="1080770" lvl="2" indent="-166370">
              <a:buFont typeface="Wingdings" panose="05000000000000000000" pitchFamily="2" charset="2"/>
              <a:buChar char="à"/>
            </a:pPr>
            <a:r>
              <a:rPr lang="en-US">
                <a:solidFill>
                  <a:schemeClr val="tx1">
                    <a:lumMod val="75000"/>
                    <a:lumOff val="25000"/>
                  </a:schemeClr>
                </a:solidFill>
              </a:rPr>
              <a:t> </a:t>
            </a:r>
            <a:r>
              <a:rPr lang="en-US" b="0" i="0" u="none" strike="noStrike" baseline="0">
                <a:solidFill>
                  <a:schemeClr val="tx1">
                    <a:lumMod val="75000"/>
                    <a:lumOff val="25000"/>
                  </a:schemeClr>
                </a:solidFill>
              </a:rPr>
              <a:t>to provide a strategy on how the kits will effectively promote sustainable business development and not distort the local ecosystem and market</a:t>
            </a:r>
            <a:endParaRPr lang="en-US">
              <a:solidFill>
                <a:schemeClr val="tx1">
                  <a:lumMod val="75000"/>
                  <a:lumOff val="25000"/>
                </a:schemeClr>
              </a:solidFill>
              <a:ea typeface="Calibri"/>
              <a:cs typeface="Calibri"/>
            </a:endParaRPr>
          </a:p>
          <a:p>
            <a:pPr marL="914400" lvl="2" indent="0">
              <a:buClr>
                <a:srgbClr val="767171"/>
              </a:buClr>
              <a:buNone/>
            </a:pPr>
            <a:endParaRPr lang="en-US" b="0" i="0" u="none" strike="noStrike" baseline="0">
              <a:solidFill>
                <a:schemeClr val="tx1">
                  <a:lumMod val="75000"/>
                  <a:lumOff val="25000"/>
                </a:schemeClr>
              </a:solidFill>
              <a:ea typeface="Calibri"/>
              <a:cs typeface="Calibri"/>
            </a:endParaRPr>
          </a:p>
          <a:p>
            <a:pPr marL="1195070" lvl="2" indent="-285750">
              <a:buClr>
                <a:srgbClr val="E7E6E6">
                  <a:lumMod val="50000"/>
                </a:srgbClr>
              </a:buClr>
              <a:buFont typeface="Wingdings" panose="05000000000000000000" pitchFamily="2" charset="2"/>
              <a:buChar char="à"/>
            </a:pPr>
            <a:endParaRPr lang="en-US" sz="1600" b="1">
              <a:solidFill>
                <a:srgbClr val="000000"/>
              </a:solidFill>
              <a:ea typeface="Calibri"/>
              <a:cs typeface="Calibri"/>
            </a:endParaRPr>
          </a:p>
          <a:p>
            <a:pPr marL="0" indent="0">
              <a:buNone/>
            </a:pPr>
            <a:endParaRPr lang="en-US" i="1">
              <a:ea typeface="Calibri"/>
              <a:cs typeface="Calibri"/>
            </a:endParaRPr>
          </a:p>
          <a:p>
            <a:pPr marL="0" indent="0">
              <a:buNone/>
            </a:pPr>
            <a:endParaRPr lang="en-US" i="1">
              <a:ea typeface="Calibri"/>
              <a:cs typeface="Calibri"/>
            </a:endParaRPr>
          </a:p>
          <a:p>
            <a:pPr marL="0" indent="0">
              <a:buNone/>
            </a:pPr>
            <a:endParaRPr lang="en-US">
              <a:ea typeface="Calibri" panose="020F0502020204030204"/>
              <a:cs typeface="Calibri" panose="020F0502020204030204"/>
            </a:endParaRPr>
          </a:p>
        </p:txBody>
      </p:sp>
    </p:spTree>
    <p:extLst>
      <p:ext uri="{BB962C8B-B14F-4D97-AF65-F5344CB8AC3E}">
        <p14:creationId xmlns:p14="http://schemas.microsoft.com/office/powerpoint/2010/main" val="578645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Other</a:t>
            </a:r>
            <a:r>
              <a:rPr lang="fr-BE" b="1">
                <a:solidFill>
                  <a:srgbClr val="C00000"/>
                </a:solidFill>
              </a:rPr>
              <a:t> admissible actions</a:t>
            </a:r>
            <a:endParaRPr lang="en-US" b="1">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fontScale="92500" lnSpcReduction="10000"/>
          </a:bodyPr>
          <a:lstStyle/>
          <a:p>
            <a:pPr marL="0" indent="0">
              <a:buNone/>
            </a:pPr>
            <a:endParaRPr lang="en-US" i="1"/>
          </a:p>
          <a:p>
            <a:r>
              <a:rPr lang="en-US" i="1"/>
              <a:t>Training, studies, workshops, </a:t>
            </a:r>
            <a:r>
              <a:rPr lang="en-US" i="1" err="1"/>
              <a:t>etc</a:t>
            </a:r>
            <a:endParaRPr lang="en-US" i="1"/>
          </a:p>
          <a:p>
            <a:r>
              <a:rPr lang="en-US" i="1"/>
              <a:t>Training materials</a:t>
            </a:r>
          </a:p>
          <a:p>
            <a:r>
              <a:rPr lang="en-US" i="1"/>
              <a:t>Promotion of social or gender inclusion (e.g., transport arrangements, facilities and procedures that constitute safe learning and work environments, day-care services, counselling or psychosocial support,…)</a:t>
            </a:r>
          </a:p>
          <a:p>
            <a:r>
              <a:rPr lang="en-US" i="1"/>
              <a:t>Capacity building local partners</a:t>
            </a:r>
          </a:p>
          <a:p>
            <a:r>
              <a:rPr lang="en-US" i="1"/>
              <a:t>(Pre-training) career guidance, coaching</a:t>
            </a:r>
          </a:p>
          <a:p>
            <a:r>
              <a:rPr lang="en-US" i="1"/>
              <a:t>Toolkits for WBL </a:t>
            </a:r>
          </a:p>
          <a:p>
            <a:r>
              <a:rPr lang="en-US" i="1"/>
              <a:t>Job fairs, networking or matchmaking activities</a:t>
            </a:r>
          </a:p>
          <a:p>
            <a:r>
              <a:rPr lang="en-US" i="1"/>
              <a:t>… </a:t>
            </a:r>
          </a:p>
          <a:p>
            <a:pPr marL="0" indent="0">
              <a:buNone/>
            </a:pPr>
            <a:endParaRPr lang="en-US"/>
          </a:p>
        </p:txBody>
      </p:sp>
    </p:spTree>
    <p:extLst>
      <p:ext uri="{BB962C8B-B14F-4D97-AF65-F5344CB8AC3E}">
        <p14:creationId xmlns:p14="http://schemas.microsoft.com/office/powerpoint/2010/main" val="2633425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a:t>
            </a:r>
            <a:r>
              <a:rPr lang="fr-BE" b="1" err="1">
                <a:solidFill>
                  <a:srgbClr val="C00000"/>
                </a:solidFill>
              </a:rPr>
              <a:t>Number</a:t>
            </a:r>
            <a:r>
              <a:rPr lang="fr-BE" b="1">
                <a:solidFill>
                  <a:srgbClr val="C00000"/>
                </a:solidFill>
              </a:rPr>
              <a:t> of applications</a:t>
            </a:r>
            <a:endParaRPr lang="en-US" b="1">
              <a:solidFill>
                <a:srgbClr val="C00000"/>
              </a:solidFill>
            </a:endParaRPr>
          </a:p>
        </p:txBody>
      </p:sp>
      <p:sp>
        <p:nvSpPr>
          <p:cNvPr id="7" name="Content Placeholder 6"/>
          <p:cNvSpPr>
            <a:spLocks noGrp="1"/>
          </p:cNvSpPr>
          <p:nvPr>
            <p:ph idx="1"/>
          </p:nvPr>
        </p:nvSpPr>
        <p:spPr>
          <a:xfrm>
            <a:off x="1432915" y="1456104"/>
            <a:ext cx="9326170" cy="5257800"/>
          </a:xfrm>
        </p:spPr>
        <p:txBody>
          <a:bodyPr vert="horz" lIns="91440" tIns="45720" rIns="91440" bIns="45720" rtlCol="0" anchor="t">
            <a:normAutofit/>
          </a:bodyPr>
          <a:lstStyle/>
          <a:p>
            <a:pPr marL="0" indent="0">
              <a:buNone/>
            </a:pPr>
            <a:endParaRPr lang="en-US" i="1"/>
          </a:p>
          <a:p>
            <a:pPr marL="267970" indent="-267970"/>
            <a:r>
              <a:rPr lang="en-US"/>
              <a:t>The </a:t>
            </a:r>
            <a:r>
              <a:rPr lang="en-US" b="1"/>
              <a:t>applicant</a:t>
            </a:r>
            <a:r>
              <a:rPr lang="en-US"/>
              <a:t> may not submit more than one (1) application per lot under this Call for Proposals.</a:t>
            </a:r>
            <a:endParaRPr lang="en-US">
              <a:ea typeface="Calibri"/>
              <a:cs typeface="Calibri"/>
            </a:endParaRPr>
          </a:p>
          <a:p>
            <a:pPr marL="267970" indent="-267970"/>
            <a:r>
              <a:rPr lang="en-US"/>
              <a:t>The </a:t>
            </a:r>
            <a:r>
              <a:rPr lang="en-US" b="1"/>
              <a:t>applicant</a:t>
            </a:r>
            <a:r>
              <a:rPr lang="en-US"/>
              <a:t> may not be awarded more than one (1) Grant Agreement per lot under this Call for Proposals.</a:t>
            </a:r>
            <a:endParaRPr lang="en-US">
              <a:ea typeface="Calibri"/>
              <a:cs typeface="Calibri"/>
            </a:endParaRPr>
          </a:p>
          <a:p>
            <a:pPr marL="267970" indent="-267970"/>
            <a:r>
              <a:rPr lang="en-US"/>
              <a:t>The </a:t>
            </a:r>
            <a:r>
              <a:rPr lang="en-US" b="1"/>
              <a:t>applicant</a:t>
            </a:r>
            <a:r>
              <a:rPr lang="en-US"/>
              <a:t> may not be at the same time a co-applicant in another application</a:t>
            </a:r>
            <a:endParaRPr lang="en-US">
              <a:ea typeface="Calibri"/>
              <a:cs typeface="Calibri"/>
            </a:endParaRPr>
          </a:p>
          <a:p>
            <a:pPr marL="267970" indent="-267970"/>
            <a:r>
              <a:rPr lang="en-US"/>
              <a:t>A </a:t>
            </a:r>
            <a:r>
              <a:rPr lang="en-US" b="1"/>
              <a:t>co-applicant</a:t>
            </a:r>
            <a:r>
              <a:rPr lang="en-US"/>
              <a:t> may not be awarded more than one (1) Grant Agreement under this Call for Proposals</a:t>
            </a:r>
            <a:endParaRPr lang="en-US">
              <a:ea typeface="Calibri"/>
              <a:cs typeface="Calibri"/>
            </a:endParaRPr>
          </a:p>
          <a:p>
            <a:pPr marL="267970" indent="-267970"/>
            <a:endParaRPr lang="en-US">
              <a:ea typeface="Calibri"/>
              <a:cs typeface="Calibri"/>
            </a:endParaRPr>
          </a:p>
          <a:p>
            <a:pPr marL="0" indent="0">
              <a:buNone/>
            </a:pPr>
            <a:endParaRPr lang="en-US"/>
          </a:p>
        </p:txBody>
      </p:sp>
    </p:spTree>
    <p:extLst>
      <p:ext uri="{BB962C8B-B14F-4D97-AF65-F5344CB8AC3E}">
        <p14:creationId xmlns:p14="http://schemas.microsoft.com/office/powerpoint/2010/main" val="2615521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ED1F7-A586-2E25-5E8A-CAB09C210D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949FCE-6965-5908-5B78-43050EA56392}"/>
              </a:ext>
            </a:extLst>
          </p:cNvPr>
          <p:cNvSpPr>
            <a:spLocks noGrp="1"/>
          </p:cNvSpPr>
          <p:nvPr>
            <p:ph type="title"/>
          </p:nvPr>
        </p:nvSpPr>
        <p:spPr>
          <a:xfrm>
            <a:off x="1755759" y="571883"/>
            <a:ext cx="8637789" cy="1325563"/>
          </a:xfrm>
        </p:spPr>
        <p:txBody>
          <a:bodyPr>
            <a:normAutofit/>
          </a:bodyPr>
          <a:lstStyle/>
          <a:p>
            <a:pPr marL="627063" indent="-627063"/>
            <a:r>
              <a:rPr lang="it-IT" b="1"/>
              <a:t>3. Admissibility criteria</a:t>
            </a:r>
            <a:endParaRPr lang="en-UG" b="1"/>
          </a:p>
        </p:txBody>
      </p:sp>
      <p:pic>
        <p:nvPicPr>
          <p:cNvPr id="4" name="Picture 3">
            <a:extLst>
              <a:ext uri="{FF2B5EF4-FFF2-40B4-BE49-F238E27FC236}">
                <a16:creationId xmlns:a16="http://schemas.microsoft.com/office/drawing/2014/main" id="{926491D2-82E4-160E-8B3F-F366094B1F4E}"/>
              </a:ext>
            </a:extLst>
          </p:cNvPr>
          <p:cNvPicPr>
            <a:picLocks noChangeAspect="1"/>
          </p:cNvPicPr>
          <p:nvPr/>
        </p:nvPicPr>
        <p:blipFill>
          <a:blip r:embed="rId2"/>
          <a:stretch>
            <a:fillRect/>
          </a:stretch>
        </p:blipFill>
        <p:spPr>
          <a:xfrm>
            <a:off x="2541760" y="1929910"/>
            <a:ext cx="6319520" cy="4739641"/>
          </a:xfrm>
          <a:prstGeom prst="rect">
            <a:avLst/>
          </a:prstGeom>
        </p:spPr>
      </p:pic>
    </p:spTree>
    <p:extLst>
      <p:ext uri="{BB962C8B-B14F-4D97-AF65-F5344CB8AC3E}">
        <p14:creationId xmlns:p14="http://schemas.microsoft.com/office/powerpoint/2010/main" val="1592314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3B74-0980-1C94-5CD0-D90BA2BB7E04}"/>
              </a:ext>
            </a:extLst>
          </p:cNvPr>
          <p:cNvSpPr>
            <a:spLocks noGrp="1"/>
          </p:cNvSpPr>
          <p:nvPr>
            <p:ph type="title"/>
          </p:nvPr>
        </p:nvSpPr>
        <p:spPr>
          <a:xfrm>
            <a:off x="1799302" y="345461"/>
            <a:ext cx="9224298" cy="1325563"/>
          </a:xfrm>
        </p:spPr>
        <p:txBody>
          <a:bodyPr/>
          <a:lstStyle/>
          <a:p>
            <a:r>
              <a:rPr lang="en-US" b="1">
                <a:solidFill>
                  <a:srgbClr val="C00000"/>
                </a:solidFill>
              </a:rPr>
              <a:t>4. Proposal evaluation</a:t>
            </a:r>
            <a:endParaRPr lang="en-UG" b="1">
              <a:solidFill>
                <a:srgbClr val="C00000"/>
              </a:solidFill>
            </a:endParaRPr>
          </a:p>
        </p:txBody>
      </p:sp>
      <p:sp>
        <p:nvSpPr>
          <p:cNvPr id="3" name="Content Placeholder 2">
            <a:extLst>
              <a:ext uri="{FF2B5EF4-FFF2-40B4-BE49-F238E27FC236}">
                <a16:creationId xmlns:a16="http://schemas.microsoft.com/office/drawing/2014/main" id="{CE95FC63-E63B-5470-E4FF-91F35574924B}"/>
              </a:ext>
            </a:extLst>
          </p:cNvPr>
          <p:cNvSpPr>
            <a:spLocks noGrp="1"/>
          </p:cNvSpPr>
          <p:nvPr>
            <p:ph idx="1"/>
          </p:nvPr>
        </p:nvSpPr>
        <p:spPr>
          <a:xfrm>
            <a:off x="1293506" y="1777153"/>
            <a:ext cx="9604987" cy="4351338"/>
          </a:xfrm>
        </p:spPr>
        <p:txBody>
          <a:bodyPr vert="horz" lIns="91440" tIns="45720" rIns="91440" bIns="45720" rtlCol="0" anchor="t">
            <a:normAutofit fontScale="92500" lnSpcReduction="10000"/>
          </a:bodyPr>
          <a:lstStyle/>
          <a:p>
            <a:pPr lvl="1">
              <a:buFont typeface="Wingdings" panose="05000000000000000000" pitchFamily="2" charset="2"/>
              <a:buChar char="à"/>
            </a:pPr>
            <a:r>
              <a:rPr lang="en-US" sz="2800">
                <a:solidFill>
                  <a:schemeClr val="tx1"/>
                </a:solidFill>
              </a:rPr>
              <a:t> Financial/operational capacity</a:t>
            </a:r>
          </a:p>
          <a:p>
            <a:pPr lvl="1">
              <a:buFont typeface="Wingdings" panose="05000000000000000000" pitchFamily="2" charset="2"/>
              <a:buChar char="à"/>
            </a:pPr>
            <a:endParaRPr lang="en-US" sz="2800">
              <a:solidFill>
                <a:schemeClr val="tx1"/>
              </a:solidFill>
            </a:endParaRPr>
          </a:p>
          <a:p>
            <a:pPr lvl="1">
              <a:buFont typeface="Wingdings" panose="05000000000000000000" pitchFamily="2" charset="2"/>
              <a:buChar char="à"/>
            </a:pPr>
            <a:r>
              <a:rPr lang="en-US" sz="2800">
                <a:solidFill>
                  <a:schemeClr val="tx1"/>
                </a:solidFill>
              </a:rPr>
              <a:t> Relevance of proposed methodology/strategic approaches</a:t>
            </a:r>
          </a:p>
          <a:p>
            <a:pPr lvl="1">
              <a:buFont typeface="Wingdings" panose="05000000000000000000" pitchFamily="2" charset="2"/>
              <a:buChar char="à"/>
            </a:pPr>
            <a:endParaRPr lang="en-US" sz="2800" b="1">
              <a:solidFill>
                <a:srgbClr val="C00000"/>
              </a:solidFill>
              <a:cs typeface="Calibri" panose="020F0502020204030204"/>
            </a:endParaRPr>
          </a:p>
          <a:p>
            <a:pPr lvl="1" algn="just">
              <a:buFont typeface="Wingdings" panose="05000000000000000000" pitchFamily="2" charset="2"/>
              <a:buChar char="à"/>
            </a:pPr>
            <a:r>
              <a:rPr lang="en-US" sz="2800">
                <a:solidFill>
                  <a:schemeClr val="tx1"/>
                </a:solidFill>
              </a:rPr>
              <a:t> Effectiveness &amp; Feasibility </a:t>
            </a:r>
          </a:p>
          <a:p>
            <a:pPr lvl="1" algn="just">
              <a:buFont typeface="Wingdings" panose="05000000000000000000" pitchFamily="2" charset="2"/>
              <a:buChar char="à"/>
            </a:pPr>
            <a:endParaRPr lang="en-US" sz="2800">
              <a:solidFill>
                <a:schemeClr val="tx1"/>
              </a:solidFill>
            </a:endParaRPr>
          </a:p>
          <a:p>
            <a:pPr lvl="1" algn="just">
              <a:buFont typeface="Wingdings" panose="05000000000000000000" pitchFamily="2" charset="2"/>
              <a:buChar char="à"/>
            </a:pPr>
            <a:r>
              <a:rPr lang="en-US" sz="2800">
                <a:solidFill>
                  <a:schemeClr val="tx1"/>
                </a:solidFill>
              </a:rPr>
              <a:t> Sustainability</a:t>
            </a:r>
          </a:p>
          <a:p>
            <a:pPr lvl="1" algn="just">
              <a:buFont typeface="Wingdings" panose="05000000000000000000" pitchFamily="2" charset="2"/>
              <a:buChar char="à"/>
            </a:pPr>
            <a:endParaRPr lang="en-US" sz="2800">
              <a:solidFill>
                <a:schemeClr val="tx1"/>
              </a:solidFill>
            </a:endParaRPr>
          </a:p>
          <a:p>
            <a:pPr lvl="1" algn="just">
              <a:buFont typeface="Wingdings" panose="05000000000000000000" pitchFamily="2" charset="2"/>
              <a:buChar char="à"/>
            </a:pPr>
            <a:r>
              <a:rPr lang="en-US" sz="2800">
                <a:solidFill>
                  <a:schemeClr val="tx1"/>
                </a:solidFill>
              </a:rPr>
              <a:t> Budget </a:t>
            </a:r>
          </a:p>
          <a:p>
            <a:pPr lvl="1" algn="just">
              <a:buFont typeface="Wingdings" panose="05000000000000000000" pitchFamily="2" charset="2"/>
              <a:buChar char="à"/>
            </a:pPr>
            <a:endParaRPr lang="en-US" sz="2800" b="1"/>
          </a:p>
          <a:p>
            <a:pPr marL="457200" lvl="1" indent="0" algn="just">
              <a:buNone/>
            </a:pPr>
            <a:r>
              <a:rPr lang="en-US" sz="2800" b="1"/>
              <a:t>ANNEX F: PROPOSAL VERIFICATION AND EVALUATION GRID</a:t>
            </a:r>
          </a:p>
          <a:p>
            <a:pPr lvl="1" algn="just">
              <a:buFont typeface="Wingdings" panose="05000000000000000000" pitchFamily="2" charset="2"/>
              <a:buChar char="à"/>
            </a:pPr>
            <a:endParaRPr lang="en-US" sz="2800" b="1"/>
          </a:p>
        </p:txBody>
      </p:sp>
    </p:spTree>
    <p:extLst>
      <p:ext uri="{BB962C8B-B14F-4D97-AF65-F5344CB8AC3E}">
        <p14:creationId xmlns:p14="http://schemas.microsoft.com/office/powerpoint/2010/main" val="2771430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3B74-0980-1C94-5CD0-D90BA2BB7E04}"/>
              </a:ext>
            </a:extLst>
          </p:cNvPr>
          <p:cNvSpPr>
            <a:spLocks noGrp="1"/>
          </p:cNvSpPr>
          <p:nvPr>
            <p:ph type="title"/>
          </p:nvPr>
        </p:nvSpPr>
        <p:spPr/>
        <p:txBody>
          <a:bodyPr/>
          <a:lstStyle/>
          <a:p>
            <a:r>
              <a:rPr lang="en-US" b="1">
                <a:solidFill>
                  <a:srgbClr val="C00000"/>
                </a:solidFill>
              </a:rPr>
              <a:t>4a. Annex A: application form</a:t>
            </a:r>
            <a:endParaRPr lang="en-UG" b="1">
              <a:solidFill>
                <a:srgbClr val="C00000"/>
              </a:solidFill>
            </a:endParaRPr>
          </a:p>
        </p:txBody>
      </p:sp>
      <p:sp>
        <p:nvSpPr>
          <p:cNvPr id="3" name="Content Placeholder 2">
            <a:extLst>
              <a:ext uri="{FF2B5EF4-FFF2-40B4-BE49-F238E27FC236}">
                <a16:creationId xmlns:a16="http://schemas.microsoft.com/office/drawing/2014/main" id="{CE95FC63-E63B-5470-E4FF-91F35574924B}"/>
              </a:ext>
            </a:extLst>
          </p:cNvPr>
          <p:cNvSpPr>
            <a:spLocks noGrp="1"/>
          </p:cNvSpPr>
          <p:nvPr>
            <p:ph idx="1"/>
          </p:nvPr>
        </p:nvSpPr>
        <p:spPr>
          <a:xfrm>
            <a:off x="250796" y="1469279"/>
            <a:ext cx="11734800" cy="5665219"/>
          </a:xfrm>
        </p:spPr>
        <p:txBody>
          <a:bodyPr vert="horz" lIns="91440" tIns="45720" rIns="91440" bIns="45720" rtlCol="0" anchor="t">
            <a:normAutofit fontScale="92500" lnSpcReduction="10000"/>
          </a:bodyPr>
          <a:lstStyle/>
          <a:p>
            <a:pPr marL="267970" indent="-267970"/>
            <a:r>
              <a:rPr lang="en-US" b="1"/>
              <a:t>Detailed</a:t>
            </a:r>
            <a:r>
              <a:rPr lang="en-US"/>
              <a:t> description of the action &amp; methodology</a:t>
            </a:r>
            <a:endParaRPr lang="nl-NL"/>
          </a:p>
          <a:p>
            <a:pPr lvl="1"/>
            <a:r>
              <a:rPr lang="en-US"/>
              <a:t>6 sections </a:t>
            </a:r>
            <a:r>
              <a:rPr lang="en-US" sz="2000"/>
              <a:t>(Relevance (call + needs), description, methodology (who/what/when/how), action plan, risks &amp; assumption, sustainability)</a:t>
            </a:r>
            <a:endParaRPr lang="en-US" sz="2000">
              <a:ea typeface="Calibri"/>
              <a:cs typeface="Calibri"/>
            </a:endParaRPr>
          </a:p>
          <a:p>
            <a:pPr lvl="1"/>
            <a:r>
              <a:rPr lang="en-US"/>
              <a:t>log frame </a:t>
            </a:r>
            <a:endParaRPr lang="en-US">
              <a:ea typeface="Calibri"/>
              <a:cs typeface="Calibri"/>
            </a:endParaRPr>
          </a:p>
          <a:p>
            <a:pPr lvl="1"/>
            <a:r>
              <a:rPr lang="en-US"/>
              <a:t>budget </a:t>
            </a:r>
            <a:endParaRPr lang="en-US">
              <a:ea typeface="Calibri"/>
              <a:cs typeface="Calibri"/>
            </a:endParaRPr>
          </a:p>
          <a:p>
            <a:pPr marL="267970" indent="-267970"/>
            <a:r>
              <a:rPr lang="en-US" b="1"/>
              <a:t>Administrative data and information</a:t>
            </a:r>
            <a:r>
              <a:rPr lang="en-US"/>
              <a:t> for lead and (if applicable) co-applicant(s)</a:t>
            </a:r>
            <a:endParaRPr lang="en-US">
              <a:ea typeface="Calibri"/>
              <a:cs typeface="Calibri"/>
            </a:endParaRPr>
          </a:p>
          <a:p>
            <a:pPr lvl="1"/>
            <a:r>
              <a:rPr lang="en-US"/>
              <a:t>The </a:t>
            </a:r>
            <a:r>
              <a:rPr lang="en-US" b="1"/>
              <a:t>lead applicant</a:t>
            </a:r>
            <a:r>
              <a:rPr lang="en-US"/>
              <a:t>’s experience for similar and other actions</a:t>
            </a:r>
            <a:endParaRPr lang="en-US">
              <a:ea typeface="Calibri"/>
              <a:cs typeface="Calibri"/>
            </a:endParaRPr>
          </a:p>
          <a:p>
            <a:pPr marL="1080770" lvl="2" indent="-166370"/>
            <a:r>
              <a:rPr lang="it-IT"/>
              <a:t>Capacity to manage and perform actions (experience in the sectors)</a:t>
            </a:r>
            <a:endParaRPr lang="it-IT">
              <a:ea typeface="Calibri"/>
              <a:cs typeface="Calibri"/>
            </a:endParaRPr>
          </a:p>
          <a:p>
            <a:pPr marL="1080770" lvl="2" indent="-166370"/>
            <a:r>
              <a:rPr lang="it-IT"/>
              <a:t>Resources (financial data, source of financing, number of people employed)</a:t>
            </a:r>
            <a:endParaRPr lang="en-US">
              <a:ea typeface="Calibri" panose="020F0502020204030204"/>
              <a:cs typeface="Calibri" panose="020F0502020204030204"/>
            </a:endParaRPr>
          </a:p>
          <a:p>
            <a:pPr lvl="1"/>
            <a:r>
              <a:rPr lang="en-US"/>
              <a:t>The </a:t>
            </a:r>
            <a:r>
              <a:rPr lang="en-US" b="1"/>
              <a:t>co-applicant(s)</a:t>
            </a:r>
            <a:r>
              <a:rPr lang="en-US"/>
              <a:t>’ experience for similar and other actions</a:t>
            </a:r>
            <a:endParaRPr lang="en-US">
              <a:ea typeface="Calibri"/>
              <a:cs typeface="Calibri"/>
            </a:endParaRPr>
          </a:p>
          <a:p>
            <a:pPr marL="1080770" lvl="2" indent="-166370"/>
            <a:r>
              <a:rPr lang="it-IT"/>
              <a:t>History of cooperation with lead applicant</a:t>
            </a:r>
            <a:endParaRPr lang="it-IT">
              <a:ea typeface="Calibri"/>
              <a:cs typeface="Calibri"/>
            </a:endParaRPr>
          </a:p>
          <a:p>
            <a:pPr marL="1080770" lvl="2" indent="-166370"/>
            <a:r>
              <a:rPr lang="it-IT"/>
              <a:t>Capacity to manage and implement actions (experience in the sectors)</a:t>
            </a:r>
            <a:endParaRPr lang="it-IT">
              <a:ea typeface="Calibri"/>
              <a:cs typeface="Calibri"/>
            </a:endParaRPr>
          </a:p>
          <a:p>
            <a:pPr lvl="1"/>
            <a:r>
              <a:rPr lang="it-IT"/>
              <a:t>The </a:t>
            </a:r>
            <a:r>
              <a:rPr lang="it-IT" b="1"/>
              <a:t>associates</a:t>
            </a:r>
            <a:r>
              <a:rPr lang="it-IT"/>
              <a:t> </a:t>
            </a:r>
            <a:r>
              <a:rPr lang="it-IT" sz="2100"/>
              <a:t>(if any) - participate actively in the action, but are not eligible for grants and only qualify to receive daily allowances and travelling expenses)</a:t>
            </a:r>
            <a:endParaRPr lang="en-US" sz="2100"/>
          </a:p>
          <a:p>
            <a:pPr marL="267970" indent="-267970"/>
            <a:r>
              <a:rPr lang="en-US" b="1"/>
              <a:t>Mandate</a:t>
            </a:r>
            <a:r>
              <a:rPr lang="en-US"/>
              <a:t> for </a:t>
            </a:r>
            <a:r>
              <a:rPr lang="en-US" u="sng"/>
              <a:t>each</a:t>
            </a:r>
            <a:r>
              <a:rPr lang="en-US"/>
              <a:t> co-applicant and associates </a:t>
            </a:r>
            <a:r>
              <a:rPr lang="en-US" b="1"/>
              <a:t>signed</a:t>
            </a:r>
            <a:endParaRPr lang="en-US" b="1">
              <a:ea typeface="Calibri"/>
              <a:cs typeface="Calibri"/>
            </a:endParaRPr>
          </a:p>
          <a:p>
            <a:pPr marL="267970" indent="-267970"/>
            <a:r>
              <a:rPr lang="en-US" b="1"/>
              <a:t>Declaration</a:t>
            </a:r>
            <a:r>
              <a:rPr lang="en-US"/>
              <a:t> for lead applicant </a:t>
            </a:r>
            <a:r>
              <a:rPr lang="en-US" b="1"/>
              <a:t>signed </a:t>
            </a:r>
            <a:endParaRPr lang="en-US" b="1">
              <a:ea typeface="Calibri"/>
              <a:cs typeface="Calibri"/>
            </a:endParaRPr>
          </a:p>
        </p:txBody>
      </p:sp>
    </p:spTree>
    <p:extLst>
      <p:ext uri="{BB962C8B-B14F-4D97-AF65-F5344CB8AC3E}">
        <p14:creationId xmlns:p14="http://schemas.microsoft.com/office/powerpoint/2010/main" val="3900790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8DAA-F8CA-21E0-2DDF-855A8142CC7F}"/>
              </a:ext>
            </a:extLst>
          </p:cNvPr>
          <p:cNvSpPr>
            <a:spLocks noGrp="1"/>
          </p:cNvSpPr>
          <p:nvPr>
            <p:ph type="title"/>
          </p:nvPr>
        </p:nvSpPr>
        <p:spPr/>
        <p:txBody>
          <a:bodyPr/>
          <a:lstStyle/>
          <a:p>
            <a:pPr algn="ctr"/>
            <a:r>
              <a:rPr lang="nl-BE">
                <a:solidFill>
                  <a:schemeClr val="accent6"/>
                </a:solidFill>
              </a:rPr>
              <a:t>! Attention points !</a:t>
            </a:r>
            <a:endParaRPr lang="en-GB">
              <a:solidFill>
                <a:schemeClr val="accent6"/>
              </a:solidFill>
            </a:endParaRPr>
          </a:p>
        </p:txBody>
      </p:sp>
      <p:sp>
        <p:nvSpPr>
          <p:cNvPr id="3" name="Content Placeholder 2">
            <a:extLst>
              <a:ext uri="{FF2B5EF4-FFF2-40B4-BE49-F238E27FC236}">
                <a16:creationId xmlns:a16="http://schemas.microsoft.com/office/drawing/2014/main" id="{FF85BC59-3A9A-B1A4-3573-EE13CE17BFA5}"/>
              </a:ext>
            </a:extLst>
          </p:cNvPr>
          <p:cNvSpPr>
            <a:spLocks noGrp="1"/>
          </p:cNvSpPr>
          <p:nvPr>
            <p:ph idx="1"/>
          </p:nvPr>
        </p:nvSpPr>
        <p:spPr>
          <a:xfrm>
            <a:off x="152914" y="1577890"/>
            <a:ext cx="11886171" cy="5280110"/>
          </a:xfrm>
        </p:spPr>
        <p:txBody>
          <a:bodyPr vert="horz" lIns="91440" tIns="45720" rIns="91440" bIns="45720" rtlCol="0" anchor="t">
            <a:normAutofit/>
          </a:bodyPr>
          <a:lstStyle/>
          <a:p>
            <a:pPr marL="267970" indent="-267970"/>
            <a:r>
              <a:rPr lang="nl-BE" b="1"/>
              <a:t>Detail/elaborate </a:t>
            </a:r>
            <a:r>
              <a:rPr lang="nl-BE" b="1">
                <a:solidFill>
                  <a:srgbClr val="C00000"/>
                </a:solidFill>
              </a:rPr>
              <a:t>approaches/methodology </a:t>
            </a:r>
            <a:r>
              <a:rPr lang="nl-BE"/>
              <a:t>to engage</a:t>
            </a:r>
            <a:r>
              <a:rPr lang="nl-BE" i="1"/>
              <a:t> </a:t>
            </a:r>
            <a:r>
              <a:rPr lang="nl-BE"/>
              <a:t>private sector throughout the program (e.g., training curriculum development, training, WBL, post-training support). </a:t>
            </a:r>
            <a:r>
              <a:rPr lang="nl-BE" i="1"/>
              <a:t>How will they be involved, incentivised and monitored? How will quality assurance aspects be ensured?</a:t>
            </a:r>
            <a:endParaRPr lang="en-US" i="1"/>
          </a:p>
          <a:p>
            <a:pPr marL="267970" indent="-267970"/>
            <a:r>
              <a:rPr lang="nl-BE" b="1"/>
              <a:t>Clarify clearly</a:t>
            </a:r>
            <a:r>
              <a:rPr lang="nl-BE"/>
              <a:t> strategies to </a:t>
            </a:r>
            <a:r>
              <a:rPr lang="nl-BE" b="1">
                <a:solidFill>
                  <a:srgbClr val="C00000"/>
                </a:solidFill>
              </a:rPr>
              <a:t>promote sustainability in post-training support </a:t>
            </a:r>
            <a:r>
              <a:rPr lang="nl-BE"/>
              <a:t>- </a:t>
            </a:r>
            <a:r>
              <a:rPr lang="nl-BE" i="1"/>
              <a:t>Distribution strategy of start-up kits, networks and linkages, etc. </a:t>
            </a:r>
            <a:endParaRPr lang="nl-BE" i="1">
              <a:ea typeface="Calibri"/>
              <a:cs typeface="Calibri"/>
            </a:endParaRPr>
          </a:p>
          <a:p>
            <a:pPr marL="267970" indent="-267970"/>
            <a:r>
              <a:rPr lang="nl-BE" b="1"/>
              <a:t>Clarify clearly </a:t>
            </a:r>
            <a:r>
              <a:rPr lang="nl-BE"/>
              <a:t>strategies related to </a:t>
            </a:r>
            <a:r>
              <a:rPr lang="nl-BE" b="1">
                <a:solidFill>
                  <a:srgbClr val="C00000"/>
                </a:solidFill>
              </a:rPr>
              <a:t>access to markets and finance</a:t>
            </a:r>
          </a:p>
          <a:p>
            <a:pPr marL="267970" indent="-267970"/>
            <a:r>
              <a:rPr lang="nl-BE" b="1"/>
              <a:t>Highlight </a:t>
            </a:r>
            <a:r>
              <a:rPr lang="nl-BE" b="1">
                <a:solidFill>
                  <a:srgbClr val="C00000"/>
                </a:solidFill>
              </a:rPr>
              <a:t>social inclusion strategies </a:t>
            </a:r>
            <a:r>
              <a:rPr lang="nl-BE"/>
              <a:t>throughout the program: recruitment, training, WBL and post-training support</a:t>
            </a:r>
          </a:p>
          <a:p>
            <a:pPr marL="267970" indent="-267970"/>
            <a:r>
              <a:rPr lang="nl-BE"/>
              <a:t>Ensure </a:t>
            </a:r>
            <a:r>
              <a:rPr lang="nl-BE" b="1">
                <a:solidFill>
                  <a:srgbClr val="C00000"/>
                </a:solidFill>
              </a:rPr>
              <a:t>logical flow </a:t>
            </a:r>
            <a:r>
              <a:rPr lang="nl-BE"/>
              <a:t>between activities (eg. training &amp; WBL) &amp;  structuring between different phases (e.g., inception, baseline, implementation, end-line)</a:t>
            </a:r>
            <a:r>
              <a:rPr lang="nl-BE" b="1">
                <a:solidFill>
                  <a:srgbClr val="C00000"/>
                </a:solidFill>
              </a:rPr>
              <a:t> </a:t>
            </a:r>
            <a:endParaRPr lang="nl-BE" b="1">
              <a:solidFill>
                <a:srgbClr val="C00000"/>
              </a:solidFill>
              <a:ea typeface="Calibri"/>
              <a:cs typeface="Calibri"/>
            </a:endParaRPr>
          </a:p>
        </p:txBody>
      </p:sp>
    </p:spTree>
    <p:extLst>
      <p:ext uri="{BB962C8B-B14F-4D97-AF65-F5344CB8AC3E}">
        <p14:creationId xmlns:p14="http://schemas.microsoft.com/office/powerpoint/2010/main" val="73934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85664-754A-E014-8E3F-4DD04657FDD1}"/>
              </a:ext>
            </a:extLst>
          </p:cNvPr>
          <p:cNvSpPr>
            <a:spLocks noGrp="1"/>
          </p:cNvSpPr>
          <p:nvPr>
            <p:ph type="title"/>
          </p:nvPr>
        </p:nvSpPr>
        <p:spPr/>
        <p:txBody>
          <a:bodyPr vert="horz" lIns="91440" tIns="45720" rIns="91440" bIns="45720" rtlCol="0" anchor="t">
            <a:normAutofit/>
          </a:bodyPr>
          <a:lstStyle/>
          <a:p>
            <a:r>
              <a:rPr lang="fr-BE" b="1">
                <a:solidFill>
                  <a:srgbClr val="C00000"/>
                </a:solidFill>
                <a:ea typeface="+mj-lt"/>
                <a:cs typeface="+mj-lt"/>
              </a:rPr>
              <a:t>1. </a:t>
            </a:r>
            <a:r>
              <a:rPr lang="fr-BE" b="1" err="1">
                <a:solidFill>
                  <a:srgbClr val="C00000"/>
                </a:solidFill>
                <a:ea typeface="+mj-lt"/>
                <a:cs typeface="+mj-lt"/>
              </a:rPr>
              <a:t>Cn't</a:t>
            </a:r>
            <a:r>
              <a:rPr lang="fr-BE" b="1">
                <a:solidFill>
                  <a:srgbClr val="C00000"/>
                </a:solidFill>
                <a:ea typeface="+mj-lt"/>
                <a:cs typeface="+mj-lt"/>
              </a:rPr>
              <a:t> Introduction</a:t>
            </a:r>
            <a:endParaRPr lang="en-US">
              <a:solidFill>
                <a:srgbClr val="C00000"/>
              </a:solidFill>
              <a:ea typeface="Calibri"/>
              <a:cs typeface="Calibri"/>
            </a:endParaRPr>
          </a:p>
        </p:txBody>
      </p:sp>
      <p:sp>
        <p:nvSpPr>
          <p:cNvPr id="3" name="Content Placeholder 2">
            <a:extLst>
              <a:ext uri="{FF2B5EF4-FFF2-40B4-BE49-F238E27FC236}">
                <a16:creationId xmlns:a16="http://schemas.microsoft.com/office/drawing/2014/main" id="{6232814A-7387-7C3F-0883-63810EAF9DFA}"/>
              </a:ext>
            </a:extLst>
          </p:cNvPr>
          <p:cNvSpPr>
            <a:spLocks noGrp="1"/>
          </p:cNvSpPr>
          <p:nvPr>
            <p:ph idx="1"/>
          </p:nvPr>
        </p:nvSpPr>
        <p:spPr>
          <a:xfrm>
            <a:off x="827314" y="1825625"/>
            <a:ext cx="10526486" cy="4351338"/>
          </a:xfrm>
        </p:spPr>
        <p:txBody>
          <a:bodyPr vert="horz" lIns="91440" tIns="45720" rIns="91440" bIns="45720" rtlCol="0" anchor="t">
            <a:normAutofit/>
          </a:bodyPr>
          <a:lstStyle/>
          <a:p>
            <a:pPr marL="0" indent="0">
              <a:buNone/>
            </a:pPr>
            <a:r>
              <a:rPr lang="en-US" sz="2700">
                <a:ea typeface="Calibri"/>
                <a:cs typeface="Calibri"/>
              </a:rPr>
              <a:t>Interventions are funded by:</a:t>
            </a:r>
          </a:p>
          <a:p>
            <a:pPr marL="267970" indent="-267970"/>
            <a:r>
              <a:rPr lang="en-US" sz="2700" b="1">
                <a:ea typeface="Calibri"/>
                <a:cs typeface="Calibri"/>
              </a:rPr>
              <a:t>Belgian government </a:t>
            </a:r>
          </a:p>
          <a:p>
            <a:pPr lvl="1">
              <a:buFont typeface="Wingdings" panose="05000000000000000000" pitchFamily="2" charset="2"/>
              <a:buChar char="v"/>
            </a:pPr>
            <a:r>
              <a:rPr lang="en-US" sz="2300" b="1" u="sng">
                <a:ea typeface="Calibri"/>
                <a:cs typeface="Calibri"/>
              </a:rPr>
              <a:t>Employability and Employment: </a:t>
            </a:r>
            <a:r>
              <a:rPr lang="en-US" sz="2300">
                <a:solidFill>
                  <a:schemeClr val="tx1">
                    <a:lumMod val="65000"/>
                    <a:lumOff val="35000"/>
                  </a:schemeClr>
                </a:solidFill>
                <a:ea typeface="Calibri"/>
                <a:cs typeface="Calibri"/>
              </a:rPr>
              <a:t>Green and decent jobs for youth “WeWork” </a:t>
            </a:r>
          </a:p>
          <a:p>
            <a:pPr lvl="1">
              <a:buFont typeface="Wingdings" panose="05000000000000000000" pitchFamily="2" charset="2"/>
              <a:buChar char="v"/>
            </a:pPr>
            <a:r>
              <a:rPr lang="en-US" sz="2300" b="1">
                <a:ea typeface="Calibri"/>
                <a:cs typeface="Calibri"/>
              </a:rPr>
              <a:t>Education: </a:t>
            </a:r>
            <a:r>
              <a:rPr lang="en-US" sz="2300">
                <a:ea typeface="Calibri"/>
                <a:cs typeface="Calibri"/>
              </a:rPr>
              <a:t>WeLearn</a:t>
            </a:r>
          </a:p>
          <a:p>
            <a:pPr lvl="1">
              <a:buFont typeface="Wingdings" panose="05000000000000000000" pitchFamily="2" charset="2"/>
              <a:buChar char="v"/>
            </a:pPr>
            <a:r>
              <a:rPr lang="en-US" sz="2300" b="1">
                <a:ea typeface="Calibri"/>
                <a:cs typeface="Calibri"/>
              </a:rPr>
              <a:t>Health: </a:t>
            </a:r>
            <a:r>
              <a:rPr lang="en-US" sz="2300">
                <a:ea typeface="Calibri"/>
                <a:cs typeface="Calibri"/>
              </a:rPr>
              <a:t>WeCare and WeTrain4Health</a:t>
            </a:r>
          </a:p>
          <a:p>
            <a:pPr marL="267970" indent="-267970"/>
            <a:r>
              <a:rPr lang="en-US" sz="2700">
                <a:ea typeface="Calibri"/>
                <a:cs typeface="Calibri"/>
              </a:rPr>
              <a:t>and the </a:t>
            </a:r>
            <a:r>
              <a:rPr lang="en-US" sz="2700" b="1">
                <a:ea typeface="Calibri"/>
                <a:cs typeface="Calibri"/>
              </a:rPr>
              <a:t>EU </a:t>
            </a:r>
          </a:p>
          <a:p>
            <a:pPr lvl="1">
              <a:buFont typeface="Wingdings" panose="05000000000000000000" pitchFamily="2" charset="2"/>
              <a:buChar char="v"/>
            </a:pPr>
            <a:r>
              <a:rPr lang="en-US" sz="2300" b="1">
                <a:ea typeface="Calibri"/>
                <a:cs typeface="Calibri"/>
              </a:rPr>
              <a:t>Employability and Employment: </a:t>
            </a:r>
            <a:r>
              <a:rPr lang="en-US" sz="2300">
                <a:solidFill>
                  <a:srgbClr val="FF0000"/>
                </a:solidFill>
                <a:ea typeface="Calibri"/>
                <a:cs typeface="Calibri"/>
              </a:rPr>
              <a:t>Green and decent jobs for youth “WeWork” </a:t>
            </a:r>
          </a:p>
          <a:p>
            <a:pPr lvl="1">
              <a:buFont typeface="Wingdings" panose="05000000000000000000" pitchFamily="2" charset="2"/>
              <a:buChar char="v"/>
            </a:pPr>
            <a:r>
              <a:rPr lang="en-US" sz="2300" b="1">
                <a:ea typeface="Calibri"/>
                <a:cs typeface="Calibri"/>
              </a:rPr>
              <a:t>Business: </a:t>
            </a:r>
            <a:r>
              <a:rPr lang="en-US" sz="2300">
                <a:ea typeface="Calibri"/>
                <a:cs typeface="Calibri"/>
              </a:rPr>
              <a:t>SB4U and SBHR</a:t>
            </a:r>
          </a:p>
          <a:p>
            <a:pPr lvl="1">
              <a:buFont typeface="Wingdings" panose="05000000000000000000" pitchFamily="2" charset="2"/>
              <a:buChar char="v"/>
            </a:pPr>
            <a:r>
              <a:rPr lang="en-US" sz="2300" b="1">
                <a:ea typeface="Calibri"/>
                <a:cs typeface="Calibri"/>
              </a:rPr>
              <a:t>Gender: </a:t>
            </a:r>
            <a:r>
              <a:rPr lang="en-US" sz="2300">
                <a:ea typeface="Calibri"/>
                <a:cs typeface="Calibri"/>
              </a:rPr>
              <a:t>G4DU</a:t>
            </a:r>
          </a:p>
        </p:txBody>
      </p:sp>
    </p:spTree>
    <p:extLst>
      <p:ext uri="{BB962C8B-B14F-4D97-AF65-F5344CB8AC3E}">
        <p14:creationId xmlns:p14="http://schemas.microsoft.com/office/powerpoint/2010/main" val="1000952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8DAA-F8CA-21E0-2DDF-855A8142CC7F}"/>
              </a:ext>
            </a:extLst>
          </p:cNvPr>
          <p:cNvSpPr>
            <a:spLocks noGrp="1"/>
          </p:cNvSpPr>
          <p:nvPr>
            <p:ph type="title"/>
          </p:nvPr>
        </p:nvSpPr>
        <p:spPr/>
        <p:txBody>
          <a:bodyPr/>
          <a:lstStyle/>
          <a:p>
            <a:pPr algn="ctr"/>
            <a:r>
              <a:rPr lang="nl-BE">
                <a:solidFill>
                  <a:schemeClr val="accent6"/>
                </a:solidFill>
              </a:rPr>
              <a:t>! Attention points !</a:t>
            </a:r>
            <a:endParaRPr lang="en-GB">
              <a:solidFill>
                <a:schemeClr val="accent6"/>
              </a:solidFill>
            </a:endParaRPr>
          </a:p>
        </p:txBody>
      </p:sp>
      <p:sp>
        <p:nvSpPr>
          <p:cNvPr id="3" name="Content Placeholder 2">
            <a:extLst>
              <a:ext uri="{FF2B5EF4-FFF2-40B4-BE49-F238E27FC236}">
                <a16:creationId xmlns:a16="http://schemas.microsoft.com/office/drawing/2014/main" id="{FF85BC59-3A9A-B1A4-3573-EE13CE17BFA5}"/>
              </a:ext>
            </a:extLst>
          </p:cNvPr>
          <p:cNvSpPr>
            <a:spLocks noGrp="1"/>
          </p:cNvSpPr>
          <p:nvPr>
            <p:ph idx="1"/>
          </p:nvPr>
        </p:nvSpPr>
        <p:spPr>
          <a:xfrm>
            <a:off x="338667" y="1825625"/>
            <a:ext cx="11709399" cy="4846108"/>
          </a:xfrm>
        </p:spPr>
        <p:txBody>
          <a:bodyPr vert="horz" lIns="91440" tIns="45720" rIns="91440" bIns="45720" rtlCol="0" anchor="t">
            <a:normAutofit/>
          </a:bodyPr>
          <a:lstStyle/>
          <a:p>
            <a:pPr marL="267970" indent="-267970"/>
            <a:r>
              <a:rPr lang="nl-BE" sz="2800"/>
              <a:t>Ensure 100% </a:t>
            </a:r>
            <a:r>
              <a:rPr lang="nl-BE" sz="2800" b="1">
                <a:solidFill>
                  <a:srgbClr val="C00000"/>
                </a:solidFill>
              </a:rPr>
              <a:t>alignment of structure </a:t>
            </a:r>
            <a:r>
              <a:rPr lang="nl-BE" sz="2800"/>
              <a:t>between </a:t>
            </a:r>
            <a:r>
              <a:rPr lang="nl-BE" sz="2800" b="1"/>
              <a:t>narrative, activity plan, budget &amp; logframe</a:t>
            </a:r>
            <a:endParaRPr lang="en-GB" sz="2800" b="1">
              <a:ea typeface="Calibri" panose="020F0502020204030204"/>
              <a:cs typeface="Calibri" panose="020F0502020204030204"/>
            </a:endParaRPr>
          </a:p>
          <a:p>
            <a:pPr marL="267970" indent="-267970"/>
            <a:r>
              <a:rPr lang="nl-BE"/>
              <a:t>Incorporate </a:t>
            </a:r>
            <a:r>
              <a:rPr lang="nl-BE" b="1">
                <a:solidFill>
                  <a:srgbClr val="C00000"/>
                </a:solidFill>
              </a:rPr>
              <a:t>technical aspects </a:t>
            </a:r>
            <a:r>
              <a:rPr lang="en-US"/>
              <a:t>demonstrating the potential to contribute to sustainable adoption of good practices and contribute to environmental conservation</a:t>
            </a:r>
            <a:endParaRPr lang="nl-BE">
              <a:ea typeface="Calibri" panose="020F0502020204030204"/>
              <a:cs typeface="Calibri" panose="020F0502020204030204"/>
            </a:endParaRPr>
          </a:p>
          <a:p>
            <a:pPr marL="267970" indent="-267970"/>
            <a:r>
              <a:rPr lang="nl-BE"/>
              <a:t>Clarify clearly the </a:t>
            </a:r>
            <a:r>
              <a:rPr lang="nl-BE" b="1">
                <a:solidFill>
                  <a:srgbClr val="C00000"/>
                </a:solidFill>
              </a:rPr>
              <a:t>role and complementarity </a:t>
            </a:r>
            <a:r>
              <a:rPr lang="nl-BE" b="1"/>
              <a:t>of (and/or engagement with) each stakeholder </a:t>
            </a:r>
            <a:r>
              <a:rPr lang="nl-BE"/>
              <a:t>in implementation:</a:t>
            </a:r>
            <a:endParaRPr lang="nl-BE">
              <a:ea typeface="Calibri" panose="020F0502020204030204"/>
              <a:cs typeface="Calibri" panose="020F0502020204030204"/>
            </a:endParaRPr>
          </a:p>
          <a:p>
            <a:pPr lvl="1"/>
            <a:r>
              <a:rPr lang="nl-BE"/>
              <a:t>Applicant, co-applicant(s), any associate </a:t>
            </a:r>
          </a:p>
          <a:p>
            <a:pPr lvl="1"/>
            <a:r>
              <a:rPr lang="nl-BE"/>
              <a:t>External stakeholders: community, local govt, private sector</a:t>
            </a:r>
          </a:p>
        </p:txBody>
      </p:sp>
    </p:spTree>
    <p:extLst>
      <p:ext uri="{BB962C8B-B14F-4D97-AF65-F5344CB8AC3E}">
        <p14:creationId xmlns:p14="http://schemas.microsoft.com/office/powerpoint/2010/main" val="2384528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2EA-C7D1-C7B1-45BC-917345C4844F}"/>
              </a:ext>
            </a:extLst>
          </p:cNvPr>
          <p:cNvSpPr>
            <a:spLocks noGrp="1"/>
          </p:cNvSpPr>
          <p:nvPr>
            <p:ph type="title"/>
          </p:nvPr>
        </p:nvSpPr>
        <p:spPr>
          <a:xfrm>
            <a:off x="1755759" y="571883"/>
            <a:ext cx="8637789" cy="1325563"/>
          </a:xfrm>
        </p:spPr>
        <p:txBody>
          <a:bodyPr>
            <a:normAutofit/>
          </a:bodyPr>
          <a:lstStyle/>
          <a:p>
            <a:pPr marL="627063" indent="-627063"/>
            <a:r>
              <a:rPr lang="it-IT" b="1"/>
              <a:t>4. Proposal</a:t>
            </a:r>
            <a:br>
              <a:rPr lang="it-IT" b="1"/>
            </a:br>
            <a:r>
              <a:rPr lang="it-IT" b="1"/>
              <a:t>a) </a:t>
            </a:r>
            <a:r>
              <a:rPr lang="en-US" b="1"/>
              <a:t>Annex A: application form</a:t>
            </a:r>
            <a:endParaRPr lang="en-UG" b="1"/>
          </a:p>
        </p:txBody>
      </p:sp>
      <p:pic>
        <p:nvPicPr>
          <p:cNvPr id="4" name="Picture 3">
            <a:extLst>
              <a:ext uri="{FF2B5EF4-FFF2-40B4-BE49-F238E27FC236}">
                <a16:creationId xmlns:a16="http://schemas.microsoft.com/office/drawing/2014/main" id="{D1056F81-A67E-C577-F926-5FCB8BB2869B}"/>
              </a:ext>
            </a:extLst>
          </p:cNvPr>
          <p:cNvPicPr>
            <a:picLocks noChangeAspect="1"/>
          </p:cNvPicPr>
          <p:nvPr/>
        </p:nvPicPr>
        <p:blipFill>
          <a:blip r:embed="rId2"/>
          <a:stretch>
            <a:fillRect/>
          </a:stretch>
        </p:blipFill>
        <p:spPr>
          <a:xfrm>
            <a:off x="2541760" y="2020317"/>
            <a:ext cx="6319520" cy="4739641"/>
          </a:xfrm>
          <a:prstGeom prst="rect">
            <a:avLst/>
          </a:prstGeom>
        </p:spPr>
      </p:pic>
    </p:spTree>
    <p:extLst>
      <p:ext uri="{BB962C8B-B14F-4D97-AF65-F5344CB8AC3E}">
        <p14:creationId xmlns:p14="http://schemas.microsoft.com/office/powerpoint/2010/main" val="1305800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592A6-8690-E624-CECD-F3AB2CAF1AF9}"/>
              </a:ext>
            </a:extLst>
          </p:cNvPr>
          <p:cNvSpPr>
            <a:spLocks noGrp="1"/>
          </p:cNvSpPr>
          <p:nvPr>
            <p:ph type="title"/>
          </p:nvPr>
        </p:nvSpPr>
        <p:spPr/>
        <p:txBody>
          <a:bodyPr/>
          <a:lstStyle/>
          <a:p>
            <a:r>
              <a:rPr lang="en-US" b="1">
                <a:solidFill>
                  <a:srgbClr val="C00000"/>
                </a:solidFill>
              </a:rPr>
              <a:t>4b. M&amp;E logical framework</a:t>
            </a:r>
            <a:endParaRPr lang="en-UG" b="1">
              <a:solidFill>
                <a:srgbClr val="C00000"/>
              </a:solidFill>
            </a:endParaRPr>
          </a:p>
        </p:txBody>
      </p:sp>
      <p:sp>
        <p:nvSpPr>
          <p:cNvPr id="3" name="Content Placeholder 2">
            <a:extLst>
              <a:ext uri="{FF2B5EF4-FFF2-40B4-BE49-F238E27FC236}">
                <a16:creationId xmlns:a16="http://schemas.microsoft.com/office/drawing/2014/main" id="{1C6520E3-4DD7-1CE5-A49C-FAC123140C18}"/>
              </a:ext>
            </a:extLst>
          </p:cNvPr>
          <p:cNvSpPr>
            <a:spLocks noGrp="1"/>
          </p:cNvSpPr>
          <p:nvPr>
            <p:ph idx="1"/>
          </p:nvPr>
        </p:nvSpPr>
        <p:spPr>
          <a:xfrm>
            <a:off x="1799302" y="1524000"/>
            <a:ext cx="8637789" cy="4652963"/>
          </a:xfrm>
        </p:spPr>
        <p:txBody>
          <a:bodyPr/>
          <a:lstStyle/>
          <a:p>
            <a:pPr marL="0" indent="0">
              <a:buNone/>
            </a:pPr>
            <a:r>
              <a:rPr lang="en-US"/>
              <a:t>Use Annex C: </a:t>
            </a:r>
            <a:r>
              <a:rPr lang="en-US" err="1"/>
              <a:t>logframe</a:t>
            </a:r>
            <a:r>
              <a:rPr lang="en-US"/>
              <a:t> template and explain logic</a:t>
            </a:r>
          </a:p>
        </p:txBody>
      </p:sp>
      <p:pic>
        <p:nvPicPr>
          <p:cNvPr id="5" name="Picture 4">
            <a:extLst>
              <a:ext uri="{FF2B5EF4-FFF2-40B4-BE49-F238E27FC236}">
                <a16:creationId xmlns:a16="http://schemas.microsoft.com/office/drawing/2014/main" id="{B56701DF-0F1D-8AC2-967C-F5DC3539DC75}"/>
              </a:ext>
            </a:extLst>
          </p:cNvPr>
          <p:cNvPicPr>
            <a:picLocks noChangeAspect="1"/>
          </p:cNvPicPr>
          <p:nvPr/>
        </p:nvPicPr>
        <p:blipFill>
          <a:blip r:embed="rId3"/>
          <a:stretch>
            <a:fillRect/>
          </a:stretch>
        </p:blipFill>
        <p:spPr>
          <a:xfrm>
            <a:off x="2085159" y="1996720"/>
            <a:ext cx="7607482" cy="4758465"/>
          </a:xfrm>
          <a:prstGeom prst="rect">
            <a:avLst/>
          </a:prstGeom>
        </p:spPr>
      </p:pic>
    </p:spTree>
    <p:extLst>
      <p:ext uri="{BB962C8B-B14F-4D97-AF65-F5344CB8AC3E}">
        <p14:creationId xmlns:p14="http://schemas.microsoft.com/office/powerpoint/2010/main" val="743513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8D3E64BF-95B1-466C-CF95-E6EC7F7A3377}"/>
              </a:ext>
            </a:extLst>
          </p:cNvPr>
          <p:cNvGraphicFramePr>
            <a:graphicFrameLocks noGrp="1"/>
          </p:cNvGraphicFramePr>
          <p:nvPr>
            <p:ph idx="1"/>
          </p:nvPr>
        </p:nvGraphicFramePr>
        <p:xfrm>
          <a:off x="619104" y="-1044923"/>
          <a:ext cx="10956489" cy="770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09CFF46C-2EF6-4127-0E0D-5296D0EA9ECF}"/>
              </a:ext>
            </a:extLst>
          </p:cNvPr>
          <p:cNvSpPr>
            <a:spLocks noGrp="1"/>
          </p:cNvSpPr>
          <p:nvPr>
            <p:ph type="title"/>
          </p:nvPr>
        </p:nvSpPr>
        <p:spPr>
          <a:xfrm>
            <a:off x="1777409" y="317692"/>
            <a:ext cx="8637789" cy="1325563"/>
          </a:xfrm>
        </p:spPr>
        <p:txBody>
          <a:bodyPr/>
          <a:lstStyle/>
          <a:p>
            <a:r>
              <a:rPr lang="en-US" b="1">
                <a:solidFill>
                  <a:srgbClr val="C00000"/>
                </a:solidFill>
              </a:rPr>
              <a:t>4b. Logical flow</a:t>
            </a:r>
            <a:endParaRPr lang="en-UG" b="1">
              <a:solidFill>
                <a:srgbClr val="C00000"/>
              </a:solidFill>
            </a:endParaRPr>
          </a:p>
        </p:txBody>
      </p:sp>
      <p:sp>
        <p:nvSpPr>
          <p:cNvPr id="344" name="Linkeraccolade 343">
            <a:extLst>
              <a:ext uri="{FF2B5EF4-FFF2-40B4-BE49-F238E27FC236}">
                <a16:creationId xmlns:a16="http://schemas.microsoft.com/office/drawing/2014/main" id="{7D347B60-723E-FD4F-C3A2-E57FF616611E}"/>
              </a:ext>
            </a:extLst>
          </p:cNvPr>
          <p:cNvSpPr/>
          <p:nvPr/>
        </p:nvSpPr>
        <p:spPr>
          <a:xfrm rot="5400000">
            <a:off x="3983346" y="500697"/>
            <a:ext cx="344773" cy="32943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45" name="Linkeraccolade 344">
            <a:extLst>
              <a:ext uri="{FF2B5EF4-FFF2-40B4-BE49-F238E27FC236}">
                <a16:creationId xmlns:a16="http://schemas.microsoft.com/office/drawing/2014/main" id="{BB9BF3EE-A7C3-CEC5-1E87-F437B282DE73}"/>
              </a:ext>
            </a:extLst>
          </p:cNvPr>
          <p:cNvSpPr/>
          <p:nvPr/>
        </p:nvSpPr>
        <p:spPr>
          <a:xfrm rot="5400000">
            <a:off x="8435303" y="-485728"/>
            <a:ext cx="334335" cy="52567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60" name="Tekstvak 359">
            <a:extLst>
              <a:ext uri="{FF2B5EF4-FFF2-40B4-BE49-F238E27FC236}">
                <a16:creationId xmlns:a16="http://schemas.microsoft.com/office/drawing/2014/main" id="{CB9C5248-0213-B754-5357-75240C698DE8}"/>
              </a:ext>
            </a:extLst>
          </p:cNvPr>
          <p:cNvSpPr txBox="1"/>
          <p:nvPr/>
        </p:nvSpPr>
        <p:spPr>
          <a:xfrm>
            <a:off x="3205996" y="1597698"/>
            <a:ext cx="1879708" cy="375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i="1" err="1">
                <a:ea typeface="Calibri"/>
                <a:cs typeface="Calibri"/>
              </a:rPr>
              <a:t>Planned</a:t>
            </a:r>
            <a:r>
              <a:rPr lang="nl-NL" b="1" i="1">
                <a:ea typeface="Calibri"/>
                <a:cs typeface="Calibri"/>
              </a:rPr>
              <a:t> </a:t>
            </a:r>
            <a:r>
              <a:rPr lang="nl-NL" b="1" i="1" err="1">
                <a:ea typeface="Calibri"/>
                <a:cs typeface="Calibri"/>
              </a:rPr>
              <a:t>work</a:t>
            </a:r>
            <a:endParaRPr lang="nl-NL" err="1">
              <a:ea typeface="Calibri" panose="020F0502020204030204"/>
              <a:cs typeface="Calibri" panose="020F0502020204030204"/>
            </a:endParaRPr>
          </a:p>
        </p:txBody>
      </p:sp>
      <p:sp>
        <p:nvSpPr>
          <p:cNvPr id="361" name="Tekstvak 360">
            <a:extLst>
              <a:ext uri="{FF2B5EF4-FFF2-40B4-BE49-F238E27FC236}">
                <a16:creationId xmlns:a16="http://schemas.microsoft.com/office/drawing/2014/main" id="{9A032006-BAF2-C60F-37E2-9A02E24C4608}"/>
              </a:ext>
            </a:extLst>
          </p:cNvPr>
          <p:cNvSpPr txBox="1"/>
          <p:nvPr/>
        </p:nvSpPr>
        <p:spPr>
          <a:xfrm>
            <a:off x="7663173" y="1597698"/>
            <a:ext cx="1879708" cy="375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i="1" err="1">
                <a:ea typeface="Calibri"/>
                <a:cs typeface="Calibri"/>
              </a:rPr>
              <a:t>Intended</a:t>
            </a:r>
            <a:r>
              <a:rPr lang="nl-NL" b="1" i="1">
                <a:ea typeface="Calibri"/>
                <a:cs typeface="Calibri"/>
              </a:rPr>
              <a:t> </a:t>
            </a:r>
            <a:r>
              <a:rPr lang="nl-NL" b="1" i="1" err="1">
                <a:ea typeface="Calibri"/>
                <a:cs typeface="Calibri"/>
              </a:rPr>
              <a:t>results</a:t>
            </a:r>
            <a:endParaRPr lang="nl-NL" b="1" i="1">
              <a:ea typeface="Calibri"/>
              <a:cs typeface="Calibri"/>
            </a:endParaRPr>
          </a:p>
        </p:txBody>
      </p:sp>
      <p:sp>
        <p:nvSpPr>
          <p:cNvPr id="362" name="Tekstvak 361">
            <a:extLst>
              <a:ext uri="{FF2B5EF4-FFF2-40B4-BE49-F238E27FC236}">
                <a16:creationId xmlns:a16="http://schemas.microsoft.com/office/drawing/2014/main" id="{E327E4FE-2C16-F965-0F8D-51692B8B7CF5}"/>
              </a:ext>
            </a:extLst>
          </p:cNvPr>
          <p:cNvSpPr txBox="1"/>
          <p:nvPr/>
        </p:nvSpPr>
        <p:spPr>
          <a:xfrm>
            <a:off x="720554" y="3446132"/>
            <a:ext cx="1566423" cy="184665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err="1">
                <a:ea typeface="+mn-lt"/>
                <a:cs typeface="+mn-lt"/>
              </a:rPr>
              <a:t>Problem</a:t>
            </a:r>
            <a:r>
              <a:rPr lang="nl-NL" sz="1600">
                <a:ea typeface="+mn-lt"/>
                <a:cs typeface="+mn-lt"/>
              </a:rPr>
              <a:t> analysis</a:t>
            </a:r>
            <a:endParaRPr lang="nl-NL" sz="1600">
              <a:ea typeface="Calibri"/>
              <a:cs typeface="Calibri"/>
            </a:endParaRPr>
          </a:p>
          <a:p>
            <a:r>
              <a:rPr lang="nl-NL" sz="1600">
                <a:ea typeface="+mn-lt"/>
                <a:cs typeface="+mn-lt"/>
              </a:rPr>
              <a:t>Stakeholder analysis</a:t>
            </a:r>
            <a:endParaRPr lang="nl-NL" sz="1600">
              <a:ea typeface="Calibri"/>
              <a:cs typeface="Calibri"/>
            </a:endParaRPr>
          </a:p>
          <a:p>
            <a:r>
              <a:rPr lang="nl-NL" sz="1600" err="1">
                <a:ea typeface="+mn-lt"/>
                <a:cs typeface="+mn-lt"/>
              </a:rPr>
              <a:t>Objectives</a:t>
            </a:r>
            <a:r>
              <a:rPr lang="nl-NL" sz="1600">
                <a:ea typeface="+mn-lt"/>
                <a:cs typeface="+mn-lt"/>
              </a:rPr>
              <a:t> </a:t>
            </a:r>
            <a:endParaRPr lang="nl-NL" sz="1600">
              <a:ea typeface="Calibri"/>
              <a:cs typeface="Calibri"/>
            </a:endParaRPr>
          </a:p>
          <a:p>
            <a:r>
              <a:rPr lang="nl-NL" sz="1600">
                <a:ea typeface="+mn-lt"/>
                <a:cs typeface="+mn-lt"/>
              </a:rPr>
              <a:t>Risk analysis</a:t>
            </a:r>
            <a:endParaRPr lang="nl-NL" sz="1600">
              <a:ea typeface="Calibri"/>
              <a:cs typeface="Calibri"/>
            </a:endParaRPr>
          </a:p>
          <a:p>
            <a:pPr algn="l"/>
            <a:endParaRPr lang="nl-NL">
              <a:ea typeface="Calibri"/>
              <a:cs typeface="Calibri"/>
            </a:endParaRPr>
          </a:p>
        </p:txBody>
      </p:sp>
      <p:sp>
        <p:nvSpPr>
          <p:cNvPr id="363" name="Tekstvak 362">
            <a:extLst>
              <a:ext uri="{FF2B5EF4-FFF2-40B4-BE49-F238E27FC236}">
                <a16:creationId xmlns:a16="http://schemas.microsoft.com/office/drawing/2014/main" id="{4AF79074-6CA6-471C-54A4-597AB5934599}"/>
              </a:ext>
            </a:extLst>
          </p:cNvPr>
          <p:cNvSpPr txBox="1"/>
          <p:nvPr/>
        </p:nvSpPr>
        <p:spPr>
          <a:xfrm>
            <a:off x="2505512" y="3446131"/>
            <a:ext cx="1566423" cy="209288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err="1">
                <a:ea typeface="+mn-lt"/>
                <a:cs typeface="+mn-lt"/>
              </a:rPr>
              <a:t>Staff</a:t>
            </a:r>
            <a:endParaRPr lang="nl-NL" err="1"/>
          </a:p>
          <a:p>
            <a:r>
              <a:rPr lang="nl-NL" sz="1600">
                <a:ea typeface="+mn-lt"/>
                <a:cs typeface="+mn-lt"/>
              </a:rPr>
              <a:t>Time</a:t>
            </a:r>
            <a:endParaRPr lang="nl-NL"/>
          </a:p>
          <a:p>
            <a:r>
              <a:rPr lang="nl-NL" sz="1600">
                <a:ea typeface="+mn-lt"/>
                <a:cs typeface="+mn-lt"/>
              </a:rPr>
              <a:t>Money</a:t>
            </a:r>
            <a:endParaRPr lang="nl-NL"/>
          </a:p>
          <a:p>
            <a:r>
              <a:rPr lang="nl-NL" sz="1600" err="1">
                <a:ea typeface="+mn-lt"/>
                <a:cs typeface="+mn-lt"/>
              </a:rPr>
              <a:t>Materials</a:t>
            </a:r>
            <a:endParaRPr lang="nl-NL" err="1"/>
          </a:p>
          <a:p>
            <a:r>
              <a:rPr lang="nl-NL" sz="1600">
                <a:ea typeface="+mn-lt"/>
                <a:cs typeface="+mn-lt"/>
              </a:rPr>
              <a:t>Equipment</a:t>
            </a:r>
            <a:endParaRPr lang="nl-NL"/>
          </a:p>
          <a:p>
            <a:r>
              <a:rPr lang="nl-NL" sz="1600">
                <a:ea typeface="+mn-lt"/>
                <a:cs typeface="+mn-lt"/>
              </a:rPr>
              <a:t>Technology </a:t>
            </a:r>
            <a:endParaRPr lang="nl-NL"/>
          </a:p>
          <a:p>
            <a:r>
              <a:rPr lang="nl-NL" sz="1600">
                <a:ea typeface="Calibri"/>
                <a:cs typeface="Calibri"/>
              </a:rPr>
              <a:t>...</a:t>
            </a:r>
          </a:p>
          <a:p>
            <a:pPr algn="l"/>
            <a:endParaRPr lang="nl-NL">
              <a:ea typeface="Calibri"/>
              <a:cs typeface="Calibri"/>
            </a:endParaRPr>
          </a:p>
        </p:txBody>
      </p:sp>
      <p:sp>
        <p:nvSpPr>
          <p:cNvPr id="364" name="Tekstvak 363">
            <a:extLst>
              <a:ext uri="{FF2B5EF4-FFF2-40B4-BE49-F238E27FC236}">
                <a16:creationId xmlns:a16="http://schemas.microsoft.com/office/drawing/2014/main" id="{CF3C0484-1AAB-490F-EAD7-E2155500A351}"/>
              </a:ext>
            </a:extLst>
          </p:cNvPr>
          <p:cNvSpPr txBox="1"/>
          <p:nvPr/>
        </p:nvSpPr>
        <p:spPr>
          <a:xfrm>
            <a:off x="4300908" y="3446130"/>
            <a:ext cx="1566423" cy="184665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a:ea typeface="+mn-lt"/>
                <a:cs typeface="+mn-lt"/>
              </a:rPr>
              <a:t>Workshops</a:t>
            </a:r>
            <a:endParaRPr lang="nl-NL"/>
          </a:p>
          <a:p>
            <a:r>
              <a:rPr lang="nl-NL" sz="1600">
                <a:ea typeface="+mn-lt"/>
                <a:cs typeface="+mn-lt"/>
              </a:rPr>
              <a:t>Meetings</a:t>
            </a:r>
            <a:endParaRPr lang="nl-NL"/>
          </a:p>
          <a:p>
            <a:r>
              <a:rPr lang="nl-NL" sz="1600">
                <a:ea typeface="+mn-lt"/>
                <a:cs typeface="+mn-lt"/>
              </a:rPr>
              <a:t>Field trips</a:t>
            </a:r>
            <a:endParaRPr lang="nl-NL"/>
          </a:p>
          <a:p>
            <a:r>
              <a:rPr lang="nl-NL" sz="1600" err="1">
                <a:ea typeface="+mn-lt"/>
                <a:cs typeface="+mn-lt"/>
              </a:rPr>
              <a:t>Trainings</a:t>
            </a:r>
            <a:endParaRPr lang="nl-NL" err="1"/>
          </a:p>
          <a:p>
            <a:r>
              <a:rPr lang="nl-NL" sz="1600">
                <a:ea typeface="+mn-lt"/>
                <a:cs typeface="+mn-lt"/>
              </a:rPr>
              <a:t>Service delivery </a:t>
            </a:r>
            <a:endParaRPr lang="nl-NL"/>
          </a:p>
          <a:p>
            <a:r>
              <a:rPr lang="nl-NL" sz="1600">
                <a:ea typeface="Calibri"/>
                <a:cs typeface="Calibri"/>
              </a:rPr>
              <a:t>...</a:t>
            </a:r>
          </a:p>
          <a:p>
            <a:pPr algn="l"/>
            <a:endParaRPr lang="nl-NL">
              <a:ea typeface="Calibri"/>
              <a:cs typeface="Calibri"/>
            </a:endParaRPr>
          </a:p>
        </p:txBody>
      </p:sp>
      <p:sp>
        <p:nvSpPr>
          <p:cNvPr id="365" name="Tekstvak 364">
            <a:extLst>
              <a:ext uri="{FF2B5EF4-FFF2-40B4-BE49-F238E27FC236}">
                <a16:creationId xmlns:a16="http://schemas.microsoft.com/office/drawing/2014/main" id="{2A9CA145-FFC6-7B2E-EC80-E7F287EA534A}"/>
              </a:ext>
            </a:extLst>
          </p:cNvPr>
          <p:cNvSpPr txBox="1"/>
          <p:nvPr/>
        </p:nvSpPr>
        <p:spPr>
          <a:xfrm>
            <a:off x="6096304" y="3425252"/>
            <a:ext cx="1566423" cy="258532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err="1">
                <a:ea typeface="+mn-lt"/>
                <a:cs typeface="+mn-lt"/>
              </a:rPr>
              <a:t>Number</a:t>
            </a:r>
            <a:r>
              <a:rPr lang="nl-NL" sz="1600">
                <a:ea typeface="+mn-lt"/>
                <a:cs typeface="+mn-lt"/>
              </a:rPr>
              <a:t> </a:t>
            </a:r>
            <a:r>
              <a:rPr lang="nl-NL" sz="1600" err="1">
                <a:ea typeface="+mn-lt"/>
                <a:cs typeface="+mn-lt"/>
              </a:rPr>
              <a:t>trained</a:t>
            </a:r>
            <a:r>
              <a:rPr lang="nl-NL" sz="1600">
                <a:ea typeface="+mn-lt"/>
                <a:cs typeface="+mn-lt"/>
              </a:rPr>
              <a:t>, </a:t>
            </a:r>
            <a:r>
              <a:rPr lang="nl-NL" sz="1600" err="1">
                <a:ea typeface="+mn-lt"/>
                <a:cs typeface="+mn-lt"/>
              </a:rPr>
              <a:t>sensitized</a:t>
            </a:r>
            <a:endParaRPr lang="nl-NL" err="1"/>
          </a:p>
          <a:p>
            <a:r>
              <a:rPr lang="nl-NL" sz="1600" err="1">
                <a:ea typeface="+mn-lt"/>
                <a:cs typeface="+mn-lt"/>
              </a:rPr>
              <a:t>Products</a:t>
            </a:r>
            <a:r>
              <a:rPr lang="nl-NL" sz="1600">
                <a:ea typeface="+mn-lt"/>
                <a:cs typeface="+mn-lt"/>
              </a:rPr>
              <a:t> </a:t>
            </a:r>
            <a:r>
              <a:rPr lang="nl-NL" sz="1600" err="1">
                <a:ea typeface="+mn-lt"/>
                <a:cs typeface="+mn-lt"/>
              </a:rPr>
              <a:t>developed</a:t>
            </a:r>
            <a:r>
              <a:rPr lang="nl-NL" sz="1600">
                <a:ea typeface="+mn-lt"/>
                <a:cs typeface="+mn-lt"/>
              </a:rPr>
              <a:t> </a:t>
            </a:r>
            <a:r>
              <a:rPr lang="nl-NL" sz="1600" err="1">
                <a:ea typeface="+mn-lt"/>
                <a:cs typeface="+mn-lt"/>
              </a:rPr>
              <a:t>and</a:t>
            </a:r>
            <a:r>
              <a:rPr lang="nl-NL" sz="1600">
                <a:ea typeface="+mn-lt"/>
                <a:cs typeface="+mn-lt"/>
              </a:rPr>
              <a:t> shared</a:t>
            </a:r>
            <a:endParaRPr lang="nl-NL"/>
          </a:p>
          <a:p>
            <a:r>
              <a:rPr lang="nl-NL" sz="1600">
                <a:ea typeface="+mn-lt"/>
                <a:cs typeface="+mn-lt"/>
              </a:rPr>
              <a:t>Equipment </a:t>
            </a:r>
            <a:r>
              <a:rPr lang="nl-NL" sz="1600" err="1">
                <a:ea typeface="+mn-lt"/>
                <a:cs typeface="+mn-lt"/>
              </a:rPr>
              <a:t>distributed</a:t>
            </a:r>
            <a:endParaRPr lang="nl-NL" err="1"/>
          </a:p>
          <a:p>
            <a:r>
              <a:rPr lang="nl-NL" sz="1600">
                <a:ea typeface="+mn-lt"/>
                <a:cs typeface="+mn-lt"/>
              </a:rPr>
              <a:t> …</a:t>
            </a:r>
            <a:endParaRPr lang="nl-NL"/>
          </a:p>
          <a:p>
            <a:endParaRPr lang="nl-NL" sz="1600">
              <a:ea typeface="Calibri"/>
              <a:cs typeface="Calibri"/>
            </a:endParaRPr>
          </a:p>
          <a:p>
            <a:pPr algn="l"/>
            <a:endParaRPr lang="nl-NL">
              <a:ea typeface="Calibri"/>
              <a:cs typeface="Calibri"/>
            </a:endParaRPr>
          </a:p>
        </p:txBody>
      </p:sp>
      <p:sp>
        <p:nvSpPr>
          <p:cNvPr id="366" name="Tekstvak 365">
            <a:extLst>
              <a:ext uri="{FF2B5EF4-FFF2-40B4-BE49-F238E27FC236}">
                <a16:creationId xmlns:a16="http://schemas.microsoft.com/office/drawing/2014/main" id="{8F120E25-446F-643D-EC47-4859B825D766}"/>
              </a:ext>
            </a:extLst>
          </p:cNvPr>
          <p:cNvSpPr txBox="1"/>
          <p:nvPr/>
        </p:nvSpPr>
        <p:spPr>
          <a:xfrm>
            <a:off x="7975207" y="3425251"/>
            <a:ext cx="1566423" cy="332398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a:ea typeface="Calibri"/>
                <a:cs typeface="Calibri"/>
              </a:rPr>
              <a:t>Short term</a:t>
            </a:r>
          </a:p>
          <a:p>
            <a:r>
              <a:rPr lang="nl-NL" sz="1600">
                <a:ea typeface="+mn-lt"/>
                <a:cs typeface="+mn-lt"/>
              </a:rPr>
              <a:t>Knowledge/skills </a:t>
            </a:r>
            <a:r>
              <a:rPr lang="nl-NL" sz="1600" err="1">
                <a:ea typeface="+mn-lt"/>
                <a:cs typeface="+mn-lt"/>
              </a:rPr>
              <a:t>acquired</a:t>
            </a:r>
            <a:endParaRPr lang="nl-NL" err="1"/>
          </a:p>
          <a:p>
            <a:r>
              <a:rPr lang="nl-NL" sz="1600">
                <a:ea typeface="+mn-lt"/>
                <a:cs typeface="+mn-lt"/>
              </a:rPr>
              <a:t>Attitudes </a:t>
            </a:r>
            <a:r>
              <a:rPr lang="nl-NL" sz="1600" err="1">
                <a:ea typeface="+mn-lt"/>
                <a:cs typeface="+mn-lt"/>
              </a:rPr>
              <a:t>changed</a:t>
            </a:r>
            <a:endParaRPr lang="nl-NL" err="1"/>
          </a:p>
          <a:p>
            <a:r>
              <a:rPr lang="nl-NL" sz="1600">
                <a:ea typeface="+mn-lt"/>
                <a:cs typeface="+mn-lt"/>
              </a:rPr>
              <a:t>Change in </a:t>
            </a:r>
            <a:r>
              <a:rPr lang="nl-NL" sz="1600" err="1">
                <a:ea typeface="+mn-lt"/>
                <a:cs typeface="+mn-lt"/>
              </a:rPr>
              <a:t>behaviour</a:t>
            </a:r>
            <a:endParaRPr lang="nl-NL" err="1"/>
          </a:p>
          <a:p>
            <a:r>
              <a:rPr lang="nl-NL" sz="1600" err="1">
                <a:ea typeface="+mn-lt"/>
                <a:cs typeface="+mn-lt"/>
              </a:rPr>
              <a:t>Decisions</a:t>
            </a:r>
            <a:r>
              <a:rPr lang="nl-NL" sz="1600">
                <a:ea typeface="+mn-lt"/>
                <a:cs typeface="+mn-lt"/>
              </a:rPr>
              <a:t> made</a:t>
            </a:r>
            <a:endParaRPr lang="nl-NL"/>
          </a:p>
          <a:p>
            <a:r>
              <a:rPr lang="nl-NL" sz="1600">
                <a:ea typeface="+mn-lt"/>
                <a:cs typeface="+mn-lt"/>
              </a:rPr>
              <a:t>Actions </a:t>
            </a:r>
            <a:r>
              <a:rPr lang="nl-NL" sz="1600" err="1">
                <a:ea typeface="+mn-lt"/>
                <a:cs typeface="+mn-lt"/>
              </a:rPr>
              <a:t>undertaken</a:t>
            </a:r>
            <a:endParaRPr lang="nl-NL" err="1"/>
          </a:p>
          <a:p>
            <a:endParaRPr lang="nl-NL" sz="1600">
              <a:ea typeface="Calibri"/>
              <a:cs typeface="Calibri"/>
            </a:endParaRPr>
          </a:p>
          <a:p>
            <a:endParaRPr lang="nl-NL" sz="1600">
              <a:ea typeface="Calibri"/>
              <a:cs typeface="Calibri"/>
            </a:endParaRPr>
          </a:p>
          <a:p>
            <a:pPr algn="l"/>
            <a:endParaRPr lang="nl-NL">
              <a:ea typeface="Calibri"/>
              <a:cs typeface="Calibri"/>
            </a:endParaRPr>
          </a:p>
        </p:txBody>
      </p:sp>
      <p:sp>
        <p:nvSpPr>
          <p:cNvPr id="367" name="Tekstvak 366">
            <a:extLst>
              <a:ext uri="{FF2B5EF4-FFF2-40B4-BE49-F238E27FC236}">
                <a16:creationId xmlns:a16="http://schemas.microsoft.com/office/drawing/2014/main" id="{F42BFFB9-3F08-5C19-6103-E9FD2A723153}"/>
              </a:ext>
            </a:extLst>
          </p:cNvPr>
          <p:cNvSpPr txBox="1"/>
          <p:nvPr/>
        </p:nvSpPr>
        <p:spPr>
          <a:xfrm>
            <a:off x="9781043" y="3425250"/>
            <a:ext cx="1566423" cy="258532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a:ea typeface="+mn-lt"/>
                <a:cs typeface="+mn-lt"/>
              </a:rPr>
              <a:t>Long term</a:t>
            </a:r>
            <a:endParaRPr lang="nl-NL" b="1"/>
          </a:p>
          <a:p>
            <a:r>
              <a:rPr lang="nl-NL" sz="1600" err="1">
                <a:ea typeface="+mn-lt"/>
                <a:cs typeface="+mn-lt"/>
              </a:rPr>
              <a:t>Social</a:t>
            </a:r>
            <a:r>
              <a:rPr lang="nl-NL" sz="1600">
                <a:ea typeface="+mn-lt"/>
                <a:cs typeface="+mn-lt"/>
              </a:rPr>
              <a:t> change</a:t>
            </a:r>
            <a:endParaRPr lang="nl-NL"/>
          </a:p>
          <a:p>
            <a:r>
              <a:rPr lang="nl-NL" sz="1600" err="1">
                <a:ea typeface="+mn-lt"/>
                <a:cs typeface="+mn-lt"/>
              </a:rPr>
              <a:t>Economic</a:t>
            </a:r>
            <a:r>
              <a:rPr lang="nl-NL" sz="1600">
                <a:ea typeface="+mn-lt"/>
                <a:cs typeface="+mn-lt"/>
              </a:rPr>
              <a:t> change</a:t>
            </a:r>
            <a:endParaRPr lang="nl-NL"/>
          </a:p>
          <a:p>
            <a:r>
              <a:rPr lang="nl-NL" sz="1600" err="1">
                <a:ea typeface="+mn-lt"/>
                <a:cs typeface="+mn-lt"/>
              </a:rPr>
              <a:t>Environmental</a:t>
            </a:r>
            <a:r>
              <a:rPr lang="nl-NL" sz="1600">
                <a:ea typeface="+mn-lt"/>
                <a:cs typeface="+mn-lt"/>
              </a:rPr>
              <a:t> change</a:t>
            </a:r>
            <a:endParaRPr lang="nl-NL"/>
          </a:p>
          <a:p>
            <a:r>
              <a:rPr lang="nl-NL" sz="1600">
                <a:ea typeface="Calibri"/>
                <a:cs typeface="Calibri"/>
              </a:rPr>
              <a:t>...</a:t>
            </a:r>
          </a:p>
          <a:p>
            <a:endParaRPr lang="nl-NL" sz="1600">
              <a:ea typeface="Calibri"/>
              <a:cs typeface="Calibri"/>
            </a:endParaRPr>
          </a:p>
          <a:p>
            <a:pPr algn="l"/>
            <a:endParaRPr lang="nl-NL" sz="1600">
              <a:ea typeface="Calibri"/>
              <a:cs typeface="Calibri"/>
            </a:endParaRPr>
          </a:p>
          <a:p>
            <a:endParaRPr lang="nl-NL">
              <a:ea typeface="Calibri"/>
              <a:cs typeface="Calibri"/>
            </a:endParaRPr>
          </a:p>
        </p:txBody>
      </p:sp>
    </p:spTree>
    <p:extLst>
      <p:ext uri="{BB962C8B-B14F-4D97-AF65-F5344CB8AC3E}">
        <p14:creationId xmlns:p14="http://schemas.microsoft.com/office/powerpoint/2010/main" val="948492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44F-136D-8ED5-351F-10BCC0CF142F}"/>
              </a:ext>
            </a:extLst>
          </p:cNvPr>
          <p:cNvSpPr>
            <a:spLocks noGrp="1"/>
          </p:cNvSpPr>
          <p:nvPr>
            <p:ph type="title"/>
          </p:nvPr>
        </p:nvSpPr>
        <p:spPr/>
        <p:txBody>
          <a:bodyPr/>
          <a:lstStyle/>
          <a:p>
            <a:r>
              <a:rPr lang="en-US" b="1">
                <a:solidFill>
                  <a:srgbClr val="C00000"/>
                </a:solidFill>
              </a:rPr>
              <a:t>4b. Example Impact/GO</a:t>
            </a:r>
            <a:endParaRPr lang="en-UG" b="1">
              <a:solidFill>
                <a:srgbClr val="C00000"/>
              </a:solidFill>
            </a:endParaRPr>
          </a:p>
        </p:txBody>
      </p:sp>
      <p:sp>
        <p:nvSpPr>
          <p:cNvPr id="3" name="Content Placeholder 2">
            <a:extLst>
              <a:ext uri="{FF2B5EF4-FFF2-40B4-BE49-F238E27FC236}">
                <a16:creationId xmlns:a16="http://schemas.microsoft.com/office/drawing/2014/main" id="{A29E7483-9267-0598-5635-5A0ECF13C6E2}"/>
              </a:ext>
            </a:extLst>
          </p:cNvPr>
          <p:cNvSpPr>
            <a:spLocks noGrp="1"/>
          </p:cNvSpPr>
          <p:nvPr>
            <p:ph idx="1"/>
          </p:nvPr>
        </p:nvSpPr>
        <p:spPr>
          <a:xfrm>
            <a:off x="868954" y="1825625"/>
            <a:ext cx="9887113" cy="4351338"/>
          </a:xfrm>
        </p:spPr>
        <p:txBody>
          <a:bodyPr vert="horz" lIns="91440" tIns="45720" rIns="91440" bIns="45720" rtlCol="0" anchor="t">
            <a:normAutofit/>
          </a:bodyPr>
          <a:lstStyle/>
          <a:p>
            <a:pPr marL="0" indent="0" algn="just">
              <a:buNone/>
            </a:pPr>
            <a:r>
              <a:rPr lang="en-US" b="1"/>
              <a:t>IMPACT - </a:t>
            </a:r>
            <a:r>
              <a:rPr lang="en-US" sz="2400"/>
              <a:t>The livelihoods of vulnerable youth, including young women, in Busoga region, are improved and sustained through access to skills development</a:t>
            </a:r>
          </a:p>
          <a:p>
            <a:pPr marL="342900" indent="-342900" algn="just"/>
            <a:endParaRPr lang="en-US" sz="2400"/>
          </a:p>
          <a:p>
            <a:pPr marL="342900" indent="-342900" algn="just"/>
            <a:r>
              <a:rPr lang="en-US" sz="2400"/>
              <a:t>90</a:t>
            </a:r>
            <a:r>
              <a:rPr lang="en-US" sz="2400" kern="1200">
                <a:effectLst/>
              </a:rPr>
              <a:t>% of the graduates are employed (</a:t>
            </a:r>
            <a:r>
              <a:rPr lang="en-US" sz="2400"/>
              <a:t>60%self and</a:t>
            </a:r>
            <a:r>
              <a:rPr lang="en-US" sz="2400" kern="1200">
                <a:effectLst/>
              </a:rPr>
              <a:t>/or </a:t>
            </a:r>
            <a:r>
              <a:rPr lang="en-US" sz="2400"/>
              <a:t>30% wage</a:t>
            </a:r>
            <a:r>
              <a:rPr lang="en-US" sz="2400" kern="1200">
                <a:effectLst/>
              </a:rPr>
              <a:t> employment)  six months after the training</a:t>
            </a:r>
            <a:endParaRPr lang="en-US" sz="2400">
              <a:effectLst/>
              <a:ea typeface="Calibri"/>
              <a:cs typeface="Calibri"/>
            </a:endParaRPr>
          </a:p>
          <a:p>
            <a:pPr marL="342900" indent="-342900" algn="just"/>
            <a:r>
              <a:rPr lang="en-US" sz="2400">
                <a:ea typeface="Calibri" panose="020F0502020204030204"/>
                <a:cs typeface="Calibri" panose="020F0502020204030204"/>
              </a:rPr>
              <a:t>Employment = at least UGX 214,000 for 3 consecutive months by the end of the action</a:t>
            </a:r>
          </a:p>
          <a:p>
            <a:pPr marL="0" indent="0" algn="just">
              <a:buNone/>
            </a:pPr>
            <a:endParaRPr lang="en-UG">
              <a:ea typeface="Calibri" panose="020F0502020204030204"/>
              <a:cs typeface="Calibri" panose="020F0502020204030204"/>
            </a:endParaRPr>
          </a:p>
        </p:txBody>
      </p:sp>
    </p:spTree>
    <p:extLst>
      <p:ext uri="{BB962C8B-B14F-4D97-AF65-F5344CB8AC3E}">
        <p14:creationId xmlns:p14="http://schemas.microsoft.com/office/powerpoint/2010/main" val="1608711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44F-136D-8ED5-351F-10BCC0CF142F}"/>
              </a:ext>
            </a:extLst>
          </p:cNvPr>
          <p:cNvSpPr>
            <a:spLocks noGrp="1"/>
          </p:cNvSpPr>
          <p:nvPr>
            <p:ph type="title"/>
          </p:nvPr>
        </p:nvSpPr>
        <p:spPr/>
        <p:txBody>
          <a:bodyPr/>
          <a:lstStyle/>
          <a:p>
            <a:r>
              <a:rPr lang="en-US" b="1">
                <a:solidFill>
                  <a:srgbClr val="C00000"/>
                </a:solidFill>
              </a:rPr>
              <a:t>4b. Example Outcome/SO</a:t>
            </a:r>
            <a:endParaRPr lang="en-UG" b="1">
              <a:solidFill>
                <a:srgbClr val="C00000"/>
              </a:solidFill>
            </a:endParaRPr>
          </a:p>
        </p:txBody>
      </p:sp>
      <p:sp>
        <p:nvSpPr>
          <p:cNvPr id="3" name="Content Placeholder 2">
            <a:extLst>
              <a:ext uri="{FF2B5EF4-FFF2-40B4-BE49-F238E27FC236}">
                <a16:creationId xmlns:a16="http://schemas.microsoft.com/office/drawing/2014/main" id="{A29E7483-9267-0598-5635-5A0ECF13C6E2}"/>
              </a:ext>
            </a:extLst>
          </p:cNvPr>
          <p:cNvSpPr>
            <a:spLocks noGrp="1"/>
          </p:cNvSpPr>
          <p:nvPr>
            <p:ph idx="1"/>
          </p:nvPr>
        </p:nvSpPr>
        <p:spPr>
          <a:xfrm>
            <a:off x="709465" y="1471207"/>
            <a:ext cx="10436463" cy="4705756"/>
          </a:xfrm>
        </p:spPr>
        <p:txBody>
          <a:bodyPr vert="horz" lIns="91440" tIns="45720" rIns="91440" bIns="45720" rtlCol="0" anchor="t">
            <a:normAutofit/>
          </a:bodyPr>
          <a:lstStyle/>
          <a:p>
            <a:pPr marL="0" indent="0" algn="just">
              <a:buNone/>
            </a:pPr>
            <a:r>
              <a:rPr lang="en-US" sz="2400" b="1"/>
              <a:t>OUTCOME 1- </a:t>
            </a:r>
            <a:r>
              <a:rPr lang="en-US" sz="2400" kern="1200">
                <a:effectLst/>
              </a:rPr>
              <a:t> To equip 150 youth (50% female) with vocational and soft skills in selected trades by 2024</a:t>
            </a:r>
            <a:endParaRPr lang="nl-NL" sz="2400" b="1"/>
          </a:p>
          <a:p>
            <a:pPr marL="0" indent="-267970" algn="l" rtl="0" eaLnBrk="1" fontAlgn="t" latinLnBrk="0" hangingPunct="1"/>
            <a:r>
              <a:rPr lang="en-US" sz="2400" b="0" i="0" u="none" strike="noStrike" kern="1200">
                <a:effectLst/>
              </a:rPr>
              <a:t>80% of the trainees are certified by </a:t>
            </a:r>
            <a:r>
              <a:rPr lang="en-GB" sz="2400"/>
              <a:t>UVTAB</a:t>
            </a:r>
            <a:endParaRPr lang="en-UG" sz="2400" b="0" i="0" u="none" strike="noStrike">
              <a:effectLst/>
              <a:ea typeface="Calibri" panose="020F0502020204030204"/>
              <a:cs typeface="Calibri" panose="020F0502020204030204"/>
            </a:endParaRPr>
          </a:p>
          <a:p>
            <a:pPr marL="0" indent="-267970" algn="l" rtl="0" eaLnBrk="1" fontAlgn="t" latinLnBrk="0" hangingPunct="1"/>
            <a:r>
              <a:rPr lang="en-US" sz="2400" b="0" i="0" u="none" strike="noStrike" kern="1200">
                <a:effectLst/>
              </a:rPr>
              <a:t>80% of the trainees successfully complete the training</a:t>
            </a:r>
            <a:endParaRPr lang="en-US" sz="2400" b="0" i="0" u="none" strike="noStrike" kern="1200">
              <a:effectLst/>
              <a:ea typeface="Calibri"/>
              <a:cs typeface="Calibri"/>
            </a:endParaRPr>
          </a:p>
          <a:p>
            <a:pPr marL="0" indent="-267970" algn="l" rtl="0" eaLnBrk="1" fontAlgn="t" latinLnBrk="0" hangingPunct="1"/>
            <a:endParaRPr lang="en-UG" sz="2400" b="0" i="0" u="none" strike="noStrike">
              <a:effectLst/>
              <a:ea typeface="Calibri" panose="020F0502020204030204"/>
              <a:cs typeface="Calibri" panose="020F0502020204030204"/>
            </a:endParaRPr>
          </a:p>
          <a:p>
            <a:pPr marL="0" indent="0" algn="l" rtl="0" eaLnBrk="1" fontAlgn="t" latinLnBrk="0" hangingPunct="1">
              <a:buNone/>
            </a:pPr>
            <a:r>
              <a:rPr lang="en-US" sz="2400" b="1" i="0" u="none" strike="noStrike" kern="1200">
                <a:effectLst/>
              </a:rPr>
              <a:t>OUTCOME 2</a:t>
            </a:r>
            <a:r>
              <a:rPr lang="en-US" sz="2400" b="0" i="0" u="none" strike="noStrike" kern="1200">
                <a:effectLst/>
              </a:rPr>
              <a:t> - </a:t>
            </a:r>
            <a:r>
              <a:rPr lang="en-US" sz="2400" kern="1200">
                <a:effectLst/>
              </a:rPr>
              <a:t>To support the establishment of  at least 5 new youth-led group businesses by 2024</a:t>
            </a:r>
            <a:endParaRPr lang="en-US" sz="2400" b="0" i="0" u="none" strike="noStrike" kern="1200">
              <a:effectLst/>
              <a:ea typeface="Calibri"/>
              <a:cs typeface="Calibri"/>
            </a:endParaRPr>
          </a:p>
          <a:p>
            <a:pPr marL="0" indent="-267970" fontAlgn="t"/>
            <a:r>
              <a:rPr lang="en-US" sz="2400"/>
              <a:t>80</a:t>
            </a:r>
            <a:r>
              <a:rPr lang="en-US" sz="2400" b="0" i="0" u="none" strike="noStrike" kern="1200">
                <a:effectLst/>
              </a:rPr>
              <a:t>% of the  graduates </a:t>
            </a:r>
            <a:r>
              <a:rPr lang="en-US" sz="2400"/>
              <a:t>utilizing</a:t>
            </a:r>
            <a:r>
              <a:rPr lang="en-US" sz="2400" b="0" i="0" u="none" strike="noStrike" kern="1200">
                <a:effectLst/>
              </a:rPr>
              <a:t> the startup kits 6 month after graduation </a:t>
            </a:r>
            <a:endParaRPr lang="en-UG" sz="1800">
              <a:latin typeface="Arial" panose="020B0604020202020204" pitchFamily="34" charset="0"/>
              <a:cs typeface="Arial" panose="020B0604020202020204" pitchFamily="34" charset="0"/>
            </a:endParaRPr>
          </a:p>
          <a:p>
            <a:pPr marL="0" indent="-267970"/>
            <a:r>
              <a:rPr lang="en-US" sz="1800"/>
              <a:t>In summary ( completion, </a:t>
            </a:r>
            <a:r>
              <a:rPr lang="en-US" sz="1800">
                <a:solidFill>
                  <a:srgbClr val="000000"/>
                </a:solidFill>
              </a:rPr>
              <a:t>Certification, </a:t>
            </a:r>
            <a:r>
              <a:rPr lang="en-US" sz="1800"/>
              <a:t>utilization of </a:t>
            </a:r>
            <a:r>
              <a:rPr lang="en-US" sz="1800" err="1"/>
              <a:t>startupkits</a:t>
            </a:r>
            <a:r>
              <a:rPr lang="en-US" sz="1800"/>
              <a:t> </a:t>
            </a:r>
            <a:r>
              <a:rPr lang="en-US" sz="1800" err="1"/>
              <a:t>etc</a:t>
            </a:r>
            <a:r>
              <a:rPr lang="en-US" sz="1800"/>
              <a:t>)</a:t>
            </a:r>
            <a:br>
              <a:rPr lang="en-US" sz="1800" b="0" i="0" u="none" strike="noStrike" kern="1200">
                <a:effectLst/>
                <a:latin typeface="Calibri" panose="020F0502020204030204" pitchFamily="34" charset="0"/>
              </a:rPr>
            </a:br>
            <a:br>
              <a:rPr lang="en-US" sz="1800" b="0" i="0" u="none" strike="noStrike" kern="1200">
                <a:effectLst/>
                <a:latin typeface="Calibri" panose="020F0502020204030204" pitchFamily="34" charset="0"/>
              </a:rPr>
            </a:br>
            <a:endParaRPr lang="en-UG" sz="1800" b="0" i="0" u="none" strike="noStrike">
              <a:effectLst/>
              <a:latin typeface="Arial" panose="020B0604020202020204" pitchFamily="34" charset="0"/>
              <a:cs typeface="Arial" panose="020B0604020202020204" pitchFamily="34" charset="0"/>
            </a:endParaRPr>
          </a:p>
          <a:p>
            <a:pPr marL="0" indent="0" algn="just">
              <a:buNone/>
            </a:pPr>
            <a:endParaRPr lang="en-UG">
              <a:ea typeface="Calibri" panose="020F0502020204030204"/>
              <a:cs typeface="Calibri" panose="020F0502020204030204"/>
            </a:endParaRPr>
          </a:p>
        </p:txBody>
      </p:sp>
    </p:spTree>
    <p:extLst>
      <p:ext uri="{BB962C8B-B14F-4D97-AF65-F5344CB8AC3E}">
        <p14:creationId xmlns:p14="http://schemas.microsoft.com/office/powerpoint/2010/main" val="2649742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44F-136D-8ED5-351F-10BCC0CF142F}"/>
              </a:ext>
            </a:extLst>
          </p:cNvPr>
          <p:cNvSpPr>
            <a:spLocks noGrp="1"/>
          </p:cNvSpPr>
          <p:nvPr>
            <p:ph type="title"/>
          </p:nvPr>
        </p:nvSpPr>
        <p:spPr/>
        <p:txBody>
          <a:bodyPr/>
          <a:lstStyle/>
          <a:p>
            <a:r>
              <a:rPr lang="en-US" b="1">
                <a:solidFill>
                  <a:srgbClr val="C00000"/>
                </a:solidFill>
              </a:rPr>
              <a:t>4b. Example Output/results</a:t>
            </a:r>
            <a:endParaRPr lang="en-UG" b="1">
              <a:solidFill>
                <a:srgbClr val="C00000"/>
              </a:solidFill>
            </a:endParaRPr>
          </a:p>
        </p:txBody>
      </p:sp>
      <p:sp>
        <p:nvSpPr>
          <p:cNvPr id="3" name="Content Placeholder 2">
            <a:extLst>
              <a:ext uri="{FF2B5EF4-FFF2-40B4-BE49-F238E27FC236}">
                <a16:creationId xmlns:a16="http://schemas.microsoft.com/office/drawing/2014/main" id="{A29E7483-9267-0598-5635-5A0ECF13C6E2}"/>
              </a:ext>
            </a:extLst>
          </p:cNvPr>
          <p:cNvSpPr>
            <a:spLocks noGrp="1"/>
          </p:cNvSpPr>
          <p:nvPr>
            <p:ph idx="1"/>
          </p:nvPr>
        </p:nvSpPr>
        <p:spPr/>
        <p:txBody>
          <a:bodyPr vert="horz" lIns="91440" tIns="45720" rIns="91440" bIns="45720" rtlCol="0" anchor="t">
            <a:normAutofit/>
          </a:bodyPr>
          <a:lstStyle/>
          <a:p>
            <a:pPr marL="267970" indent="-267970" algn="l" rtl="0" eaLnBrk="1" fontAlgn="t" latinLnBrk="0" hangingPunct="1">
              <a:buFont typeface="Wingdings" panose="05000000000000000000" pitchFamily="2" charset="2"/>
              <a:buChar char="§"/>
            </a:pPr>
            <a:r>
              <a:rPr lang="en-US" sz="2400" b="0" i="0" u="none" strike="noStrike" kern="1200">
                <a:solidFill>
                  <a:srgbClr val="000000"/>
                </a:solidFill>
                <a:effectLst/>
                <a:latin typeface="Calibri"/>
                <a:ea typeface="Calibri"/>
                <a:cs typeface="Calibri"/>
              </a:rPr>
              <a:t>#  trainees enrolled / trained</a:t>
            </a:r>
            <a:endParaRPr lang="nl-NL">
              <a:latin typeface="Calibri"/>
              <a:ea typeface="Calibri"/>
              <a:cs typeface="Calibri"/>
            </a:endParaRPr>
          </a:p>
          <a:p>
            <a:pPr marL="267970" indent="-267970" algn="l" rtl="0" eaLnBrk="1" fontAlgn="t" latinLnBrk="0" hangingPunct="1">
              <a:buFont typeface="Wingdings" panose="05000000000000000000" pitchFamily="2" charset="2"/>
              <a:buChar char="§"/>
            </a:pPr>
            <a:r>
              <a:rPr lang="en-US" sz="2400" b="0" i="0" u="none" strike="noStrike" kern="1200">
                <a:solidFill>
                  <a:srgbClr val="000000"/>
                </a:solidFill>
                <a:effectLst/>
                <a:latin typeface="Calibri"/>
                <a:ea typeface="Calibri"/>
                <a:cs typeface="Calibri"/>
              </a:rPr>
              <a:t># trainees</a:t>
            </a:r>
            <a:r>
              <a:rPr lang="en-US" sz="2400">
                <a:solidFill>
                  <a:srgbClr val="000000"/>
                </a:solidFill>
                <a:latin typeface="Calibri"/>
                <a:ea typeface="Calibri"/>
                <a:cs typeface="Calibri"/>
              </a:rPr>
              <a:t> completing training</a:t>
            </a:r>
            <a:endParaRPr lang="en-US" sz="2400" b="0" i="0" u="none" strike="noStrike" kern="1200">
              <a:solidFill>
                <a:srgbClr val="000000"/>
              </a:solidFill>
              <a:effectLst/>
              <a:latin typeface="Calibri"/>
              <a:ea typeface="Calibri"/>
              <a:cs typeface="Calibri"/>
            </a:endParaRPr>
          </a:p>
          <a:p>
            <a:pPr marL="267970" indent="-267970" algn="l" rtl="0" eaLnBrk="1" fontAlgn="t" latinLnBrk="0" hangingPunct="1">
              <a:buFont typeface="Wingdings" panose="05000000000000000000" pitchFamily="2" charset="2"/>
              <a:buChar char="§"/>
            </a:pPr>
            <a:r>
              <a:rPr lang="en-US" sz="2400" b="0" i="0" u="none" strike="noStrike" kern="1200">
                <a:solidFill>
                  <a:srgbClr val="000000"/>
                </a:solidFill>
                <a:effectLst/>
                <a:latin typeface="Calibri"/>
                <a:ea typeface="Calibri"/>
                <a:cs typeface="Calibri"/>
              </a:rPr>
              <a:t># trainees assessed by </a:t>
            </a:r>
            <a:r>
              <a:rPr lang="en-US" sz="2400">
                <a:solidFill>
                  <a:srgbClr val="000000"/>
                </a:solidFill>
                <a:latin typeface="Calibri"/>
                <a:ea typeface="Calibri"/>
                <a:cs typeface="Calibri"/>
              </a:rPr>
              <a:t>UVTAB</a:t>
            </a:r>
            <a:endParaRPr lang="en-GB" sz="2400" b="0" i="0" u="none" strike="noStrike" kern="1200">
              <a:effectLst/>
              <a:latin typeface="Calibri" panose="020F0502020204030204" pitchFamily="34" charset="0"/>
              <a:ea typeface="Calibri"/>
              <a:cs typeface="Calibri"/>
            </a:endParaRPr>
          </a:p>
          <a:p>
            <a:pPr marL="267970" indent="-267970" algn="l" rtl="0" eaLnBrk="1" fontAlgn="t" latinLnBrk="0" hangingPunct="1">
              <a:buFont typeface="Wingdings" panose="05000000000000000000" pitchFamily="2" charset="2"/>
              <a:buChar char="§"/>
            </a:pPr>
            <a:r>
              <a:rPr lang="en-US" sz="2400" b="0" i="0" u="none" strike="noStrike" kern="1200">
                <a:solidFill>
                  <a:srgbClr val="000000"/>
                </a:solidFill>
                <a:effectLst/>
                <a:latin typeface="Calibri"/>
                <a:ea typeface="Calibri"/>
                <a:cs typeface="Calibri"/>
              </a:rPr>
              <a:t># companies assessed for </a:t>
            </a:r>
            <a:r>
              <a:rPr lang="en-US" sz="2400">
                <a:solidFill>
                  <a:srgbClr val="000000"/>
                </a:solidFill>
                <a:latin typeface="Calibri"/>
                <a:ea typeface="Calibri"/>
                <a:cs typeface="Calibri"/>
              </a:rPr>
              <a:t>WBL</a:t>
            </a:r>
            <a:r>
              <a:rPr lang="en-US" sz="2400" b="0" i="0" u="none" strike="noStrike" kern="1200">
                <a:solidFill>
                  <a:srgbClr val="000000"/>
                </a:solidFill>
                <a:effectLst/>
                <a:latin typeface="Calibri"/>
                <a:ea typeface="Calibri"/>
                <a:cs typeface="Calibri"/>
              </a:rPr>
              <a:t>        </a:t>
            </a:r>
          </a:p>
          <a:p>
            <a:pPr marL="267970" indent="-267970" algn="l" rtl="0" eaLnBrk="1" fontAlgn="t" latinLnBrk="0" hangingPunct="1">
              <a:buFont typeface="Wingdings" panose="05000000000000000000" pitchFamily="2" charset="2"/>
              <a:buChar char="§"/>
            </a:pPr>
            <a:r>
              <a:rPr lang="en-US" sz="2400" b="0" i="0" u="none" strike="noStrike" kern="1200">
                <a:solidFill>
                  <a:srgbClr val="000000"/>
                </a:solidFill>
                <a:effectLst/>
                <a:latin typeface="Calibri"/>
                <a:ea typeface="Calibri"/>
                <a:cs typeface="Calibri"/>
              </a:rPr>
              <a:t># companies engaged for WBL           </a:t>
            </a:r>
          </a:p>
          <a:p>
            <a:pPr marL="267970" indent="-267970" algn="l" rtl="0" eaLnBrk="1" fontAlgn="t" latinLnBrk="0" hangingPunct="1">
              <a:buFont typeface="Wingdings" panose="05000000000000000000" pitchFamily="2" charset="2"/>
              <a:buChar char="§"/>
            </a:pPr>
            <a:r>
              <a:rPr lang="en-US" sz="2400" b="0" i="0" u="none" strike="noStrike" kern="1200">
                <a:solidFill>
                  <a:srgbClr val="000000"/>
                </a:solidFill>
                <a:effectLst/>
                <a:latin typeface="Calibri"/>
                <a:ea typeface="Calibri"/>
                <a:cs typeface="Calibri"/>
              </a:rPr>
              <a:t># graduates linked to financial services </a:t>
            </a:r>
            <a:endParaRPr lang="en-UG" sz="2400" b="0" i="0" u="none" strike="noStrike">
              <a:effectLst/>
              <a:latin typeface="Calibri"/>
              <a:ea typeface="Calibri"/>
              <a:cs typeface="Calibri"/>
            </a:endParaRPr>
          </a:p>
          <a:p>
            <a:pPr marL="267970" indent="-267970">
              <a:buFont typeface="Wingdings" panose="05000000000000000000" pitchFamily="2" charset="2"/>
              <a:buChar char="§"/>
            </a:pPr>
            <a:r>
              <a:rPr lang="en-US" sz="2400">
                <a:solidFill>
                  <a:srgbClr val="000000"/>
                </a:solidFill>
                <a:ea typeface="Calibri" panose="020F0502020204030204"/>
                <a:cs typeface="Calibri" panose="020F0502020204030204"/>
              </a:rPr>
              <a:t>#Trainees provided with </a:t>
            </a:r>
            <a:r>
              <a:rPr lang="en-US" sz="2400" err="1">
                <a:solidFill>
                  <a:srgbClr val="000000"/>
                </a:solidFill>
                <a:ea typeface="Calibri" panose="020F0502020204030204"/>
                <a:cs typeface="Calibri" panose="020F0502020204030204"/>
              </a:rPr>
              <a:t>startupkits</a:t>
            </a:r>
            <a:endParaRPr lang="en-US" sz="2400">
              <a:solidFill>
                <a:srgbClr val="000000"/>
              </a:solidFill>
              <a:ea typeface="Calibri" panose="020F0502020204030204"/>
              <a:cs typeface="Calibri" panose="020F0502020204030204"/>
            </a:endParaRPr>
          </a:p>
          <a:p>
            <a:pPr marL="0" indent="0" algn="just">
              <a:buNone/>
            </a:pPr>
            <a:endParaRPr lang="en-US" sz="2400">
              <a:solidFill>
                <a:srgbClr val="404040"/>
              </a:solidFill>
              <a:ea typeface="Calibri" panose="020F0502020204030204"/>
              <a:cs typeface="Calibri" panose="020F0502020204030204"/>
            </a:endParaRPr>
          </a:p>
          <a:p>
            <a:pPr marL="0" indent="0" algn="just">
              <a:buNone/>
            </a:pPr>
            <a:endParaRPr lang="en-US" sz="2400">
              <a:solidFill>
                <a:srgbClr val="404040"/>
              </a:solidFill>
              <a:ea typeface="Calibri" panose="020F0502020204030204"/>
              <a:cs typeface="Calibri" panose="020F0502020204030204"/>
            </a:endParaRPr>
          </a:p>
          <a:p>
            <a:pPr marL="0" indent="0" algn="just">
              <a:buNone/>
            </a:pPr>
            <a:endParaRPr lang="en-US" sz="2400">
              <a:solidFill>
                <a:srgbClr val="404040"/>
              </a:solidFill>
              <a:ea typeface="Calibri" panose="020F0502020204030204"/>
              <a:cs typeface="Calibri" panose="020F0502020204030204"/>
            </a:endParaRPr>
          </a:p>
          <a:p>
            <a:pPr marL="0" indent="0" algn="just">
              <a:buNone/>
            </a:pPr>
            <a:endParaRPr lang="en-US" sz="2400">
              <a:solidFill>
                <a:srgbClr val="404040"/>
              </a:solidFill>
              <a:ea typeface="Calibri" panose="020F0502020204030204"/>
              <a:cs typeface="Calibri" panose="020F0502020204030204"/>
            </a:endParaRPr>
          </a:p>
          <a:p>
            <a:pPr marL="0" indent="0" algn="just">
              <a:buNone/>
            </a:pPr>
            <a:endParaRPr lang="en-UG">
              <a:ea typeface="Calibri" panose="020F0502020204030204"/>
              <a:cs typeface="Calibri" panose="020F0502020204030204"/>
            </a:endParaRPr>
          </a:p>
        </p:txBody>
      </p:sp>
    </p:spTree>
    <p:extLst>
      <p:ext uri="{BB962C8B-B14F-4D97-AF65-F5344CB8AC3E}">
        <p14:creationId xmlns:p14="http://schemas.microsoft.com/office/powerpoint/2010/main" val="40574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5B2E3-B140-0A3F-EDDB-CCE4E39F2047}"/>
              </a:ext>
            </a:extLst>
          </p:cNvPr>
          <p:cNvSpPr>
            <a:spLocks noGrp="1"/>
          </p:cNvSpPr>
          <p:nvPr>
            <p:ph type="title"/>
          </p:nvPr>
        </p:nvSpPr>
        <p:spPr/>
        <p:txBody>
          <a:bodyPr/>
          <a:lstStyle/>
          <a:p>
            <a:r>
              <a:rPr lang="en-US" b="1">
                <a:solidFill>
                  <a:srgbClr val="C00000"/>
                </a:solidFill>
              </a:rPr>
              <a:t>4b. Proposal template M&amp;E</a:t>
            </a:r>
            <a:endParaRPr lang="en-UG" b="1">
              <a:solidFill>
                <a:srgbClr val="C00000"/>
              </a:solidFill>
            </a:endParaRPr>
          </a:p>
        </p:txBody>
      </p:sp>
      <p:pic>
        <p:nvPicPr>
          <p:cNvPr id="4" name="Picture 3">
            <a:extLst>
              <a:ext uri="{FF2B5EF4-FFF2-40B4-BE49-F238E27FC236}">
                <a16:creationId xmlns:a16="http://schemas.microsoft.com/office/drawing/2014/main" id="{DC7F940C-B568-0E44-B437-64D15D4BF982}"/>
              </a:ext>
            </a:extLst>
          </p:cNvPr>
          <p:cNvPicPr>
            <a:picLocks noChangeAspect="1"/>
          </p:cNvPicPr>
          <p:nvPr/>
        </p:nvPicPr>
        <p:blipFill>
          <a:blip r:embed="rId2"/>
          <a:stretch>
            <a:fillRect/>
          </a:stretch>
        </p:blipFill>
        <p:spPr>
          <a:xfrm>
            <a:off x="2361184" y="1645919"/>
            <a:ext cx="6949440" cy="5212081"/>
          </a:xfrm>
          <a:prstGeom prst="rect">
            <a:avLst/>
          </a:prstGeom>
        </p:spPr>
      </p:pic>
    </p:spTree>
    <p:extLst>
      <p:ext uri="{BB962C8B-B14F-4D97-AF65-F5344CB8AC3E}">
        <p14:creationId xmlns:p14="http://schemas.microsoft.com/office/powerpoint/2010/main" val="2371369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2EA-C7D1-C7B1-45BC-917345C4844F}"/>
              </a:ext>
            </a:extLst>
          </p:cNvPr>
          <p:cNvSpPr>
            <a:spLocks noGrp="1"/>
          </p:cNvSpPr>
          <p:nvPr>
            <p:ph type="title"/>
          </p:nvPr>
        </p:nvSpPr>
        <p:spPr/>
        <p:txBody>
          <a:bodyPr/>
          <a:lstStyle/>
          <a:p>
            <a:r>
              <a:rPr lang="en-US" b="1">
                <a:solidFill>
                  <a:srgbClr val="C00000"/>
                </a:solidFill>
              </a:rPr>
              <a:t>4. Proposal</a:t>
            </a:r>
            <a:br>
              <a:rPr lang="en-US" b="1">
                <a:solidFill>
                  <a:srgbClr val="C00000"/>
                </a:solidFill>
              </a:rPr>
            </a:br>
            <a:r>
              <a:rPr lang="en-US" b="1">
                <a:solidFill>
                  <a:srgbClr val="C00000"/>
                </a:solidFill>
              </a:rPr>
              <a:t>	b) Annex C: </a:t>
            </a:r>
            <a:r>
              <a:rPr lang="en-US" b="1" err="1">
                <a:solidFill>
                  <a:srgbClr val="C00000"/>
                </a:solidFill>
              </a:rPr>
              <a:t>Logframe</a:t>
            </a:r>
            <a:r>
              <a:rPr lang="en-US" b="1">
                <a:solidFill>
                  <a:srgbClr val="C00000"/>
                </a:solidFill>
              </a:rPr>
              <a:t> </a:t>
            </a:r>
            <a:endParaRPr lang="en-UG" b="1">
              <a:solidFill>
                <a:srgbClr val="C00000"/>
              </a:solidFill>
            </a:endParaRPr>
          </a:p>
        </p:txBody>
      </p:sp>
      <p:pic>
        <p:nvPicPr>
          <p:cNvPr id="4" name="Picture 3">
            <a:extLst>
              <a:ext uri="{FF2B5EF4-FFF2-40B4-BE49-F238E27FC236}">
                <a16:creationId xmlns:a16="http://schemas.microsoft.com/office/drawing/2014/main" id="{D1056F81-A67E-C577-F926-5FCB8BB2869B}"/>
              </a:ext>
            </a:extLst>
          </p:cNvPr>
          <p:cNvPicPr>
            <a:picLocks noChangeAspect="1"/>
          </p:cNvPicPr>
          <p:nvPr/>
        </p:nvPicPr>
        <p:blipFill>
          <a:blip r:embed="rId2"/>
          <a:stretch>
            <a:fillRect/>
          </a:stretch>
        </p:blipFill>
        <p:spPr>
          <a:xfrm>
            <a:off x="2853944" y="1772898"/>
            <a:ext cx="6319520" cy="4739641"/>
          </a:xfrm>
          <a:prstGeom prst="rect">
            <a:avLst/>
          </a:prstGeom>
        </p:spPr>
      </p:pic>
    </p:spTree>
    <p:extLst>
      <p:ext uri="{BB962C8B-B14F-4D97-AF65-F5344CB8AC3E}">
        <p14:creationId xmlns:p14="http://schemas.microsoft.com/office/powerpoint/2010/main" val="1342971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B119-0254-8BB4-FD01-703D7FF3D29D}"/>
              </a:ext>
            </a:extLst>
          </p:cNvPr>
          <p:cNvSpPr>
            <a:spLocks noGrp="1"/>
          </p:cNvSpPr>
          <p:nvPr>
            <p:ph type="title"/>
          </p:nvPr>
        </p:nvSpPr>
        <p:spPr/>
        <p:txBody>
          <a:bodyPr/>
          <a:lstStyle/>
          <a:p>
            <a:r>
              <a:rPr lang="en-US" b="1">
                <a:solidFill>
                  <a:srgbClr val="C00000"/>
                </a:solidFill>
              </a:rPr>
              <a:t>4c. Proposal template budget</a:t>
            </a:r>
            <a:endParaRPr lang="en-UG" b="1">
              <a:solidFill>
                <a:srgbClr val="C00000"/>
              </a:solidFill>
            </a:endParaRPr>
          </a:p>
        </p:txBody>
      </p:sp>
      <p:sp>
        <p:nvSpPr>
          <p:cNvPr id="3" name="Content Placeholder 2">
            <a:extLst>
              <a:ext uri="{FF2B5EF4-FFF2-40B4-BE49-F238E27FC236}">
                <a16:creationId xmlns:a16="http://schemas.microsoft.com/office/drawing/2014/main" id="{D62FDC81-FCF9-BA78-F469-3BC03A69B6D4}"/>
              </a:ext>
            </a:extLst>
          </p:cNvPr>
          <p:cNvSpPr>
            <a:spLocks noGrp="1"/>
          </p:cNvSpPr>
          <p:nvPr>
            <p:ph idx="1"/>
          </p:nvPr>
        </p:nvSpPr>
        <p:spPr/>
        <p:txBody>
          <a:bodyPr vert="horz" lIns="91440" tIns="45720" rIns="91440" bIns="45720" rtlCol="0" anchor="t">
            <a:normAutofit fontScale="85000" lnSpcReduction="10000"/>
          </a:bodyPr>
          <a:lstStyle/>
          <a:p>
            <a:pPr marL="0" indent="0" algn="just">
              <a:buNone/>
            </a:pPr>
            <a:r>
              <a:rPr lang="en-US">
                <a:solidFill>
                  <a:schemeClr val="tx1"/>
                </a:solidFill>
              </a:rPr>
              <a:t>The budget need to be coherent with the activities in the narrative &amp; action plan</a:t>
            </a:r>
          </a:p>
          <a:p>
            <a:pPr marL="0" indent="0" algn="just">
              <a:buNone/>
            </a:pPr>
            <a:endParaRPr lang="en-US">
              <a:solidFill>
                <a:schemeClr val="tx1"/>
              </a:solidFill>
            </a:endParaRPr>
          </a:p>
          <a:p>
            <a:pPr marL="267970" indent="-267970" algn="just"/>
            <a:r>
              <a:rPr lang="en-US" b="1">
                <a:solidFill>
                  <a:schemeClr val="tx1"/>
                </a:solidFill>
              </a:rPr>
              <a:t>NUMBERING</a:t>
            </a:r>
            <a:r>
              <a:rPr lang="en-US">
                <a:solidFill>
                  <a:schemeClr val="tx1"/>
                </a:solidFill>
              </a:rPr>
              <a:t>: Activity 1 in the narrative planning need to be transferred to a budget line for activity 1 </a:t>
            </a:r>
            <a:endParaRPr lang="en-US">
              <a:solidFill>
                <a:schemeClr val="tx1"/>
              </a:solidFill>
              <a:cs typeface="Calibri" panose="020F0502020204030204"/>
            </a:endParaRPr>
          </a:p>
          <a:p>
            <a:pPr marL="267970" indent="-267970" algn="just"/>
            <a:r>
              <a:rPr lang="en-US" b="1">
                <a:solidFill>
                  <a:schemeClr val="tx1"/>
                </a:solidFill>
              </a:rPr>
              <a:t>TIMING</a:t>
            </a:r>
            <a:r>
              <a:rPr lang="en-US">
                <a:solidFill>
                  <a:schemeClr val="tx1"/>
                </a:solidFill>
              </a:rPr>
              <a:t>: if you plan activity 1 in quarter 1 only, then you will only foresee a budget in quarter 1 for that activity</a:t>
            </a:r>
            <a:endParaRPr lang="en-US">
              <a:solidFill>
                <a:schemeClr val="tx1"/>
              </a:solidFill>
              <a:cs typeface="Calibri" panose="020F0502020204030204"/>
            </a:endParaRPr>
          </a:p>
          <a:p>
            <a:pPr marL="267970" indent="-267970"/>
            <a:r>
              <a:rPr lang="en-US" sz="2600" b="1">
                <a:solidFill>
                  <a:schemeClr val="tx1"/>
                </a:solidFill>
                <a:cs typeface="Calibri"/>
              </a:rPr>
              <a:t>CODING:</a:t>
            </a:r>
            <a:r>
              <a:rPr lang="en-US" sz="2600">
                <a:solidFill>
                  <a:schemeClr val="tx1"/>
                </a:solidFill>
                <a:cs typeface="Calibri"/>
              </a:rPr>
              <a:t> Codes correspond with the </a:t>
            </a:r>
            <a:r>
              <a:rPr lang="en-US" sz="2600" err="1">
                <a:solidFill>
                  <a:schemeClr val="tx1"/>
                </a:solidFill>
                <a:cs typeface="Calibri"/>
              </a:rPr>
              <a:t>Logframe</a:t>
            </a:r>
            <a:r>
              <a:rPr lang="en-US" sz="2600">
                <a:solidFill>
                  <a:schemeClr val="tx1"/>
                </a:solidFill>
                <a:cs typeface="Calibri"/>
              </a:rPr>
              <a:t>: Specific Objective, 01 Result number one,01 Activity Number one under result no One.A0101.3rd level relates to sub activities </a:t>
            </a:r>
            <a:r>
              <a:rPr lang="en-US" sz="2600" err="1">
                <a:solidFill>
                  <a:schemeClr val="tx1"/>
                </a:solidFill>
                <a:cs typeface="Calibri"/>
              </a:rPr>
              <a:t>e.g</a:t>
            </a:r>
            <a:r>
              <a:rPr lang="en-US" sz="2600">
                <a:solidFill>
                  <a:schemeClr val="tx1"/>
                </a:solidFill>
                <a:cs typeface="Calibri"/>
              </a:rPr>
              <a:t> A010101,A010102</a:t>
            </a:r>
          </a:p>
          <a:p>
            <a:pPr marL="267970" indent="-267970" algn="just"/>
            <a:endParaRPr lang="en-US">
              <a:solidFill>
                <a:schemeClr val="tx1"/>
              </a:solidFill>
              <a:cs typeface="Calibri"/>
            </a:endParaRPr>
          </a:p>
          <a:p>
            <a:pPr marL="0" indent="0" algn="just">
              <a:buNone/>
            </a:pPr>
            <a:r>
              <a:rPr lang="en-US"/>
              <a:t>Budget min 250,000 – max 500,000 euro</a:t>
            </a:r>
            <a:endParaRPr lang="en-US">
              <a:cs typeface="Calibri"/>
            </a:endParaRPr>
          </a:p>
          <a:p>
            <a:pPr marL="267970" indent="-267970" algn="just"/>
            <a:endParaRPr lang="en-US">
              <a:cs typeface="Calibri"/>
            </a:endParaRPr>
          </a:p>
          <a:p>
            <a:pPr marL="267970" indent="-267970" algn="just"/>
            <a:endParaRPr lang="en-UG">
              <a:cs typeface="Calibri" panose="020F0502020204030204"/>
            </a:endParaRPr>
          </a:p>
        </p:txBody>
      </p:sp>
    </p:spTree>
    <p:extLst>
      <p:ext uri="{BB962C8B-B14F-4D97-AF65-F5344CB8AC3E}">
        <p14:creationId xmlns:p14="http://schemas.microsoft.com/office/powerpoint/2010/main" val="124121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698E0-0E20-FBA2-5FF3-82C7D83EAD58}"/>
              </a:ext>
            </a:extLst>
          </p:cNvPr>
          <p:cNvSpPr>
            <a:spLocks noGrp="1"/>
          </p:cNvSpPr>
          <p:nvPr>
            <p:ph type="title"/>
          </p:nvPr>
        </p:nvSpPr>
        <p:spPr/>
        <p:txBody>
          <a:bodyPr vert="horz" lIns="91440" tIns="45720" rIns="91440" bIns="45720" rtlCol="0" anchor="t">
            <a:normAutofit/>
          </a:bodyPr>
          <a:lstStyle/>
          <a:p>
            <a:r>
              <a:rPr lang="fr-BE" b="1">
                <a:solidFill>
                  <a:srgbClr val="C00000"/>
                </a:solidFill>
                <a:ea typeface="Calibri"/>
                <a:cs typeface="Calibri"/>
              </a:rPr>
              <a:t>1. </a:t>
            </a:r>
            <a:r>
              <a:rPr lang="fr-BE" b="1" err="1">
                <a:solidFill>
                  <a:srgbClr val="C00000"/>
                </a:solidFill>
                <a:ea typeface="Calibri"/>
                <a:cs typeface="Calibri"/>
              </a:rPr>
              <a:t>Cn't</a:t>
            </a:r>
            <a:r>
              <a:rPr lang="fr-BE" b="1">
                <a:solidFill>
                  <a:srgbClr val="C00000"/>
                </a:solidFill>
                <a:ea typeface="Calibri"/>
                <a:cs typeface="Calibri"/>
              </a:rPr>
              <a:t> Introduction - WeWork</a:t>
            </a:r>
            <a:endParaRPr lang="en-US">
              <a:solidFill>
                <a:srgbClr val="C00000"/>
              </a:solidFill>
              <a:ea typeface="+mj-lt"/>
              <a:cs typeface="+mj-lt"/>
            </a:endParaRPr>
          </a:p>
          <a:p>
            <a:endParaRPr lang="en-US">
              <a:ea typeface="Calibri"/>
              <a:cs typeface="Calibri"/>
            </a:endParaRPr>
          </a:p>
        </p:txBody>
      </p:sp>
      <p:sp>
        <p:nvSpPr>
          <p:cNvPr id="8" name="TextBox 7">
            <a:extLst>
              <a:ext uri="{FF2B5EF4-FFF2-40B4-BE49-F238E27FC236}">
                <a16:creationId xmlns:a16="http://schemas.microsoft.com/office/drawing/2014/main" id="{4815F690-6AA1-E6AC-84AE-119667E773A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9" name="Picture 2">
            <a:extLst>
              <a:ext uri="{FF2B5EF4-FFF2-40B4-BE49-F238E27FC236}">
                <a16:creationId xmlns:a16="http://schemas.microsoft.com/office/drawing/2014/main" id="{D1990829-E9DE-655E-54BD-3019DFC48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471" y="1008242"/>
            <a:ext cx="9066503" cy="5717516"/>
          </a:xfrm>
          <a:prstGeom prst="ellipse">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690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A68849-92DE-7F9E-8D85-D89733ADB684}"/>
              </a:ext>
            </a:extLst>
          </p:cNvPr>
          <p:cNvSpPr>
            <a:spLocks noGrp="1"/>
          </p:cNvSpPr>
          <p:nvPr>
            <p:ph idx="1"/>
          </p:nvPr>
        </p:nvSpPr>
        <p:spPr>
          <a:xfrm>
            <a:off x="557350" y="1825625"/>
            <a:ext cx="11025050" cy="4351338"/>
          </a:xfrm>
        </p:spPr>
        <p:txBody>
          <a:bodyPr vert="horz" lIns="91440" tIns="45720" rIns="91440" bIns="45720" rtlCol="0" anchor="t">
            <a:normAutofit/>
          </a:bodyPr>
          <a:lstStyle/>
          <a:p>
            <a:pPr marL="267970" indent="-267970" algn="just"/>
            <a:r>
              <a:rPr lang="en-US"/>
              <a:t>On a daily basis you will work with UGX, but the official max grant amount is in euro which you cannot exceed, so follow up of execution in euro is needed. </a:t>
            </a:r>
            <a:endParaRPr lang="nl-NL"/>
          </a:p>
          <a:p>
            <a:pPr marL="267970" indent="-267970" algn="just"/>
            <a:r>
              <a:rPr lang="en-US"/>
              <a:t>FX rate: grantees can use their own exchange rate (based on a reliable source) to estimate the budget</a:t>
            </a:r>
            <a:endParaRPr lang="en-US">
              <a:cs typeface="Calibri"/>
            </a:endParaRPr>
          </a:p>
          <a:p>
            <a:pPr marL="267970" indent="-267970" algn="just"/>
            <a:r>
              <a:rPr lang="en-US"/>
              <a:t>Exchange rate losses are ineligible costs and should be covered by the grantees themselves (e.g. through structure costs). Additionally, since the purpose of the grant is not to make money, any gains (exchange or interest) made on the funds received from </a:t>
            </a:r>
            <a:r>
              <a:rPr lang="en-US" err="1"/>
              <a:t>Enabel</a:t>
            </a:r>
            <a:r>
              <a:rPr lang="en-US"/>
              <a:t> must be re-used for the activities after </a:t>
            </a:r>
            <a:r>
              <a:rPr lang="en-US" err="1"/>
              <a:t>Enabel</a:t>
            </a:r>
            <a:r>
              <a:rPr lang="en-US"/>
              <a:t> approval. </a:t>
            </a:r>
            <a:endParaRPr lang="en-UG">
              <a:cs typeface="Calibri" panose="020F0502020204030204"/>
            </a:endParaRPr>
          </a:p>
        </p:txBody>
      </p:sp>
      <p:sp>
        <p:nvSpPr>
          <p:cNvPr id="6"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b="1">
                <a:solidFill>
                  <a:srgbClr val="C00000"/>
                </a:solidFill>
              </a:rPr>
              <a:t>4c. Proposal template budget</a:t>
            </a:r>
            <a:endParaRPr lang="en-UG">
              <a:solidFill>
                <a:srgbClr val="C00000"/>
              </a:solidFill>
            </a:endParaRPr>
          </a:p>
        </p:txBody>
      </p:sp>
    </p:spTree>
    <p:extLst>
      <p:ext uri="{BB962C8B-B14F-4D97-AF65-F5344CB8AC3E}">
        <p14:creationId xmlns:p14="http://schemas.microsoft.com/office/powerpoint/2010/main" val="39366373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18ACE7-B274-AAF3-6E66-BD00078AC4CF}"/>
              </a:ext>
            </a:extLst>
          </p:cNvPr>
          <p:cNvSpPr>
            <a:spLocks noGrp="1"/>
          </p:cNvSpPr>
          <p:nvPr>
            <p:ph idx="1"/>
          </p:nvPr>
        </p:nvSpPr>
        <p:spPr>
          <a:xfrm>
            <a:off x="323959" y="1784260"/>
            <a:ext cx="11075562" cy="5073740"/>
          </a:xfrm>
        </p:spPr>
        <p:txBody>
          <a:bodyPr vert="horz" lIns="91440" tIns="45720" rIns="91440" bIns="45720" rtlCol="0" anchor="t">
            <a:normAutofit fontScale="25000" lnSpcReduction="20000"/>
          </a:bodyPr>
          <a:lstStyle/>
          <a:p>
            <a:pPr marL="0" indent="0" algn="just">
              <a:buNone/>
            </a:pPr>
            <a:r>
              <a:rPr lang="en-US" sz="11200"/>
              <a:t>The budget is broken down in 3 cost components;</a:t>
            </a:r>
            <a:endParaRPr lang="en-GB" sz="11200" b="1"/>
          </a:p>
          <a:p>
            <a:pPr marL="357188" indent="-357188" algn="just">
              <a:buFont typeface="+mj-lt"/>
              <a:buAutoNum type="arabicPeriod"/>
            </a:pPr>
            <a:r>
              <a:rPr lang="en-GB" sz="8000" b="1"/>
              <a:t>Operational costs</a:t>
            </a:r>
            <a:r>
              <a:rPr lang="en-GB" sz="8000"/>
              <a:t> (actual activity costs - general means cost): necessary and indispensable cost for achieving the objectives and results of the action, including the cost for achieving verifiable deliverables</a:t>
            </a:r>
            <a:endParaRPr lang="nl-NL"/>
          </a:p>
          <a:p>
            <a:pPr marL="812800" lvl="2" indent="0" algn="just">
              <a:buNone/>
            </a:pPr>
            <a:r>
              <a:rPr lang="en-GB" sz="7200"/>
              <a:t>Ex : fees for instructors, consultancy fees, fuel for transporting, workshop costs, 	training 	materials, food for trainees, fees for trainees etc.</a:t>
            </a:r>
          </a:p>
          <a:p>
            <a:pPr marL="357188" indent="-357188" algn="just">
              <a:buFont typeface="+mj-lt"/>
              <a:buAutoNum type="arabicPeriod"/>
            </a:pPr>
            <a:r>
              <a:rPr lang="en-GB" sz="8000" b="1"/>
              <a:t>Management costs </a:t>
            </a:r>
            <a:r>
              <a:rPr lang="en-GB" sz="8000"/>
              <a:t>(costs to support the management team): identified costs related to management, supervision, coordination, monitoring, control, evaluation and financial audit which specifically originate in the implementation of the action or the justification of the Grant</a:t>
            </a:r>
            <a:endParaRPr lang="en-GB" sz="8000">
              <a:cs typeface="Calibri" panose="020F0502020204030204"/>
            </a:endParaRPr>
          </a:p>
          <a:p>
            <a:pPr marL="299720" lvl="1" indent="0" algn="just">
              <a:buNone/>
            </a:pPr>
            <a:r>
              <a:rPr lang="en-GB" sz="8000"/>
              <a:t>   Ex : Salary for staff, Mid-term evaluation, special audit costs </a:t>
            </a:r>
            <a:endParaRPr lang="en-GB" sz="8000">
              <a:cs typeface="Calibri" panose="020F0502020204030204"/>
            </a:endParaRPr>
          </a:p>
          <a:p>
            <a:pPr marL="1442720" lvl="1" indent="-1143000" algn="just"/>
            <a:endParaRPr lang="en-GB" sz="8000">
              <a:cs typeface="Calibri" panose="020F0502020204030204"/>
            </a:endParaRPr>
          </a:p>
          <a:p>
            <a:pPr marL="357188" indent="-357188" algn="just">
              <a:buFont typeface="+mj-lt"/>
              <a:buAutoNum type="arabicPeriod"/>
            </a:pPr>
            <a:r>
              <a:rPr lang="en-GB" sz="8000" b="1"/>
              <a:t>Structure costs (7% max of eligible operational costs)</a:t>
            </a:r>
            <a:r>
              <a:rPr lang="en-GB" sz="8000"/>
              <a:t> costs related to the achievement of the social purpose of the beneficiary, which cannot be separated or charged to the budget of this action even though they are affected by the implementation of the action. They are a max of 7% of the eligible operational costs. </a:t>
            </a:r>
            <a:endParaRPr lang="en-GB" sz="8000">
              <a:cs typeface="Calibri" panose="020F0502020204030204"/>
            </a:endParaRPr>
          </a:p>
          <a:p>
            <a:pPr marL="1195070" lvl="3" indent="0" algn="just">
              <a:buNone/>
            </a:pPr>
            <a:r>
              <a:rPr lang="en-GB" sz="7400"/>
              <a:t>Ex: supporting staff (those that cannot be justified under management costs through timesheets e.g., procurement), water &amp; electricity &amp; internet of the  office etc. 		 </a:t>
            </a:r>
            <a:endParaRPr lang="en-GB" sz="7400">
              <a:cs typeface="Calibri"/>
            </a:endParaRPr>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b="1">
                <a:solidFill>
                  <a:srgbClr val="C00000"/>
                </a:solidFill>
              </a:rPr>
              <a:t>4c. Proposal template budget</a:t>
            </a:r>
            <a:endParaRPr lang="en-UG">
              <a:solidFill>
                <a:srgbClr val="C00000"/>
              </a:solidFill>
            </a:endParaRPr>
          </a:p>
        </p:txBody>
      </p:sp>
    </p:spTree>
    <p:extLst>
      <p:ext uri="{BB962C8B-B14F-4D97-AF65-F5344CB8AC3E}">
        <p14:creationId xmlns:p14="http://schemas.microsoft.com/office/powerpoint/2010/main" val="36199568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11AD8-B924-B24A-9623-52866923EE40}"/>
              </a:ext>
            </a:extLst>
          </p:cNvPr>
          <p:cNvSpPr>
            <a:spLocks noGrp="1"/>
          </p:cNvSpPr>
          <p:nvPr>
            <p:ph idx="1"/>
          </p:nvPr>
        </p:nvSpPr>
        <p:spPr>
          <a:xfrm>
            <a:off x="632490" y="1825625"/>
            <a:ext cx="10923788" cy="4351338"/>
          </a:xfrm>
        </p:spPr>
        <p:txBody>
          <a:bodyPr>
            <a:normAutofit/>
          </a:bodyPr>
          <a:lstStyle/>
          <a:p>
            <a:pPr algn="just"/>
            <a:r>
              <a:rPr lang="en-US"/>
              <a:t>What are the rules concerning </a:t>
            </a:r>
            <a:r>
              <a:rPr lang="en-US" b="1"/>
              <a:t>structure costs?</a:t>
            </a:r>
          </a:p>
          <a:p>
            <a:pPr marL="423863" algn="just">
              <a:lnSpc>
                <a:spcPct val="115000"/>
              </a:lnSpc>
              <a:spcBef>
                <a:spcPts val="0"/>
              </a:spcBef>
              <a:buSzPts val="1900"/>
              <a:buFontTx/>
              <a:buChar char="-"/>
            </a:pPr>
            <a:r>
              <a:rPr lang="en-US"/>
              <a:t>The percentage (max.7%) must be justified before signature of the Grant Agreement and correspond to the general structure costs of the grantee </a:t>
            </a:r>
            <a:endParaRPr lang="en-GB"/>
          </a:p>
          <a:p>
            <a:pPr marL="423863" algn="just">
              <a:lnSpc>
                <a:spcPct val="115000"/>
              </a:lnSpc>
              <a:spcBef>
                <a:spcPts val="0"/>
              </a:spcBef>
              <a:buSzPts val="1900"/>
              <a:buFontTx/>
              <a:buChar char="-"/>
            </a:pPr>
            <a:r>
              <a:rPr lang="en-GB"/>
              <a:t>It’s a lump-sum and maximum 7% of operational costs</a:t>
            </a:r>
          </a:p>
          <a:p>
            <a:pPr marL="423863" algn="just">
              <a:lnSpc>
                <a:spcPct val="115000"/>
              </a:lnSpc>
              <a:spcBef>
                <a:spcPts val="0"/>
              </a:spcBef>
              <a:buSzPts val="1900"/>
              <a:buFontTx/>
              <a:buChar char="-"/>
            </a:pPr>
            <a:r>
              <a:rPr lang="en-GB"/>
              <a:t>Once the % has been set and confirmed by the analysis of the grantee’s accounts, no supporting document have to be provided by the grantee. In the reporting, it just appears as a separate line at the end (+ 7%).</a:t>
            </a:r>
          </a:p>
          <a:p>
            <a:pPr algn="just"/>
            <a:endParaRPr lang="en-UG"/>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b="1">
                <a:solidFill>
                  <a:srgbClr val="C00000"/>
                </a:solidFill>
              </a:rPr>
              <a:t>4c. Proposal template budget</a:t>
            </a:r>
            <a:endParaRPr lang="en-UG">
              <a:solidFill>
                <a:srgbClr val="C00000"/>
              </a:solidFill>
            </a:endParaRPr>
          </a:p>
        </p:txBody>
      </p:sp>
    </p:spTree>
    <p:extLst>
      <p:ext uri="{BB962C8B-B14F-4D97-AF65-F5344CB8AC3E}">
        <p14:creationId xmlns:p14="http://schemas.microsoft.com/office/powerpoint/2010/main" val="10024445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C0C4B4-D087-7286-653C-654127C2D462}"/>
              </a:ext>
            </a:extLst>
          </p:cNvPr>
          <p:cNvSpPr>
            <a:spLocks noGrp="1"/>
          </p:cNvSpPr>
          <p:nvPr>
            <p:ph idx="1"/>
          </p:nvPr>
        </p:nvSpPr>
        <p:spPr/>
        <p:txBody>
          <a:bodyPr>
            <a:normAutofit fontScale="77500" lnSpcReduction="20000"/>
          </a:bodyPr>
          <a:lstStyle/>
          <a:p>
            <a:pPr marL="0" indent="0" algn="just">
              <a:buNone/>
            </a:pPr>
            <a:r>
              <a:rPr lang="en-GB" b="1"/>
              <a:t>Ineligible costs (1/2):</a:t>
            </a:r>
          </a:p>
          <a:p>
            <a:pPr algn="just"/>
            <a:r>
              <a:rPr lang="en-GB"/>
              <a:t>Expenses that are included in the ineligible list (see guidelines)</a:t>
            </a:r>
          </a:p>
          <a:p>
            <a:pPr algn="just"/>
            <a:r>
              <a:rPr lang="en-GB"/>
              <a:t>Expenses that are incurred before or after the duration of this grant agreement </a:t>
            </a:r>
          </a:p>
          <a:p>
            <a:pPr algn="just"/>
            <a:r>
              <a:rPr lang="en-GB"/>
              <a:t>Expenses that cannot be identified, verified and are not included in the grantee's accounts </a:t>
            </a:r>
          </a:p>
          <a:p>
            <a:pPr algn="just"/>
            <a:r>
              <a:rPr lang="en-GB"/>
              <a:t>Expenses not in line with applicable legal fiscal and social provisions</a:t>
            </a:r>
          </a:p>
          <a:p>
            <a:pPr algn="just"/>
            <a:r>
              <a:rPr lang="en-GB"/>
              <a:t>Expenses that are not reasonable, justified, not respecting the principle of good financial management, in particular concerning cost efficiency and effectiveness</a:t>
            </a:r>
          </a:p>
          <a:p>
            <a:pPr algn="just"/>
            <a:r>
              <a:rPr lang="en-GB"/>
              <a:t>Expenses not in line with the action plan, not necessary to achieve the results</a:t>
            </a:r>
          </a:p>
          <a:p>
            <a:pPr algn="just"/>
            <a:r>
              <a:rPr lang="en-GB"/>
              <a:t>No contributions in kind are considered</a:t>
            </a:r>
          </a:p>
          <a:p>
            <a:pPr algn="just"/>
            <a:endParaRPr lang="en-UG"/>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b="1">
                <a:solidFill>
                  <a:srgbClr val="C00000"/>
                </a:solidFill>
              </a:rPr>
              <a:t>4c. Proposal template budget</a:t>
            </a:r>
            <a:endParaRPr lang="en-UG">
              <a:solidFill>
                <a:srgbClr val="C00000"/>
              </a:solidFill>
            </a:endParaRPr>
          </a:p>
        </p:txBody>
      </p:sp>
    </p:spTree>
    <p:extLst>
      <p:ext uri="{BB962C8B-B14F-4D97-AF65-F5344CB8AC3E}">
        <p14:creationId xmlns:p14="http://schemas.microsoft.com/office/powerpoint/2010/main" val="3569556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BC8E05A-9313-889A-2230-159C7BCED184}"/>
              </a:ext>
            </a:extLst>
          </p:cNvPr>
          <p:cNvSpPr txBox="1">
            <a:spLocks/>
          </p:cNvSpPr>
          <p:nvPr/>
        </p:nvSpPr>
        <p:spPr>
          <a:xfrm>
            <a:off x="600891" y="1522166"/>
            <a:ext cx="5517305" cy="5161292"/>
          </a:xfrm>
          <a:prstGeom prst="rect">
            <a:avLst/>
          </a:prstGeom>
        </p:spPr>
        <p:txBody>
          <a:bodyPr vert="horz" lIns="91440" tIns="45720" rIns="91440" bIns="45720" rtlCol="0">
            <a:normAutofit fontScale="25000" lnSpcReduction="2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6600" b="1"/>
              <a:t>Ineligible costs (2/2):</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8800" b="0" i="0" u="none" strike="noStrike" kern="1200" cap="none" spc="0" normalizeH="0" baseline="0" noProof="0">
                <a:ln>
                  <a:noFill/>
                </a:ln>
                <a:solidFill>
                  <a:srgbClr val="585756"/>
                </a:solidFill>
                <a:effectLst/>
                <a:uLnTx/>
                <a:uFillTx/>
                <a:latin typeface="Calibri" panose="020F0502020204030204"/>
                <a:ea typeface="+mn-ea"/>
                <a:cs typeface="+mn-cs"/>
              </a:rPr>
              <a:t>Accounting entries not leading to payments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8800" b="0" i="0" u="none" strike="noStrike" kern="1200" cap="none" spc="0" normalizeH="0" baseline="0" noProof="0">
                <a:ln>
                  <a:noFill/>
                </a:ln>
                <a:solidFill>
                  <a:srgbClr val="585756"/>
                </a:solidFill>
                <a:effectLst/>
                <a:uLnTx/>
                <a:uFillTx/>
                <a:latin typeface="Calibri" panose="020F0502020204030204"/>
                <a:ea typeface="+mn-ea"/>
                <a:cs typeface="+mn-cs"/>
              </a:rPr>
              <a:t>Provisions for liabilities and charges, losses, debts or possible future debts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8800" b="0" i="0" u="none" strike="noStrike" kern="1200" cap="none" spc="0" normalizeH="0" baseline="0" noProof="0">
                <a:ln>
                  <a:noFill/>
                </a:ln>
                <a:solidFill>
                  <a:srgbClr val="585756"/>
                </a:solidFill>
                <a:effectLst/>
                <a:uLnTx/>
                <a:uFillTx/>
                <a:latin typeface="Calibri" panose="020F0502020204030204"/>
                <a:ea typeface="+mn-ea"/>
                <a:cs typeface="+mn-cs"/>
              </a:rPr>
              <a:t>Debts and debit interests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8800" b="0" i="0" u="none" strike="noStrike" kern="1200" cap="none" spc="0" normalizeH="0" baseline="0" noProof="0">
                <a:ln>
                  <a:noFill/>
                </a:ln>
                <a:solidFill>
                  <a:srgbClr val="585756"/>
                </a:solidFill>
                <a:effectLst/>
                <a:uLnTx/>
                <a:uFillTx/>
                <a:latin typeface="Calibri" panose="020F0502020204030204"/>
                <a:ea typeface="+mn-ea"/>
                <a:cs typeface="+mn-cs"/>
              </a:rPr>
              <a:t>Doubtful debts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8800" b="0" i="0" u="none" strike="noStrike" kern="1200" cap="none" spc="0" normalizeH="0" baseline="0" noProof="0">
                <a:ln>
                  <a:noFill/>
                </a:ln>
                <a:solidFill>
                  <a:srgbClr val="585756"/>
                </a:solidFill>
                <a:effectLst/>
                <a:uLnTx/>
                <a:uFillTx/>
                <a:latin typeface="Calibri" panose="020F0502020204030204"/>
                <a:ea typeface="+mn-ea"/>
                <a:cs typeface="+mn-cs"/>
              </a:rPr>
              <a:t>Currency exchange losses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8800" b="0" i="0" u="none" strike="noStrike" kern="1200" cap="none" spc="0" normalizeH="0" baseline="0" noProof="0">
                <a:ln>
                  <a:noFill/>
                </a:ln>
                <a:solidFill>
                  <a:srgbClr val="585756"/>
                </a:solidFill>
                <a:effectLst/>
                <a:uLnTx/>
                <a:uFillTx/>
                <a:latin typeface="Calibri" panose="020F0502020204030204"/>
                <a:ea typeface="+mn-ea"/>
                <a:cs typeface="+mn-cs"/>
              </a:rPr>
              <a:t>Loans to third parties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8800" b="0" i="0" u="none" strike="noStrike" kern="1200" cap="none" spc="0" normalizeH="0" baseline="0" noProof="0">
                <a:ln>
                  <a:noFill/>
                </a:ln>
                <a:solidFill>
                  <a:srgbClr val="585756"/>
                </a:solidFill>
                <a:effectLst/>
                <a:uLnTx/>
                <a:uFillTx/>
                <a:latin typeface="Calibri" panose="020F0502020204030204"/>
                <a:ea typeface="+mn-ea"/>
                <a:cs typeface="+mn-cs"/>
              </a:rPr>
              <a:t>Guarantees and securities;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8800" b="0" i="0" u="none" strike="noStrike" kern="1200" cap="none" spc="0" normalizeH="0" baseline="0" noProof="0">
                <a:ln>
                  <a:noFill/>
                </a:ln>
                <a:solidFill>
                  <a:srgbClr val="585756"/>
                </a:solidFill>
                <a:effectLst/>
                <a:uLnTx/>
                <a:uFillTx/>
                <a:latin typeface="Calibri" panose="020F0502020204030204"/>
                <a:ea typeface="+mn-ea"/>
                <a:cs typeface="+mn-cs"/>
              </a:rPr>
              <a:t>Costs already financed by another grant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8800" b="0" i="0" u="none" strike="noStrike" kern="1200" cap="none" spc="0" normalizeH="0" baseline="0" noProof="0">
                <a:ln>
                  <a:noFill/>
                </a:ln>
                <a:solidFill>
                  <a:srgbClr val="585756"/>
                </a:solidFill>
                <a:effectLst/>
                <a:uLnTx/>
                <a:uFillTx/>
                <a:latin typeface="Calibri" panose="020F0502020204030204"/>
                <a:ea typeface="+mn-ea"/>
                <a:cs typeface="+mn-cs"/>
              </a:rPr>
              <a:t>Invoices made out by other </a:t>
            </a:r>
            <a:r>
              <a:rPr kumimoji="0" lang="en-US" sz="8800" b="0" i="0" u="none" strike="noStrike" kern="1200" cap="none" spc="0" normalizeH="0" baseline="0" noProof="0" err="1">
                <a:ln>
                  <a:noFill/>
                </a:ln>
                <a:solidFill>
                  <a:srgbClr val="585756"/>
                </a:solidFill>
                <a:effectLst/>
                <a:uLnTx/>
                <a:uFillTx/>
                <a:latin typeface="Calibri" panose="020F0502020204030204"/>
                <a:ea typeface="+mn-ea"/>
                <a:cs typeface="+mn-cs"/>
              </a:rPr>
              <a:t>organisations</a:t>
            </a:r>
            <a:r>
              <a:rPr kumimoji="0" lang="en-US" sz="8800" b="0" i="0" u="none" strike="noStrike" kern="1200" cap="none" spc="0" normalizeH="0" baseline="0" noProof="0">
                <a:ln>
                  <a:noFill/>
                </a:ln>
                <a:solidFill>
                  <a:srgbClr val="585756"/>
                </a:solidFill>
                <a:effectLst/>
                <a:uLnTx/>
                <a:uFillTx/>
                <a:latin typeface="Calibri" panose="020F0502020204030204"/>
                <a:ea typeface="+mn-ea"/>
                <a:cs typeface="+mn-cs"/>
              </a:rPr>
              <a:t> for goods and services already subsidized</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8800" b="0" i="0" u="none" strike="noStrike" kern="1200" cap="none" spc="0" normalizeH="0" baseline="0" noProof="0">
                <a:ln>
                  <a:noFill/>
                </a:ln>
                <a:solidFill>
                  <a:srgbClr val="585756"/>
                </a:solidFill>
                <a:effectLst/>
                <a:uLnTx/>
                <a:uFillTx/>
                <a:latin typeface="Calibri" panose="020F0502020204030204"/>
                <a:ea typeface="+mn-ea"/>
                <a:cs typeface="+mn-cs"/>
              </a:rPr>
              <a:t>Subcontracting by means of service or consultancy contracts to personnel members, Board members or General Assembly members of the </a:t>
            </a:r>
            <a:r>
              <a:rPr kumimoji="0" lang="en-US" sz="8800" b="0" i="0" u="none" strike="noStrike" kern="1200" cap="none" spc="0" normalizeH="0" baseline="0" noProof="0" err="1">
                <a:ln>
                  <a:noFill/>
                </a:ln>
                <a:solidFill>
                  <a:srgbClr val="585756"/>
                </a:solidFill>
                <a:effectLst/>
                <a:uLnTx/>
                <a:uFillTx/>
                <a:latin typeface="Calibri" panose="020F0502020204030204"/>
                <a:ea typeface="+mn-ea"/>
                <a:cs typeface="+mn-cs"/>
              </a:rPr>
              <a:t>organisation</a:t>
            </a:r>
            <a:r>
              <a:rPr kumimoji="0" lang="en-US" sz="8800" b="0" i="0" u="none" strike="noStrike" kern="1200" cap="none" spc="0" normalizeH="0" baseline="0" noProof="0">
                <a:ln>
                  <a:noFill/>
                </a:ln>
                <a:solidFill>
                  <a:srgbClr val="585756"/>
                </a:solidFill>
                <a:effectLst/>
                <a:uLnTx/>
                <a:uFillTx/>
                <a:latin typeface="Calibri" panose="020F0502020204030204"/>
                <a:ea typeface="+mn-ea"/>
                <a:cs typeface="+mn-cs"/>
              </a:rPr>
              <a:t> subsidized </a:t>
            </a:r>
          </a:p>
        </p:txBody>
      </p:sp>
      <p:sp>
        <p:nvSpPr>
          <p:cNvPr id="5" name="Content Placeholder 3">
            <a:extLst>
              <a:ext uri="{FF2B5EF4-FFF2-40B4-BE49-F238E27FC236}">
                <a16:creationId xmlns:a16="http://schemas.microsoft.com/office/drawing/2014/main" id="{14E152FE-037C-B6C6-60F6-17C04B189CD8}"/>
              </a:ext>
            </a:extLst>
          </p:cNvPr>
          <p:cNvSpPr txBox="1">
            <a:spLocks/>
          </p:cNvSpPr>
          <p:nvPr/>
        </p:nvSpPr>
        <p:spPr>
          <a:xfrm>
            <a:off x="5921829" y="1542782"/>
            <a:ext cx="5616399" cy="5417776"/>
          </a:xfrm>
          <a:prstGeom prst="rect">
            <a:avLst/>
          </a:prstGeom>
        </p:spPr>
        <p:txBody>
          <a:bodyPr>
            <a:normAutofit fontScale="250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endParaRPr kumimoji="0" lang="en-US" sz="5000" b="0" i="0" u="none" strike="noStrike" kern="1200" cap="none" spc="0" normalizeH="0" baseline="0" noProof="0">
              <a:ln>
                <a:noFill/>
              </a:ln>
              <a:solidFill>
                <a:srgbClr val="585756"/>
              </a:solidFill>
              <a:effectLst/>
              <a:uLnTx/>
              <a:uFillTx/>
              <a:latin typeface="Calibri" panose="020F0502020204030204"/>
              <a:ea typeface="+mn-ea"/>
              <a:cs typeface="+mn-cs"/>
            </a:endParaRP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8800" b="0" i="0" u="none" strike="noStrike" kern="1200" cap="none" spc="0" normalizeH="0" baseline="0" noProof="0">
                <a:ln>
                  <a:noFill/>
                </a:ln>
                <a:solidFill>
                  <a:srgbClr val="585756"/>
                </a:solidFill>
                <a:effectLst/>
                <a:uLnTx/>
                <a:uFillTx/>
                <a:ea typeface="+mn-ea"/>
                <a:cs typeface="+mn-cs"/>
              </a:rPr>
              <a:t>Any sub-letting to oneself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8800" b="0" i="0" u="none" strike="noStrike" kern="1200" cap="none" spc="0" normalizeH="0" baseline="0" noProof="0">
                <a:ln>
                  <a:noFill/>
                </a:ln>
                <a:solidFill>
                  <a:srgbClr val="585756"/>
                </a:solidFill>
                <a:effectLst/>
                <a:uLnTx/>
                <a:uFillTx/>
                <a:ea typeface="+mn-ea"/>
                <a:cs typeface="+mn-cs"/>
              </a:rPr>
              <a:t>Purchases of land or buildings;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8800" b="0" i="0" u="none" strike="noStrike" kern="1200" cap="none" spc="0" normalizeH="0" baseline="0" noProof="0">
                <a:ln>
                  <a:noFill/>
                </a:ln>
                <a:solidFill>
                  <a:srgbClr val="585756"/>
                </a:solidFill>
                <a:effectLst/>
                <a:uLnTx/>
                <a:uFillTx/>
                <a:ea typeface="+mn-ea"/>
                <a:cs typeface="+mn-cs"/>
              </a:rPr>
              <a:t>Compensation for damage falling under the civil liability of the </a:t>
            </a:r>
            <a:r>
              <a:rPr kumimoji="0" lang="en-US" sz="8800" b="0" i="0" u="none" strike="noStrike" kern="1200" cap="none" spc="0" normalizeH="0" baseline="0" noProof="0" err="1">
                <a:ln>
                  <a:noFill/>
                </a:ln>
                <a:solidFill>
                  <a:srgbClr val="585756"/>
                </a:solidFill>
                <a:effectLst/>
                <a:uLnTx/>
                <a:uFillTx/>
                <a:ea typeface="+mn-ea"/>
                <a:cs typeface="+mn-cs"/>
              </a:rPr>
              <a:t>organisation</a:t>
            </a:r>
            <a:r>
              <a:rPr kumimoji="0" lang="en-US" sz="8800" b="0" i="0" u="none" strike="noStrike" kern="1200" cap="none" spc="0" normalizeH="0" baseline="0" noProof="0">
                <a:ln>
                  <a:noFill/>
                </a:ln>
                <a:solidFill>
                  <a:srgbClr val="585756"/>
                </a:solidFill>
                <a:effectLst/>
                <a:uLnTx/>
                <a:uFillTx/>
                <a:ea typeface="+mn-ea"/>
                <a:cs typeface="+mn-cs"/>
              </a:rPr>
              <a:t>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8800" b="0" i="0" u="none" strike="noStrike" kern="1200" cap="none" spc="0" normalizeH="0" baseline="0" noProof="0">
                <a:ln>
                  <a:noFill/>
                </a:ln>
                <a:solidFill>
                  <a:srgbClr val="585756"/>
                </a:solidFill>
                <a:effectLst/>
                <a:uLnTx/>
                <a:uFillTx/>
                <a:ea typeface="+mn-ea"/>
                <a:cs typeface="+mn-cs"/>
              </a:rPr>
              <a:t>Employment termination compensation for the term of notice not performed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8800" b="0" i="0" u="none" strike="noStrike" kern="1200" cap="none" spc="0" normalizeH="0" baseline="0" noProof="0">
                <a:ln>
                  <a:noFill/>
                </a:ln>
                <a:solidFill>
                  <a:srgbClr val="585756"/>
                </a:solidFill>
                <a:effectLst/>
                <a:uLnTx/>
                <a:uFillTx/>
                <a:ea typeface="+mn-ea"/>
                <a:cs typeface="+mn-cs"/>
              </a:rPr>
              <a:t>Purchase of alcoholic beverages, tobacco and derived products thereof</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lang="en-US" sz="8800"/>
              <a:t>Grants to sub-beneficiaries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lang="en-US" sz="8800"/>
              <a:t>Salary bonuses</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lang="en-US" sz="8800"/>
              <a:t>Recoverable taxes like value added taxes</a:t>
            </a:r>
            <a:r>
              <a:rPr kumimoji="0" lang="en-US" sz="8800" b="0" i="0" u="none" strike="noStrike" kern="1200" cap="none" spc="0" normalizeH="0" baseline="0" noProof="0">
                <a:ln>
                  <a:noFill/>
                </a:ln>
                <a:solidFill>
                  <a:srgbClr val="585756"/>
                </a:solidFill>
                <a:effectLst/>
                <a:uLnTx/>
                <a:uFillTx/>
                <a:ea typeface="+mn-ea"/>
                <a:cs typeface="+mn-cs"/>
              </a:rPr>
              <a:t> </a:t>
            </a:r>
          </a:p>
        </p:txBody>
      </p:sp>
      <p:sp>
        <p:nvSpPr>
          <p:cNvPr id="6"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b="1">
                <a:solidFill>
                  <a:srgbClr val="C00000"/>
                </a:solidFill>
              </a:rPr>
              <a:t>4c. Proposal template budget</a:t>
            </a:r>
            <a:endParaRPr lang="en-UG">
              <a:solidFill>
                <a:srgbClr val="C00000"/>
              </a:solidFill>
            </a:endParaRPr>
          </a:p>
        </p:txBody>
      </p:sp>
    </p:spTree>
    <p:extLst>
      <p:ext uri="{BB962C8B-B14F-4D97-AF65-F5344CB8AC3E}">
        <p14:creationId xmlns:p14="http://schemas.microsoft.com/office/powerpoint/2010/main" val="19567711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text with red and black text&#10;&#10;Description automatically generated">
            <a:extLst>
              <a:ext uri="{FF2B5EF4-FFF2-40B4-BE49-F238E27FC236}">
                <a16:creationId xmlns:a16="http://schemas.microsoft.com/office/drawing/2014/main" id="{AE253928-ADE0-0A95-5183-E0A1DB0FD69E}"/>
              </a:ext>
            </a:extLst>
          </p:cNvPr>
          <p:cNvPicPr>
            <a:picLocks noGrp="1" noChangeAspect="1"/>
          </p:cNvPicPr>
          <p:nvPr>
            <p:ph idx="1"/>
          </p:nvPr>
        </p:nvPicPr>
        <p:blipFill>
          <a:blip r:embed="rId2"/>
          <a:stretch>
            <a:fillRect/>
          </a:stretch>
        </p:blipFill>
        <p:spPr>
          <a:xfrm>
            <a:off x="946455" y="1725085"/>
            <a:ext cx="10890247" cy="5132915"/>
          </a:xfrm>
        </p:spPr>
      </p:pic>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b="1">
                <a:solidFill>
                  <a:srgbClr val="C00000"/>
                </a:solidFill>
              </a:rPr>
              <a:t>4c. Proposal template budget</a:t>
            </a:r>
            <a:endParaRPr lang="en-UG">
              <a:solidFill>
                <a:srgbClr val="C00000"/>
              </a:solidFill>
            </a:endParaRPr>
          </a:p>
        </p:txBody>
      </p:sp>
    </p:spTree>
    <p:extLst>
      <p:ext uri="{BB962C8B-B14F-4D97-AF65-F5344CB8AC3E}">
        <p14:creationId xmlns:p14="http://schemas.microsoft.com/office/powerpoint/2010/main" val="36261617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D2B119-0254-8BB4-FD01-703D7FF3D29D}"/>
              </a:ext>
            </a:extLst>
          </p:cNvPr>
          <p:cNvSpPr txBox="1">
            <a:spLocks/>
          </p:cNvSpPr>
          <p:nvPr/>
        </p:nvSpPr>
        <p:spPr>
          <a:xfrm>
            <a:off x="1817803" y="0"/>
            <a:ext cx="86377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a:lstStyle>
          <a:p>
            <a:r>
              <a:rPr lang="en-US" b="1">
                <a:solidFill>
                  <a:srgbClr val="C00000"/>
                </a:solidFill>
              </a:rPr>
              <a:t>4c. Proposal template budget</a:t>
            </a:r>
            <a:endParaRPr lang="en-UG">
              <a:solidFill>
                <a:srgbClr val="C00000"/>
              </a:solidFill>
            </a:endParaRPr>
          </a:p>
        </p:txBody>
      </p:sp>
      <p:sp>
        <p:nvSpPr>
          <p:cNvPr id="2" name="Title 1">
            <a:extLst>
              <a:ext uri="{FF2B5EF4-FFF2-40B4-BE49-F238E27FC236}">
                <a16:creationId xmlns:a16="http://schemas.microsoft.com/office/drawing/2014/main" id="{E9A63F55-D57D-8058-9181-1D20F14B9B0A}"/>
              </a:ext>
            </a:extLst>
          </p:cNvPr>
          <p:cNvSpPr>
            <a:spLocks noGrp="1"/>
          </p:cNvSpPr>
          <p:nvPr>
            <p:ph type="title"/>
          </p:nvPr>
        </p:nvSpPr>
        <p:spPr>
          <a:xfrm>
            <a:off x="1236617" y="1288275"/>
            <a:ext cx="9218975" cy="382749"/>
          </a:xfrm>
        </p:spPr>
        <p:txBody>
          <a:bodyPr>
            <a:noAutofit/>
          </a:bodyPr>
          <a:lstStyle/>
          <a:p>
            <a:r>
              <a:rPr lang="en-US" sz="2800">
                <a:cs typeface="Calibri"/>
              </a:rPr>
              <a:t>Indicative Costs</a:t>
            </a:r>
            <a:endParaRPr lang="en-US" sz="2800"/>
          </a:p>
        </p:txBody>
      </p:sp>
      <p:sp>
        <p:nvSpPr>
          <p:cNvPr id="6" name="Content Placeholder 5">
            <a:extLst>
              <a:ext uri="{FF2B5EF4-FFF2-40B4-BE49-F238E27FC236}">
                <a16:creationId xmlns:a16="http://schemas.microsoft.com/office/drawing/2014/main" id="{D8BE8459-CF5C-E5BA-9788-5AA0E8F2207A}"/>
              </a:ext>
            </a:extLst>
          </p:cNvPr>
          <p:cNvSpPr>
            <a:spLocks noGrp="1"/>
          </p:cNvSpPr>
          <p:nvPr>
            <p:ph idx="1"/>
          </p:nvPr>
        </p:nvSpPr>
        <p:spPr/>
        <p:txBody>
          <a:bodyPr/>
          <a:lstStyle/>
          <a:p>
            <a:endParaRPr lang="en-UG"/>
          </a:p>
        </p:txBody>
      </p:sp>
      <p:pic>
        <p:nvPicPr>
          <p:cNvPr id="8" name="Picture 7">
            <a:extLst>
              <a:ext uri="{FF2B5EF4-FFF2-40B4-BE49-F238E27FC236}">
                <a16:creationId xmlns:a16="http://schemas.microsoft.com/office/drawing/2014/main" id="{E7263D30-CDDB-6F80-FF9F-F0A24A249400}"/>
              </a:ext>
            </a:extLst>
          </p:cNvPr>
          <p:cNvPicPr>
            <a:picLocks noChangeAspect="1"/>
          </p:cNvPicPr>
          <p:nvPr/>
        </p:nvPicPr>
        <p:blipFill>
          <a:blip r:embed="rId2"/>
          <a:stretch>
            <a:fillRect/>
          </a:stretch>
        </p:blipFill>
        <p:spPr>
          <a:xfrm>
            <a:off x="658216" y="1130046"/>
            <a:ext cx="11363804" cy="5551420"/>
          </a:xfrm>
          <a:prstGeom prst="rect">
            <a:avLst/>
          </a:prstGeom>
        </p:spPr>
      </p:pic>
    </p:spTree>
    <p:extLst>
      <p:ext uri="{BB962C8B-B14F-4D97-AF65-F5344CB8AC3E}">
        <p14:creationId xmlns:p14="http://schemas.microsoft.com/office/powerpoint/2010/main" val="707350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D86E4-3558-90C4-64D0-1401EDD791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2BD3A1-4FE3-078C-231D-6559043241F7}"/>
              </a:ext>
            </a:extLst>
          </p:cNvPr>
          <p:cNvSpPr>
            <a:spLocks noGrp="1"/>
          </p:cNvSpPr>
          <p:nvPr>
            <p:ph type="title"/>
          </p:nvPr>
        </p:nvSpPr>
        <p:spPr/>
        <p:txBody>
          <a:bodyPr/>
          <a:lstStyle/>
          <a:p>
            <a:r>
              <a:rPr lang="en-US" b="1">
                <a:solidFill>
                  <a:srgbClr val="C00000"/>
                </a:solidFill>
              </a:rPr>
              <a:t>4c. Proposal template budget DURING IMPLEMENTATION</a:t>
            </a:r>
            <a:endParaRPr lang="en-UG" b="1">
              <a:solidFill>
                <a:srgbClr val="C00000"/>
              </a:solidFill>
            </a:endParaRPr>
          </a:p>
        </p:txBody>
      </p:sp>
      <p:sp>
        <p:nvSpPr>
          <p:cNvPr id="3" name="Content Placeholder 2">
            <a:extLst>
              <a:ext uri="{FF2B5EF4-FFF2-40B4-BE49-F238E27FC236}">
                <a16:creationId xmlns:a16="http://schemas.microsoft.com/office/drawing/2014/main" id="{8518D9E6-0548-1503-1458-07AA4544CEC7}"/>
              </a:ext>
            </a:extLst>
          </p:cNvPr>
          <p:cNvSpPr>
            <a:spLocks noGrp="1"/>
          </p:cNvSpPr>
          <p:nvPr>
            <p:ph idx="1"/>
          </p:nvPr>
        </p:nvSpPr>
        <p:spPr/>
        <p:txBody>
          <a:bodyPr>
            <a:normAutofit/>
          </a:bodyPr>
          <a:lstStyle/>
          <a:p>
            <a:pPr algn="just"/>
            <a:r>
              <a:rPr lang="en-US"/>
              <a:t>Modification between </a:t>
            </a:r>
            <a:r>
              <a:rPr lang="en-US" b="1"/>
              <a:t>results</a:t>
            </a:r>
            <a:r>
              <a:rPr lang="en-US"/>
              <a:t> leading to a variation not greater than 15% of amounts initially planned.</a:t>
            </a:r>
          </a:p>
          <a:p>
            <a:pPr algn="just"/>
            <a:r>
              <a:rPr lang="en-US"/>
              <a:t>Modification between </a:t>
            </a:r>
            <a:r>
              <a:rPr lang="en-US" b="1"/>
              <a:t>activities</a:t>
            </a:r>
            <a:r>
              <a:rPr lang="en-US"/>
              <a:t> of the same result leading to a variation not greater than 25% of the amounts initially planned.</a:t>
            </a:r>
          </a:p>
          <a:p>
            <a:pPr algn="just"/>
            <a:r>
              <a:rPr lang="en-US"/>
              <a:t>Changes between operational costs (A) and management costs (B) are not allowed without an amendment.</a:t>
            </a:r>
          </a:p>
          <a:p>
            <a:pPr algn="just"/>
            <a:r>
              <a:rPr lang="en-US"/>
              <a:t>Changes to structure costs (C) are not allowed.</a:t>
            </a:r>
          </a:p>
          <a:p>
            <a:pPr algn="just"/>
            <a:endParaRPr lang="en-UG"/>
          </a:p>
        </p:txBody>
      </p:sp>
    </p:spTree>
    <p:extLst>
      <p:ext uri="{BB962C8B-B14F-4D97-AF65-F5344CB8AC3E}">
        <p14:creationId xmlns:p14="http://schemas.microsoft.com/office/powerpoint/2010/main" val="3341804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DFBA2-EB24-5EE0-6A13-0C83557A4AA0}"/>
              </a:ext>
            </a:extLst>
          </p:cNvPr>
          <p:cNvSpPr>
            <a:spLocks noGrp="1"/>
          </p:cNvSpPr>
          <p:nvPr>
            <p:ph type="title"/>
          </p:nvPr>
        </p:nvSpPr>
        <p:spPr/>
        <p:txBody>
          <a:bodyPr/>
          <a:lstStyle/>
          <a:p>
            <a:r>
              <a:rPr lang="en-US" b="1">
                <a:solidFill>
                  <a:srgbClr val="C00000"/>
                </a:solidFill>
              </a:rPr>
              <a:t>4c. Proposal template budget</a:t>
            </a:r>
            <a:endParaRPr lang="en-UG">
              <a:solidFill>
                <a:srgbClr val="C00000"/>
              </a:solidFill>
            </a:endParaRPr>
          </a:p>
        </p:txBody>
      </p:sp>
      <p:sp>
        <p:nvSpPr>
          <p:cNvPr id="3" name="Content Placeholder 2">
            <a:extLst>
              <a:ext uri="{FF2B5EF4-FFF2-40B4-BE49-F238E27FC236}">
                <a16:creationId xmlns:a16="http://schemas.microsoft.com/office/drawing/2014/main" id="{CDE54677-B8A6-F86E-B0D5-EA74EDBEF010}"/>
              </a:ext>
            </a:extLst>
          </p:cNvPr>
          <p:cNvSpPr>
            <a:spLocks noGrp="1"/>
          </p:cNvSpPr>
          <p:nvPr>
            <p:ph idx="1"/>
          </p:nvPr>
        </p:nvSpPr>
        <p:spPr/>
        <p:txBody>
          <a:bodyPr>
            <a:normAutofit/>
          </a:bodyPr>
          <a:lstStyle/>
          <a:p>
            <a:pPr marL="0" indent="0" algn="just">
              <a:buNone/>
            </a:pPr>
            <a:endParaRPr lang="en-US" b="1"/>
          </a:p>
          <a:p>
            <a:pPr marL="0" indent="0" algn="just">
              <a:buNone/>
            </a:pPr>
            <a:r>
              <a:rPr lang="en-US" b="1"/>
              <a:t>Budget presentation in excel (Annex B of the grant agreement)</a:t>
            </a:r>
          </a:p>
          <a:p>
            <a:pPr marL="0" indent="0" algn="just">
              <a:buNone/>
            </a:pPr>
            <a:endParaRPr lang="en-US">
              <a:cs typeface="Calibri"/>
            </a:endParaRPr>
          </a:p>
          <a:p>
            <a:pPr marL="0" indent="0" algn="just">
              <a:buNone/>
            </a:pPr>
            <a:endParaRPr lang="en-US"/>
          </a:p>
          <a:p>
            <a:pPr algn="just"/>
            <a:endParaRPr lang="en-UG"/>
          </a:p>
        </p:txBody>
      </p:sp>
    </p:spTree>
    <p:extLst>
      <p:ext uri="{BB962C8B-B14F-4D97-AF65-F5344CB8AC3E}">
        <p14:creationId xmlns:p14="http://schemas.microsoft.com/office/powerpoint/2010/main" val="35941387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33E7-AA6A-29B6-B187-1810BEFC185E}"/>
              </a:ext>
            </a:extLst>
          </p:cNvPr>
          <p:cNvSpPr>
            <a:spLocks noGrp="1"/>
          </p:cNvSpPr>
          <p:nvPr>
            <p:ph type="title"/>
          </p:nvPr>
        </p:nvSpPr>
        <p:spPr/>
        <p:txBody>
          <a:bodyPr/>
          <a:lstStyle/>
          <a:p>
            <a:r>
              <a:rPr lang="en-US" b="1">
                <a:solidFill>
                  <a:srgbClr val="C00000"/>
                </a:solidFill>
              </a:rPr>
              <a:t>4. Proposal</a:t>
            </a:r>
            <a:br>
              <a:rPr lang="en-US" b="1">
                <a:solidFill>
                  <a:srgbClr val="C00000"/>
                </a:solidFill>
              </a:rPr>
            </a:br>
            <a:r>
              <a:rPr lang="en-US" b="1">
                <a:solidFill>
                  <a:srgbClr val="C00000"/>
                </a:solidFill>
              </a:rPr>
              <a:t>	c) Annex B: budget</a:t>
            </a:r>
            <a:endParaRPr lang="en-UG" b="1">
              <a:solidFill>
                <a:srgbClr val="C00000"/>
              </a:solidFill>
            </a:endParaRPr>
          </a:p>
        </p:txBody>
      </p:sp>
      <p:pic>
        <p:nvPicPr>
          <p:cNvPr id="4" name="Picture 3">
            <a:extLst>
              <a:ext uri="{FF2B5EF4-FFF2-40B4-BE49-F238E27FC236}">
                <a16:creationId xmlns:a16="http://schemas.microsoft.com/office/drawing/2014/main" id="{8CFE04A1-2629-4259-1CFA-0FD23DD80746}"/>
              </a:ext>
            </a:extLst>
          </p:cNvPr>
          <p:cNvPicPr>
            <a:picLocks noChangeAspect="1"/>
          </p:cNvPicPr>
          <p:nvPr/>
        </p:nvPicPr>
        <p:blipFill>
          <a:blip r:embed="rId2"/>
          <a:stretch>
            <a:fillRect/>
          </a:stretch>
        </p:blipFill>
        <p:spPr>
          <a:xfrm>
            <a:off x="2936240" y="1772898"/>
            <a:ext cx="6319520" cy="4739641"/>
          </a:xfrm>
          <a:prstGeom prst="rect">
            <a:avLst/>
          </a:prstGeom>
        </p:spPr>
      </p:pic>
    </p:spTree>
    <p:extLst>
      <p:ext uri="{BB962C8B-B14F-4D97-AF65-F5344CB8AC3E}">
        <p14:creationId xmlns:p14="http://schemas.microsoft.com/office/powerpoint/2010/main" val="2379498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schermopname, diagram, Lettertype&#10;&#10;Automatisch gegenereerde beschrijving">
            <a:extLst>
              <a:ext uri="{FF2B5EF4-FFF2-40B4-BE49-F238E27FC236}">
                <a16:creationId xmlns:a16="http://schemas.microsoft.com/office/drawing/2014/main" id="{4EEA56CE-999F-E92D-BF54-C44F70A54A63}"/>
              </a:ext>
            </a:extLst>
          </p:cNvPr>
          <p:cNvPicPr>
            <a:picLocks noChangeAspect="1"/>
          </p:cNvPicPr>
          <p:nvPr/>
        </p:nvPicPr>
        <p:blipFill>
          <a:blip r:embed="rId2"/>
          <a:stretch>
            <a:fillRect/>
          </a:stretch>
        </p:blipFill>
        <p:spPr>
          <a:xfrm>
            <a:off x="3391" y="-392345"/>
            <a:ext cx="12191999" cy="6697259"/>
          </a:xfrm>
          <a:prstGeom prst="rect">
            <a:avLst/>
          </a:prstGeom>
        </p:spPr>
      </p:pic>
    </p:spTree>
    <p:extLst>
      <p:ext uri="{BB962C8B-B14F-4D97-AF65-F5344CB8AC3E}">
        <p14:creationId xmlns:p14="http://schemas.microsoft.com/office/powerpoint/2010/main" val="18145045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468" y="597386"/>
            <a:ext cx="9243167" cy="1325563"/>
          </a:xfrm>
        </p:spPr>
        <p:txBody>
          <a:bodyPr vert="horz" lIns="91440" tIns="45720" rIns="91440" bIns="45720" rtlCol="0" anchor="t">
            <a:normAutofit/>
          </a:bodyPr>
          <a:lstStyle/>
          <a:p>
            <a:r>
              <a:rPr lang="en-US" b="1">
                <a:solidFill>
                  <a:srgbClr val="C00000"/>
                </a:solidFill>
              </a:rPr>
              <a:t>5. Application procedure / Next steps</a:t>
            </a:r>
          </a:p>
        </p:txBody>
      </p:sp>
      <p:sp>
        <p:nvSpPr>
          <p:cNvPr id="3" name="Content Placeholder 2"/>
          <p:cNvSpPr>
            <a:spLocks noGrp="1"/>
          </p:cNvSpPr>
          <p:nvPr>
            <p:ph idx="1"/>
          </p:nvPr>
        </p:nvSpPr>
        <p:spPr>
          <a:xfrm>
            <a:off x="1099980" y="1521425"/>
            <a:ext cx="10438877" cy="5336575"/>
          </a:xfrm>
        </p:spPr>
        <p:txBody>
          <a:bodyPr vert="horz" lIns="91440" tIns="45720" rIns="91440" bIns="45720" rtlCol="0" anchor="t">
            <a:normAutofit/>
          </a:bodyPr>
          <a:lstStyle/>
          <a:p>
            <a:pPr marL="267970" indent="-267970" algn="just"/>
            <a:r>
              <a:rPr lang="en-GB" sz="2600"/>
              <a:t>Use the complete </a:t>
            </a:r>
            <a:r>
              <a:rPr lang="en-GB" sz="2600" b="1"/>
              <a:t>Annex A Grant Application File</a:t>
            </a:r>
            <a:r>
              <a:rPr lang="en-GB" sz="2600"/>
              <a:t>. Do not use own templates &amp; do not tweak the template</a:t>
            </a:r>
            <a:endParaRPr lang="en-US"/>
          </a:p>
          <a:p>
            <a:pPr marL="267970" indent="-267970" algn="just"/>
            <a:r>
              <a:rPr lang="en-GB" sz="2600"/>
              <a:t>Submission in English only</a:t>
            </a:r>
            <a:endParaRPr lang="en-GB" sz="2600">
              <a:ea typeface="Calibri" panose="020F0502020204030204"/>
              <a:cs typeface="Calibri" panose="020F0502020204030204"/>
            </a:endParaRPr>
          </a:p>
          <a:p>
            <a:pPr marL="267970" indent="-267970" algn="just"/>
            <a:r>
              <a:rPr lang="en-US" sz="2600"/>
              <a:t>Provide a detailed budget (annex B) with explanation</a:t>
            </a:r>
            <a:endParaRPr lang="en-US" sz="2600">
              <a:ea typeface="Calibri" panose="020F0502020204030204"/>
              <a:cs typeface="Calibri" panose="020F0502020204030204"/>
            </a:endParaRPr>
          </a:p>
          <a:p>
            <a:pPr marL="267970" indent="-267970" algn="just"/>
            <a:r>
              <a:rPr lang="en-US" sz="2600"/>
              <a:t>Errors or major inconsistencies concerning the points mentioned in the instructions of the form may result in rejection (e.g., content required, pages, …)</a:t>
            </a:r>
            <a:endParaRPr lang="en-US" sz="2600">
              <a:ea typeface="Calibri" panose="020F0502020204030204"/>
              <a:cs typeface="Calibri" panose="020F0502020204030204"/>
            </a:endParaRPr>
          </a:p>
          <a:p>
            <a:pPr marL="267970" indent="-267970" algn="just"/>
            <a:r>
              <a:rPr lang="en-US" sz="2600" err="1"/>
              <a:t>Enabel</a:t>
            </a:r>
            <a:r>
              <a:rPr lang="en-US" sz="2600"/>
              <a:t> reserves the right to request clarification where the information provided does not enable it to carry out an objective evaluation</a:t>
            </a:r>
            <a:endParaRPr lang="en-US" sz="2600">
              <a:ea typeface="Calibri" panose="020F0502020204030204"/>
              <a:cs typeface="Calibri" panose="020F0502020204030204"/>
            </a:endParaRPr>
          </a:p>
        </p:txBody>
      </p:sp>
      <p:sp>
        <p:nvSpPr>
          <p:cNvPr id="4" name="Rectangle 3"/>
          <p:cNvSpPr/>
          <p:nvPr/>
        </p:nvSpPr>
        <p:spPr>
          <a:xfrm>
            <a:off x="8522919" y="0"/>
            <a:ext cx="3669081" cy="369332"/>
          </a:xfrm>
          <a:prstGeom prst="rect">
            <a:avLst/>
          </a:prstGeom>
        </p:spPr>
        <p:txBody>
          <a:bodyPr wrap="none">
            <a:spAutoFit/>
          </a:bodyPr>
          <a:lstStyle/>
          <a:p>
            <a:r>
              <a:rPr lang="en-US"/>
              <a:t>4. Application procedure / Next steps</a:t>
            </a:r>
          </a:p>
        </p:txBody>
      </p:sp>
    </p:spTree>
    <p:extLst>
      <p:ext uri="{BB962C8B-B14F-4D97-AF65-F5344CB8AC3E}">
        <p14:creationId xmlns:p14="http://schemas.microsoft.com/office/powerpoint/2010/main" val="23752505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682514"/>
            <a:ext cx="8981474" cy="1325563"/>
          </a:xfrm>
        </p:spPr>
        <p:txBody>
          <a:bodyPr vert="horz" lIns="91440" tIns="45720" rIns="91440" bIns="45720" rtlCol="0" anchor="t">
            <a:normAutofit/>
          </a:bodyPr>
          <a:lstStyle/>
          <a:p>
            <a:r>
              <a:rPr lang="en-US" b="1">
                <a:solidFill>
                  <a:srgbClr val="C00000"/>
                </a:solidFill>
              </a:rPr>
              <a:t>5. Application procedure / Next steps</a:t>
            </a:r>
            <a:endParaRPr lang="fr-BE" b="1">
              <a:solidFill>
                <a:srgbClr val="C00000"/>
              </a:solidFill>
              <a:latin typeface="+mj-lt"/>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1073128" y="1727669"/>
            <a:ext cx="10474437"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solidFill>
                <a:schemeClr val="tx1">
                  <a:lumMod val="75000"/>
                  <a:lumOff val="25000"/>
                </a:schemeClr>
              </a:solidFill>
            </a:endParaRPr>
          </a:p>
          <a:p>
            <a:pPr marL="0" indent="0">
              <a:buNone/>
            </a:pPr>
            <a:r>
              <a:rPr lang="en-US">
                <a:solidFill>
                  <a:schemeClr val="tx1">
                    <a:lumMod val="75000"/>
                    <a:lumOff val="25000"/>
                  </a:schemeClr>
                </a:solidFill>
              </a:rPr>
              <a:t>Deadline for application</a:t>
            </a:r>
            <a:r>
              <a:rPr lang="en-US" b="1">
                <a:solidFill>
                  <a:schemeClr val="tx1">
                    <a:lumMod val="75000"/>
                    <a:lumOff val="25000"/>
                  </a:schemeClr>
                </a:solidFill>
              </a:rPr>
              <a:t>: </a:t>
            </a:r>
            <a:r>
              <a:rPr lang="en-US" b="1">
                <a:solidFill>
                  <a:srgbClr val="C00000"/>
                </a:solidFill>
              </a:rPr>
              <a:t>13/06/2025 at </a:t>
            </a:r>
            <a:r>
              <a:rPr lang="en-US" b="1" u="sng">
                <a:solidFill>
                  <a:srgbClr val="C00000"/>
                </a:solidFill>
              </a:rPr>
              <a:t>5 PM EAT</a:t>
            </a:r>
          </a:p>
          <a:p>
            <a:pPr marL="0" indent="0">
              <a:buNone/>
            </a:pPr>
            <a:endParaRPr lang="nl-BE">
              <a:solidFill>
                <a:schemeClr val="tx1">
                  <a:lumMod val="75000"/>
                  <a:lumOff val="25000"/>
                </a:schemeClr>
              </a:solidFill>
            </a:endParaRPr>
          </a:p>
          <a:p>
            <a:pPr marL="0" indent="0">
              <a:buNone/>
            </a:pPr>
            <a:r>
              <a:rPr lang="nl-BE" b="1">
                <a:solidFill>
                  <a:srgbClr val="C00000"/>
                </a:solidFill>
              </a:rPr>
              <a:t>!!! </a:t>
            </a:r>
            <a:r>
              <a:rPr lang="nl-BE">
                <a:solidFill>
                  <a:schemeClr val="tx1">
                    <a:lumMod val="75000"/>
                    <a:lumOff val="25000"/>
                  </a:schemeClr>
                </a:solidFill>
              </a:rPr>
              <a:t>Online submission form – </a:t>
            </a:r>
            <a:r>
              <a:rPr lang="nl-BE" b="1" i="1">
                <a:solidFill>
                  <a:schemeClr val="tx1">
                    <a:lumMod val="75000"/>
                    <a:lumOff val="25000"/>
                  </a:schemeClr>
                </a:solidFill>
              </a:rPr>
              <a:t>‘Submit’:</a:t>
            </a:r>
            <a:r>
              <a:rPr lang="nl-BE" b="1" i="1">
                <a:solidFill>
                  <a:schemeClr val="tx1">
                    <a:lumMod val="75000"/>
                    <a:lumOff val="25000"/>
                  </a:schemeClr>
                </a:solidFill>
                <a:ea typeface="+mn-lt"/>
                <a:cs typeface="+mn-lt"/>
              </a:rPr>
              <a:t> </a:t>
            </a:r>
            <a:r>
              <a:rPr lang="en-US">
                <a:hlinkClick r:id="rId2"/>
              </a:rPr>
              <a:t>https://submit.link/3EC</a:t>
            </a:r>
            <a:r>
              <a:rPr lang="en-US"/>
              <a:t>  </a:t>
            </a:r>
            <a:r>
              <a:rPr lang="nl-BE">
                <a:solidFill>
                  <a:schemeClr val="tx1">
                    <a:lumMod val="75000"/>
                    <a:lumOff val="25000"/>
                  </a:schemeClr>
                </a:solidFill>
                <a:ea typeface="+mn-lt"/>
                <a:cs typeface="+mn-lt"/>
              </a:rPr>
              <a:t> </a:t>
            </a:r>
            <a:endParaRPr lang="en-GB" sz="2800" b="1" i="0" u="none" strike="noStrike" baseline="0">
              <a:solidFill>
                <a:schemeClr val="tx1">
                  <a:lumMod val="75000"/>
                  <a:lumOff val="25000"/>
                </a:schemeClr>
              </a:solidFill>
              <a:cs typeface="Calibri"/>
            </a:endParaRPr>
          </a:p>
          <a:p>
            <a:pPr marL="0" indent="0">
              <a:buNone/>
            </a:pPr>
            <a:endParaRPr lang="en-GB" sz="2800" b="1">
              <a:solidFill>
                <a:srgbClr val="0000FF"/>
              </a:solidFill>
            </a:endParaRPr>
          </a:p>
          <a:p>
            <a:pPr marL="0" indent="0">
              <a:buNone/>
            </a:pPr>
            <a:r>
              <a:rPr lang="en-GB" sz="2800" b="1">
                <a:solidFill>
                  <a:srgbClr val="C00000"/>
                </a:solidFill>
              </a:rPr>
              <a:t>SUBMISSIONS BY EMAIL/POST </a:t>
            </a:r>
            <a:r>
              <a:rPr lang="en-GB" sz="2800" b="1" i="0" u="none" strike="noStrike" baseline="0">
                <a:solidFill>
                  <a:srgbClr val="C00000"/>
                </a:solidFill>
                <a:sym typeface="Wingdings" panose="05000000000000000000" pitchFamily="2" charset="2"/>
              </a:rPr>
              <a:t> AUTOMATIC REJECTION</a:t>
            </a:r>
          </a:p>
          <a:p>
            <a:pPr marL="0" indent="0">
              <a:buNone/>
            </a:pPr>
            <a:endParaRPr lang="en-US" sz="2800" b="1">
              <a:solidFill>
                <a:srgbClr val="C00000"/>
              </a:solidFill>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5" name="Rectangle 4"/>
          <p:cNvSpPr/>
          <p:nvPr/>
        </p:nvSpPr>
        <p:spPr>
          <a:xfrm>
            <a:off x="8522919" y="0"/>
            <a:ext cx="3669081" cy="369332"/>
          </a:xfrm>
          <a:prstGeom prst="rect">
            <a:avLst/>
          </a:prstGeom>
        </p:spPr>
        <p:txBody>
          <a:bodyPr wrap="none">
            <a:spAutoFit/>
          </a:bodyPr>
          <a:lstStyle/>
          <a:p>
            <a:r>
              <a:rPr lang="en-US"/>
              <a:t>4. Application procedure / Next steps</a:t>
            </a:r>
          </a:p>
        </p:txBody>
      </p:sp>
    </p:spTree>
    <p:extLst>
      <p:ext uri="{BB962C8B-B14F-4D97-AF65-F5344CB8AC3E}">
        <p14:creationId xmlns:p14="http://schemas.microsoft.com/office/powerpoint/2010/main" val="32548448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105" y="689028"/>
            <a:ext cx="9056359" cy="1325563"/>
          </a:xfrm>
        </p:spPr>
        <p:txBody>
          <a:bodyPr vert="horz" lIns="91440" tIns="45720" rIns="91440" bIns="45720" rtlCol="0" anchor="t">
            <a:normAutofit/>
          </a:bodyPr>
          <a:lstStyle/>
          <a:p>
            <a:r>
              <a:rPr lang="en-US" b="1">
                <a:solidFill>
                  <a:srgbClr val="C00000"/>
                </a:solidFill>
              </a:rPr>
              <a:t>5. Application procedure / Next steps</a:t>
            </a:r>
            <a:endParaRPr lang="fr-BE" b="1">
              <a:solidFill>
                <a:srgbClr val="C00000"/>
              </a:solidFill>
              <a:latin typeface="+mj-lt"/>
              <a:cs typeface="Calibri"/>
            </a:endParaRPr>
          </a:p>
        </p:txBody>
      </p:sp>
      <p:sp>
        <p:nvSpPr>
          <p:cNvPr id="3" name="Content Placeholder 2"/>
          <p:cNvSpPr>
            <a:spLocks noGrp="1"/>
          </p:cNvSpPr>
          <p:nvPr>
            <p:ph idx="1"/>
          </p:nvPr>
        </p:nvSpPr>
        <p:spPr>
          <a:xfrm>
            <a:off x="1358536" y="1643744"/>
            <a:ext cx="9640389" cy="5096933"/>
          </a:xfrm>
        </p:spPr>
        <p:txBody>
          <a:bodyPr vert="horz" lIns="91440" tIns="45720" rIns="91440" bIns="45720" rtlCol="0" anchor="t">
            <a:normAutofit/>
          </a:bodyPr>
          <a:lstStyle/>
          <a:p>
            <a:pPr marL="0" indent="0">
              <a:buNone/>
            </a:pPr>
            <a:endParaRPr lang="en-US" cap="all">
              <a:solidFill>
                <a:schemeClr val="tx1">
                  <a:lumMod val="65000"/>
                  <a:lumOff val="35000"/>
                </a:schemeClr>
              </a:solidFill>
              <a:cs typeface="Calibri"/>
            </a:endParaRPr>
          </a:p>
          <a:p>
            <a:pPr marL="0" indent="0">
              <a:buNone/>
            </a:pPr>
            <a:r>
              <a:rPr lang="en-US" b="1" i="1" cap="all">
                <a:solidFill>
                  <a:srgbClr val="C00000"/>
                </a:solidFill>
                <a:cs typeface="Calibri"/>
              </a:rPr>
              <a:t>Remaining questions:</a:t>
            </a:r>
            <a:r>
              <a:rPr lang="en-US"/>
              <a:t> </a:t>
            </a:r>
            <a:r>
              <a:rPr lang="en-US">
                <a:hlinkClick r:id="rId2"/>
              </a:rPr>
              <a:t>uga_csc_grants@enabel.be</a:t>
            </a:r>
            <a:r>
              <a:rPr lang="en-US"/>
              <a:t>  </a:t>
            </a:r>
            <a:endParaRPr lang="en-GB" b="1" i="1">
              <a:solidFill>
                <a:srgbClr val="0000FF"/>
              </a:solidFill>
              <a:cs typeface="Calibri"/>
            </a:endParaRPr>
          </a:p>
          <a:p>
            <a:pPr marL="0" indent="0">
              <a:buNone/>
            </a:pPr>
            <a:r>
              <a:rPr lang="en-GB" b="1" i="1">
                <a:solidFill>
                  <a:srgbClr val="C00000"/>
                </a:solidFill>
                <a:cs typeface="Calibri"/>
              </a:rPr>
              <a:t>Subject: </a:t>
            </a:r>
            <a:r>
              <a:rPr lang="en-GB" b="1" i="1">
                <a:solidFill>
                  <a:srgbClr val="0000FF"/>
                </a:solidFill>
                <a:cs typeface="Calibri"/>
              </a:rPr>
              <a:t>reference number + LOT</a:t>
            </a:r>
          </a:p>
          <a:p>
            <a:pPr marL="0" indent="0">
              <a:buNone/>
            </a:pPr>
            <a:endParaRPr lang="en-GB" b="1" i="1">
              <a:solidFill>
                <a:srgbClr val="0000FF"/>
              </a:solidFill>
              <a:cs typeface="Calibri"/>
            </a:endParaRPr>
          </a:p>
          <a:p>
            <a:pPr marL="0" indent="0">
              <a:buNone/>
            </a:pPr>
            <a:r>
              <a:rPr lang="en-GB" i="1">
                <a:solidFill>
                  <a:schemeClr val="tx1">
                    <a:lumMod val="75000"/>
                    <a:lumOff val="25000"/>
                  </a:schemeClr>
                </a:solidFill>
                <a:cs typeface="Calibri"/>
              </a:rPr>
              <a:t>Questions can be submitted until </a:t>
            </a:r>
            <a:r>
              <a:rPr lang="en-GB" b="1" i="1">
                <a:solidFill>
                  <a:schemeClr val="tx1">
                    <a:lumMod val="75000"/>
                    <a:lumOff val="25000"/>
                  </a:schemeClr>
                </a:solidFill>
                <a:cs typeface="Calibri"/>
              </a:rPr>
              <a:t>23/05</a:t>
            </a:r>
          </a:p>
          <a:p>
            <a:pPr marL="0" indent="0">
              <a:buNone/>
            </a:pPr>
            <a:r>
              <a:rPr lang="en-GB" i="1">
                <a:solidFill>
                  <a:schemeClr val="tx1">
                    <a:lumMod val="75000"/>
                    <a:lumOff val="25000"/>
                  </a:schemeClr>
                </a:solidFill>
                <a:cs typeface="Calibri"/>
              </a:rPr>
              <a:t>Answers will be published on </a:t>
            </a:r>
            <a:r>
              <a:rPr lang="en-GB" b="1" i="1">
                <a:solidFill>
                  <a:srgbClr val="0000FF"/>
                </a:solidFill>
                <a:cs typeface="Calibri"/>
                <a:hlinkClick r:id="rId3"/>
              </a:rPr>
              <a:t>https://www.enabel.be/grants/</a:t>
            </a:r>
            <a:r>
              <a:rPr lang="en-GB" b="1" i="1">
                <a:solidFill>
                  <a:srgbClr val="0000FF"/>
                </a:solidFill>
                <a:cs typeface="Calibri"/>
              </a:rPr>
              <a:t> </a:t>
            </a:r>
            <a:r>
              <a:rPr lang="en-GB" i="1">
                <a:solidFill>
                  <a:schemeClr val="tx1">
                    <a:lumMod val="75000"/>
                    <a:lumOff val="25000"/>
                  </a:schemeClr>
                </a:solidFill>
                <a:cs typeface="Calibri"/>
              </a:rPr>
              <a:t>latest by </a:t>
            </a:r>
            <a:r>
              <a:rPr lang="en-GB" b="1" i="1">
                <a:solidFill>
                  <a:schemeClr val="tx1">
                    <a:lumMod val="75000"/>
                    <a:lumOff val="25000"/>
                  </a:schemeClr>
                </a:solidFill>
                <a:cs typeface="Calibri"/>
              </a:rPr>
              <a:t>02/06</a:t>
            </a:r>
          </a:p>
          <a:p>
            <a:pPr marL="0" indent="0">
              <a:buNone/>
            </a:pPr>
            <a:endParaRPr lang="en-GB" b="1" i="1">
              <a:solidFill>
                <a:srgbClr val="0000FF"/>
              </a:solidFill>
              <a:cs typeface="Calibri"/>
            </a:endParaRPr>
          </a:p>
          <a:p>
            <a:pPr marL="0" indent="0">
              <a:buNone/>
            </a:pPr>
            <a:endParaRPr lang="en-GB" b="1" i="1">
              <a:solidFill>
                <a:srgbClr val="0000FF"/>
              </a:solidFill>
              <a:cs typeface="Calibri"/>
            </a:endParaRPr>
          </a:p>
          <a:p>
            <a:pPr marL="0" indent="0">
              <a:buNone/>
            </a:pPr>
            <a:endParaRPr lang="en-GB" b="1" i="1">
              <a:solidFill>
                <a:srgbClr val="0000FF"/>
              </a:solidFill>
              <a:cs typeface="Calibri"/>
            </a:endParaRPr>
          </a:p>
          <a:p>
            <a:pPr marL="0" indent="0">
              <a:buNone/>
            </a:pPr>
            <a:endParaRPr lang="en-GB" b="1" i="1">
              <a:solidFill>
                <a:srgbClr val="0000FF"/>
              </a:solidFill>
              <a:cs typeface="Calibri"/>
            </a:endParaRPr>
          </a:p>
        </p:txBody>
      </p:sp>
      <p:sp>
        <p:nvSpPr>
          <p:cNvPr id="4" name="Rectangle 3"/>
          <p:cNvSpPr/>
          <p:nvPr/>
        </p:nvSpPr>
        <p:spPr>
          <a:xfrm>
            <a:off x="8522919" y="0"/>
            <a:ext cx="3669081" cy="369332"/>
          </a:xfrm>
          <a:prstGeom prst="rect">
            <a:avLst/>
          </a:prstGeom>
        </p:spPr>
        <p:txBody>
          <a:bodyPr wrap="none">
            <a:spAutoFit/>
          </a:bodyPr>
          <a:lstStyle/>
          <a:p>
            <a:r>
              <a:rPr lang="en-US"/>
              <a:t>4. Application procedure / Next steps</a:t>
            </a:r>
          </a:p>
        </p:txBody>
      </p:sp>
    </p:spTree>
    <p:extLst>
      <p:ext uri="{BB962C8B-B14F-4D97-AF65-F5344CB8AC3E}">
        <p14:creationId xmlns:p14="http://schemas.microsoft.com/office/powerpoint/2010/main" val="3400027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896" y="1761067"/>
            <a:ext cx="9609909" cy="5096933"/>
          </a:xfrm>
        </p:spPr>
        <p:txBody>
          <a:bodyPr vert="horz" lIns="91440" tIns="45720" rIns="91440" bIns="45720" rtlCol="0" anchor="t">
            <a:normAutofit/>
          </a:bodyPr>
          <a:lstStyle/>
          <a:p>
            <a:pPr marL="267970" indent="-267970">
              <a:buNone/>
            </a:pPr>
            <a:r>
              <a:rPr lang="fr-BE" b="1">
                <a:solidFill>
                  <a:srgbClr val="C00000"/>
                </a:solidFill>
              </a:rPr>
              <a:t> ! </a:t>
            </a:r>
            <a:r>
              <a:rPr lang="fr-BE" b="1" err="1">
                <a:solidFill>
                  <a:srgbClr val="C00000"/>
                </a:solidFill>
              </a:rPr>
              <a:t>Primary</a:t>
            </a:r>
            <a:r>
              <a:rPr lang="fr-BE" b="1">
                <a:solidFill>
                  <a:srgbClr val="C00000"/>
                </a:solidFill>
              </a:rPr>
              <a:t> source of information</a:t>
            </a:r>
            <a:endParaRPr lang="en-US">
              <a:ea typeface="+mn-lt"/>
              <a:cs typeface="+mn-lt"/>
            </a:endParaRPr>
          </a:p>
          <a:p>
            <a:pPr marL="267970" indent="-267970">
              <a:buNone/>
            </a:pPr>
            <a:endParaRPr lang="en-US">
              <a:ea typeface="+mn-lt"/>
              <a:cs typeface="+mn-lt"/>
            </a:endParaRPr>
          </a:p>
          <a:p>
            <a:pPr marL="267970" indent="-267970">
              <a:buNone/>
            </a:pPr>
            <a:r>
              <a:rPr lang="en-US">
                <a:ea typeface="+mn-lt"/>
                <a:cs typeface="+mn-lt"/>
              </a:rPr>
              <a:t>Guidelines, annexes, </a:t>
            </a:r>
            <a:r>
              <a:rPr lang="en-US">
                <a:solidFill>
                  <a:srgbClr val="C00000"/>
                </a:solidFill>
                <a:ea typeface="+mn-lt"/>
                <a:cs typeface="+mn-lt"/>
              </a:rPr>
              <a:t>clarifications (Q&amp;A) and all other communication &amp; updates</a:t>
            </a:r>
            <a:r>
              <a:rPr lang="en-US">
                <a:ea typeface="+mn-lt"/>
                <a:cs typeface="+mn-lt"/>
              </a:rPr>
              <a:t>:</a:t>
            </a:r>
          </a:p>
          <a:p>
            <a:pPr marL="267970" indent="-267970">
              <a:buNone/>
            </a:pPr>
            <a:r>
              <a:rPr lang="en-US" b="1">
                <a:ea typeface="+mn-lt"/>
                <a:cs typeface="+mn-lt"/>
                <a:hlinkClick r:id="rId2"/>
              </a:rPr>
              <a:t>https://www.enabel.be/grants/</a:t>
            </a:r>
            <a:r>
              <a:rPr lang="en-US" b="1">
                <a:ea typeface="+mn-lt"/>
                <a:cs typeface="+mn-lt"/>
              </a:rPr>
              <a:t> </a:t>
            </a:r>
          </a:p>
          <a:p>
            <a:pPr marL="0" indent="0">
              <a:buNone/>
            </a:pPr>
            <a:endParaRPr lang="en-US" i="1">
              <a:solidFill>
                <a:srgbClr val="FF0000"/>
              </a:solidFill>
              <a:cs typeface="Calibri"/>
            </a:endParaRPr>
          </a:p>
          <a:p>
            <a:pPr marL="0" indent="0">
              <a:buNone/>
            </a:pPr>
            <a:r>
              <a:rPr lang="en-US" b="1" cap="all">
                <a:cs typeface="Calibri"/>
              </a:rPr>
              <a:t>Select UGANDA – OPEN CALLS - FILTER</a:t>
            </a:r>
            <a:endParaRPr lang="en-US" cap="all">
              <a:solidFill>
                <a:schemeClr val="tx1">
                  <a:lumMod val="65000"/>
                  <a:lumOff val="35000"/>
                </a:schemeClr>
              </a:solidFill>
              <a:cs typeface="Calibri"/>
            </a:endParaRPr>
          </a:p>
          <a:p>
            <a:pPr marL="0" indent="0">
              <a:buNone/>
            </a:pPr>
            <a:r>
              <a:rPr lang="en-US" cap="all">
                <a:solidFill>
                  <a:schemeClr val="tx1">
                    <a:lumMod val="65000"/>
                    <a:lumOff val="35000"/>
                  </a:schemeClr>
                </a:solidFill>
                <a:cs typeface="Calibri"/>
              </a:rPr>
              <a:t>reference number UGA22007-10113</a:t>
            </a:r>
          </a:p>
        </p:txBody>
      </p:sp>
      <p:sp>
        <p:nvSpPr>
          <p:cNvPr id="4" name="Rectangle 3"/>
          <p:cNvSpPr/>
          <p:nvPr/>
        </p:nvSpPr>
        <p:spPr>
          <a:xfrm>
            <a:off x="8522919" y="0"/>
            <a:ext cx="3669081" cy="369332"/>
          </a:xfrm>
          <a:prstGeom prst="rect">
            <a:avLst/>
          </a:prstGeom>
        </p:spPr>
        <p:txBody>
          <a:bodyPr wrap="none">
            <a:spAutoFit/>
          </a:bodyPr>
          <a:lstStyle/>
          <a:p>
            <a:r>
              <a:rPr lang="en-US"/>
              <a:t>4. Application procedure / Next steps</a:t>
            </a:r>
          </a:p>
        </p:txBody>
      </p:sp>
      <p:sp>
        <p:nvSpPr>
          <p:cNvPr id="6" name="Title 1"/>
          <p:cNvSpPr>
            <a:spLocks noGrp="1"/>
          </p:cNvSpPr>
          <p:nvPr>
            <p:ph type="title"/>
          </p:nvPr>
        </p:nvSpPr>
        <p:spPr>
          <a:xfrm>
            <a:off x="1777105" y="689028"/>
            <a:ext cx="9040247" cy="1325563"/>
          </a:xfrm>
        </p:spPr>
        <p:txBody>
          <a:bodyPr vert="horz" lIns="91440" tIns="45720" rIns="91440" bIns="45720" rtlCol="0" anchor="t">
            <a:normAutofit/>
          </a:bodyPr>
          <a:lstStyle/>
          <a:p>
            <a:r>
              <a:rPr lang="en-US" b="1">
                <a:solidFill>
                  <a:srgbClr val="C00000"/>
                </a:solidFill>
              </a:rPr>
              <a:t>5. Application procedure / Next steps</a:t>
            </a:r>
            <a:endParaRPr lang="fr-BE" b="1">
              <a:solidFill>
                <a:srgbClr val="C00000"/>
              </a:solidFill>
              <a:latin typeface="+mj-lt"/>
              <a:cs typeface="Calibri"/>
            </a:endParaRPr>
          </a:p>
        </p:txBody>
      </p:sp>
    </p:spTree>
    <p:extLst>
      <p:ext uri="{BB962C8B-B14F-4D97-AF65-F5344CB8AC3E}">
        <p14:creationId xmlns:p14="http://schemas.microsoft.com/office/powerpoint/2010/main" val="21402261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682514"/>
            <a:ext cx="9018050" cy="1325563"/>
          </a:xfrm>
        </p:spPr>
        <p:txBody>
          <a:bodyPr vert="horz" lIns="91440" tIns="45720" rIns="91440" bIns="45720" rtlCol="0" anchor="t">
            <a:normAutofit/>
          </a:bodyPr>
          <a:lstStyle/>
          <a:p>
            <a:r>
              <a:rPr lang="en-US" b="1">
                <a:solidFill>
                  <a:srgbClr val="C00000"/>
                </a:solidFill>
              </a:rPr>
              <a:t>5. Application procedure / Next steps</a:t>
            </a:r>
            <a:endParaRPr lang="fr-BE" b="1">
              <a:solidFill>
                <a:srgbClr val="C00000"/>
              </a:solidFill>
              <a:latin typeface="+mj-lt"/>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1219201" y="1825625"/>
            <a:ext cx="10042106"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a:solidFill>
                  <a:schemeClr val="tx1">
                    <a:lumMod val="75000"/>
                    <a:lumOff val="25000"/>
                  </a:schemeClr>
                </a:solidFill>
              </a:rPr>
              <a:t>Online submission form </a:t>
            </a:r>
            <a:r>
              <a:rPr lang="nl-BE" b="1" i="1">
                <a:solidFill>
                  <a:schemeClr val="tx1">
                    <a:lumMod val="75000"/>
                    <a:lumOff val="25000"/>
                  </a:schemeClr>
                </a:solidFill>
              </a:rPr>
              <a:t>‘Submit’:</a:t>
            </a:r>
            <a:r>
              <a:rPr lang="nl-BE">
                <a:solidFill>
                  <a:schemeClr val="tx1">
                    <a:lumMod val="75000"/>
                    <a:lumOff val="25000"/>
                  </a:schemeClr>
                </a:solidFill>
                <a:ea typeface="+mn-lt"/>
                <a:cs typeface="+mn-lt"/>
              </a:rPr>
              <a:t>  </a:t>
            </a:r>
            <a:r>
              <a:rPr lang="en-US">
                <a:hlinkClick r:id="rId2"/>
              </a:rPr>
              <a:t>https://submit.link/3EC</a:t>
            </a:r>
            <a:r>
              <a:rPr lang="en-US"/>
              <a:t> </a:t>
            </a:r>
            <a:endParaRPr lang="en-GB" sz="2800" b="1" u="none" strike="noStrike" baseline="0">
              <a:solidFill>
                <a:schemeClr val="tx1">
                  <a:lumMod val="75000"/>
                  <a:lumOff val="25000"/>
                </a:schemeClr>
              </a:solidFill>
              <a:cs typeface="Calibri"/>
            </a:endParaRPr>
          </a:p>
          <a:p>
            <a:pPr marL="0" indent="0">
              <a:buNone/>
            </a:pPr>
            <a:endParaRPr lang="en-US" sz="2800" b="1">
              <a:solidFill>
                <a:srgbClr val="C00000"/>
              </a:solidFill>
            </a:endParaRPr>
          </a:p>
          <a:p>
            <a:pPr>
              <a:buFontTx/>
              <a:buChar char="-"/>
            </a:pPr>
            <a:r>
              <a:rPr lang="en-US" sz="2800" b="1">
                <a:solidFill>
                  <a:srgbClr val="C00000"/>
                </a:solidFill>
              </a:rPr>
              <a:t>Avoid last minute submission; </a:t>
            </a:r>
            <a:r>
              <a:rPr lang="en-US" sz="2800">
                <a:solidFill>
                  <a:srgbClr val="C00000"/>
                </a:solidFill>
              </a:rPr>
              <a:t>System automatically closes when past deadline</a:t>
            </a:r>
          </a:p>
          <a:p>
            <a:pPr>
              <a:buFontTx/>
              <a:buChar char="-"/>
            </a:pPr>
            <a:r>
              <a:rPr lang="en-US" sz="2800">
                <a:solidFill>
                  <a:srgbClr val="C00000"/>
                </a:solidFill>
              </a:rPr>
              <a:t>Start working on a</a:t>
            </a:r>
            <a:r>
              <a:rPr lang="en-US" sz="2800" b="1">
                <a:solidFill>
                  <a:srgbClr val="C00000"/>
                </a:solidFill>
              </a:rPr>
              <a:t> draft </a:t>
            </a:r>
            <a:r>
              <a:rPr lang="en-US" sz="2800">
                <a:solidFill>
                  <a:srgbClr val="C00000"/>
                </a:solidFill>
              </a:rPr>
              <a:t>timely (you can always go back to your draft, it saves automatically</a:t>
            </a:r>
            <a:r>
              <a:rPr lang="en-US" sz="2400">
                <a:solidFill>
                  <a:srgbClr val="C00000"/>
                </a:solidFill>
              </a:rPr>
              <a:t>)</a:t>
            </a:r>
          </a:p>
          <a:p>
            <a:pPr>
              <a:buFontTx/>
              <a:buChar char="-"/>
            </a:pPr>
            <a:r>
              <a:rPr lang="en-US" sz="2800" b="1">
                <a:solidFill>
                  <a:srgbClr val="C00000"/>
                </a:solidFill>
              </a:rPr>
              <a:t>Get documentation (annexes to the application file) ready </a:t>
            </a:r>
            <a:r>
              <a:rPr lang="en-US" sz="2800">
                <a:solidFill>
                  <a:srgbClr val="C00000"/>
                </a:solidFill>
              </a:rPr>
              <a:t>on time; you cannot proceed to uploading application file before uploading the annexes)</a:t>
            </a:r>
          </a:p>
          <a:p>
            <a:pPr lvl="1">
              <a:buFontTx/>
              <a:buChar char="-"/>
            </a:pPr>
            <a:endParaRPr lang="en-US" sz="2400">
              <a:solidFill>
                <a:srgbClr val="C00000"/>
              </a:solidFill>
            </a:endParaRPr>
          </a:p>
          <a:p>
            <a:pPr lvl="1">
              <a:buFontTx/>
              <a:buChar char="-"/>
            </a:pPr>
            <a:endParaRPr lang="en-US" sz="2400" b="1">
              <a:solidFill>
                <a:srgbClr val="C00000"/>
              </a:solidFill>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7" name="Rectangle 6"/>
          <p:cNvSpPr/>
          <p:nvPr/>
        </p:nvSpPr>
        <p:spPr>
          <a:xfrm>
            <a:off x="8522919" y="0"/>
            <a:ext cx="3669081" cy="369332"/>
          </a:xfrm>
          <a:prstGeom prst="rect">
            <a:avLst/>
          </a:prstGeom>
        </p:spPr>
        <p:txBody>
          <a:bodyPr wrap="none">
            <a:spAutoFit/>
          </a:bodyPr>
          <a:lstStyle/>
          <a:p>
            <a:r>
              <a:rPr lang="en-US"/>
              <a:t>4. Application procedure / Next steps</a:t>
            </a:r>
          </a:p>
        </p:txBody>
      </p:sp>
    </p:spTree>
    <p:extLst>
      <p:ext uri="{BB962C8B-B14F-4D97-AF65-F5344CB8AC3E}">
        <p14:creationId xmlns:p14="http://schemas.microsoft.com/office/powerpoint/2010/main" val="19742113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581024"/>
            <a:ext cx="7408333" cy="1143000"/>
          </a:xfrm>
        </p:spPr>
        <p:txBody>
          <a:bodyPr vert="horz" lIns="91440" tIns="45720" rIns="91440" bIns="45720" rtlCol="0" anchor="t">
            <a:normAutofit/>
          </a:bodyPr>
          <a:lstStyle/>
          <a:p>
            <a:r>
              <a:rPr lang="en-US" sz="3600" b="1">
                <a:solidFill>
                  <a:srgbClr val="C00000"/>
                </a:solidFill>
              </a:rPr>
              <a:t>5. Application procedure / Next steps</a:t>
            </a:r>
            <a:endParaRPr lang="fr-BE" sz="3600" b="1">
              <a:solidFill>
                <a:srgbClr val="C00000"/>
              </a:solidFill>
              <a:latin typeface="+mj-lt"/>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4" name="Table 3">
            <a:extLst>
              <a:ext uri="{FF2B5EF4-FFF2-40B4-BE49-F238E27FC236}">
                <a16:creationId xmlns:a16="http://schemas.microsoft.com/office/drawing/2014/main" id="{D6709E4A-F36A-C81C-FB9F-F6D78F9C25B7}"/>
              </a:ext>
            </a:extLst>
          </p:cNvPr>
          <p:cNvGraphicFramePr>
            <a:graphicFrameLocks noGrp="1"/>
          </p:cNvGraphicFramePr>
          <p:nvPr>
            <p:extLst>
              <p:ext uri="{D42A27DB-BD31-4B8C-83A1-F6EECF244321}">
                <p14:modId xmlns:p14="http://schemas.microsoft.com/office/powerpoint/2010/main" val="1777774373"/>
              </p:ext>
            </p:extLst>
          </p:nvPr>
        </p:nvGraphicFramePr>
        <p:xfrm>
          <a:off x="1229481" y="1626279"/>
          <a:ext cx="9830404" cy="4648882"/>
        </p:xfrm>
        <a:graphic>
          <a:graphicData uri="http://schemas.openxmlformats.org/drawingml/2006/table">
            <a:tbl>
              <a:tblPr/>
              <a:tblGrid>
                <a:gridCol w="5132691">
                  <a:extLst>
                    <a:ext uri="{9D8B030D-6E8A-4147-A177-3AD203B41FA5}">
                      <a16:colId xmlns:a16="http://schemas.microsoft.com/office/drawing/2014/main" val="4178010114"/>
                    </a:ext>
                  </a:extLst>
                </a:gridCol>
                <a:gridCol w="2383653">
                  <a:extLst>
                    <a:ext uri="{9D8B030D-6E8A-4147-A177-3AD203B41FA5}">
                      <a16:colId xmlns:a16="http://schemas.microsoft.com/office/drawing/2014/main" val="878287654"/>
                    </a:ext>
                  </a:extLst>
                </a:gridCol>
                <a:gridCol w="2314060">
                  <a:extLst>
                    <a:ext uri="{9D8B030D-6E8A-4147-A177-3AD203B41FA5}">
                      <a16:colId xmlns:a16="http://schemas.microsoft.com/office/drawing/2014/main" val="1014244215"/>
                    </a:ext>
                  </a:extLst>
                </a:gridCol>
              </a:tblGrid>
              <a:tr h="427321">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Deadline for clarification requests to the contracting authority</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May 25</a:t>
                      </a:r>
                      <a:r>
                        <a:rPr lang="en-GB" sz="1400" b="0" i="0" baseline="30000">
                          <a:solidFill>
                            <a:srgbClr val="404040"/>
                          </a:solidFill>
                          <a:effectLst/>
                          <a:latin typeface="Calibri"/>
                          <a:ea typeface="Calibri" panose="020F0502020204030204" pitchFamily="34" charset="0"/>
                          <a:cs typeface="Calibri"/>
                        </a:rPr>
                        <a:t>th</a:t>
                      </a:r>
                      <a:r>
                        <a:rPr lang="en-GB" sz="1400" b="0" i="0">
                          <a:solidFill>
                            <a:srgbClr val="404040"/>
                          </a:solidFill>
                          <a:effectLst/>
                          <a:latin typeface="Calibri"/>
                          <a:ea typeface="Calibri" panose="020F0502020204030204" pitchFamily="34" charset="0"/>
                          <a:cs typeface="Calibri"/>
                        </a:rPr>
                        <a:t>, 2025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5:00 pm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96847628"/>
                  </a:ext>
                </a:extLst>
              </a:tr>
              <a:tr h="517500">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Response to clarification requests are given by the contracting authority</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June 2</a:t>
                      </a:r>
                      <a:r>
                        <a:rPr lang="en-GB" sz="1400" b="0" i="0" baseline="30000">
                          <a:solidFill>
                            <a:srgbClr val="404040"/>
                          </a:solidFill>
                          <a:effectLst/>
                          <a:latin typeface="Calibri"/>
                          <a:ea typeface="Calibri" panose="020F0502020204030204" pitchFamily="34" charset="0"/>
                          <a:cs typeface="Calibri"/>
                        </a:rPr>
                        <a:t>nd</a:t>
                      </a:r>
                      <a:r>
                        <a:rPr lang="en-GB" sz="1400" b="0" i="0">
                          <a:solidFill>
                            <a:srgbClr val="404040"/>
                          </a:solidFill>
                          <a:effectLst/>
                          <a:latin typeface="Calibri"/>
                          <a:ea typeface="Calibri" panose="020F0502020204030204" pitchFamily="34" charset="0"/>
                          <a:cs typeface="Calibri"/>
                        </a:rPr>
                        <a:t>, 2025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5:00 pm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68010852"/>
                  </a:ext>
                </a:extLst>
              </a:tr>
              <a:tr h="427321">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Deadline for the submission of the proposals</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June 13</a:t>
                      </a:r>
                      <a:r>
                        <a:rPr lang="en-GB" sz="1400" b="0" i="0" baseline="30000">
                          <a:solidFill>
                            <a:srgbClr val="404040"/>
                          </a:solidFill>
                          <a:effectLst/>
                          <a:latin typeface="Calibri"/>
                          <a:ea typeface="Calibri" panose="020F0502020204030204" pitchFamily="34" charset="0"/>
                          <a:cs typeface="Calibri"/>
                        </a:rPr>
                        <a:t>th</a:t>
                      </a:r>
                      <a:r>
                        <a:rPr lang="en-GB" sz="1400" b="0" i="0">
                          <a:solidFill>
                            <a:srgbClr val="404040"/>
                          </a:solidFill>
                          <a:effectLst/>
                          <a:latin typeface="Calibri"/>
                          <a:ea typeface="Calibri" panose="020F0502020204030204" pitchFamily="34" charset="0"/>
                          <a:cs typeface="Calibri"/>
                        </a:rPr>
                        <a:t>, 2025</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5:00 pm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80789130"/>
                  </a:ext>
                </a:extLst>
              </a:tr>
              <a:tr h="546123">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Opening, administrative checks and evaluation of proposals</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US" sz="1400" b="0" i="0">
                          <a:solidFill>
                            <a:srgbClr val="404040"/>
                          </a:solidFill>
                          <a:effectLst/>
                          <a:latin typeface="Calibri"/>
                          <a:ea typeface="Calibri" panose="020F0502020204030204" pitchFamily="34" charset="0"/>
                          <a:cs typeface="Calibri"/>
                        </a:rPr>
                        <a:t>June 16</a:t>
                      </a:r>
                      <a:r>
                        <a:rPr lang="en-US" sz="1400" b="0" i="0" baseline="30000">
                          <a:solidFill>
                            <a:srgbClr val="404040"/>
                          </a:solidFill>
                          <a:effectLst/>
                          <a:latin typeface="Calibri"/>
                          <a:ea typeface="Calibri" panose="020F0502020204030204" pitchFamily="34" charset="0"/>
                          <a:cs typeface="Calibri"/>
                        </a:rPr>
                        <a:t>st</a:t>
                      </a:r>
                      <a:r>
                        <a:rPr lang="en-US" sz="1400" b="0" i="0">
                          <a:solidFill>
                            <a:srgbClr val="404040"/>
                          </a:solidFill>
                          <a:effectLst/>
                          <a:latin typeface="Calibri"/>
                          <a:ea typeface="Calibri" panose="020F0502020204030204" pitchFamily="34" charset="0"/>
                          <a:cs typeface="Calibri"/>
                        </a:rPr>
                        <a:t> – July 31</a:t>
                      </a:r>
                      <a:r>
                        <a:rPr lang="en-US" sz="1400" b="0" i="0" baseline="30000">
                          <a:solidFill>
                            <a:srgbClr val="404040"/>
                          </a:solidFill>
                          <a:effectLst/>
                          <a:latin typeface="Calibri"/>
                          <a:ea typeface="Calibri" panose="020F0502020204030204" pitchFamily="34" charset="0"/>
                          <a:cs typeface="Calibri"/>
                        </a:rPr>
                        <a:t>st</a:t>
                      </a:r>
                      <a:r>
                        <a:rPr lang="en-US" sz="1400" b="0" i="0">
                          <a:solidFill>
                            <a:srgbClr val="404040"/>
                          </a:solidFill>
                          <a:effectLst/>
                          <a:latin typeface="Calibri"/>
                          <a:ea typeface="Calibri" panose="020F0502020204030204" pitchFamily="34" charset="0"/>
                          <a:cs typeface="Calibri"/>
                        </a:rPr>
                        <a:t>, 2025* </a:t>
                      </a:r>
                      <a:endParaRPr lang="en-US" sz="3200" b="0" i="0">
                        <a:effectLst/>
                        <a:latin typeface="Calibri"/>
                        <a:ea typeface="Calibri" panose="020F0502020204030204" pitchFamily="34" charset="0"/>
                        <a:cs typeface="Calibri"/>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NA </a:t>
                      </a:r>
                      <a:endParaRPr lang="en-GB" sz="3200" b="0" i="0">
                        <a:effectLst/>
                        <a:latin typeface="Calibri"/>
                        <a:ea typeface="Calibri" panose="020F0502020204030204" pitchFamily="34" charset="0"/>
                        <a:cs typeface="Calibri"/>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08488527"/>
                  </a:ext>
                </a:extLst>
              </a:tr>
              <a:tr h="664927">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Request certificates and supporting documents relating to the grounds for exclusion (see 2.1.1 (2))</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August 1</a:t>
                      </a:r>
                      <a:r>
                        <a:rPr lang="en-GB" sz="1400" b="0" i="0" baseline="30000">
                          <a:solidFill>
                            <a:srgbClr val="404040"/>
                          </a:solidFill>
                          <a:effectLst/>
                          <a:latin typeface="Calibri"/>
                          <a:ea typeface="Calibri" panose="020F0502020204030204" pitchFamily="34" charset="0"/>
                          <a:cs typeface="Calibri"/>
                        </a:rPr>
                        <a:t>st</a:t>
                      </a:r>
                      <a:r>
                        <a:rPr lang="en-GB" sz="1400" b="0" i="0">
                          <a:solidFill>
                            <a:srgbClr val="404040"/>
                          </a:solidFill>
                          <a:effectLst/>
                          <a:latin typeface="Calibri"/>
                          <a:ea typeface="Calibri" panose="020F0502020204030204" pitchFamily="34" charset="0"/>
                          <a:cs typeface="Calibri"/>
                        </a:rPr>
                        <a:t>, 2025*</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5:00 pm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36184509"/>
                  </a:ext>
                </a:extLst>
              </a:tr>
              <a:tr h="546123">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Onsite organizational analysis of the successful applicants after technical evaluation</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August 7</a:t>
                      </a:r>
                      <a:r>
                        <a:rPr lang="en-GB" sz="1400" b="0" i="0" baseline="30000">
                          <a:solidFill>
                            <a:srgbClr val="404040"/>
                          </a:solidFill>
                          <a:effectLst/>
                          <a:latin typeface="Calibri"/>
                          <a:ea typeface="Calibri" panose="020F0502020204030204" pitchFamily="34" charset="0"/>
                          <a:cs typeface="Calibri"/>
                        </a:rPr>
                        <a:t>th</a:t>
                      </a:r>
                      <a:r>
                        <a:rPr lang="en-GB" sz="1400" b="0" i="0">
                          <a:solidFill>
                            <a:srgbClr val="404040"/>
                          </a:solidFill>
                          <a:effectLst/>
                          <a:latin typeface="Calibri"/>
                          <a:ea typeface="Calibri" panose="020F0502020204030204" pitchFamily="34" charset="0"/>
                          <a:cs typeface="Calibri"/>
                        </a:rPr>
                        <a:t> – 11</a:t>
                      </a:r>
                      <a:r>
                        <a:rPr lang="en-GB" sz="1400" b="0" i="0" baseline="30000">
                          <a:solidFill>
                            <a:srgbClr val="404040"/>
                          </a:solidFill>
                          <a:effectLst/>
                          <a:latin typeface="Calibri"/>
                          <a:ea typeface="Calibri" panose="020F0502020204030204" pitchFamily="34" charset="0"/>
                          <a:cs typeface="Calibri"/>
                        </a:rPr>
                        <a:t>th</a:t>
                      </a:r>
                      <a:r>
                        <a:rPr lang="en-GB" sz="1400" b="0" i="0">
                          <a:solidFill>
                            <a:srgbClr val="404040"/>
                          </a:solidFill>
                          <a:effectLst/>
                          <a:latin typeface="Calibri"/>
                          <a:ea typeface="Calibri" panose="020F0502020204030204" pitchFamily="34" charset="0"/>
                          <a:cs typeface="Calibri"/>
                        </a:rPr>
                        <a:t> 2025*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NA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70291293"/>
                  </a:ext>
                </a:extLst>
              </a:tr>
              <a:tr h="546123">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Receipt of certificates and supporting documents relating to the grounds for exclusion</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August 15</a:t>
                      </a:r>
                      <a:r>
                        <a:rPr lang="en-GB" sz="1400" b="0" i="0" baseline="30000">
                          <a:solidFill>
                            <a:srgbClr val="404040"/>
                          </a:solidFill>
                          <a:effectLst/>
                          <a:latin typeface="Calibri"/>
                          <a:ea typeface="Calibri" panose="020F0502020204030204" pitchFamily="34" charset="0"/>
                          <a:cs typeface="Calibri"/>
                        </a:rPr>
                        <a:t>th</a:t>
                      </a:r>
                      <a:r>
                        <a:rPr lang="en-GB" sz="1400" b="0" i="0">
                          <a:solidFill>
                            <a:srgbClr val="404040"/>
                          </a:solidFill>
                          <a:effectLst/>
                          <a:latin typeface="Calibri"/>
                          <a:ea typeface="Calibri" panose="020F0502020204030204" pitchFamily="34" charset="0"/>
                          <a:cs typeface="Calibri"/>
                        </a:rPr>
                        <a:t>, 2025*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5:00 pm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10966891"/>
                  </a:ext>
                </a:extLst>
              </a:tr>
              <a:tr h="546123">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Notification of the award decision and transmission of signed grant agreement</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August 25</a:t>
                      </a:r>
                      <a:r>
                        <a:rPr lang="en-GB" sz="1200" b="0" i="0" baseline="30000">
                          <a:solidFill>
                            <a:srgbClr val="404040"/>
                          </a:solidFill>
                          <a:effectLst/>
                          <a:latin typeface="Calibri"/>
                          <a:ea typeface="Calibri" panose="020F0502020204030204" pitchFamily="34" charset="0"/>
                          <a:cs typeface="Calibri"/>
                        </a:rPr>
                        <a:t>th</a:t>
                      </a:r>
                      <a:r>
                        <a:rPr lang="en-GB" sz="1400" b="0" i="0">
                          <a:solidFill>
                            <a:srgbClr val="404040"/>
                          </a:solidFill>
                          <a:effectLst/>
                          <a:latin typeface="Calibri"/>
                          <a:ea typeface="Calibri" panose="020F0502020204030204" pitchFamily="34" charset="0"/>
                          <a:cs typeface="Calibri"/>
                        </a:rPr>
                        <a:t>, 2025*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33454349"/>
                  </a:ext>
                </a:extLst>
              </a:tr>
              <a:tr h="427321">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Signature of the Agreement by contracting beneficiary</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August 30</a:t>
                      </a:r>
                      <a:r>
                        <a:rPr lang="en-GB" sz="1200" b="0" i="0" baseline="30000">
                          <a:solidFill>
                            <a:srgbClr val="404040"/>
                          </a:solidFill>
                          <a:effectLst/>
                          <a:latin typeface="Calibri"/>
                          <a:ea typeface="Calibri" panose="020F0502020204030204" pitchFamily="34" charset="0"/>
                          <a:cs typeface="Calibri"/>
                        </a:rPr>
                        <a:t>th</a:t>
                      </a:r>
                      <a:r>
                        <a:rPr lang="en-GB" sz="1400" b="0" i="0">
                          <a:solidFill>
                            <a:srgbClr val="404040"/>
                          </a:solidFill>
                          <a:effectLst/>
                          <a:latin typeface="Calibri"/>
                          <a:ea typeface="Calibri" panose="020F0502020204030204" pitchFamily="34" charset="0"/>
                          <a:cs typeface="Calibri"/>
                        </a:rPr>
                        <a:t>, 2025*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43442991"/>
                  </a:ext>
                </a:extLst>
              </a:tr>
            </a:tbl>
          </a:graphicData>
        </a:graphic>
      </p:graphicFrame>
      <p:sp>
        <p:nvSpPr>
          <p:cNvPr id="7" name="Rectangle 6"/>
          <p:cNvSpPr/>
          <p:nvPr/>
        </p:nvSpPr>
        <p:spPr>
          <a:xfrm>
            <a:off x="8522919" y="0"/>
            <a:ext cx="3669081" cy="369332"/>
          </a:xfrm>
          <a:prstGeom prst="rect">
            <a:avLst/>
          </a:prstGeom>
        </p:spPr>
        <p:txBody>
          <a:bodyPr wrap="none">
            <a:spAutoFit/>
          </a:bodyPr>
          <a:lstStyle/>
          <a:p>
            <a:r>
              <a:rPr lang="en-US"/>
              <a:t>4. Application procedure / Next steps</a:t>
            </a:r>
          </a:p>
        </p:txBody>
      </p:sp>
    </p:spTree>
    <p:extLst>
      <p:ext uri="{BB962C8B-B14F-4D97-AF65-F5344CB8AC3E}">
        <p14:creationId xmlns:p14="http://schemas.microsoft.com/office/powerpoint/2010/main" val="6363193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88832-3E77-5BF3-9EA6-481CCBDC6AE4}"/>
              </a:ext>
            </a:extLst>
          </p:cNvPr>
          <p:cNvSpPr>
            <a:spLocks noGrp="1"/>
          </p:cNvSpPr>
          <p:nvPr>
            <p:ph type="title"/>
          </p:nvPr>
        </p:nvSpPr>
        <p:spPr>
          <a:xfrm>
            <a:off x="1799302" y="345461"/>
            <a:ext cx="8981474" cy="1325563"/>
          </a:xfrm>
        </p:spPr>
        <p:txBody>
          <a:bodyPr/>
          <a:lstStyle/>
          <a:p>
            <a:r>
              <a:rPr lang="en-US" b="1">
                <a:solidFill>
                  <a:srgbClr val="C00000"/>
                </a:solidFill>
              </a:rPr>
              <a:t>5. Application procedure / Next steps</a:t>
            </a:r>
            <a:endParaRPr lang="en-UG"/>
          </a:p>
        </p:txBody>
      </p:sp>
      <p:sp>
        <p:nvSpPr>
          <p:cNvPr id="3" name="Content Placeholder 2">
            <a:extLst>
              <a:ext uri="{FF2B5EF4-FFF2-40B4-BE49-F238E27FC236}">
                <a16:creationId xmlns:a16="http://schemas.microsoft.com/office/drawing/2014/main" id="{9D8C6613-73FE-934D-015D-5E97F9CA90AF}"/>
              </a:ext>
            </a:extLst>
          </p:cNvPr>
          <p:cNvSpPr>
            <a:spLocks noGrp="1"/>
          </p:cNvSpPr>
          <p:nvPr>
            <p:ph idx="1"/>
          </p:nvPr>
        </p:nvSpPr>
        <p:spPr/>
        <p:txBody>
          <a:bodyPr>
            <a:normAutofit fontScale="85000" lnSpcReduction="10000"/>
          </a:bodyPr>
          <a:lstStyle/>
          <a:p>
            <a:pPr marL="0" indent="0">
              <a:buNone/>
            </a:pPr>
            <a:r>
              <a:rPr lang="en-US" b="1">
                <a:solidFill>
                  <a:srgbClr val="C00000"/>
                </a:solidFill>
              </a:rPr>
              <a:t>Pre-selected applicants will be invited to submit – time = 15 days</a:t>
            </a:r>
          </a:p>
          <a:p>
            <a:pPr marL="0" indent="0">
              <a:buNone/>
            </a:pPr>
            <a:endParaRPr lang="en-US"/>
          </a:p>
          <a:p>
            <a:pPr lvl="0" algn="just"/>
            <a:r>
              <a:rPr lang="en-GB"/>
              <a:t>Criminal record clearance (Interpol) certificate for the main</a:t>
            </a:r>
            <a:r>
              <a:rPr lang="en-US"/>
              <a:t> authorized representatives</a:t>
            </a:r>
            <a:r>
              <a:rPr lang="en-GB"/>
              <a:t> of your organization (e.g. </a:t>
            </a:r>
            <a:r>
              <a:rPr lang="en-GB" b="1"/>
              <a:t>chairman of the board of directors </a:t>
            </a:r>
            <a:r>
              <a:rPr lang="en-GB" b="1" u="sng"/>
              <a:t>AND</a:t>
            </a:r>
            <a:r>
              <a:rPr lang="en-GB" b="1"/>
              <a:t> the executive director</a:t>
            </a:r>
            <a:r>
              <a:rPr lang="en-GB"/>
              <a:t>) those that will sign the grant agreement – </a:t>
            </a:r>
            <a:r>
              <a:rPr lang="en-GB" b="1">
                <a:solidFill>
                  <a:srgbClr val="C00000"/>
                </a:solidFill>
              </a:rPr>
              <a:t>Can take 2 weeks, ask timely!!</a:t>
            </a:r>
            <a:endParaRPr lang="en-US" b="1">
              <a:solidFill>
                <a:srgbClr val="C00000"/>
              </a:solidFill>
            </a:endParaRPr>
          </a:p>
          <a:p>
            <a:pPr lvl="0" algn="just"/>
            <a:r>
              <a:rPr lang="en-GB"/>
              <a:t>Tax clearance certificate from Uganda Revenue Authority (URA) </a:t>
            </a:r>
            <a:endParaRPr lang="en-US"/>
          </a:p>
          <a:p>
            <a:pPr lvl="0"/>
            <a:r>
              <a:rPr lang="en-GB"/>
              <a:t>NSSF Clearance Certificate</a:t>
            </a:r>
          </a:p>
          <a:p>
            <a:pPr marL="0" lvl="0" indent="0">
              <a:buNone/>
            </a:pPr>
            <a:endParaRPr lang="en-GB"/>
          </a:p>
          <a:p>
            <a:pPr marL="0" lvl="0" indent="0">
              <a:buNone/>
            </a:pPr>
            <a:r>
              <a:rPr lang="en-GB" b="1">
                <a:solidFill>
                  <a:srgbClr val="C00000"/>
                </a:solidFill>
              </a:rPr>
              <a:t>Documents cannot be older than 2 years</a:t>
            </a:r>
          </a:p>
          <a:p>
            <a:endParaRPr lang="en-UG"/>
          </a:p>
        </p:txBody>
      </p:sp>
    </p:spTree>
    <p:extLst>
      <p:ext uri="{BB962C8B-B14F-4D97-AF65-F5344CB8AC3E}">
        <p14:creationId xmlns:p14="http://schemas.microsoft.com/office/powerpoint/2010/main" val="34756263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408C-6D19-8951-3FD4-6D8069E46983}"/>
              </a:ext>
            </a:extLst>
          </p:cNvPr>
          <p:cNvSpPr>
            <a:spLocks noGrp="1"/>
          </p:cNvSpPr>
          <p:nvPr>
            <p:ph type="title"/>
          </p:nvPr>
        </p:nvSpPr>
        <p:spPr>
          <a:xfrm>
            <a:off x="1799302" y="345461"/>
            <a:ext cx="9036338" cy="1325563"/>
          </a:xfrm>
        </p:spPr>
        <p:txBody>
          <a:bodyPr/>
          <a:lstStyle/>
          <a:p>
            <a:r>
              <a:rPr lang="en-US" b="1">
                <a:solidFill>
                  <a:srgbClr val="C00000"/>
                </a:solidFill>
              </a:rPr>
              <a:t>5. Application procedure / Next steps</a:t>
            </a:r>
            <a:endParaRPr lang="en-UG"/>
          </a:p>
        </p:txBody>
      </p:sp>
      <p:sp>
        <p:nvSpPr>
          <p:cNvPr id="3" name="Content Placeholder 2">
            <a:extLst>
              <a:ext uri="{FF2B5EF4-FFF2-40B4-BE49-F238E27FC236}">
                <a16:creationId xmlns:a16="http://schemas.microsoft.com/office/drawing/2014/main" id="{B344AF95-7D72-6C3A-3099-452066981694}"/>
              </a:ext>
            </a:extLst>
          </p:cNvPr>
          <p:cNvSpPr>
            <a:spLocks noGrp="1"/>
          </p:cNvSpPr>
          <p:nvPr>
            <p:ph idx="1"/>
          </p:nvPr>
        </p:nvSpPr>
        <p:spPr/>
        <p:txBody>
          <a:bodyPr>
            <a:normAutofit lnSpcReduction="10000"/>
          </a:bodyPr>
          <a:lstStyle/>
          <a:p>
            <a:pPr marL="0" lvl="0" indent="0">
              <a:buNone/>
            </a:pPr>
            <a:r>
              <a:rPr lang="en-US" b="1" err="1">
                <a:solidFill>
                  <a:srgbClr val="C00000"/>
                </a:solidFill>
              </a:rPr>
              <a:t>Organisational</a:t>
            </a:r>
            <a:r>
              <a:rPr lang="en-US" b="1">
                <a:solidFill>
                  <a:srgbClr val="C00000"/>
                </a:solidFill>
              </a:rPr>
              <a:t> assessments</a:t>
            </a:r>
          </a:p>
          <a:p>
            <a:pPr marL="0" lvl="0" indent="0" algn="just">
              <a:buNone/>
            </a:pPr>
            <a:r>
              <a:rPr lang="en-US"/>
              <a:t>Assessment to confirm whether applicant has the capacity to implement the proposed activities. The purpose is to verify </a:t>
            </a:r>
            <a:r>
              <a:rPr lang="en-US" u="sng"/>
              <a:t>general characteristics, technical capacities, control environment, financial management, audit, procurements and context. </a:t>
            </a:r>
          </a:p>
          <a:p>
            <a:pPr marL="0" lvl="0" indent="0">
              <a:buNone/>
            </a:pPr>
            <a:endParaRPr lang="en-US" u="sng"/>
          </a:p>
          <a:p>
            <a:r>
              <a:rPr lang="en-US"/>
              <a:t>Done by consultant &amp; </a:t>
            </a:r>
            <a:r>
              <a:rPr lang="en-US" err="1"/>
              <a:t>Enabel</a:t>
            </a:r>
            <a:endParaRPr lang="en-US"/>
          </a:p>
          <a:p>
            <a:pPr lvl="0"/>
            <a:r>
              <a:rPr lang="en-US"/>
              <a:t>Visits of half a day to 1 day</a:t>
            </a:r>
          </a:p>
          <a:p>
            <a:pPr lvl="0"/>
            <a:r>
              <a:rPr lang="en-US"/>
              <a:t>Can be organized on short notice – be prepared</a:t>
            </a:r>
            <a:endParaRPr lang="en-GB"/>
          </a:p>
          <a:p>
            <a:endParaRPr lang="en-UG"/>
          </a:p>
        </p:txBody>
      </p:sp>
    </p:spTree>
    <p:extLst>
      <p:ext uri="{BB962C8B-B14F-4D97-AF65-F5344CB8AC3E}">
        <p14:creationId xmlns:p14="http://schemas.microsoft.com/office/powerpoint/2010/main" val="39391191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548FD-D8CA-6551-5BFE-E7AB226EE6EF}"/>
              </a:ext>
            </a:extLst>
          </p:cNvPr>
          <p:cNvSpPr>
            <a:spLocks noGrp="1"/>
          </p:cNvSpPr>
          <p:nvPr>
            <p:ph type="title"/>
          </p:nvPr>
        </p:nvSpPr>
        <p:spPr/>
        <p:txBody>
          <a:bodyPr/>
          <a:lstStyle/>
          <a:p>
            <a:r>
              <a:rPr lang="en-US"/>
              <a:t>End</a:t>
            </a:r>
            <a:endParaRPr lang="en-UG"/>
          </a:p>
        </p:txBody>
      </p:sp>
      <p:pic>
        <p:nvPicPr>
          <p:cNvPr id="6" name="Picture 5">
            <a:extLst>
              <a:ext uri="{FF2B5EF4-FFF2-40B4-BE49-F238E27FC236}">
                <a16:creationId xmlns:a16="http://schemas.microsoft.com/office/drawing/2014/main" id="{4A7B9120-A13B-26CE-D4D4-548C4C2CEC00}"/>
              </a:ext>
            </a:extLst>
          </p:cNvPr>
          <p:cNvPicPr>
            <a:picLocks noChangeAspect="1"/>
          </p:cNvPicPr>
          <p:nvPr/>
        </p:nvPicPr>
        <p:blipFill>
          <a:blip r:embed="rId2"/>
          <a:stretch>
            <a:fillRect/>
          </a:stretch>
        </p:blipFill>
        <p:spPr>
          <a:xfrm>
            <a:off x="2936240" y="1772898"/>
            <a:ext cx="6319520" cy="4739641"/>
          </a:xfrm>
          <a:prstGeom prst="rect">
            <a:avLst/>
          </a:prstGeom>
        </p:spPr>
      </p:pic>
    </p:spTree>
    <p:extLst>
      <p:ext uri="{BB962C8B-B14F-4D97-AF65-F5344CB8AC3E}">
        <p14:creationId xmlns:p14="http://schemas.microsoft.com/office/powerpoint/2010/main" val="2430461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2. Objectives of the call</a:t>
            </a:r>
            <a:endParaRPr lang="en-US">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lnSpcReduction="10000"/>
          </a:bodyPr>
          <a:lstStyle/>
          <a:p>
            <a:pPr marL="0" indent="0">
              <a:buNone/>
            </a:pPr>
            <a:endParaRPr lang="en-US"/>
          </a:p>
          <a:p>
            <a:pPr marL="267970" indent="-267970" algn="just">
              <a:buNone/>
            </a:pPr>
            <a:r>
              <a:rPr lang="en-US">
                <a:ea typeface="+mn-lt"/>
                <a:cs typeface="+mn-lt"/>
              </a:rPr>
              <a:t>Guidelines, annexes, clarifications (Q&amp;A) and all other communication:</a:t>
            </a:r>
          </a:p>
          <a:p>
            <a:pPr marL="267970" indent="-267970">
              <a:buNone/>
            </a:pPr>
            <a:r>
              <a:rPr lang="en-US">
                <a:ea typeface="+mn-lt"/>
                <a:cs typeface="+mn-lt"/>
                <a:hlinkClick r:id="rId2"/>
              </a:rPr>
              <a:t>https://www.enabel.be/grants/</a:t>
            </a:r>
            <a:r>
              <a:rPr lang="en-US">
                <a:ea typeface="+mn-lt"/>
                <a:cs typeface="+mn-lt"/>
              </a:rPr>
              <a:t> </a:t>
            </a:r>
          </a:p>
          <a:p>
            <a:pPr marL="0" indent="0">
              <a:buNone/>
            </a:pPr>
            <a:endParaRPr lang="en-US"/>
          </a:p>
          <a:p>
            <a:pPr marL="0" indent="0">
              <a:buNone/>
            </a:pPr>
            <a:r>
              <a:rPr lang="en-US" b="1"/>
              <a:t>Call reference number</a:t>
            </a:r>
            <a:r>
              <a:rPr lang="en-US"/>
              <a:t>: UGA22008-10113</a:t>
            </a:r>
            <a:endParaRPr lang="en-US" b="1"/>
          </a:p>
          <a:p>
            <a:pPr marL="0" indent="0" algn="just">
              <a:buNone/>
            </a:pPr>
            <a:r>
              <a:rPr lang="en-US" b="1"/>
              <a:t>Call Title: </a:t>
            </a:r>
            <a:r>
              <a:rPr lang="en-US"/>
              <a:t>SKILLS DEVELOPMENT FOR INCREASED EMPLOYABILITY OF VULNERABLE YOUTH, WOMEN AND GIRLS IN THE SUSTAINABLE TOURISM AND HOSPITALITY SECTOR IN BUSOGA REGION</a:t>
            </a:r>
          </a:p>
          <a:p>
            <a:pPr marL="0" indent="0">
              <a:buNone/>
            </a:pPr>
            <a:endParaRPr lang="en-US"/>
          </a:p>
        </p:txBody>
      </p:sp>
    </p:spTree>
    <p:extLst>
      <p:ext uri="{BB962C8B-B14F-4D97-AF65-F5344CB8AC3E}">
        <p14:creationId xmlns:p14="http://schemas.microsoft.com/office/powerpoint/2010/main" val="277285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a:bodyPr>
          <a:lstStyle/>
          <a:p>
            <a:r>
              <a:rPr lang="fr-BE" b="1">
                <a:solidFill>
                  <a:srgbClr val="C00000"/>
                </a:solidFill>
              </a:rPr>
              <a:t>2. Objectives of the call</a:t>
            </a:r>
            <a:endParaRPr lang="en-US" b="1">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a:bodyPr>
          <a:lstStyle/>
          <a:p>
            <a:pPr marL="0" indent="0">
              <a:buNone/>
            </a:pPr>
            <a:r>
              <a:rPr lang="en-GB" b="1"/>
              <a:t>SDF basket:</a:t>
            </a:r>
          </a:p>
          <a:p>
            <a:pPr marL="267970" indent="-267970" algn="just"/>
            <a:r>
              <a:rPr lang="en-GB"/>
              <a:t>Quality </a:t>
            </a:r>
            <a:r>
              <a:rPr lang="en-GB" b="1"/>
              <a:t>non-formal</a:t>
            </a:r>
            <a:r>
              <a:rPr lang="en-GB"/>
              <a:t> skills development </a:t>
            </a:r>
            <a:endParaRPr lang="en-GB">
              <a:ea typeface="Calibri"/>
              <a:cs typeface="Calibri"/>
            </a:endParaRPr>
          </a:p>
          <a:p>
            <a:pPr marL="267970" indent="-267970" algn="just"/>
            <a:r>
              <a:rPr lang="en-US"/>
              <a:t>Meaningful involvement of the (local) </a:t>
            </a:r>
            <a:r>
              <a:rPr lang="en-US" b="1"/>
              <a:t>private sector </a:t>
            </a:r>
            <a:r>
              <a:rPr lang="en-US"/>
              <a:t>in design, implementation and/or assessment of trainings</a:t>
            </a:r>
            <a:endParaRPr lang="en-GB">
              <a:ea typeface="Calibri"/>
              <a:cs typeface="Calibri"/>
            </a:endParaRPr>
          </a:p>
          <a:p>
            <a:pPr marL="267970" indent="-267970" algn="just"/>
            <a:r>
              <a:rPr lang="en-GB" b="1"/>
              <a:t>Holistic approach </a:t>
            </a:r>
            <a:r>
              <a:rPr lang="en-GB"/>
              <a:t>to skills development by integrating career guidance, 21</a:t>
            </a:r>
            <a:r>
              <a:rPr lang="en-GB" baseline="30000"/>
              <a:t>st</a:t>
            </a:r>
            <a:r>
              <a:rPr lang="en-GB"/>
              <a:t> century skills development, work-based learning, social inclusion strategies</a:t>
            </a:r>
            <a:endParaRPr lang="en-GB">
              <a:ea typeface="Calibri"/>
              <a:cs typeface="Calibri"/>
            </a:endParaRPr>
          </a:p>
          <a:p>
            <a:pPr marL="267970" indent="-267970" algn="just"/>
            <a:r>
              <a:rPr lang="en-GB">
                <a:solidFill>
                  <a:srgbClr val="C00000"/>
                </a:solidFill>
              </a:rPr>
              <a:t>Intensive and innovative </a:t>
            </a:r>
            <a:r>
              <a:rPr lang="en-GB" b="1">
                <a:solidFill>
                  <a:srgbClr val="C00000"/>
                </a:solidFill>
              </a:rPr>
              <a:t>post-training employment support </a:t>
            </a:r>
            <a:r>
              <a:rPr lang="en-GB">
                <a:solidFill>
                  <a:srgbClr val="C00000"/>
                </a:solidFill>
              </a:rPr>
              <a:t>services</a:t>
            </a:r>
            <a:r>
              <a:rPr lang="en-US">
                <a:solidFill>
                  <a:srgbClr val="C00000"/>
                </a:solidFill>
              </a:rPr>
              <a:t> </a:t>
            </a:r>
            <a:endParaRPr lang="en-US">
              <a:solidFill>
                <a:srgbClr val="C00000"/>
              </a:solidFill>
              <a:ea typeface="Calibri"/>
              <a:cs typeface="Calibri"/>
            </a:endParaRPr>
          </a:p>
          <a:p>
            <a:pPr marL="0" indent="0">
              <a:buNone/>
            </a:pPr>
            <a:endParaRPr lang="en-US"/>
          </a:p>
        </p:txBody>
      </p:sp>
    </p:spTree>
    <p:extLst>
      <p:ext uri="{BB962C8B-B14F-4D97-AF65-F5344CB8AC3E}">
        <p14:creationId xmlns:p14="http://schemas.microsoft.com/office/powerpoint/2010/main" val="1383039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208" y="573460"/>
            <a:ext cx="7323667" cy="1143000"/>
          </a:xfrm>
        </p:spPr>
        <p:txBody>
          <a:bodyPr>
            <a:normAutofit/>
          </a:bodyPr>
          <a:lstStyle/>
          <a:p>
            <a:r>
              <a:rPr lang="fr-BE" b="1">
                <a:solidFill>
                  <a:srgbClr val="C00000"/>
                </a:solidFill>
              </a:rPr>
              <a:t>2. Objectives of the call</a:t>
            </a:r>
            <a:endParaRPr lang="en-US" b="1">
              <a:solidFill>
                <a:srgbClr val="C00000"/>
              </a:solidFill>
              <a:latin typeface="+mj-lt"/>
            </a:endParaRPr>
          </a:p>
        </p:txBody>
      </p:sp>
      <p:sp>
        <p:nvSpPr>
          <p:cNvPr id="3" name="Content Placeholder 2"/>
          <p:cNvSpPr>
            <a:spLocks noGrp="1"/>
          </p:cNvSpPr>
          <p:nvPr>
            <p:ph idx="1"/>
          </p:nvPr>
        </p:nvSpPr>
        <p:spPr>
          <a:xfrm>
            <a:off x="1624208" y="2009592"/>
            <a:ext cx="9043792" cy="4554310"/>
          </a:xfrm>
        </p:spPr>
        <p:txBody>
          <a:bodyPr vert="horz" lIns="91440" tIns="45720" rIns="91440" bIns="45720" rtlCol="0" anchor="t">
            <a:normAutofit/>
          </a:bodyPr>
          <a:lstStyle/>
          <a:p>
            <a:pPr marL="0" indent="0">
              <a:buNone/>
            </a:pPr>
            <a:r>
              <a:rPr lang="en-US" b="1">
                <a:solidFill>
                  <a:srgbClr val="C00000"/>
                </a:solidFill>
              </a:rPr>
              <a:t>General objective</a:t>
            </a:r>
            <a:r>
              <a:rPr lang="en-US">
                <a:solidFill>
                  <a:srgbClr val="C00000"/>
                </a:solidFill>
              </a:rPr>
              <a:t> </a:t>
            </a:r>
            <a:endParaRPr lang="en-US">
              <a:solidFill>
                <a:srgbClr val="C00000"/>
              </a:solidFill>
              <a:ea typeface="Calibri"/>
              <a:cs typeface="Calibri"/>
            </a:endParaRPr>
          </a:p>
          <a:p>
            <a:pPr marL="0" indent="0" algn="just">
              <a:buNone/>
            </a:pPr>
            <a:r>
              <a:rPr lang="en-US">
                <a:solidFill>
                  <a:schemeClr val="tx1"/>
                </a:solidFill>
                <a:ea typeface="+mn-lt"/>
                <a:cs typeface="+mn-lt"/>
              </a:rPr>
              <a:t>Improve livelihoods of vulnerable youth in Busoga region through enhanced access to quality, demand-driven skills development and employment opportunities in the sustainable tourism and hospitality sector. </a:t>
            </a:r>
            <a:endParaRPr lang="en-US" sz="2400">
              <a:ea typeface="Calibri" panose="020F0502020204030204"/>
              <a:cs typeface="Calibri" panose="020F0502020204030204"/>
            </a:endParaRPr>
          </a:p>
          <a:p>
            <a:pPr marL="0" indent="0">
              <a:buNone/>
            </a:pPr>
            <a:r>
              <a:rPr lang="en-US" b="1">
                <a:solidFill>
                  <a:srgbClr val="C00000"/>
                </a:solidFill>
              </a:rPr>
              <a:t>Specific objective</a:t>
            </a:r>
            <a:endParaRPr lang="en-US">
              <a:solidFill>
                <a:srgbClr val="C00000"/>
              </a:solidFill>
              <a:latin typeface="Calibri"/>
              <a:ea typeface="Calibri"/>
              <a:cs typeface="Calibri"/>
            </a:endParaRPr>
          </a:p>
          <a:p>
            <a:pPr marL="0" indent="0" algn="just">
              <a:buNone/>
            </a:pPr>
            <a:r>
              <a:rPr lang="en-US">
                <a:solidFill>
                  <a:schemeClr val="tx1"/>
                </a:solidFill>
                <a:ea typeface="+mn-lt"/>
                <a:cs typeface="+mn-lt"/>
              </a:rPr>
              <a:t>Vulnerable youth in the Busoga region acquire market-relevant skills and are successfully integrated into gainful employment or self-employment opportunities within the sustainable tourism and hospitality sector.</a:t>
            </a:r>
          </a:p>
        </p:txBody>
      </p:sp>
      <p:sp>
        <p:nvSpPr>
          <p:cNvPr id="5" name="Rectangle 4"/>
          <p:cNvSpPr/>
          <p:nvPr/>
        </p:nvSpPr>
        <p:spPr>
          <a:xfrm>
            <a:off x="7559388" y="-135"/>
            <a:ext cx="4641079" cy="369332"/>
          </a:xfrm>
          <a:prstGeom prst="rect">
            <a:avLst/>
          </a:prstGeom>
        </p:spPr>
        <p:txBody>
          <a:bodyPr wrap="none">
            <a:spAutoFit/>
          </a:bodyPr>
          <a:lstStyle/>
          <a:p>
            <a:r>
              <a:rPr lang="en-US"/>
              <a:t>1. Introduction &amp; objectives - RECAP of the CfPs</a:t>
            </a:r>
          </a:p>
        </p:txBody>
      </p:sp>
    </p:spTree>
    <p:extLst>
      <p:ext uri="{BB962C8B-B14F-4D97-AF65-F5344CB8AC3E}">
        <p14:creationId xmlns:p14="http://schemas.microsoft.com/office/powerpoint/2010/main" val="1826854504"/>
      </p:ext>
    </p:extLst>
  </p:cSld>
  <p:clrMapOvr>
    <a:masterClrMapping/>
  </p:clrMapOvr>
</p:sld>
</file>

<file path=ppt/theme/theme1.xml><?xml version="1.0" encoding="utf-8"?>
<a:theme xmlns:a="http://schemas.openxmlformats.org/drawingml/2006/main" name="CTB-17-18908-powerpoint 80%-ab-1512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B-17-18908-Powerpoint EN 16-9-bhf-211217" id="{335357C0-1979-43F0-BC35-E1F291AF7570}" vid="{03EE0CA4-CCBB-4399-9A84-D626D8142D6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o99d250c03344da181939f0145dbc023 xmlns="14a9c00f-d9e3-4eb9-aad3-f69239d17d9c">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eb0f068f-7d92-44c4-a2e1-052290512cff</TermId>
        </TermInfo>
      </Terms>
    </o99d250c03344da181939f0145dbc023>
    <TaxCatchAll xmlns="3a2cca07-d411-4b48-b7e8-c526dfd39ce0">
      <Value>5</Value>
      <Value>1</Value>
    </TaxCatchAll>
    <jcd7455606374210a964e5d7a999097a xmlns="14a9c00f-d9e3-4eb9-aad3-f69239d17d9c">
      <Terms xmlns="http://schemas.microsoft.com/office/infopath/2007/PartnerControls">
        <TermInfo xmlns="http://schemas.microsoft.com/office/infopath/2007/PartnerControls">
          <TermName xmlns="http://schemas.microsoft.com/office/infopath/2007/PartnerControls">UGA</TermName>
          <TermId xmlns="http://schemas.microsoft.com/office/infopath/2007/PartnerControls">1e7ef116-7281-487b-a68a-9c110788cf77</TermId>
        </TermInfo>
      </Terms>
    </jcd7455606374210a964e5d7a999097a>
    <_ip_UnifiedCompliancePolicyProperties xmlns="http://schemas.microsoft.com/sharepoint/v3" xsi:nil="true"/>
    <lcf76f155ced4ddcb4097134ff3c332f xmlns="f3391a51-24a2-4aff-bc36-b8bafdb70464">
      <Terms xmlns="http://schemas.microsoft.com/office/infopath/2007/PartnerControls"/>
    </lcf76f155ced4ddcb4097134ff3c332f>
    <j50cb40f2a0941d2947e6bcbd5d19dce xmlns="14a9c00f-d9e3-4eb9-aad3-f69239d17d9c">
      <Terms xmlns="http://schemas.microsoft.com/office/infopath/2007/PartnerControls"/>
    </j50cb40f2a0941d2947e6bcbd5d19dce>
    <kecc0e8a0a3349c79c5d1d6e51bea7c3 xmlns="14a9c00f-d9e3-4eb9-aad3-f69239d17d9c">
      <Terms xmlns="http://schemas.microsoft.com/office/infopath/2007/PartnerControls"/>
    </kecc0e8a0a3349c79c5d1d6e51bea7c3>
    <_dlc_DocId xmlns="508ba6eb-9e09-4fd5-92f2-2d9921329f2d">UGAENABEL-403665430-435989</_dlc_DocId>
    <_dlc_DocIdUrl xmlns="508ba6eb-9e09-4fd5-92f2-2d9921329f2d">
      <Url>https://enabelbe.sharepoint.com/sites/UGA/_layouts/15/DocIdRedir.aspx?ID=UGAENABEL-403665430-435989</Url>
      <Description>UGAENABEL-403665430-435989</Description>
    </_dlc_DocIdUrl>
    <_Flow_SignoffStatus xmlns="f3391a51-24a2-4aff-bc36-b8bafdb70464" xsi:nil="true"/>
  </documentManagement>
</p:properties>
</file>

<file path=customXml/item4.xml><?xml version="1.0" encoding="utf-8"?>
<ct:contentTypeSchema xmlns:ct="http://schemas.microsoft.com/office/2006/metadata/contentType" xmlns:ma="http://schemas.microsoft.com/office/2006/metadata/properties/metaAttributes" ct:_="" ma:_="" ma:contentTypeName="Enabel_document" ma:contentTypeID="0x010100A054E23CC720224AB55CD5109E0645C000D68A28B51D514D40849FE8116A39ECA6" ma:contentTypeVersion="33" ma:contentTypeDescription="Een nieuw document maken." ma:contentTypeScope="" ma:versionID="4cd581b04297c08485224e2fae500dc6">
  <xsd:schema xmlns:xsd="http://www.w3.org/2001/XMLSchema" xmlns:xs="http://www.w3.org/2001/XMLSchema" xmlns:p="http://schemas.microsoft.com/office/2006/metadata/properties" xmlns:ns1="http://schemas.microsoft.com/sharepoint/v3" xmlns:ns2="508ba6eb-9e09-4fd5-92f2-2d9921329f2d" xmlns:ns3="14a9c00f-d9e3-4eb9-aad3-f69239d17d9c" xmlns:ns4="3a2cca07-d411-4b48-b7e8-c526dfd39ce0" xmlns:ns5="702fbd75-83ea-491b-9326-cd04ce73097a" xmlns:ns6="f3391a51-24a2-4aff-bc36-b8bafdb70464" targetNamespace="http://schemas.microsoft.com/office/2006/metadata/properties" ma:root="true" ma:fieldsID="808305f54e23bbf96fa4ee6c2b7c50b3" ns1:_="" ns2:_="" ns3:_="" ns4:_="" ns5:_="" ns6:_="">
    <xsd:import namespace="http://schemas.microsoft.com/sharepoint/v3"/>
    <xsd:import namespace="508ba6eb-9e09-4fd5-92f2-2d9921329f2d"/>
    <xsd:import namespace="14a9c00f-d9e3-4eb9-aad3-f69239d17d9c"/>
    <xsd:import namespace="3a2cca07-d411-4b48-b7e8-c526dfd39ce0"/>
    <xsd:import namespace="702fbd75-83ea-491b-9326-cd04ce73097a"/>
    <xsd:import namespace="f3391a51-24a2-4aff-bc36-b8bafdb70464"/>
    <xsd:element name="properties">
      <xsd:complexType>
        <xsd:sequence>
          <xsd:element name="documentManagement">
            <xsd:complexType>
              <xsd:all>
                <xsd:element ref="ns2:_dlc_DocId" minOccurs="0"/>
                <xsd:element ref="ns2:_dlc_DocIdUrl" minOccurs="0"/>
                <xsd:element ref="ns2:_dlc_DocIdPersistId" minOccurs="0"/>
                <xsd:element ref="ns3:o99d250c03344da181939f0145dbc023" minOccurs="0"/>
                <xsd:element ref="ns4:TaxCatchAll" minOccurs="0"/>
                <xsd:element ref="ns4:TaxCatchAllLabel" minOccurs="0"/>
                <xsd:element ref="ns3:kecc0e8a0a3349c79c5d1d6e51bea7c3" minOccurs="0"/>
                <xsd:element ref="ns3:j50cb40f2a0941d2947e6bcbd5d19dce" minOccurs="0"/>
                <xsd:element ref="ns3:jcd7455606374210a964e5d7a999097a" minOccurs="0"/>
                <xsd:element ref="ns6:MediaServiceMetadata" minOccurs="0"/>
                <xsd:element ref="ns6:MediaServiceFastMetadata" minOccurs="0"/>
                <xsd:element ref="ns6:MediaServiceAutoKeyPoints" minOccurs="0"/>
                <xsd:element ref="ns6:MediaServiceDateTaken" minOccurs="0"/>
                <xsd:element ref="ns6:MediaServiceAutoTags" minOccurs="0"/>
                <xsd:element ref="ns6:MediaLengthInSeconds" minOccurs="0"/>
                <xsd:element ref="ns6:MediaServiceOCR" minOccurs="0"/>
                <xsd:element ref="ns6:MediaServiceGenerationTime" minOccurs="0"/>
                <xsd:element ref="ns6:MediaServiceEventHashCode" minOccurs="0"/>
                <xsd:element ref="ns5:SharedWithUsers" minOccurs="0"/>
                <xsd:element ref="ns5:SharedWithDetails" minOccurs="0"/>
                <xsd:element ref="ns6:MediaServiceLocation" minOccurs="0"/>
                <xsd:element ref="ns1:_ip_UnifiedCompliancePolicyProperties" minOccurs="0"/>
                <xsd:element ref="ns1:_ip_UnifiedCompliancePolicyUIAction" minOccurs="0"/>
                <xsd:element ref="ns6:lcf76f155ced4ddcb4097134ff3c332f" minOccurs="0"/>
                <xsd:element ref="ns6:MediaServiceObjectDetectorVersions" minOccurs="0"/>
                <xsd:element ref="ns6:MediaServiceSearchProperties" minOccurs="0"/>
                <xsd:element ref="ns6:_Flow_SignoffStatus" minOccurs="0"/>
                <xsd:element ref="ns6: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3" nillable="true" ma:displayName="Eigenschappen van het geïntegreerd beleid voor naleving" ma:hidden="true" ma:internalName="_ip_UnifiedCompliancePolicyProperties">
      <xsd:simpleType>
        <xsd:restriction base="dms:Note"/>
      </xsd:simpleType>
    </xsd:element>
    <xsd:element name="_ip_UnifiedCompliancePolicyUIAction" ma:index="34"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8ba6eb-9e09-4fd5-92f2-2d9921329f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4a9c00f-d9e3-4eb9-aad3-f69239d17d9c" elementFormDefault="qualified">
    <xsd:import namespace="http://schemas.microsoft.com/office/2006/documentManagement/types"/>
    <xsd:import namespace="http://schemas.microsoft.com/office/infopath/2007/PartnerControls"/>
    <xsd:element name="o99d250c03344da181939f0145dbc023" ma:index="11" nillable="true" ma:taxonomy="true" ma:internalName="o99d250c03344da181939f0145dbc023" ma:taxonomyFieldName="Document_Language" ma:displayName="Document_Language" ma:readOnly="false" ma:default="5;#EN|eb0f068f-7d92-44c4-a2e1-052290512cff" ma:fieldId="{899d250c-0334-4da1-8193-9f0145dbc023}" ma:sspId="60552f54-6c29-411d-8801-9a0c08c1a1a0" ma:termSetId="df09f262-5bd0-48f7-8ff9-66e612052d7c" ma:anchorId="00000000-0000-0000-0000-000000000000" ma:open="false" ma:isKeyword="false">
      <xsd:complexType>
        <xsd:sequence>
          <xsd:element ref="pc:Terms" minOccurs="0" maxOccurs="1"/>
        </xsd:sequence>
      </xsd:complexType>
    </xsd:element>
    <xsd:element name="kecc0e8a0a3349c79c5d1d6e51bea7c3" ma:index="15" nillable="true" ma:taxonomy="true" ma:internalName="kecc0e8a0a3349c79c5d1d6e51bea7c3" ma:taxonomyFieldName="Document_Status" ma:displayName="Document_Status" ma:readOnly="false" ma:default="" ma:fieldId="{4ecc0e8a-0a33-49c7-9c5d-1d6e51bea7c3}" ma:sspId="60552f54-6c29-411d-8801-9a0c08c1a1a0" ma:termSetId="44d061db-62b2-4b12-a4d8-975f9639cbdb" ma:anchorId="00000000-0000-0000-0000-000000000000" ma:open="false" ma:isKeyword="false">
      <xsd:complexType>
        <xsd:sequence>
          <xsd:element ref="pc:Terms" minOccurs="0" maxOccurs="1"/>
        </xsd:sequence>
      </xsd:complexType>
    </xsd:element>
    <xsd:element name="j50cb40f2a0941d2947e6bcbd5d19dce" ma:index="17" nillable="true" ma:taxonomy="true" ma:internalName="j50cb40f2a0941d2947e6bcbd5d19dce" ma:taxonomyFieldName="Document_Type" ma:displayName="Document_Type" ma:readOnly="false" ma:default="" ma:fieldId="{350cb40f-2a09-41d2-947e-6bcbd5d19dce}" ma:sspId="60552f54-6c29-411d-8801-9a0c08c1a1a0" ma:termSetId="33f81917-df70-4c8b-9cac-ffa47dc2aabf" ma:anchorId="00000000-0000-0000-0000-000000000000" ma:open="false" ma:isKeyword="false">
      <xsd:complexType>
        <xsd:sequence>
          <xsd:element ref="pc:Terms" minOccurs="0" maxOccurs="1"/>
        </xsd:sequence>
      </xsd:complexType>
    </xsd:element>
    <xsd:element name="jcd7455606374210a964e5d7a999097a" ma:index="19" nillable="true" ma:taxonomy="true" ma:internalName="jcd7455606374210a964e5d7a999097a" ma:taxonomyFieldName="Country" ma:displayName="Country" ma:readOnly="false" ma:default="1;#UGA|1e7ef116-7281-487b-a68a-9c110788cf77" ma:fieldId="{3cd74556-0637-4210-a964-e5d7a999097a}" ma:sspId="60552f54-6c29-411d-8801-9a0c08c1a1a0" ma:termSetId="a5b2ccc0-0626-4c6c-a942-5ad76bcb68f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2cca07-d411-4b48-b7e8-c526dfd39ce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3defffb-d34b-4a84-9a51-64a1835147bf}" ma:internalName="TaxCatchAll" ma:showField="CatchAllData" ma:web="702fbd75-83ea-491b-9326-cd04ce73097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03defffb-d34b-4a84-9a51-64a1835147bf}" ma:internalName="TaxCatchAllLabel" ma:readOnly="true" ma:showField="CatchAllDataLabel" ma:web="702fbd75-83ea-491b-9326-cd04ce7309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2fbd75-83ea-491b-9326-cd04ce73097a" elementFormDefault="qualified">
    <xsd:import namespace="http://schemas.microsoft.com/office/2006/documentManagement/types"/>
    <xsd:import namespace="http://schemas.microsoft.com/office/infopath/2007/PartnerControls"/>
    <xsd:element name="SharedWithUsers" ma:index="3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391a51-24a2-4aff-bc36-b8bafdb70464"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lcf76f155ced4ddcb4097134ff3c332f" ma:index="36" nillable="true" ma:taxonomy="true" ma:internalName="lcf76f155ced4ddcb4097134ff3c332f" ma:taxonomyFieldName="MediaServiceImageTags" ma:displayName="Afbeeldingtags" ma:readOnly="false" ma:fieldId="{5cf76f15-5ced-4ddc-b409-7134ff3c332f}" ma:taxonomyMulti="true" ma:sspId="60552f54-6c29-411d-8801-9a0c08c1a1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_Flow_SignoffStatus" ma:index="39" nillable="true" ma:displayName="Sign-off status" ma:internalName="Sign_x002d_off_x0020_status">
      <xsd:simpleType>
        <xsd:restriction base="dms:Text"/>
      </xsd:simpleType>
    </xsd:element>
    <xsd:element name="MediaServiceBillingMetadata" ma:index="4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54850C-AEE9-449A-ACD3-77DBA9F5F189}">
  <ds:schemaRefs>
    <ds:schemaRef ds:uri="http://schemas.microsoft.com/sharepoint/events"/>
  </ds:schemaRefs>
</ds:datastoreItem>
</file>

<file path=customXml/itemProps2.xml><?xml version="1.0" encoding="utf-8"?>
<ds:datastoreItem xmlns:ds="http://schemas.openxmlformats.org/officeDocument/2006/customXml" ds:itemID="{31494CC5-6423-4001-B28C-00A5E70906BC}">
  <ds:schemaRefs>
    <ds:schemaRef ds:uri="http://schemas.microsoft.com/sharepoint/v3/contenttype/forms"/>
  </ds:schemaRefs>
</ds:datastoreItem>
</file>

<file path=customXml/itemProps3.xml><?xml version="1.0" encoding="utf-8"?>
<ds:datastoreItem xmlns:ds="http://schemas.openxmlformats.org/officeDocument/2006/customXml" ds:itemID="{42846C81-1955-4CEE-9D68-A30262C70901}">
  <ds:schemaRefs>
    <ds:schemaRef ds:uri="14a9c00f-d9e3-4eb9-aad3-f69239d17d9c"/>
    <ds:schemaRef ds:uri="3a2cca07-d411-4b48-b7e8-c526dfd39ce0"/>
    <ds:schemaRef ds:uri="508ba6eb-9e09-4fd5-92f2-2d9921329f2d"/>
    <ds:schemaRef ds:uri="702fbd75-83ea-491b-9326-cd04ce73097a"/>
    <ds:schemaRef ds:uri="f3391a51-24a2-4aff-bc36-b8bafdb704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91B8B5EB-80AD-4261-9317-A14FBA177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8ba6eb-9e09-4fd5-92f2-2d9921329f2d"/>
    <ds:schemaRef ds:uri="14a9c00f-d9e3-4eb9-aad3-f69239d17d9c"/>
    <ds:schemaRef ds:uri="3a2cca07-d411-4b48-b7e8-c526dfd39ce0"/>
    <ds:schemaRef ds:uri="702fbd75-83ea-491b-9326-cd04ce73097a"/>
    <ds:schemaRef ds:uri="f3391a51-24a2-4aff-bc36-b8bafdb704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4613</Words>
  <Application>Microsoft Office PowerPoint</Application>
  <PresentationFormat>Widescreen</PresentationFormat>
  <Paragraphs>523</Paragraphs>
  <Slides>68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Arial</vt:lpstr>
      <vt:lpstr>Calibri</vt:lpstr>
      <vt:lpstr>Calibri Light</vt:lpstr>
      <vt:lpstr>Georgia</vt:lpstr>
      <vt:lpstr>Wingdings</vt:lpstr>
      <vt:lpstr>Wingdings,Sans-Serif</vt:lpstr>
      <vt:lpstr>CTB-17-18908-powerpoint 80%-ab-151217</vt:lpstr>
      <vt:lpstr>Call For Proposals  UGA 22007-10113 - Skills development for increased employability of vulnerable youth, women and girls in the sustainable tourism and hospitality sector in Busoga region</vt:lpstr>
      <vt:lpstr>Presentation outline</vt:lpstr>
      <vt:lpstr>1. Introduction </vt:lpstr>
      <vt:lpstr>1. Cn't Introduction</vt:lpstr>
      <vt:lpstr>1. Cn't Introduction - WeWork </vt:lpstr>
      <vt:lpstr>PowerPoint Presentation</vt:lpstr>
      <vt:lpstr>2. Objectives of the call</vt:lpstr>
      <vt:lpstr>2. Objectives of the call</vt:lpstr>
      <vt:lpstr>2. Objectives of the call</vt:lpstr>
      <vt:lpstr>2. Objectives of the call</vt:lpstr>
      <vt:lpstr>2. Objectives of the call</vt:lpstr>
      <vt:lpstr>2. Objectives of the call</vt:lpstr>
      <vt:lpstr>2. Objectives of the call</vt:lpstr>
      <vt:lpstr>2. Objectives of the call</vt:lpstr>
      <vt:lpstr>3. Admissibility criteria</vt:lpstr>
      <vt:lpstr>3a. The actors: lead applicant </vt:lpstr>
      <vt:lpstr>3a. The actors: lead applicant </vt:lpstr>
      <vt:lpstr>3a. The actors: lead applicant </vt:lpstr>
      <vt:lpstr>3a. The actors: the applicant and co-applicant(s)</vt:lpstr>
      <vt:lpstr>3a. The actors: co-applicants (if applicable)</vt:lpstr>
      <vt:lpstr>3a. The actors – Summary types</vt:lpstr>
      <vt:lpstr>3a. The actors – Physical presence</vt:lpstr>
      <vt:lpstr>3a. The actors: Associates</vt:lpstr>
      <vt:lpstr>3a. The actors: Contractors</vt:lpstr>
      <vt:lpstr>3b. The actions</vt:lpstr>
      <vt:lpstr>3b. The actions: Duration</vt:lpstr>
      <vt:lpstr>3b. The actions: Location</vt:lpstr>
      <vt:lpstr>3b. The actions: Target beneficiaries</vt:lpstr>
      <vt:lpstr>3b. The actions: Sustainable tourism and hospitality value chain</vt:lpstr>
      <vt:lpstr>3b. The actions: Priority Themes</vt:lpstr>
      <vt:lpstr>3b. The actions: mandatory activities</vt:lpstr>
      <vt:lpstr>3b. The actions: mandatory activities</vt:lpstr>
      <vt:lpstr>3b. The actions: Admissible activities</vt:lpstr>
      <vt:lpstr>3b. The actions: Other admissible actions</vt:lpstr>
      <vt:lpstr>3b. Number of applications</vt:lpstr>
      <vt:lpstr>3. Admissibility criteria</vt:lpstr>
      <vt:lpstr>4. Proposal evaluation</vt:lpstr>
      <vt:lpstr>4a. Annex A: application form</vt:lpstr>
      <vt:lpstr>! Attention points !</vt:lpstr>
      <vt:lpstr>! Attention points !</vt:lpstr>
      <vt:lpstr>4. Proposal a) Annex A: application form</vt:lpstr>
      <vt:lpstr>4b. M&amp;E logical framework</vt:lpstr>
      <vt:lpstr>4b. Logical flow</vt:lpstr>
      <vt:lpstr>4b. Example Impact/GO</vt:lpstr>
      <vt:lpstr>4b. Example Outcome/SO</vt:lpstr>
      <vt:lpstr>4b. Example Output/results</vt:lpstr>
      <vt:lpstr>4b. Proposal template M&amp;E</vt:lpstr>
      <vt:lpstr>4. Proposal  b) Annex C: Logframe </vt:lpstr>
      <vt:lpstr>4c. Proposal template budget</vt:lpstr>
      <vt:lpstr>4c. Proposal template budget</vt:lpstr>
      <vt:lpstr>4c. Proposal template budget</vt:lpstr>
      <vt:lpstr>4c. Proposal template budget</vt:lpstr>
      <vt:lpstr>4c. Proposal template budget</vt:lpstr>
      <vt:lpstr>4c. Proposal template budget</vt:lpstr>
      <vt:lpstr>4c. Proposal template budget</vt:lpstr>
      <vt:lpstr>Indicative Costs</vt:lpstr>
      <vt:lpstr>4c. Proposal template budget DURING IMPLEMENTATION</vt:lpstr>
      <vt:lpstr>4c. Proposal template budget</vt:lpstr>
      <vt:lpstr>4. Proposal  c) Annex B: budget</vt:lpstr>
      <vt:lpstr>5. Application procedure / Next steps</vt:lpstr>
      <vt:lpstr>5. Application procedure / Next steps</vt:lpstr>
      <vt:lpstr>5. Application procedure / Next steps</vt:lpstr>
      <vt:lpstr>5. Application procedure / Next steps</vt:lpstr>
      <vt:lpstr>5. Application procedure / Next steps</vt:lpstr>
      <vt:lpstr>5. Application procedure / Next steps</vt:lpstr>
      <vt:lpstr>5. Application procedure / Next steps</vt:lpstr>
      <vt:lpstr>5. Application procedure / Next steps</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WeWork EU Green and Decent jobs for youth  Entry Meeting on xx/12/2023</dc:title>
  <dc:creator>DELL</dc:creator>
  <cp:lastModifiedBy>MONE, Cathérine</cp:lastModifiedBy>
  <cp:revision>3</cp:revision>
  <dcterms:modified xsi:type="dcterms:W3CDTF">2025-05-12T06:32:35Z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0x010100A054E23CC720224AB55CD5109E0645C000D68A28B51D514D40849FE8116A39ECA6</vt:lpwstr>
  </property>
  <property fmtid="{D5CDD505-2E9C-101B-9397-08002B2CF9AE}" pid="3" name="_dlc_DocIdItemGuid">
    <vt:lpwstr>b778742b-38be-4baa-a8c7-d2d064fe9279</vt:lpwstr>
  </property>
  <property fmtid="{D5CDD505-2E9C-101B-9397-08002B2CF9AE}" pid="4" name="Document_Type">
    <vt:lpwstr/>
  </property>
  <property fmtid="{D5CDD505-2E9C-101B-9397-08002B2CF9AE}" pid="5" name="e2b781e9cad840cd89b90f5a7e989839">
    <vt:lpwstr/>
  </property>
  <property fmtid="{D5CDD505-2E9C-101B-9397-08002B2CF9AE}" pid="6" name="MediaServiceImageTags">
    <vt:lpwstr/>
  </property>
  <property fmtid="{D5CDD505-2E9C-101B-9397-08002B2CF9AE}" pid="7" name="Contract_reference">
    <vt:lpwstr/>
  </property>
  <property fmtid="{D5CDD505-2E9C-101B-9397-08002B2CF9AE}" pid="8" name="l9d65098618b4a8fbbe87718e7187e6b">
    <vt:lpwstr/>
  </property>
  <property fmtid="{D5CDD505-2E9C-101B-9397-08002B2CF9AE}" pid="9" name="Document_Status">
    <vt:lpwstr/>
  </property>
  <property fmtid="{D5CDD505-2E9C-101B-9397-08002B2CF9AE}" pid="10" name="Project_code">
    <vt:lpwstr/>
  </property>
  <property fmtid="{D5CDD505-2E9C-101B-9397-08002B2CF9AE}" pid="11" name="Document_Language">
    <vt:lpwstr>5;#EN|eb0f068f-7d92-44c4-a2e1-052290512cff</vt:lpwstr>
  </property>
  <property fmtid="{D5CDD505-2E9C-101B-9397-08002B2CF9AE}" pid="12" name="Country">
    <vt:lpwstr>1;#UGA|1e7ef116-7281-487b-a68a-9c110788cf77</vt:lpwstr>
  </property>
</Properties>
</file>