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3"/>
  </p:notesMasterIdLst>
  <p:handoutMasterIdLst>
    <p:handoutMasterId r:id="rId54"/>
  </p:handoutMasterIdLst>
  <p:sldIdLst>
    <p:sldId id="2995" r:id="rId6"/>
    <p:sldId id="3236" r:id="rId7"/>
    <p:sldId id="3142" r:id="rId8"/>
    <p:sldId id="303" r:id="rId9"/>
    <p:sldId id="3191" r:id="rId10"/>
    <p:sldId id="3192" r:id="rId11"/>
    <p:sldId id="359" r:id="rId12"/>
    <p:sldId id="3141" r:id="rId13"/>
    <p:sldId id="3183" r:id="rId14"/>
    <p:sldId id="3215" r:id="rId15"/>
    <p:sldId id="3173" r:id="rId16"/>
    <p:sldId id="3237" r:id="rId17"/>
    <p:sldId id="3214" r:id="rId18"/>
    <p:sldId id="3218" r:id="rId19"/>
    <p:sldId id="3219" r:id="rId20"/>
    <p:sldId id="3198" r:id="rId21"/>
    <p:sldId id="3220" r:id="rId22"/>
    <p:sldId id="3200" r:id="rId23"/>
    <p:sldId id="3227" r:id="rId24"/>
    <p:sldId id="3228" r:id="rId25"/>
    <p:sldId id="3226" r:id="rId26"/>
    <p:sldId id="3217" r:id="rId27"/>
    <p:sldId id="3223" r:id="rId28"/>
    <p:sldId id="3224" r:id="rId29"/>
    <p:sldId id="3225" r:id="rId30"/>
    <p:sldId id="3148" r:id="rId31"/>
    <p:sldId id="3149" r:id="rId32"/>
    <p:sldId id="3150" r:id="rId33"/>
    <p:sldId id="3230" r:id="rId34"/>
    <p:sldId id="3231" r:id="rId35"/>
    <p:sldId id="3232" r:id="rId36"/>
    <p:sldId id="3233" r:id="rId37"/>
    <p:sldId id="3205" r:id="rId38"/>
    <p:sldId id="3184" r:id="rId39"/>
    <p:sldId id="3187" r:id="rId40"/>
    <p:sldId id="3238" r:id="rId41"/>
    <p:sldId id="3157" r:id="rId42"/>
    <p:sldId id="3170" r:id="rId43"/>
    <p:sldId id="3212" r:id="rId44"/>
    <p:sldId id="3209" r:id="rId45"/>
    <p:sldId id="3208" r:id="rId46"/>
    <p:sldId id="3207" r:id="rId47"/>
    <p:sldId id="3210" r:id="rId48"/>
    <p:sldId id="3213" r:id="rId49"/>
    <p:sldId id="3167" r:id="rId50"/>
    <p:sldId id="3168" r:id="rId51"/>
    <p:sldId id="3169" r:id="rId52"/>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EDEF1-14D6-4C7D-B75B-50E33B07494B}" v="47" dt="2025-01-30T05:24:23.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F70F3-DB6B-41FE-A090-F3928BC29F29}" type="doc">
      <dgm:prSet loTypeId="urn:microsoft.com/office/officeart/2005/8/layout/chevron1" loCatId="process" qsTypeId="urn:microsoft.com/office/officeart/2005/8/quickstyle/simple1" qsCatId="simple" csTypeId="urn:microsoft.com/office/officeart/2005/8/colors/colorful4" csCatId="colorful" phldr="1"/>
      <dgm:spPr/>
    </dgm:pt>
    <dgm:pt modelId="{6A79A00E-3F8D-4ECA-A2B9-D4AA236B0195}">
      <dgm:prSet phldrT="[Tekst]" phldr="0"/>
      <dgm:spPr/>
      <dgm:t>
        <a:bodyPr/>
        <a:lstStyle/>
        <a:p>
          <a:pPr rtl="0"/>
          <a:r>
            <a:rPr lang="nl-NL" b="1" err="1">
              <a:solidFill>
                <a:schemeClr val="tx1"/>
              </a:solidFill>
              <a:latin typeface="Calibri Light" panose="020F0302020204030204"/>
            </a:rPr>
            <a:t>Assumptions</a:t>
          </a:r>
          <a:r>
            <a:rPr lang="nl-NL" b="1">
              <a:solidFill>
                <a:schemeClr val="tx1"/>
              </a:solidFill>
              <a:latin typeface="Calibri Light" panose="020F0302020204030204"/>
            </a:rPr>
            <a:t> &amp; </a:t>
          </a:r>
          <a:r>
            <a:rPr lang="nl-NL" b="1" err="1">
              <a:solidFill>
                <a:schemeClr val="tx1"/>
              </a:solidFill>
              <a:latin typeface="Calibri Light" panose="020F0302020204030204"/>
            </a:rPr>
            <a:t>risks</a:t>
          </a:r>
          <a:endParaRPr lang="nl-NL" b="1">
            <a:solidFill>
              <a:schemeClr val="tx1"/>
            </a:solidFill>
          </a:endParaRPr>
        </a:p>
      </dgm:t>
    </dgm:pt>
    <dgm:pt modelId="{821202CC-99EA-472A-A2EE-F769693DC723}" type="parTrans" cxnId="{F856798A-C596-408A-8426-BC896F1B6FA1}">
      <dgm:prSet/>
      <dgm:spPr/>
      <dgm:t>
        <a:bodyPr/>
        <a:lstStyle/>
        <a:p>
          <a:endParaRPr lang="en-US"/>
        </a:p>
      </dgm:t>
    </dgm:pt>
    <dgm:pt modelId="{131BD45D-D0A4-46AF-BC5A-9D41856C1C52}" type="sibTrans" cxnId="{F856798A-C596-408A-8426-BC896F1B6FA1}">
      <dgm:prSet/>
      <dgm:spPr/>
      <dgm:t>
        <a:bodyPr/>
        <a:lstStyle/>
        <a:p>
          <a:endParaRPr lang="en-US"/>
        </a:p>
      </dgm:t>
    </dgm:pt>
    <dgm:pt modelId="{D77F72A4-0993-4205-983D-D508E74B91EF}">
      <dgm:prSet phldrT="[Tekst]" phldr="0"/>
      <dgm:spPr/>
      <dgm:t>
        <a:bodyPr/>
        <a:lstStyle/>
        <a:p>
          <a:r>
            <a:rPr lang="nl-NL" b="1">
              <a:solidFill>
                <a:schemeClr val="tx1"/>
              </a:solidFill>
              <a:latin typeface="Calibri Light" panose="020F0302020204030204"/>
            </a:rPr>
            <a:t>Resources/</a:t>
          </a:r>
          <a:r>
            <a:rPr lang="nl-NL" b="1" err="1">
              <a:solidFill>
                <a:schemeClr val="tx1"/>
              </a:solidFill>
              <a:latin typeface="Calibri Light" panose="020F0302020204030204"/>
            </a:rPr>
            <a:t>inputs</a:t>
          </a:r>
          <a:endParaRPr lang="nl-NL" b="1">
            <a:solidFill>
              <a:schemeClr val="tx1"/>
            </a:solidFill>
          </a:endParaRPr>
        </a:p>
      </dgm:t>
    </dgm:pt>
    <dgm:pt modelId="{F5B87C48-D829-4022-AA4C-9C70411987AB}" type="parTrans" cxnId="{72683B75-F8E7-4158-9292-3D4D6E1F5A1E}">
      <dgm:prSet/>
      <dgm:spPr/>
      <dgm:t>
        <a:bodyPr/>
        <a:lstStyle/>
        <a:p>
          <a:endParaRPr lang="en-US"/>
        </a:p>
      </dgm:t>
    </dgm:pt>
    <dgm:pt modelId="{A40764BE-E9A6-43BD-9651-4B1386FB2618}" type="sibTrans" cxnId="{72683B75-F8E7-4158-9292-3D4D6E1F5A1E}">
      <dgm:prSet/>
      <dgm:spPr/>
      <dgm:t>
        <a:bodyPr/>
        <a:lstStyle/>
        <a:p>
          <a:endParaRPr lang="en-US"/>
        </a:p>
      </dgm:t>
    </dgm:pt>
    <dgm:pt modelId="{EBB12C71-66D8-4D1F-8B7D-80BB00E1F561}">
      <dgm:prSet phldrT="[Tekst]" phldr="0"/>
      <dgm:spPr/>
      <dgm:t>
        <a:bodyPr/>
        <a:lstStyle/>
        <a:p>
          <a:r>
            <a:rPr lang="nl-NL" b="1" err="1">
              <a:solidFill>
                <a:schemeClr val="tx1"/>
              </a:solidFill>
              <a:latin typeface="Calibri Light" panose="020F0302020204030204"/>
            </a:rPr>
            <a:t>Activities</a:t>
          </a:r>
          <a:endParaRPr lang="nl-NL" b="1">
            <a:solidFill>
              <a:schemeClr val="tx1"/>
            </a:solidFill>
          </a:endParaRPr>
        </a:p>
      </dgm:t>
    </dgm:pt>
    <dgm:pt modelId="{C665461F-AA87-4DF0-9D32-4FAB0D9B8B14}" type="parTrans" cxnId="{6F5D9DBD-F22F-440C-911D-4682B7F38461}">
      <dgm:prSet/>
      <dgm:spPr/>
      <dgm:t>
        <a:bodyPr/>
        <a:lstStyle/>
        <a:p>
          <a:endParaRPr lang="en-US"/>
        </a:p>
      </dgm:t>
    </dgm:pt>
    <dgm:pt modelId="{D607C283-0AC5-467B-A070-9462F3447601}" type="sibTrans" cxnId="{6F5D9DBD-F22F-440C-911D-4682B7F38461}">
      <dgm:prSet/>
      <dgm:spPr/>
      <dgm:t>
        <a:bodyPr/>
        <a:lstStyle/>
        <a:p>
          <a:endParaRPr lang="en-US"/>
        </a:p>
      </dgm:t>
    </dgm:pt>
    <dgm:pt modelId="{98FD75D1-CC1C-4E9F-B868-0F688281A290}">
      <dgm:prSet phldr="0"/>
      <dgm:spPr/>
      <dgm:t>
        <a:bodyPr/>
        <a:lstStyle/>
        <a:p>
          <a:r>
            <a:rPr lang="nl-NL" b="1">
              <a:solidFill>
                <a:schemeClr val="tx1"/>
              </a:solidFill>
              <a:latin typeface="Calibri Light" panose="020F0302020204030204"/>
            </a:rPr>
            <a:t>Outputs</a:t>
          </a:r>
        </a:p>
      </dgm:t>
    </dgm:pt>
    <dgm:pt modelId="{983725D1-B45F-45FD-B380-D62AA735A0A1}" type="parTrans" cxnId="{BF0D9DE6-CC26-458D-9A8C-D3D375FDB92F}">
      <dgm:prSet/>
      <dgm:spPr/>
      <dgm:t>
        <a:bodyPr/>
        <a:lstStyle/>
        <a:p>
          <a:endParaRPr lang="en-US"/>
        </a:p>
      </dgm:t>
    </dgm:pt>
    <dgm:pt modelId="{EB193FFD-71BF-4A87-86A9-6D383927ED16}" type="sibTrans" cxnId="{BF0D9DE6-CC26-458D-9A8C-D3D375FDB92F}">
      <dgm:prSet/>
      <dgm:spPr/>
      <dgm:t>
        <a:bodyPr/>
        <a:lstStyle/>
        <a:p>
          <a:endParaRPr lang="en-US"/>
        </a:p>
      </dgm:t>
    </dgm:pt>
    <dgm:pt modelId="{1ABE18DB-635A-4DA2-BFA3-FC5795C46D89}">
      <dgm:prSet phldr="0"/>
      <dgm:spPr/>
      <dgm:t>
        <a:bodyPr/>
        <a:lstStyle/>
        <a:p>
          <a:r>
            <a:rPr lang="nl-NL" b="1">
              <a:solidFill>
                <a:schemeClr val="tx1"/>
              </a:solidFill>
              <a:latin typeface="Calibri Light" panose="020F0302020204030204"/>
            </a:rPr>
            <a:t>Outcome</a:t>
          </a:r>
        </a:p>
      </dgm:t>
    </dgm:pt>
    <dgm:pt modelId="{8CD2D61C-694B-4FF1-992D-660F86C6520B}" type="parTrans" cxnId="{64884705-5102-403D-A567-A570CD8B2BD3}">
      <dgm:prSet/>
      <dgm:spPr/>
      <dgm:t>
        <a:bodyPr/>
        <a:lstStyle/>
        <a:p>
          <a:endParaRPr lang="en-US"/>
        </a:p>
      </dgm:t>
    </dgm:pt>
    <dgm:pt modelId="{3FB4E9E4-59CE-4C94-8020-93FBA5A5172E}" type="sibTrans" cxnId="{64884705-5102-403D-A567-A570CD8B2BD3}">
      <dgm:prSet/>
      <dgm:spPr/>
      <dgm:t>
        <a:bodyPr/>
        <a:lstStyle/>
        <a:p>
          <a:endParaRPr lang="en-US"/>
        </a:p>
      </dgm:t>
    </dgm:pt>
    <dgm:pt modelId="{0CEB8BBB-2C40-47E0-8E46-7284DC15B20A}">
      <dgm:prSet phldr="0"/>
      <dgm:spPr/>
      <dgm:t>
        <a:bodyPr/>
        <a:lstStyle/>
        <a:p>
          <a:r>
            <a:rPr lang="nl-NL" b="1">
              <a:solidFill>
                <a:schemeClr val="tx1"/>
              </a:solidFill>
              <a:latin typeface="Calibri Light" panose="020F0302020204030204"/>
            </a:rPr>
            <a:t>Impact</a:t>
          </a:r>
        </a:p>
      </dgm:t>
    </dgm:pt>
    <dgm:pt modelId="{DD4EFBDC-F0FA-40C4-B8B7-E36FCD277760}" type="parTrans" cxnId="{518FF0FD-772A-4467-A255-83A0FA8F1934}">
      <dgm:prSet/>
      <dgm:spPr/>
      <dgm:t>
        <a:bodyPr/>
        <a:lstStyle/>
        <a:p>
          <a:endParaRPr lang="en-US"/>
        </a:p>
      </dgm:t>
    </dgm:pt>
    <dgm:pt modelId="{B6426D5D-1DDB-4601-B19D-C81D693275F8}" type="sibTrans" cxnId="{518FF0FD-772A-4467-A255-83A0FA8F1934}">
      <dgm:prSet/>
      <dgm:spPr/>
      <dgm:t>
        <a:bodyPr/>
        <a:lstStyle/>
        <a:p>
          <a:endParaRPr lang="en-US"/>
        </a:p>
      </dgm:t>
    </dgm:pt>
    <dgm:pt modelId="{B3C61502-ED84-427E-AFF3-5831E2A717F1}" type="pres">
      <dgm:prSet presAssocID="{E3FF70F3-DB6B-41FE-A090-F3928BC29F29}" presName="Name0" presStyleCnt="0">
        <dgm:presLayoutVars>
          <dgm:dir/>
          <dgm:animLvl val="lvl"/>
          <dgm:resizeHandles val="exact"/>
        </dgm:presLayoutVars>
      </dgm:prSet>
      <dgm:spPr/>
    </dgm:pt>
    <dgm:pt modelId="{97E60FAF-0FF5-4198-AF73-0601922DEC01}" type="pres">
      <dgm:prSet presAssocID="{6A79A00E-3F8D-4ECA-A2B9-D4AA236B0195}" presName="parTxOnly" presStyleLbl="node1" presStyleIdx="0" presStyleCnt="6">
        <dgm:presLayoutVars>
          <dgm:chMax val="0"/>
          <dgm:chPref val="0"/>
          <dgm:bulletEnabled val="1"/>
        </dgm:presLayoutVars>
      </dgm:prSet>
      <dgm:spPr/>
    </dgm:pt>
    <dgm:pt modelId="{5FA1FA19-EDB4-4E55-9E70-DE936201CAD2}" type="pres">
      <dgm:prSet presAssocID="{131BD45D-D0A4-46AF-BC5A-9D41856C1C52}" presName="parTxOnlySpace" presStyleCnt="0"/>
      <dgm:spPr/>
    </dgm:pt>
    <dgm:pt modelId="{10824083-5251-4CD2-90B6-3B1A9412E48D}" type="pres">
      <dgm:prSet presAssocID="{D77F72A4-0993-4205-983D-D508E74B91EF}" presName="parTxOnly" presStyleLbl="node1" presStyleIdx="1" presStyleCnt="6">
        <dgm:presLayoutVars>
          <dgm:chMax val="0"/>
          <dgm:chPref val="0"/>
          <dgm:bulletEnabled val="1"/>
        </dgm:presLayoutVars>
      </dgm:prSet>
      <dgm:spPr/>
    </dgm:pt>
    <dgm:pt modelId="{FA7AB2BF-F1E9-4E98-AA1C-D5FF2C0DF686}" type="pres">
      <dgm:prSet presAssocID="{A40764BE-E9A6-43BD-9651-4B1386FB2618}" presName="parTxOnlySpace" presStyleCnt="0"/>
      <dgm:spPr/>
    </dgm:pt>
    <dgm:pt modelId="{68629082-C739-41D7-827B-8487852D4607}" type="pres">
      <dgm:prSet presAssocID="{EBB12C71-66D8-4D1F-8B7D-80BB00E1F561}" presName="parTxOnly" presStyleLbl="node1" presStyleIdx="2" presStyleCnt="6">
        <dgm:presLayoutVars>
          <dgm:chMax val="0"/>
          <dgm:chPref val="0"/>
          <dgm:bulletEnabled val="1"/>
        </dgm:presLayoutVars>
      </dgm:prSet>
      <dgm:spPr/>
    </dgm:pt>
    <dgm:pt modelId="{3EE15C2D-D09D-409B-AB9B-1D4463BBC583}" type="pres">
      <dgm:prSet presAssocID="{D607C283-0AC5-467B-A070-9462F3447601}" presName="parTxOnlySpace" presStyleCnt="0"/>
      <dgm:spPr/>
    </dgm:pt>
    <dgm:pt modelId="{979F20DA-9AA7-4983-AC8B-0C8D5B463A9E}" type="pres">
      <dgm:prSet presAssocID="{98FD75D1-CC1C-4E9F-B868-0F688281A290}" presName="parTxOnly" presStyleLbl="node1" presStyleIdx="3" presStyleCnt="6">
        <dgm:presLayoutVars>
          <dgm:chMax val="0"/>
          <dgm:chPref val="0"/>
          <dgm:bulletEnabled val="1"/>
        </dgm:presLayoutVars>
      </dgm:prSet>
      <dgm:spPr/>
    </dgm:pt>
    <dgm:pt modelId="{7E506899-F34C-4165-A319-DB3A081CBC37}" type="pres">
      <dgm:prSet presAssocID="{EB193FFD-71BF-4A87-86A9-6D383927ED16}" presName="parTxOnlySpace" presStyleCnt="0"/>
      <dgm:spPr/>
    </dgm:pt>
    <dgm:pt modelId="{B5BAE9C6-451D-4DF3-8719-E70256F74A5C}" type="pres">
      <dgm:prSet presAssocID="{1ABE18DB-635A-4DA2-BFA3-FC5795C46D89}" presName="parTxOnly" presStyleLbl="node1" presStyleIdx="4" presStyleCnt="6">
        <dgm:presLayoutVars>
          <dgm:chMax val="0"/>
          <dgm:chPref val="0"/>
          <dgm:bulletEnabled val="1"/>
        </dgm:presLayoutVars>
      </dgm:prSet>
      <dgm:spPr/>
    </dgm:pt>
    <dgm:pt modelId="{61624ACA-3066-4307-A7AD-8309650DCBBF}" type="pres">
      <dgm:prSet presAssocID="{3FB4E9E4-59CE-4C94-8020-93FBA5A5172E}" presName="parTxOnlySpace" presStyleCnt="0"/>
      <dgm:spPr/>
    </dgm:pt>
    <dgm:pt modelId="{E30C8937-AC44-42EA-90A7-F845216F7F79}" type="pres">
      <dgm:prSet presAssocID="{0CEB8BBB-2C40-47E0-8E46-7284DC15B20A}" presName="parTxOnly" presStyleLbl="node1" presStyleIdx="5" presStyleCnt="6">
        <dgm:presLayoutVars>
          <dgm:chMax val="0"/>
          <dgm:chPref val="0"/>
          <dgm:bulletEnabled val="1"/>
        </dgm:presLayoutVars>
      </dgm:prSet>
      <dgm:spPr/>
    </dgm:pt>
  </dgm:ptLst>
  <dgm:cxnLst>
    <dgm:cxn modelId="{64884705-5102-403D-A567-A570CD8B2BD3}" srcId="{E3FF70F3-DB6B-41FE-A090-F3928BC29F29}" destId="{1ABE18DB-635A-4DA2-BFA3-FC5795C46D89}" srcOrd="4" destOrd="0" parTransId="{8CD2D61C-694B-4FF1-992D-660F86C6520B}" sibTransId="{3FB4E9E4-59CE-4C94-8020-93FBA5A5172E}"/>
    <dgm:cxn modelId="{33F07A13-A98B-4FDB-AD38-E891D10B30FD}" type="presOf" srcId="{D77F72A4-0993-4205-983D-D508E74B91EF}" destId="{10824083-5251-4CD2-90B6-3B1A9412E48D}" srcOrd="0" destOrd="0" presId="urn:microsoft.com/office/officeart/2005/8/layout/chevron1"/>
    <dgm:cxn modelId="{AF0C7B3E-7451-4B05-9F80-331F89D29727}" type="presOf" srcId="{98FD75D1-CC1C-4E9F-B868-0F688281A290}" destId="{979F20DA-9AA7-4983-AC8B-0C8D5B463A9E}" srcOrd="0" destOrd="0" presId="urn:microsoft.com/office/officeart/2005/8/layout/chevron1"/>
    <dgm:cxn modelId="{72683B75-F8E7-4158-9292-3D4D6E1F5A1E}" srcId="{E3FF70F3-DB6B-41FE-A090-F3928BC29F29}" destId="{D77F72A4-0993-4205-983D-D508E74B91EF}" srcOrd="1" destOrd="0" parTransId="{F5B87C48-D829-4022-AA4C-9C70411987AB}" sibTransId="{A40764BE-E9A6-43BD-9651-4B1386FB2618}"/>
    <dgm:cxn modelId="{F856798A-C596-408A-8426-BC896F1B6FA1}" srcId="{E3FF70F3-DB6B-41FE-A090-F3928BC29F29}" destId="{6A79A00E-3F8D-4ECA-A2B9-D4AA236B0195}" srcOrd="0" destOrd="0" parTransId="{821202CC-99EA-472A-A2EE-F769693DC723}" sibTransId="{131BD45D-D0A4-46AF-BC5A-9D41856C1C52}"/>
    <dgm:cxn modelId="{61726FA1-8AE6-4E57-AA44-818F6DB38C73}" type="presOf" srcId="{1ABE18DB-635A-4DA2-BFA3-FC5795C46D89}" destId="{B5BAE9C6-451D-4DF3-8719-E70256F74A5C}" srcOrd="0" destOrd="0" presId="urn:microsoft.com/office/officeart/2005/8/layout/chevron1"/>
    <dgm:cxn modelId="{0CEA1AA3-1912-496A-9F64-185A0F272220}" type="presOf" srcId="{EBB12C71-66D8-4D1F-8B7D-80BB00E1F561}" destId="{68629082-C739-41D7-827B-8487852D4607}" srcOrd="0" destOrd="0" presId="urn:microsoft.com/office/officeart/2005/8/layout/chevron1"/>
    <dgm:cxn modelId="{ABF028AE-9F1B-46EA-B609-38A813BA0333}" type="presOf" srcId="{E3FF70F3-DB6B-41FE-A090-F3928BC29F29}" destId="{B3C61502-ED84-427E-AFF3-5831E2A717F1}" srcOrd="0" destOrd="0" presId="urn:microsoft.com/office/officeart/2005/8/layout/chevron1"/>
    <dgm:cxn modelId="{7E077EBB-CD09-4C97-8F8D-219C7D358B91}" type="presOf" srcId="{0CEB8BBB-2C40-47E0-8E46-7284DC15B20A}" destId="{E30C8937-AC44-42EA-90A7-F845216F7F79}" srcOrd="0" destOrd="0" presId="urn:microsoft.com/office/officeart/2005/8/layout/chevron1"/>
    <dgm:cxn modelId="{6F5D9DBD-F22F-440C-911D-4682B7F38461}" srcId="{E3FF70F3-DB6B-41FE-A090-F3928BC29F29}" destId="{EBB12C71-66D8-4D1F-8B7D-80BB00E1F561}" srcOrd="2" destOrd="0" parTransId="{C665461F-AA87-4DF0-9D32-4FAB0D9B8B14}" sibTransId="{D607C283-0AC5-467B-A070-9462F3447601}"/>
    <dgm:cxn modelId="{BF0D9DE6-CC26-458D-9A8C-D3D375FDB92F}" srcId="{E3FF70F3-DB6B-41FE-A090-F3928BC29F29}" destId="{98FD75D1-CC1C-4E9F-B868-0F688281A290}" srcOrd="3" destOrd="0" parTransId="{983725D1-B45F-45FD-B380-D62AA735A0A1}" sibTransId="{EB193FFD-71BF-4A87-86A9-6D383927ED16}"/>
    <dgm:cxn modelId="{518FF0FD-772A-4467-A255-83A0FA8F1934}" srcId="{E3FF70F3-DB6B-41FE-A090-F3928BC29F29}" destId="{0CEB8BBB-2C40-47E0-8E46-7284DC15B20A}" srcOrd="5" destOrd="0" parTransId="{DD4EFBDC-F0FA-40C4-B8B7-E36FCD277760}" sibTransId="{B6426D5D-1DDB-4601-B19D-C81D693275F8}"/>
    <dgm:cxn modelId="{F50399FE-F424-406A-84ED-C3AA02C13C5F}" type="presOf" srcId="{6A79A00E-3F8D-4ECA-A2B9-D4AA236B0195}" destId="{97E60FAF-0FF5-4198-AF73-0601922DEC01}" srcOrd="0" destOrd="0" presId="urn:microsoft.com/office/officeart/2005/8/layout/chevron1"/>
    <dgm:cxn modelId="{9EC41E75-C87F-4DB4-B608-DF6512ED877A}" type="presParOf" srcId="{B3C61502-ED84-427E-AFF3-5831E2A717F1}" destId="{97E60FAF-0FF5-4198-AF73-0601922DEC01}" srcOrd="0" destOrd="0" presId="urn:microsoft.com/office/officeart/2005/8/layout/chevron1"/>
    <dgm:cxn modelId="{C1B487D0-F0D5-46ED-BF9D-8CE67E15062A}" type="presParOf" srcId="{B3C61502-ED84-427E-AFF3-5831E2A717F1}" destId="{5FA1FA19-EDB4-4E55-9E70-DE936201CAD2}" srcOrd="1" destOrd="0" presId="urn:microsoft.com/office/officeart/2005/8/layout/chevron1"/>
    <dgm:cxn modelId="{4534742F-373B-4846-A1D3-1D2180E0602F}" type="presParOf" srcId="{B3C61502-ED84-427E-AFF3-5831E2A717F1}" destId="{10824083-5251-4CD2-90B6-3B1A9412E48D}" srcOrd="2" destOrd="0" presId="urn:microsoft.com/office/officeart/2005/8/layout/chevron1"/>
    <dgm:cxn modelId="{958C92D6-0B5D-46A4-A026-C00D0A4F1BAD}" type="presParOf" srcId="{B3C61502-ED84-427E-AFF3-5831E2A717F1}" destId="{FA7AB2BF-F1E9-4E98-AA1C-D5FF2C0DF686}" srcOrd="3" destOrd="0" presId="urn:microsoft.com/office/officeart/2005/8/layout/chevron1"/>
    <dgm:cxn modelId="{45DDA858-85F2-4B67-90CC-A8F01A7D9E1F}" type="presParOf" srcId="{B3C61502-ED84-427E-AFF3-5831E2A717F1}" destId="{68629082-C739-41D7-827B-8487852D4607}" srcOrd="4" destOrd="0" presId="urn:microsoft.com/office/officeart/2005/8/layout/chevron1"/>
    <dgm:cxn modelId="{995A361B-286A-4454-8ECD-B26FAA2A62C0}" type="presParOf" srcId="{B3C61502-ED84-427E-AFF3-5831E2A717F1}" destId="{3EE15C2D-D09D-409B-AB9B-1D4463BBC583}" srcOrd="5" destOrd="0" presId="urn:microsoft.com/office/officeart/2005/8/layout/chevron1"/>
    <dgm:cxn modelId="{5821875B-2C7B-4931-9394-5D7C282A4A9B}" type="presParOf" srcId="{B3C61502-ED84-427E-AFF3-5831E2A717F1}" destId="{979F20DA-9AA7-4983-AC8B-0C8D5B463A9E}" srcOrd="6" destOrd="0" presId="urn:microsoft.com/office/officeart/2005/8/layout/chevron1"/>
    <dgm:cxn modelId="{509D6241-6BD4-4721-B96B-5A9C5600D79D}" type="presParOf" srcId="{B3C61502-ED84-427E-AFF3-5831E2A717F1}" destId="{7E506899-F34C-4165-A319-DB3A081CBC37}" srcOrd="7" destOrd="0" presId="urn:microsoft.com/office/officeart/2005/8/layout/chevron1"/>
    <dgm:cxn modelId="{94B0D63B-D790-4DBF-B4DF-C77004E2BC86}" type="presParOf" srcId="{B3C61502-ED84-427E-AFF3-5831E2A717F1}" destId="{B5BAE9C6-451D-4DF3-8719-E70256F74A5C}" srcOrd="8" destOrd="0" presId="urn:microsoft.com/office/officeart/2005/8/layout/chevron1"/>
    <dgm:cxn modelId="{FE289CF2-F54F-4629-A45B-21882E5F3606}" type="presParOf" srcId="{B3C61502-ED84-427E-AFF3-5831E2A717F1}" destId="{61624ACA-3066-4307-A7AD-8309650DCBBF}" srcOrd="9" destOrd="0" presId="urn:microsoft.com/office/officeart/2005/8/layout/chevron1"/>
    <dgm:cxn modelId="{ABB45749-68AF-41E3-8C23-1D1F8AEED036}" type="presParOf" srcId="{B3C61502-ED84-427E-AFF3-5831E2A717F1}" destId="{E30C8937-AC44-42EA-90A7-F845216F7F7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0FAF-0FF5-4198-AF73-0601922DEC01}">
      <dsp:nvSpPr>
        <dsp:cNvPr id="0" name=""/>
        <dsp:cNvSpPr/>
      </dsp:nvSpPr>
      <dsp:spPr>
        <a:xfrm>
          <a:off x="5349" y="3452996"/>
          <a:ext cx="1990143" cy="7960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nl-NL" sz="1300" b="1" kern="1200" err="1">
              <a:solidFill>
                <a:schemeClr val="tx1"/>
              </a:solidFill>
              <a:latin typeface="Calibri Light" panose="020F0302020204030204"/>
            </a:rPr>
            <a:t>Assumptions</a:t>
          </a:r>
          <a:r>
            <a:rPr lang="nl-NL" sz="1300" b="1" kern="1200">
              <a:solidFill>
                <a:schemeClr val="tx1"/>
              </a:solidFill>
              <a:latin typeface="Calibri Light" panose="020F0302020204030204"/>
            </a:rPr>
            <a:t> &amp; </a:t>
          </a:r>
          <a:r>
            <a:rPr lang="nl-NL" sz="1300" b="1" kern="1200" err="1">
              <a:solidFill>
                <a:schemeClr val="tx1"/>
              </a:solidFill>
              <a:latin typeface="Calibri Light" panose="020F0302020204030204"/>
            </a:rPr>
            <a:t>risks</a:t>
          </a:r>
          <a:endParaRPr lang="nl-NL" sz="1300" b="1" kern="1200">
            <a:solidFill>
              <a:schemeClr val="tx1"/>
            </a:solidFill>
          </a:endParaRPr>
        </a:p>
      </dsp:txBody>
      <dsp:txXfrm>
        <a:off x="403378" y="3452996"/>
        <a:ext cx="1194086" cy="796057"/>
      </dsp:txXfrm>
    </dsp:sp>
    <dsp:sp modelId="{10824083-5251-4CD2-90B6-3B1A9412E48D}">
      <dsp:nvSpPr>
        <dsp:cNvPr id="0" name=""/>
        <dsp:cNvSpPr/>
      </dsp:nvSpPr>
      <dsp:spPr>
        <a:xfrm>
          <a:off x="1796479" y="3452996"/>
          <a:ext cx="1990143" cy="796057"/>
        </a:xfrm>
        <a:prstGeom prst="chevron">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Resources/</a:t>
          </a:r>
          <a:r>
            <a:rPr lang="nl-NL" sz="1300" b="1" kern="1200" err="1">
              <a:solidFill>
                <a:schemeClr val="tx1"/>
              </a:solidFill>
              <a:latin typeface="Calibri Light" panose="020F0302020204030204"/>
            </a:rPr>
            <a:t>inputs</a:t>
          </a:r>
          <a:endParaRPr lang="nl-NL" sz="1300" b="1" kern="1200">
            <a:solidFill>
              <a:schemeClr val="tx1"/>
            </a:solidFill>
          </a:endParaRPr>
        </a:p>
      </dsp:txBody>
      <dsp:txXfrm>
        <a:off x="2194508" y="3452996"/>
        <a:ext cx="1194086" cy="796057"/>
      </dsp:txXfrm>
    </dsp:sp>
    <dsp:sp modelId="{68629082-C739-41D7-827B-8487852D4607}">
      <dsp:nvSpPr>
        <dsp:cNvPr id="0" name=""/>
        <dsp:cNvSpPr/>
      </dsp:nvSpPr>
      <dsp:spPr>
        <a:xfrm>
          <a:off x="3587608" y="3452996"/>
          <a:ext cx="1990143" cy="796057"/>
        </a:xfrm>
        <a:prstGeom prst="chevr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err="1">
              <a:solidFill>
                <a:schemeClr val="tx1"/>
              </a:solidFill>
              <a:latin typeface="Calibri Light" panose="020F0302020204030204"/>
            </a:rPr>
            <a:t>Activities</a:t>
          </a:r>
          <a:endParaRPr lang="nl-NL" sz="1300" b="1" kern="1200">
            <a:solidFill>
              <a:schemeClr val="tx1"/>
            </a:solidFill>
          </a:endParaRPr>
        </a:p>
      </dsp:txBody>
      <dsp:txXfrm>
        <a:off x="3985637" y="3452996"/>
        <a:ext cx="1194086" cy="796057"/>
      </dsp:txXfrm>
    </dsp:sp>
    <dsp:sp modelId="{979F20DA-9AA7-4983-AC8B-0C8D5B463A9E}">
      <dsp:nvSpPr>
        <dsp:cNvPr id="0" name=""/>
        <dsp:cNvSpPr/>
      </dsp:nvSpPr>
      <dsp:spPr>
        <a:xfrm>
          <a:off x="5378737" y="3452996"/>
          <a:ext cx="1990143" cy="796057"/>
        </a:xfrm>
        <a:prstGeom prst="chevr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Outputs</a:t>
          </a:r>
        </a:p>
      </dsp:txBody>
      <dsp:txXfrm>
        <a:off x="5776766" y="3452996"/>
        <a:ext cx="1194086" cy="796057"/>
      </dsp:txXfrm>
    </dsp:sp>
    <dsp:sp modelId="{B5BAE9C6-451D-4DF3-8719-E70256F74A5C}">
      <dsp:nvSpPr>
        <dsp:cNvPr id="0" name=""/>
        <dsp:cNvSpPr/>
      </dsp:nvSpPr>
      <dsp:spPr>
        <a:xfrm>
          <a:off x="7169866" y="3452996"/>
          <a:ext cx="1990143" cy="796057"/>
        </a:xfrm>
        <a:prstGeom prst="chevr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Outcome</a:t>
          </a:r>
        </a:p>
      </dsp:txBody>
      <dsp:txXfrm>
        <a:off x="7567895" y="3452996"/>
        <a:ext cx="1194086" cy="796057"/>
      </dsp:txXfrm>
    </dsp:sp>
    <dsp:sp modelId="{E30C8937-AC44-42EA-90A7-F845216F7F79}">
      <dsp:nvSpPr>
        <dsp:cNvPr id="0" name=""/>
        <dsp:cNvSpPr/>
      </dsp:nvSpPr>
      <dsp:spPr>
        <a:xfrm>
          <a:off x="8960995" y="3452996"/>
          <a:ext cx="1990143" cy="79605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Impact</a:t>
          </a:r>
        </a:p>
      </dsp:txBody>
      <dsp:txXfrm>
        <a:off x="9359024" y="3452996"/>
        <a:ext cx="1194086" cy="7960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03-02-25</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03-02-25</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livelihoods</a:t>
            </a:r>
          </a:p>
          <a:p>
            <a:r>
              <a:rPr lang="en-US"/>
              <a:t>SO: certification &amp; employment</a:t>
            </a:r>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20</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03-02-25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840477"/>
            <a:ext cx="7935080" cy="1554390"/>
          </a:xfrm>
        </p:spPr>
        <p:txBody>
          <a:bodyPr>
            <a:noAutofit/>
          </a:bodyPr>
          <a:lstStyle/>
          <a:p>
            <a:r>
              <a:rPr lang="nl-BE" b="1">
                <a:solidFill>
                  <a:srgbClr val="C00000"/>
                </a:solidFill>
              </a:rPr>
              <a:t>Call For Proposals</a:t>
            </a:r>
            <a:br>
              <a:rPr lang="nl-BE">
                <a:solidFill>
                  <a:srgbClr val="C00000"/>
                </a:solidFill>
              </a:rPr>
            </a:br>
            <a:r>
              <a:rPr lang="en-US" sz="3200">
                <a:solidFill>
                  <a:srgbClr val="C00000"/>
                </a:solidFill>
              </a:rPr>
              <a:t>Skills development for increased employability of vulnerable youth, women and girls in Kampala Metropolitan</a:t>
            </a:r>
            <a:endParaRPr lang="en-UG">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a:t>Information sessions – </a:t>
            </a:r>
            <a:r>
              <a:rPr lang="en-US" sz="2800" b="1"/>
              <a:t>proposal stage</a:t>
            </a:r>
            <a:endParaRPr lang="en-UG" sz="2800" b="1"/>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a:solidFill>
                  <a:srgbClr val="C00000"/>
                </a:solidFill>
              </a:rPr>
              <a:t>2. Content - Concept note vs Proposals</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1799302" y="2282825"/>
            <a:ext cx="8637789" cy="4351338"/>
          </a:xfrm>
        </p:spPr>
        <p:txBody>
          <a:bodyPr vert="horz" lIns="91440" tIns="45720" rIns="91440" bIns="45720" rtlCol="0" anchor="t">
            <a:normAutofit/>
          </a:bodyPr>
          <a:lstStyle/>
          <a:p>
            <a:pPr marL="267970" indent="-267970" algn="just"/>
            <a:r>
              <a:rPr lang="en-US" b="1"/>
              <a:t>No substantial changes to the initial CN </a:t>
            </a:r>
            <a:r>
              <a:rPr lang="en-US"/>
              <a:t>(e.g. changes to lot, districts, co-applicant)</a:t>
            </a:r>
            <a:endParaRPr lang="nl-NL"/>
          </a:p>
          <a:p>
            <a:pPr marL="267970" indent="-267970" algn="just"/>
            <a:endParaRPr lang="en-US" sz="2800">
              <a:cs typeface="Calibri" panose="020F0502020204030204"/>
            </a:endParaRPr>
          </a:p>
          <a:p>
            <a:pPr marL="267970" indent="-267970" algn="just"/>
            <a:r>
              <a:rPr lang="en-US" sz="2800"/>
              <a:t>Requeste</a:t>
            </a:r>
            <a:r>
              <a:rPr lang="en-US"/>
              <a:t>d contribution </a:t>
            </a:r>
            <a:r>
              <a:rPr lang="en-US" b="1"/>
              <a:t>cannot vary more than 20% from initial estimate </a:t>
            </a:r>
            <a:r>
              <a:rPr lang="en-US"/>
              <a:t>+ must remain between the min and max that can be requested (150,000 – 500,000 EUR)</a:t>
            </a:r>
            <a:endParaRPr lang="en-US">
              <a:cs typeface="Calibri"/>
            </a:endParaRPr>
          </a:p>
          <a:p>
            <a:pPr marL="0" indent="0" algn="just">
              <a:buNone/>
            </a:pPr>
            <a:endParaRPr lang="en-US" sz="2800"/>
          </a:p>
        </p:txBody>
      </p:sp>
      <p:sp>
        <p:nvSpPr>
          <p:cNvPr id="4" name="Rectangle 3"/>
          <p:cNvSpPr/>
          <p:nvPr/>
        </p:nvSpPr>
        <p:spPr>
          <a:xfrm>
            <a:off x="7826066" y="-2703"/>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39972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en-US">
                <a:solidFill>
                  <a:srgbClr val="C00000"/>
                </a:solidFill>
              </a:rPr>
              <a:t>2. Promoted strategies </a:t>
            </a:r>
            <a:endParaRPr lang="en-US"/>
          </a:p>
        </p:txBody>
      </p:sp>
      <p:sp>
        <p:nvSpPr>
          <p:cNvPr id="7" name="Content Placeholder 6"/>
          <p:cNvSpPr>
            <a:spLocks noGrp="1"/>
          </p:cNvSpPr>
          <p:nvPr>
            <p:ph idx="1"/>
          </p:nvPr>
        </p:nvSpPr>
        <p:spPr>
          <a:xfrm>
            <a:off x="871969" y="1764792"/>
            <a:ext cx="10703698" cy="5257800"/>
          </a:xfrm>
        </p:spPr>
        <p:txBody>
          <a:bodyPr vert="horz" lIns="91440" tIns="45720" rIns="91440" bIns="45720" rtlCol="0" anchor="t">
            <a:normAutofit/>
          </a:bodyPr>
          <a:lstStyle/>
          <a:p>
            <a:pPr marL="0" indent="0" algn="just">
              <a:buNone/>
            </a:pPr>
            <a:r>
              <a:rPr lang="en-US" b="1"/>
              <a:t>Mandatory activities</a:t>
            </a:r>
            <a:r>
              <a:rPr lang="en-US"/>
              <a:t>:</a:t>
            </a:r>
            <a:r>
              <a:rPr lang="en-US" b="1"/>
              <a:t> </a:t>
            </a:r>
          </a:p>
          <a:p>
            <a:r>
              <a:rPr lang="en-US" err="1"/>
              <a:t>Labour</a:t>
            </a:r>
            <a:r>
              <a:rPr lang="en-US"/>
              <a:t> market analysis</a:t>
            </a:r>
            <a:endParaRPr lang="en-GB"/>
          </a:p>
          <a:p>
            <a:pPr marL="267970" lvl="0" indent="-267970"/>
            <a:r>
              <a:rPr lang="en-GB" b="1" u="sng"/>
              <a:t>Social inclusion</a:t>
            </a:r>
            <a:r>
              <a:rPr lang="en-GB" b="1"/>
              <a:t> </a:t>
            </a:r>
            <a:r>
              <a:rPr lang="en-GB"/>
              <a:t>strategies: PWDs, breast feeding mothers, selection criteria, etc.</a:t>
            </a:r>
          </a:p>
          <a:p>
            <a:pPr marL="267970" lvl="0" indent="-267970"/>
            <a:r>
              <a:rPr lang="en-GB"/>
              <a:t>Training between 6 and 9 months with </a:t>
            </a:r>
            <a:r>
              <a:rPr lang="en-GB" b="1" u="sng"/>
              <a:t>minimum 30% WBL</a:t>
            </a:r>
          </a:p>
          <a:p>
            <a:pPr marL="267970" lvl="0" indent="-267970"/>
            <a:r>
              <a:rPr lang="en-GB" b="1" u="sng"/>
              <a:t>Soft skills </a:t>
            </a:r>
            <a:r>
              <a:rPr lang="en-GB"/>
              <a:t>for  enhanced  employability</a:t>
            </a:r>
          </a:p>
          <a:p>
            <a:pPr marL="267970" lvl="0" indent="-267970"/>
            <a:r>
              <a:rPr lang="en-GB"/>
              <a:t>Assessment and </a:t>
            </a:r>
            <a:r>
              <a:rPr lang="en-GB" b="1" u="sng"/>
              <a:t>certification</a:t>
            </a:r>
            <a:r>
              <a:rPr lang="en-GB"/>
              <a:t> (DIT/national/international certification)</a:t>
            </a:r>
          </a:p>
          <a:p>
            <a:pPr marL="267970" lvl="0" indent="-267970"/>
            <a:r>
              <a:rPr lang="en-GB"/>
              <a:t>Integration of </a:t>
            </a:r>
            <a:r>
              <a:rPr lang="en-GB" b="1" u="sng"/>
              <a:t>OSH</a:t>
            </a:r>
            <a:r>
              <a:rPr lang="en-GB"/>
              <a:t> standards and measures</a:t>
            </a:r>
            <a:r>
              <a:rPr lang="en-US"/>
              <a:t> (materials + protective wear)</a:t>
            </a:r>
          </a:p>
          <a:p>
            <a:pPr marL="267970" indent="-267970" algn="just"/>
            <a:endParaRPr lang="en-US" sz="2200"/>
          </a:p>
          <a:p>
            <a:pPr marL="267970" lvl="0" indent="-267970" algn="just"/>
            <a:endParaRPr lang="en-US" sz="2200"/>
          </a:p>
        </p:txBody>
      </p:sp>
    </p:spTree>
    <p:extLst>
      <p:ext uri="{BB962C8B-B14F-4D97-AF65-F5344CB8AC3E}">
        <p14:creationId xmlns:p14="http://schemas.microsoft.com/office/powerpoint/2010/main" val="277349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145A-50D1-4B57-7EBB-A5BDA206F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5E85A-ADE4-F4E5-DBBA-1742BF609558}"/>
              </a:ext>
            </a:extLst>
          </p:cNvPr>
          <p:cNvSpPr>
            <a:spLocks noGrp="1"/>
          </p:cNvSpPr>
          <p:nvPr>
            <p:ph type="title"/>
          </p:nvPr>
        </p:nvSpPr>
        <p:spPr>
          <a:xfrm>
            <a:off x="1799302" y="345461"/>
            <a:ext cx="8849033" cy="1325563"/>
          </a:xfrm>
        </p:spPr>
        <p:txBody>
          <a:bodyPr/>
          <a:lstStyle/>
          <a:p>
            <a:r>
              <a:rPr lang="en-US">
                <a:solidFill>
                  <a:srgbClr val="C00000"/>
                </a:solidFill>
              </a:rPr>
              <a:t>2. Promoted strategies </a:t>
            </a:r>
            <a:endParaRPr lang="en-US"/>
          </a:p>
        </p:txBody>
      </p:sp>
      <p:sp>
        <p:nvSpPr>
          <p:cNvPr id="7" name="Content Placeholder 6">
            <a:extLst>
              <a:ext uri="{FF2B5EF4-FFF2-40B4-BE49-F238E27FC236}">
                <a16:creationId xmlns:a16="http://schemas.microsoft.com/office/drawing/2014/main" id="{980F5B1D-5A1D-9747-3030-C51FD45803E7}"/>
              </a:ext>
            </a:extLst>
          </p:cNvPr>
          <p:cNvSpPr>
            <a:spLocks noGrp="1"/>
          </p:cNvSpPr>
          <p:nvPr>
            <p:ph idx="1"/>
          </p:nvPr>
        </p:nvSpPr>
        <p:spPr>
          <a:xfrm>
            <a:off x="1283377" y="1892808"/>
            <a:ext cx="10117208" cy="5257800"/>
          </a:xfrm>
        </p:spPr>
        <p:txBody>
          <a:bodyPr vert="horz" lIns="91440" tIns="45720" rIns="91440" bIns="45720" rtlCol="0" anchor="t">
            <a:normAutofit/>
          </a:bodyPr>
          <a:lstStyle/>
          <a:p>
            <a:pPr marL="267970" indent="-267970" algn="just"/>
            <a:r>
              <a:rPr lang="en-GB"/>
              <a:t>Engagement of </a:t>
            </a:r>
            <a:r>
              <a:rPr lang="en-GB" b="1" u="sng"/>
              <a:t>private sector </a:t>
            </a:r>
            <a:r>
              <a:rPr lang="en-GB"/>
              <a:t>in all stages to enhance employability and employment prospects </a:t>
            </a:r>
            <a:endParaRPr lang="en-GB" sz="2400"/>
          </a:p>
          <a:p>
            <a:pPr marL="267970" indent="-267970" algn="just"/>
            <a:r>
              <a:rPr lang="en-US"/>
              <a:t>Provision  of  relevant  </a:t>
            </a:r>
            <a:r>
              <a:rPr lang="en-US" b="1" u="sng"/>
              <a:t>start-up kits and/or micro business  grants</a:t>
            </a:r>
          </a:p>
          <a:p>
            <a:pPr marL="267970" indent="-267970" algn="just"/>
            <a:r>
              <a:rPr lang="en-GB"/>
              <a:t>Minimum 6 months </a:t>
            </a:r>
            <a:r>
              <a:rPr lang="fr-FR"/>
              <a:t>extensive </a:t>
            </a:r>
            <a:r>
              <a:rPr lang="en-US"/>
              <a:t>and innovative </a:t>
            </a:r>
            <a:r>
              <a:rPr lang="en-US" b="1" u="sng"/>
              <a:t>post-training</a:t>
            </a:r>
            <a:r>
              <a:rPr lang="en-US"/>
              <a:t> employment support/business startup support services</a:t>
            </a:r>
          </a:p>
          <a:p>
            <a:pPr marL="0" indent="0" algn="just">
              <a:buNone/>
            </a:pPr>
            <a:endParaRPr lang="en-US" sz="2000">
              <a:ea typeface="Calibri"/>
              <a:cs typeface="Calibri"/>
            </a:endParaRPr>
          </a:p>
          <a:p>
            <a:pPr marL="267970" indent="-267970" algn="just"/>
            <a:endParaRPr lang="en-US" sz="2200"/>
          </a:p>
          <a:p>
            <a:pPr marL="267970" lvl="0" indent="-267970" algn="just"/>
            <a:endParaRPr lang="en-US" sz="2200"/>
          </a:p>
        </p:txBody>
      </p:sp>
    </p:spTree>
    <p:extLst>
      <p:ext uri="{BB962C8B-B14F-4D97-AF65-F5344CB8AC3E}">
        <p14:creationId xmlns:p14="http://schemas.microsoft.com/office/powerpoint/2010/main" val="13434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a:solidFill>
                  <a:srgbClr val="C00000"/>
                </a:solidFill>
              </a:rPr>
              <a:t>3a. Annex A; part B proposal</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250796" y="1469279"/>
            <a:ext cx="11734800" cy="5665219"/>
          </a:xfrm>
        </p:spPr>
        <p:txBody>
          <a:bodyPr vert="horz" lIns="91440" tIns="45720" rIns="91440" bIns="45720" rtlCol="0" anchor="t">
            <a:normAutofit fontScale="92500" lnSpcReduction="10000"/>
          </a:bodyPr>
          <a:lstStyle/>
          <a:p>
            <a:pPr marL="267970" indent="-267970"/>
            <a:r>
              <a:rPr lang="en-US" b="1"/>
              <a:t>Detailed</a:t>
            </a:r>
            <a:r>
              <a:rPr lang="en-US"/>
              <a:t> description of the action &amp; methodology</a:t>
            </a:r>
            <a:endParaRPr lang="nl-NL"/>
          </a:p>
          <a:p>
            <a:pPr lvl="1"/>
            <a:r>
              <a:rPr lang="en-US"/>
              <a:t>6 sections </a:t>
            </a:r>
            <a:r>
              <a:rPr lang="en-US" sz="2000"/>
              <a:t>(description, strategic approach, </a:t>
            </a:r>
            <a:r>
              <a:rPr lang="en-US" sz="2000" u="sng"/>
              <a:t>methodology</a:t>
            </a:r>
            <a:r>
              <a:rPr lang="en-US" sz="2000"/>
              <a:t> (who/what/when/how), action plan, risks &amp; assumption, sustainability)</a:t>
            </a:r>
            <a:endParaRPr lang="en-US" sz="2000">
              <a:ea typeface="Calibri"/>
              <a:cs typeface="Calibri"/>
            </a:endParaRPr>
          </a:p>
          <a:p>
            <a:pPr lvl="1"/>
            <a:r>
              <a:rPr lang="en-US"/>
              <a:t>log frame </a:t>
            </a:r>
            <a:endParaRPr lang="en-US">
              <a:ea typeface="Calibri"/>
              <a:cs typeface="Calibri"/>
            </a:endParaRPr>
          </a:p>
          <a:p>
            <a:pPr lvl="1"/>
            <a:r>
              <a:rPr lang="en-US"/>
              <a:t>budget </a:t>
            </a:r>
            <a:endParaRPr lang="en-US">
              <a:ea typeface="Calibri"/>
              <a:cs typeface="Calibri"/>
            </a:endParaRPr>
          </a:p>
          <a:p>
            <a:pPr marL="267970" indent="-267970"/>
            <a:r>
              <a:rPr lang="en-US" b="1"/>
              <a:t>Administrative data and information</a:t>
            </a:r>
            <a:r>
              <a:rPr lang="en-US"/>
              <a:t> for lead and co-applicant(s)</a:t>
            </a:r>
            <a:endParaRPr lang="en-US">
              <a:ea typeface="Calibri"/>
              <a:cs typeface="Calibri"/>
            </a:endParaRPr>
          </a:p>
          <a:p>
            <a:pPr lvl="1"/>
            <a:r>
              <a:rPr lang="en-US"/>
              <a:t>The </a:t>
            </a:r>
            <a:r>
              <a:rPr lang="en-US" b="1"/>
              <a:t>lead applicant</a:t>
            </a:r>
            <a:r>
              <a:rPr lang="en-US"/>
              <a:t>’s experience for similar and other actions</a:t>
            </a:r>
            <a:endParaRPr lang="en-US">
              <a:ea typeface="Calibri"/>
              <a:cs typeface="Calibri"/>
            </a:endParaRPr>
          </a:p>
          <a:p>
            <a:pPr marL="1080770" lvl="2" indent="-166370"/>
            <a:r>
              <a:rPr lang="it-IT" err="1"/>
              <a:t>Capacity</a:t>
            </a:r>
            <a:r>
              <a:rPr lang="it-IT"/>
              <a:t> to </a:t>
            </a:r>
            <a:r>
              <a:rPr lang="it-IT" err="1"/>
              <a:t>manage</a:t>
            </a:r>
            <a:r>
              <a:rPr lang="it-IT"/>
              <a:t> and </a:t>
            </a:r>
            <a:r>
              <a:rPr lang="it-IT" err="1"/>
              <a:t>perform</a:t>
            </a:r>
            <a:r>
              <a:rPr lang="it-IT"/>
              <a:t> actions (</a:t>
            </a:r>
            <a:r>
              <a:rPr lang="it-IT" err="1"/>
              <a:t>experience</a:t>
            </a:r>
            <a:r>
              <a:rPr lang="it-IT"/>
              <a:t> in the </a:t>
            </a:r>
            <a:r>
              <a:rPr lang="it-IT" err="1"/>
              <a:t>sectors</a:t>
            </a:r>
            <a:r>
              <a:rPr lang="it-IT"/>
              <a:t>)</a:t>
            </a:r>
            <a:endParaRPr lang="it-IT">
              <a:ea typeface="Calibri"/>
              <a:cs typeface="Calibri"/>
            </a:endParaRPr>
          </a:p>
          <a:p>
            <a:pPr marL="1080770" lvl="2" indent="-166370"/>
            <a:r>
              <a:rPr lang="it-IT" err="1"/>
              <a:t>Resources</a:t>
            </a:r>
            <a:r>
              <a:rPr lang="it-IT"/>
              <a:t> (</a:t>
            </a:r>
            <a:r>
              <a:rPr lang="it-IT" err="1"/>
              <a:t>financial</a:t>
            </a:r>
            <a:r>
              <a:rPr lang="it-IT"/>
              <a:t> data, source of financing, </a:t>
            </a:r>
            <a:r>
              <a:rPr lang="it-IT" err="1"/>
              <a:t>number</a:t>
            </a:r>
            <a:r>
              <a:rPr lang="it-IT"/>
              <a:t> of people </a:t>
            </a:r>
            <a:r>
              <a:rPr lang="it-IT" err="1"/>
              <a:t>employed</a:t>
            </a:r>
            <a:r>
              <a:rPr lang="it-IT"/>
              <a:t>)</a:t>
            </a:r>
            <a:endParaRPr lang="en-US">
              <a:ea typeface="Calibri" panose="020F0502020204030204"/>
              <a:cs typeface="Calibri" panose="020F0502020204030204"/>
            </a:endParaRPr>
          </a:p>
          <a:p>
            <a:pPr lvl="1"/>
            <a:r>
              <a:rPr lang="en-US"/>
              <a:t>The </a:t>
            </a:r>
            <a:r>
              <a:rPr lang="en-US" b="1"/>
              <a:t>co-applicant(s)</a:t>
            </a:r>
            <a:r>
              <a:rPr lang="en-US"/>
              <a:t>’ experience for similar and other actions</a:t>
            </a:r>
            <a:endParaRPr lang="en-US">
              <a:ea typeface="Calibri"/>
              <a:cs typeface="Calibri"/>
            </a:endParaRPr>
          </a:p>
          <a:p>
            <a:pPr marL="1080770" lvl="2" indent="-166370"/>
            <a:r>
              <a:rPr lang="it-IT"/>
              <a:t>History of </a:t>
            </a:r>
            <a:r>
              <a:rPr lang="it-IT" err="1"/>
              <a:t>cooperation</a:t>
            </a:r>
            <a:r>
              <a:rPr lang="it-IT"/>
              <a:t> with lead </a:t>
            </a:r>
            <a:r>
              <a:rPr lang="it-IT" err="1"/>
              <a:t>applicant</a:t>
            </a:r>
            <a:endParaRPr lang="it-IT" err="1">
              <a:ea typeface="Calibri"/>
              <a:cs typeface="Calibri"/>
            </a:endParaRPr>
          </a:p>
          <a:p>
            <a:pPr marL="1080770" lvl="2" indent="-166370"/>
            <a:r>
              <a:rPr lang="it-IT" err="1"/>
              <a:t>Capacity</a:t>
            </a:r>
            <a:r>
              <a:rPr lang="it-IT"/>
              <a:t> to </a:t>
            </a:r>
            <a:r>
              <a:rPr lang="it-IT" err="1"/>
              <a:t>manage</a:t>
            </a:r>
            <a:r>
              <a:rPr lang="it-IT"/>
              <a:t> and </a:t>
            </a:r>
            <a:r>
              <a:rPr lang="it-IT" err="1"/>
              <a:t>implement</a:t>
            </a:r>
            <a:r>
              <a:rPr lang="it-IT"/>
              <a:t> actions (</a:t>
            </a:r>
            <a:r>
              <a:rPr lang="it-IT" err="1"/>
              <a:t>experience</a:t>
            </a:r>
            <a:r>
              <a:rPr lang="it-IT"/>
              <a:t> in the </a:t>
            </a:r>
            <a:r>
              <a:rPr lang="it-IT" err="1"/>
              <a:t>sectors</a:t>
            </a:r>
            <a:r>
              <a:rPr lang="it-IT"/>
              <a:t>)</a:t>
            </a:r>
            <a:endParaRPr lang="it-IT">
              <a:ea typeface="Calibri"/>
              <a:cs typeface="Calibri"/>
            </a:endParaRPr>
          </a:p>
          <a:p>
            <a:pPr lvl="1"/>
            <a:r>
              <a:rPr lang="it-IT"/>
              <a:t>The </a:t>
            </a:r>
            <a:r>
              <a:rPr lang="it-IT" b="1" err="1"/>
              <a:t>associates</a:t>
            </a:r>
            <a:r>
              <a:rPr lang="it-IT"/>
              <a:t> </a:t>
            </a:r>
            <a:r>
              <a:rPr lang="it-IT" sz="2100"/>
              <a:t>(</a:t>
            </a:r>
            <a:r>
              <a:rPr lang="it-IT" sz="2100" err="1"/>
              <a:t>if</a:t>
            </a:r>
            <a:r>
              <a:rPr lang="it-IT" sz="2100"/>
              <a:t> </a:t>
            </a:r>
            <a:r>
              <a:rPr lang="it-IT" sz="2100" err="1"/>
              <a:t>any</a:t>
            </a:r>
            <a:r>
              <a:rPr lang="it-IT" sz="2100"/>
              <a:t>) - </a:t>
            </a:r>
            <a:r>
              <a:rPr lang="it-IT" sz="2100" err="1"/>
              <a:t>participate</a:t>
            </a:r>
            <a:r>
              <a:rPr lang="it-IT" sz="2100"/>
              <a:t> </a:t>
            </a:r>
            <a:r>
              <a:rPr lang="it-IT" sz="2100" err="1"/>
              <a:t>actively</a:t>
            </a:r>
            <a:r>
              <a:rPr lang="it-IT" sz="2100"/>
              <a:t> in the action, </a:t>
            </a:r>
            <a:r>
              <a:rPr lang="it-IT" sz="2100" err="1"/>
              <a:t>but</a:t>
            </a:r>
            <a:r>
              <a:rPr lang="it-IT" sz="2100"/>
              <a:t> are </a:t>
            </a:r>
            <a:r>
              <a:rPr lang="it-IT" sz="2100" err="1"/>
              <a:t>not</a:t>
            </a:r>
            <a:r>
              <a:rPr lang="it-IT" sz="2100"/>
              <a:t> </a:t>
            </a:r>
            <a:r>
              <a:rPr lang="it-IT" sz="2100" err="1"/>
              <a:t>eligible</a:t>
            </a:r>
            <a:r>
              <a:rPr lang="it-IT" sz="2100"/>
              <a:t> for </a:t>
            </a:r>
            <a:r>
              <a:rPr lang="it-IT" sz="2100" err="1"/>
              <a:t>grants</a:t>
            </a:r>
            <a:r>
              <a:rPr lang="it-IT" sz="2100"/>
              <a:t> and </a:t>
            </a:r>
            <a:r>
              <a:rPr lang="it-IT" sz="2100" err="1"/>
              <a:t>only</a:t>
            </a:r>
            <a:r>
              <a:rPr lang="it-IT" sz="2100"/>
              <a:t> </a:t>
            </a:r>
            <a:r>
              <a:rPr lang="it-IT" sz="2100" err="1"/>
              <a:t>qualify</a:t>
            </a:r>
            <a:r>
              <a:rPr lang="it-IT" sz="2100"/>
              <a:t> to </a:t>
            </a:r>
            <a:r>
              <a:rPr lang="it-IT" sz="2100" err="1"/>
              <a:t>receive</a:t>
            </a:r>
            <a:r>
              <a:rPr lang="it-IT" sz="2100"/>
              <a:t> </a:t>
            </a:r>
            <a:r>
              <a:rPr lang="it-IT" sz="2100" err="1"/>
              <a:t>daily</a:t>
            </a:r>
            <a:r>
              <a:rPr lang="it-IT" sz="2100"/>
              <a:t> </a:t>
            </a:r>
            <a:r>
              <a:rPr lang="it-IT" sz="2100" err="1"/>
              <a:t>allowances</a:t>
            </a:r>
            <a:r>
              <a:rPr lang="it-IT" sz="2100"/>
              <a:t> and </a:t>
            </a:r>
            <a:r>
              <a:rPr lang="it-IT" sz="2100" err="1"/>
              <a:t>travelling</a:t>
            </a:r>
            <a:r>
              <a:rPr lang="it-IT" sz="2100"/>
              <a:t> </a:t>
            </a:r>
            <a:r>
              <a:rPr lang="it-IT" sz="2100" err="1"/>
              <a:t>expenses</a:t>
            </a:r>
            <a:r>
              <a:rPr lang="it-IT" sz="2100"/>
              <a:t>)</a:t>
            </a:r>
            <a:endParaRPr lang="en-US" sz="2100"/>
          </a:p>
          <a:p>
            <a:pPr marL="267970" indent="-267970"/>
            <a:r>
              <a:rPr lang="en-US" b="1"/>
              <a:t>Mandate</a:t>
            </a:r>
            <a:r>
              <a:rPr lang="en-US"/>
              <a:t> for </a:t>
            </a:r>
            <a:r>
              <a:rPr lang="en-US" u="sng"/>
              <a:t>each</a:t>
            </a:r>
            <a:r>
              <a:rPr lang="en-US"/>
              <a:t> co-applicant and associates </a:t>
            </a:r>
            <a:r>
              <a:rPr lang="en-US" b="1"/>
              <a:t>signed</a:t>
            </a:r>
            <a:endParaRPr lang="en-US" b="1">
              <a:ea typeface="Calibri"/>
              <a:cs typeface="Calibri"/>
            </a:endParaRPr>
          </a:p>
          <a:p>
            <a:pPr marL="267970" indent="-267970"/>
            <a:r>
              <a:rPr lang="en-US" b="1"/>
              <a:t>Declaration</a:t>
            </a:r>
            <a:r>
              <a:rPr lang="en-US"/>
              <a:t> for lead applicant </a:t>
            </a:r>
            <a:r>
              <a:rPr lang="en-US" b="1"/>
              <a:t>signed </a:t>
            </a:r>
            <a:endParaRPr lang="en-US" b="1">
              <a:ea typeface="Calibri"/>
              <a:cs typeface="Calibri"/>
            </a:endParaRPr>
          </a:p>
        </p:txBody>
      </p:sp>
      <p:sp>
        <p:nvSpPr>
          <p:cNvPr id="4" name="Rectangle 3"/>
          <p:cNvSpPr/>
          <p:nvPr/>
        </p:nvSpPr>
        <p:spPr>
          <a:xfrm>
            <a:off x="9164039" y="-2703"/>
            <a:ext cx="3018006" cy="646331"/>
          </a:xfrm>
          <a:prstGeom prst="rect">
            <a:avLst/>
          </a:prstGeom>
        </p:spPr>
        <p:txBody>
          <a:bodyPr wrap="none">
            <a:spAutoFit/>
          </a:bodyPr>
          <a:lstStyle/>
          <a:p>
            <a:r>
              <a:rPr lang="en-US"/>
              <a:t>3. Proposal template</a:t>
            </a:r>
          </a:p>
          <a:p>
            <a:pPr marL="269875"/>
            <a:r>
              <a:rPr lang="it-IT"/>
              <a:t>a) Annex A; part B proposal</a:t>
            </a:r>
            <a:endParaRPr lang="en-US"/>
          </a:p>
        </p:txBody>
      </p:sp>
      <p:sp>
        <p:nvSpPr>
          <p:cNvPr id="7" name="TextBox 6"/>
          <p:cNvSpPr txBox="1"/>
          <p:nvPr/>
        </p:nvSpPr>
        <p:spPr>
          <a:xfrm>
            <a:off x="6647242" y="2448935"/>
            <a:ext cx="5338354" cy="369332"/>
          </a:xfrm>
          <a:prstGeom prst="rect">
            <a:avLst/>
          </a:prstGeom>
          <a:noFill/>
          <a:ln>
            <a:solidFill>
              <a:schemeClr val="bg1">
                <a:lumMod val="65000"/>
              </a:schemeClr>
            </a:solidFill>
          </a:ln>
        </p:spPr>
        <p:txBody>
          <a:bodyPr wrap="square" rtlCol="0">
            <a:spAutoFit/>
          </a:bodyPr>
          <a:lstStyle/>
          <a:p>
            <a:r>
              <a:rPr lang="en-US">
                <a:solidFill>
                  <a:schemeClr val="tx1">
                    <a:lumMod val="65000"/>
                    <a:lumOff val="35000"/>
                  </a:schemeClr>
                </a:solidFill>
              </a:rPr>
              <a:t>*any sub-grants must be indicated under methodology</a:t>
            </a:r>
          </a:p>
        </p:txBody>
      </p:sp>
      <p:cxnSp>
        <p:nvCxnSpPr>
          <p:cNvPr id="9" name="Straight Arrow Connector 8"/>
          <p:cNvCxnSpPr>
            <a:endCxn id="7" idx="1"/>
          </p:cNvCxnSpPr>
          <p:nvPr/>
        </p:nvCxnSpPr>
        <p:spPr>
          <a:xfrm>
            <a:off x="6044784" y="2136098"/>
            <a:ext cx="602458" cy="49750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9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152914" y="1577890"/>
            <a:ext cx="11886171" cy="5280110"/>
          </a:xfrm>
        </p:spPr>
        <p:txBody>
          <a:bodyPr vert="horz" lIns="91440" tIns="45720" rIns="91440" bIns="45720" rtlCol="0" anchor="t">
            <a:normAutofit/>
          </a:bodyPr>
          <a:lstStyle/>
          <a:p>
            <a:pPr marL="267970" indent="-267970"/>
            <a:r>
              <a:rPr lang="nl-BE" b="1"/>
              <a:t>Detail/elaborate </a:t>
            </a:r>
            <a:r>
              <a:rPr lang="nl-BE" b="1">
                <a:solidFill>
                  <a:srgbClr val="C00000"/>
                </a:solidFill>
              </a:rPr>
              <a:t>approaches/methodology </a:t>
            </a:r>
            <a:r>
              <a:rPr lang="nl-BE"/>
              <a:t>to engage</a:t>
            </a:r>
            <a:r>
              <a:rPr lang="nl-BE" i="1"/>
              <a:t> </a:t>
            </a:r>
            <a:r>
              <a:rPr lang="nl-BE"/>
              <a:t>private sector throughout the program (e.g., training curriculum development, training, WBL, post-training support). </a:t>
            </a:r>
            <a:r>
              <a:rPr lang="nl-BE" i="1"/>
              <a:t>How will they be involved, incentivised and monitored? How will quality assurance aspects be ensured?</a:t>
            </a:r>
            <a:endParaRPr lang="en-US" i="1"/>
          </a:p>
          <a:p>
            <a:pPr marL="267970" indent="-267970"/>
            <a:r>
              <a:rPr lang="nl-BE" b="1"/>
              <a:t>Clarify clearly</a:t>
            </a:r>
            <a:r>
              <a:rPr lang="nl-BE"/>
              <a:t> strategies to </a:t>
            </a:r>
            <a:r>
              <a:rPr lang="nl-BE" b="1">
                <a:solidFill>
                  <a:srgbClr val="C00000"/>
                </a:solidFill>
              </a:rPr>
              <a:t>promote sustainability in post-training support </a:t>
            </a:r>
            <a:r>
              <a:rPr lang="nl-BE"/>
              <a:t>- </a:t>
            </a:r>
            <a:r>
              <a:rPr lang="nl-BE" i="1"/>
              <a:t>Distribution strategy of start-up kits, networks and linkages, etc. </a:t>
            </a:r>
            <a:endParaRPr lang="nl-BE" i="1">
              <a:ea typeface="Calibri"/>
              <a:cs typeface="Calibri"/>
            </a:endParaRPr>
          </a:p>
          <a:p>
            <a:pPr marL="267970" indent="-267970"/>
            <a:r>
              <a:rPr lang="nl-BE" b="1"/>
              <a:t>Clarify clearly </a:t>
            </a:r>
            <a:r>
              <a:rPr lang="nl-BE"/>
              <a:t>strategies related to </a:t>
            </a:r>
            <a:r>
              <a:rPr lang="nl-BE" b="1">
                <a:solidFill>
                  <a:srgbClr val="C00000"/>
                </a:solidFill>
              </a:rPr>
              <a:t>access to markets and finance</a:t>
            </a:r>
          </a:p>
          <a:p>
            <a:pPr marL="267970" indent="-267970"/>
            <a:r>
              <a:rPr lang="nl-BE" b="1"/>
              <a:t>Highlight </a:t>
            </a:r>
            <a:r>
              <a:rPr lang="nl-BE" b="1">
                <a:solidFill>
                  <a:srgbClr val="C00000"/>
                </a:solidFill>
              </a:rPr>
              <a:t>social inclusion strategies </a:t>
            </a:r>
            <a:r>
              <a:rPr lang="nl-BE"/>
              <a:t>throughout the program: recruitment, training, WBL and post-training support</a:t>
            </a:r>
          </a:p>
          <a:p>
            <a:pPr marL="267970" indent="-267970"/>
            <a:r>
              <a:rPr lang="nl-BE"/>
              <a:t>Ensure </a:t>
            </a:r>
            <a:r>
              <a:rPr lang="nl-BE" b="1">
                <a:solidFill>
                  <a:srgbClr val="C00000"/>
                </a:solidFill>
              </a:rPr>
              <a:t>logical flow </a:t>
            </a:r>
            <a:r>
              <a:rPr lang="nl-BE"/>
              <a:t>between activities (eg. training &amp; WBL) &amp;  structuring between different phases (e.g., inception, baseline, implementation, end-line)</a:t>
            </a:r>
            <a:r>
              <a:rPr lang="nl-BE" b="1">
                <a:solidFill>
                  <a:srgbClr val="C00000"/>
                </a:solidFill>
              </a:rPr>
              <a:t> </a:t>
            </a:r>
            <a:endParaRPr lang="nl-BE" b="1">
              <a:solidFill>
                <a:srgbClr val="C00000"/>
              </a:solidFill>
              <a:ea typeface="Calibri"/>
              <a:cs typeface="Calibri"/>
            </a:endParaRPr>
          </a:p>
        </p:txBody>
      </p:sp>
    </p:spTree>
    <p:extLst>
      <p:ext uri="{BB962C8B-B14F-4D97-AF65-F5344CB8AC3E}">
        <p14:creationId xmlns:p14="http://schemas.microsoft.com/office/powerpoint/2010/main" val="73934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38667" y="1825625"/>
            <a:ext cx="11709399" cy="4846108"/>
          </a:xfrm>
        </p:spPr>
        <p:txBody>
          <a:bodyPr vert="horz" lIns="91440" tIns="45720" rIns="91440" bIns="45720" rtlCol="0" anchor="t">
            <a:normAutofit/>
          </a:bodyPr>
          <a:lstStyle/>
          <a:p>
            <a:pPr marL="267970" indent="-267970"/>
            <a:r>
              <a:rPr lang="nl-BE" sz="2800"/>
              <a:t>Ensure 100% </a:t>
            </a:r>
            <a:r>
              <a:rPr lang="nl-BE" sz="2800" b="1">
                <a:solidFill>
                  <a:srgbClr val="C00000"/>
                </a:solidFill>
              </a:rPr>
              <a:t>alignment of structure </a:t>
            </a:r>
            <a:r>
              <a:rPr lang="nl-BE" sz="2800"/>
              <a:t>between </a:t>
            </a:r>
            <a:r>
              <a:rPr lang="nl-BE" sz="2800" b="1"/>
              <a:t>narrative, activity plan, budget &amp; logframe</a:t>
            </a:r>
            <a:endParaRPr lang="en-GB" sz="2800" b="1">
              <a:ea typeface="Calibri" panose="020F0502020204030204"/>
              <a:cs typeface="Calibri" panose="020F0502020204030204"/>
            </a:endParaRPr>
          </a:p>
          <a:p>
            <a:pPr marL="267970" indent="-267970"/>
            <a:r>
              <a:rPr lang="nl-BE"/>
              <a:t>Incorporate </a:t>
            </a:r>
            <a:r>
              <a:rPr lang="nl-BE" b="1">
                <a:solidFill>
                  <a:srgbClr val="C00000"/>
                </a:solidFill>
              </a:rPr>
              <a:t>technical aspects </a:t>
            </a:r>
            <a:r>
              <a:rPr lang="en-US"/>
              <a:t>demonstrating the potential to contribute to sustainable adoption of good practices and contribute to environmental conservation</a:t>
            </a:r>
            <a:endParaRPr lang="nl-BE">
              <a:ea typeface="Calibri" panose="020F0502020204030204"/>
              <a:cs typeface="Calibri" panose="020F0502020204030204"/>
            </a:endParaRPr>
          </a:p>
          <a:p>
            <a:pPr marL="267970" indent="-267970"/>
            <a:r>
              <a:rPr lang="nl-BE"/>
              <a:t>Clarify clearly the </a:t>
            </a:r>
            <a:r>
              <a:rPr lang="nl-BE" b="1">
                <a:solidFill>
                  <a:srgbClr val="C00000"/>
                </a:solidFill>
              </a:rPr>
              <a:t>role and complementarity </a:t>
            </a:r>
            <a:r>
              <a:rPr lang="nl-BE" b="1"/>
              <a:t>of (and/or engagement with) each stakeholder </a:t>
            </a:r>
            <a:r>
              <a:rPr lang="nl-BE"/>
              <a:t>in implementation:</a:t>
            </a:r>
            <a:endParaRPr lang="nl-BE">
              <a:ea typeface="Calibri" panose="020F0502020204030204"/>
              <a:cs typeface="Calibri" panose="020F0502020204030204"/>
            </a:endParaRPr>
          </a:p>
          <a:p>
            <a:pPr lvl="1"/>
            <a:r>
              <a:rPr lang="nl-BE"/>
              <a:t>Applicant, co-applicant(s), any associate </a:t>
            </a:r>
          </a:p>
          <a:p>
            <a:pPr lvl="1"/>
            <a:r>
              <a:rPr lang="nl-BE"/>
              <a:t>External stakeholders: community, local govt, private sector</a:t>
            </a:r>
          </a:p>
        </p:txBody>
      </p:sp>
    </p:spTree>
    <p:extLst>
      <p:ext uri="{BB962C8B-B14F-4D97-AF65-F5344CB8AC3E}">
        <p14:creationId xmlns:p14="http://schemas.microsoft.com/office/powerpoint/2010/main" val="238452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31229" y="1965471"/>
            <a:ext cx="11573933" cy="4037396"/>
          </a:xfrm>
        </p:spPr>
        <p:txBody>
          <a:bodyPr vert="horz" lIns="91440" tIns="45720" rIns="91440" bIns="45720" rtlCol="0" anchor="t">
            <a:normAutofit/>
          </a:bodyPr>
          <a:lstStyle/>
          <a:p>
            <a:pPr marL="0" indent="0">
              <a:buNone/>
            </a:pPr>
            <a:endParaRPr lang="it-IT" b="1">
              <a:solidFill>
                <a:srgbClr val="C00000"/>
              </a:solidFill>
              <a:ea typeface="Calibri" panose="020F0502020204030204"/>
              <a:cs typeface="Calibri" panose="020F0502020204030204"/>
            </a:endParaRPr>
          </a:p>
          <a:p>
            <a:pPr marL="267970" indent="-267970"/>
            <a:r>
              <a:rPr lang="en-US"/>
              <a:t>Provision of </a:t>
            </a:r>
            <a:r>
              <a:rPr lang="en-US" b="1">
                <a:solidFill>
                  <a:srgbClr val="C00000"/>
                </a:solidFill>
              </a:rPr>
              <a:t>start-up kits and/or micro business grants</a:t>
            </a:r>
            <a:r>
              <a:rPr lang="en-US"/>
              <a:t>, tailored to specific business needs or business plans developed by targeted youth (if applicable)</a:t>
            </a:r>
            <a:endParaRPr lang="en-US">
              <a:ea typeface="Calibri" panose="020F0502020204030204"/>
              <a:cs typeface="Calibri" panose="020F0502020204030204"/>
            </a:endParaRPr>
          </a:p>
          <a:p>
            <a:pPr marL="1080770" lvl="2" indent="-166370">
              <a:buFont typeface="Wingdings" panose="05000000000000000000" pitchFamily="2" charset="2"/>
              <a:buChar char="à"/>
            </a:pPr>
            <a:r>
              <a:rPr lang="en-US" b="1">
                <a:solidFill>
                  <a:schemeClr val="tx1">
                    <a:lumMod val="75000"/>
                    <a:lumOff val="25000"/>
                  </a:schemeClr>
                </a:solidFill>
              </a:rPr>
              <a:t> </a:t>
            </a:r>
            <a:r>
              <a:rPr lang="en-US" sz="2400" b="1">
                <a:solidFill>
                  <a:schemeClr val="tx1">
                    <a:lumMod val="75000"/>
                    <a:lumOff val="25000"/>
                  </a:schemeClr>
                </a:solidFill>
              </a:rPr>
              <a:t>Start-up kits </a:t>
            </a:r>
            <a:r>
              <a:rPr lang="en-US" sz="2400" b="1" i="0" u="none" strike="noStrike" baseline="0">
                <a:solidFill>
                  <a:schemeClr val="tx1">
                    <a:lumMod val="75000"/>
                    <a:lumOff val="25000"/>
                  </a:schemeClr>
                </a:solidFill>
              </a:rPr>
              <a:t>maximum 15% of the budget</a:t>
            </a:r>
            <a:endParaRPr lang="en-US" sz="2400" b="1" i="0" u="none" strike="noStrike" baseline="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sz="2400">
                <a:solidFill>
                  <a:schemeClr val="tx1">
                    <a:lumMod val="75000"/>
                    <a:lumOff val="25000"/>
                  </a:schemeClr>
                </a:solidFill>
              </a:rPr>
              <a:t> </a:t>
            </a:r>
            <a:r>
              <a:rPr lang="en-US" sz="2400" b="0" i="0" u="none" strike="noStrike" baseline="0">
                <a:solidFill>
                  <a:schemeClr val="tx1">
                    <a:lumMod val="75000"/>
                    <a:lumOff val="25000"/>
                  </a:schemeClr>
                </a:solidFill>
              </a:rPr>
              <a:t>to provide a strategy on how the kits will effectively promote sustainable business development and not distort the local ecosystem and market</a:t>
            </a:r>
            <a:endParaRPr lang="en-US" sz="2400">
              <a:solidFill>
                <a:schemeClr val="tx1">
                  <a:lumMod val="75000"/>
                  <a:lumOff val="25000"/>
                </a:schemeClr>
              </a:solidFill>
            </a:endParaRPr>
          </a:p>
          <a:p>
            <a:pPr marL="1080770" lvl="2" indent="-166370">
              <a:buFont typeface="Wingdings" panose="05000000000000000000" pitchFamily="2" charset="2"/>
              <a:buChar char="à"/>
            </a:pPr>
            <a:endParaRPr lang="en-US" sz="2400" b="0" i="0" u="none" strike="noStrike" baseline="0">
              <a:solidFill>
                <a:schemeClr val="tx1">
                  <a:lumMod val="75000"/>
                  <a:lumOff val="25000"/>
                </a:schemeClr>
              </a:solidFill>
              <a:ea typeface="Calibri" panose="020F0502020204030204"/>
              <a:cs typeface="Calibri" panose="020F0502020204030204"/>
            </a:endParaRPr>
          </a:p>
          <a:p>
            <a:pPr marL="1080770" lvl="2" indent="-166370">
              <a:buFont typeface="Wingdings" panose="05000000000000000000" pitchFamily="2" charset="2"/>
              <a:buChar char="à"/>
            </a:pPr>
            <a:r>
              <a:rPr lang="en-US" sz="2400" b="1" i="0" u="none" strike="noStrike" baseline="0">
                <a:solidFill>
                  <a:schemeClr val="tx1">
                    <a:lumMod val="75000"/>
                    <a:lumOff val="25000"/>
                  </a:schemeClr>
                </a:solidFill>
                <a:ea typeface="Calibri" panose="020F0502020204030204"/>
                <a:cs typeface="Calibri" panose="020F0502020204030204"/>
              </a:rPr>
              <a:t>Micro business grants can only be rewarded to maximum 20% of the supported youth</a:t>
            </a:r>
          </a:p>
        </p:txBody>
      </p:sp>
      <p:sp>
        <p:nvSpPr>
          <p:cNvPr id="5" name="Title 1">
            <a:extLst>
              <a:ext uri="{FF2B5EF4-FFF2-40B4-BE49-F238E27FC236}">
                <a16:creationId xmlns:a16="http://schemas.microsoft.com/office/drawing/2014/main" id="{FDDB8DAA-F8CA-21E0-2DDF-855A8142CC7F}"/>
              </a:ext>
            </a:extLst>
          </p:cNvPr>
          <p:cNvSpPr>
            <a:spLocks noGrp="1"/>
          </p:cNvSpPr>
          <p:nvPr>
            <p:ph type="title"/>
          </p:nvPr>
        </p:nvSpPr>
        <p:spPr>
          <a:xfrm>
            <a:off x="1799302" y="345461"/>
            <a:ext cx="8637789" cy="1325563"/>
          </a:xfrm>
        </p:spPr>
        <p:txBody>
          <a:bodyPr/>
          <a:lstStyle/>
          <a:p>
            <a:pPr algn="ctr"/>
            <a:r>
              <a:rPr lang="nl-BE">
                <a:solidFill>
                  <a:schemeClr val="accent6"/>
                </a:solidFill>
              </a:rPr>
              <a:t>! Attention points !</a:t>
            </a:r>
            <a:endParaRPr lang="en-GB">
              <a:solidFill>
                <a:schemeClr val="accent6"/>
              </a:solidFill>
            </a:endParaRPr>
          </a:p>
        </p:txBody>
      </p:sp>
    </p:spTree>
    <p:extLst>
      <p:ext uri="{BB962C8B-B14F-4D97-AF65-F5344CB8AC3E}">
        <p14:creationId xmlns:p14="http://schemas.microsoft.com/office/powerpoint/2010/main" val="216589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3a. Sub-grants RECAP (if applicable)</a:t>
            </a:r>
            <a:endParaRPr lang="en-US" b="1">
              <a:solidFill>
                <a:srgbClr val="C00000"/>
              </a:solidFill>
            </a:endParaRPr>
          </a:p>
        </p:txBody>
      </p:sp>
      <p:sp>
        <p:nvSpPr>
          <p:cNvPr id="7" name="Content Placeholder 6"/>
          <p:cNvSpPr>
            <a:spLocks noGrp="1"/>
          </p:cNvSpPr>
          <p:nvPr>
            <p:ph idx="1"/>
          </p:nvPr>
        </p:nvSpPr>
        <p:spPr>
          <a:xfrm>
            <a:off x="601556" y="1549160"/>
            <a:ext cx="11416273" cy="1702289"/>
          </a:xfrm>
        </p:spPr>
        <p:txBody>
          <a:bodyPr>
            <a:normAutofit/>
          </a:bodyPr>
          <a:lstStyle/>
          <a:p>
            <a:pPr marL="0" indent="0">
              <a:buNone/>
            </a:pPr>
            <a:r>
              <a:rPr lang="en-US" b="1" i="0" u="none" strike="noStrike" baseline="0">
                <a:solidFill>
                  <a:srgbClr val="C00000"/>
                </a:solidFill>
              </a:rPr>
              <a:t>Sub-granting</a:t>
            </a:r>
            <a:r>
              <a:rPr lang="en-US" b="0" i="0" u="none" strike="noStrike" baseline="0">
                <a:solidFill>
                  <a:srgbClr val="C00000"/>
                </a:solidFill>
              </a:rPr>
              <a:t> </a:t>
            </a:r>
            <a:r>
              <a:rPr lang="en-US" b="0" i="0" u="none" strike="noStrike" baseline="0">
                <a:solidFill>
                  <a:schemeClr val="tx1">
                    <a:lumMod val="75000"/>
                    <a:lumOff val="25000"/>
                  </a:schemeClr>
                </a:solidFill>
              </a:rPr>
              <a:t>to sub-recipients of sub-grants is allowed in the form of</a:t>
            </a:r>
            <a:r>
              <a:rPr lang="en-US" b="1" i="0" u="none" strike="noStrike" baseline="0">
                <a:solidFill>
                  <a:srgbClr val="C00000"/>
                </a:solidFill>
              </a:rPr>
              <a:t>;</a:t>
            </a:r>
          </a:p>
          <a:p>
            <a:pPr marL="1168400" lvl="1" indent="-514350">
              <a:buFont typeface="+mj-lt"/>
              <a:buAutoNum type="romanUcPeriod"/>
            </a:pPr>
            <a:r>
              <a:rPr lang="en-US" b="1">
                <a:solidFill>
                  <a:srgbClr val="C00000"/>
                </a:solidFill>
              </a:rPr>
              <a:t>Micro-business grants </a:t>
            </a:r>
            <a:r>
              <a:rPr lang="en-US"/>
              <a:t>to graduates for investment/capital</a:t>
            </a:r>
          </a:p>
        </p:txBody>
      </p:sp>
      <p:sp>
        <p:nvSpPr>
          <p:cNvPr id="6" name="Rectangle 5"/>
          <p:cNvSpPr/>
          <p:nvPr/>
        </p:nvSpPr>
        <p:spPr>
          <a:xfrm>
            <a:off x="10333671" y="0"/>
            <a:ext cx="1858329" cy="369332"/>
          </a:xfrm>
          <a:prstGeom prst="rect">
            <a:avLst/>
          </a:prstGeom>
        </p:spPr>
        <p:txBody>
          <a:bodyPr wrap="none">
            <a:spAutoFit/>
          </a:bodyPr>
          <a:lstStyle/>
          <a:p>
            <a:r>
              <a:rPr lang="en-US"/>
              <a:t>RECAP of the CfPs</a:t>
            </a:r>
          </a:p>
        </p:txBody>
      </p:sp>
      <p:sp>
        <p:nvSpPr>
          <p:cNvPr id="3" name="Rectangle 2"/>
          <p:cNvSpPr/>
          <p:nvPr/>
        </p:nvSpPr>
        <p:spPr>
          <a:xfrm>
            <a:off x="438310" y="2739592"/>
            <a:ext cx="11474581" cy="3785652"/>
          </a:xfrm>
          <a:prstGeom prst="rect">
            <a:avLst/>
          </a:prstGeom>
        </p:spPr>
        <p:txBody>
          <a:bodyPr wrap="square" lIns="91440" tIns="45720" rIns="91440" bIns="45720" anchor="t">
            <a:spAutoFit/>
          </a:bodyPr>
          <a:lstStyle/>
          <a:p>
            <a:r>
              <a:rPr lang="en-US" sz="2000" b="1">
                <a:solidFill>
                  <a:schemeClr val="tx1">
                    <a:lumMod val="65000"/>
                    <a:lumOff val="35000"/>
                  </a:schemeClr>
                </a:solidFill>
              </a:rPr>
              <a:t>Sub- granting </a:t>
            </a:r>
            <a:r>
              <a:rPr lang="en-US" sz="2000">
                <a:solidFill>
                  <a:schemeClr val="tx1">
                    <a:lumMod val="65000"/>
                    <a:lumOff val="35000"/>
                  </a:schemeClr>
                </a:solidFill>
              </a:rPr>
              <a:t>is optional not mandatory</a:t>
            </a:r>
          </a:p>
          <a:p>
            <a:r>
              <a:rPr lang="en-US" sz="2000">
                <a:solidFill>
                  <a:schemeClr val="tx1">
                    <a:lumMod val="65000"/>
                    <a:lumOff val="35000"/>
                  </a:schemeClr>
                </a:solidFill>
              </a:rPr>
              <a:t>In application form, </a:t>
            </a:r>
            <a:r>
              <a:rPr lang="en-US" sz="2000" b="1">
                <a:solidFill>
                  <a:srgbClr val="C00000"/>
                </a:solidFill>
              </a:rPr>
              <a:t>the following </a:t>
            </a:r>
            <a:r>
              <a:rPr lang="en-US" sz="2000" b="1" u="sng">
                <a:solidFill>
                  <a:srgbClr val="C00000"/>
                </a:solidFill>
              </a:rPr>
              <a:t>details</a:t>
            </a:r>
            <a:r>
              <a:rPr lang="en-US" sz="2000" b="1">
                <a:solidFill>
                  <a:srgbClr val="C00000"/>
                </a:solidFill>
              </a:rPr>
              <a:t> should be </a:t>
            </a:r>
            <a:r>
              <a:rPr lang="en-US" sz="2000" b="1" u="sng">
                <a:solidFill>
                  <a:srgbClr val="C00000"/>
                </a:solidFill>
              </a:rPr>
              <a:t>clearly </a:t>
            </a:r>
            <a:r>
              <a:rPr lang="en-US" sz="2000" b="1">
                <a:solidFill>
                  <a:srgbClr val="C00000"/>
                </a:solidFill>
              </a:rPr>
              <a:t>provided:</a:t>
            </a:r>
            <a:endParaRPr lang="en-US" sz="2000"/>
          </a:p>
          <a:p>
            <a:pPr marL="815975" lvl="1" indent="-276225">
              <a:buFont typeface="+mj-lt"/>
              <a:buAutoNum type="arabicPeriod"/>
            </a:pPr>
            <a:r>
              <a:rPr lang="en-US" sz="2000" i="1">
                <a:solidFill>
                  <a:schemeClr val="tx1">
                    <a:lumMod val="65000"/>
                    <a:lumOff val="35000"/>
                  </a:schemeClr>
                </a:solidFill>
              </a:rPr>
              <a:t>The description of the objectives and results to be achieved with these sub- grants, the fundamental principles, the key concepts, the mechanisms, the actors and their role in the management process; </a:t>
            </a:r>
          </a:p>
          <a:p>
            <a:pPr marL="815975" lvl="1" indent="-276225">
              <a:buFont typeface="+mj-lt"/>
              <a:buAutoNum type="arabicPeriod"/>
            </a:pPr>
            <a:r>
              <a:rPr lang="en-US" sz="2000" i="1">
                <a:solidFill>
                  <a:schemeClr val="tx1">
                    <a:lumMod val="65000"/>
                    <a:lumOff val="35000"/>
                  </a:schemeClr>
                </a:solidFill>
              </a:rPr>
              <a:t>The criteria and modalities for the allocation of grants, accessibility conditions sub-beneficiaries, conditions for the admissibility of sub-projects, eligibility conditions for activities, costs and expenses; </a:t>
            </a:r>
          </a:p>
          <a:p>
            <a:pPr marL="815975" lvl="1" indent="-276225">
              <a:buFont typeface="+mj-lt"/>
              <a:buAutoNum type="arabicPeriod"/>
            </a:pPr>
            <a:r>
              <a:rPr lang="en-US" sz="2000" i="1">
                <a:solidFill>
                  <a:schemeClr val="tx1">
                    <a:lumMod val="65000"/>
                    <a:lumOff val="35000"/>
                  </a:schemeClr>
                </a:solidFill>
              </a:rPr>
              <a:t>The procedures for examining and awarding applications; </a:t>
            </a:r>
          </a:p>
          <a:p>
            <a:pPr marL="815975" lvl="1" indent="-276225">
              <a:buFont typeface="+mj-lt"/>
              <a:buAutoNum type="arabicPeriod"/>
            </a:pPr>
            <a:r>
              <a:rPr lang="en-US" sz="2000" i="1">
                <a:solidFill>
                  <a:schemeClr val="tx1">
                    <a:lumMod val="65000"/>
                    <a:lumOff val="35000"/>
                  </a:schemeClr>
                </a:solidFill>
              </a:rPr>
              <a:t>The maximum amount that can be allocated by sub-beneficiary; </a:t>
            </a:r>
          </a:p>
          <a:p>
            <a:pPr marL="815975" lvl="1" indent="-276225">
              <a:buFont typeface="+mj-lt"/>
              <a:buAutoNum type="arabicPeriod"/>
            </a:pPr>
            <a:r>
              <a:rPr lang="en-US" sz="2000" i="1">
                <a:solidFill>
                  <a:schemeClr val="tx1">
                    <a:lumMod val="65000"/>
                    <a:lumOff val="35000"/>
                  </a:schemeClr>
                </a:solidFill>
              </a:rPr>
              <a:t>The terms of contractualization with the sub-beneficiary; </a:t>
            </a:r>
            <a:endParaRPr lang="en-US" sz="2000" i="1">
              <a:solidFill>
                <a:schemeClr val="tx1">
                  <a:lumMod val="65000"/>
                  <a:lumOff val="35000"/>
                </a:schemeClr>
              </a:solidFill>
              <a:ea typeface="Calibri"/>
              <a:cs typeface="Calibri"/>
            </a:endParaRPr>
          </a:p>
          <a:p>
            <a:pPr marL="815975" lvl="1" indent="-276225">
              <a:buFont typeface="+mj-lt"/>
              <a:buAutoNum type="arabicPeriod"/>
            </a:pPr>
            <a:r>
              <a:rPr lang="en-US" sz="2000" i="1">
                <a:solidFill>
                  <a:schemeClr val="tx1">
                    <a:lumMod val="65000"/>
                    <a:lumOff val="35000"/>
                  </a:schemeClr>
                </a:solidFill>
              </a:rPr>
              <a:t>The procedures and modalities for disbursing resources; </a:t>
            </a:r>
          </a:p>
          <a:p>
            <a:pPr marL="815975" lvl="1" indent="-276225">
              <a:buFont typeface="+mj-lt"/>
              <a:buAutoNum type="arabicPeriod"/>
            </a:pPr>
            <a:r>
              <a:rPr lang="en-US" sz="2000" i="1">
                <a:solidFill>
                  <a:schemeClr val="tx1">
                    <a:lumMod val="65000"/>
                    <a:lumOff val="35000"/>
                  </a:schemeClr>
                </a:solidFill>
              </a:rPr>
              <a:t>The procedures and modalities for technical and financial monitoring; </a:t>
            </a:r>
          </a:p>
          <a:p>
            <a:pPr marL="815975" lvl="1" indent="-276225">
              <a:buFont typeface="+mj-lt"/>
              <a:buAutoNum type="arabicPeriod"/>
            </a:pPr>
            <a:r>
              <a:rPr lang="en-US" sz="2000" i="1">
                <a:solidFill>
                  <a:schemeClr val="tx1">
                    <a:lumMod val="65000"/>
                    <a:lumOff val="35000"/>
                  </a:schemeClr>
                </a:solidFill>
              </a:rPr>
              <a:t>The procedures and modalities of control. </a:t>
            </a:r>
          </a:p>
        </p:txBody>
      </p:sp>
    </p:spTree>
    <p:extLst>
      <p:ext uri="{BB962C8B-B14F-4D97-AF65-F5344CB8AC3E}">
        <p14:creationId xmlns:p14="http://schemas.microsoft.com/office/powerpoint/2010/main" val="38315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26868" y="1295701"/>
            <a:ext cx="11138263" cy="5558965"/>
          </a:xfrm>
        </p:spPr>
        <p:txBody>
          <a:bodyPr>
            <a:normAutofit lnSpcReduction="10000"/>
          </a:bodyPr>
          <a:lstStyle/>
          <a:p>
            <a:pPr marL="896938" indent="0">
              <a:buNone/>
            </a:pPr>
            <a:r>
              <a:rPr lang="en-US" b="1">
                <a:solidFill>
                  <a:srgbClr val="C00000"/>
                </a:solidFill>
              </a:rPr>
              <a:t>I. Micro-business sub-grants </a:t>
            </a:r>
            <a:r>
              <a:rPr lang="en-US"/>
              <a:t> – conditions:</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0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Maximum </a:t>
            </a:r>
            <a:r>
              <a:rPr lang="en-US" sz="20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20% of supported youth/youth-owned businesses </a:t>
            </a:r>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under the action can be eligible for a micro business grant; </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training organized under the action, be certified and present a sound and viable business plan/model;</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a:t>
            </a:r>
            <a:r>
              <a:rPr lang="en-US" sz="2000" b="0" i="0" u="none" strike="noStrike" baseline="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Enabel</a:t>
            </a:r>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and by applying different evaluation criteria including (but not limited to) the viability of the business plan/model, vision/sound projections, financial need and relevance, technical and economic feasibility, experience and motivation of the applicant, etc. </a:t>
            </a: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Types of activities eligible for micro business grants include purchase of equipment, raw materials and inventory, marketing and advertising activities, or start-up related costs for newly developed businesses; </a:t>
            </a: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following costs are ineligible for sub-granting: non-business-related costs (e.g. personal expenses or assets) and repayment of existing debts or loans. </a:t>
            </a: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Payment modalities cannot include any payment in cash. </a:t>
            </a:r>
          </a:p>
          <a:p>
            <a:pPr marL="0" indent="0">
              <a:buNone/>
            </a:pPr>
            <a:endParaRPr lang="en-US"/>
          </a:p>
          <a:p>
            <a:pPr lvl="1"/>
            <a:endParaRPr lang="en-US"/>
          </a:p>
          <a:p>
            <a:pPr marL="0" indent="0">
              <a:buNone/>
            </a:pPr>
            <a:endParaRPr lang="en-US" i="1"/>
          </a:p>
          <a:p>
            <a:pPr marL="0" indent="0">
              <a:buNone/>
            </a:pPr>
            <a:endParaRPr lang="en-US"/>
          </a:p>
        </p:txBody>
      </p:sp>
      <p:sp>
        <p:nvSpPr>
          <p:cNvPr id="6" name="Title 1"/>
          <p:cNvSpPr>
            <a:spLocks noGrp="1"/>
          </p:cNvSpPr>
          <p:nvPr>
            <p:ph type="title"/>
          </p:nvPr>
        </p:nvSpPr>
        <p:spPr>
          <a:xfrm>
            <a:off x="1762726" y="369332"/>
            <a:ext cx="8199831" cy="628206"/>
          </a:xfrm>
        </p:spPr>
        <p:txBody>
          <a:bodyPr>
            <a:normAutofit fontScale="90000"/>
          </a:bodyPr>
          <a:lstStyle/>
          <a:p>
            <a:r>
              <a:rPr lang="nl-BE">
                <a:solidFill>
                  <a:srgbClr val="C00000"/>
                </a:solidFill>
              </a:rPr>
              <a:t>3a. Sub-grants RECAP (if applicable)</a:t>
            </a:r>
            <a:endParaRPr lang="en-US" b="1">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86009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normAutofit/>
          </a:bodyPr>
          <a:lstStyle/>
          <a:p>
            <a:pPr marL="627063" indent="-627063"/>
            <a:r>
              <a:rPr lang="it-IT"/>
              <a:t>3. Proposal template</a:t>
            </a:r>
            <a:br>
              <a:rPr lang="it-IT"/>
            </a:br>
            <a:r>
              <a:rPr lang="it-IT"/>
              <a:t>a) </a:t>
            </a:r>
            <a:r>
              <a:rPr lang="en-US"/>
              <a:t>Annex A; part B proposal</a:t>
            </a:r>
            <a:endParaRPr lang="en-UG"/>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0580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latin typeface="+mj-lt"/>
              </a:rPr>
              <a:t>Presentation</a:t>
            </a:r>
            <a:r>
              <a:rPr lang="fr-BE" b="1">
                <a:solidFill>
                  <a:srgbClr val="C00000"/>
                </a:solidFill>
                <a:latin typeface="+mj-lt"/>
              </a:rPr>
              <a:t> </a:t>
            </a:r>
            <a:r>
              <a:rPr lang="fr-BE" b="1" err="1">
                <a:solidFill>
                  <a:srgbClr val="C00000"/>
                </a:solidFill>
                <a:latin typeface="+mj-lt"/>
              </a:rPr>
              <a:t>outline</a:t>
            </a:r>
            <a:endParaRPr lang="en-US" b="1">
              <a:solidFill>
                <a:srgbClr val="C00000"/>
              </a:solidFill>
              <a:latin typeface="+mj-lt"/>
            </a:endParaRPr>
          </a:p>
        </p:txBody>
      </p:sp>
      <p:sp>
        <p:nvSpPr>
          <p:cNvPr id="3" name="Content Placeholder 2"/>
          <p:cNvSpPr>
            <a:spLocks noGrp="1"/>
          </p:cNvSpPr>
          <p:nvPr>
            <p:ph idx="1"/>
          </p:nvPr>
        </p:nvSpPr>
        <p:spPr>
          <a:xfrm>
            <a:off x="558800" y="1825625"/>
            <a:ext cx="10814594" cy="4351338"/>
          </a:xfrm>
        </p:spPr>
        <p:txBody>
          <a:bodyPr vert="horz" lIns="91440" tIns="45720" rIns="91440" bIns="45720" rtlCol="0" anchor="t">
            <a:normAutofit/>
          </a:bodyPr>
          <a:lstStyle/>
          <a:p>
            <a:pPr marL="514350" indent="-514350">
              <a:buFont typeface="+mj-lt"/>
              <a:buAutoNum type="arabicPeriod"/>
            </a:pPr>
            <a:r>
              <a:rPr lang="en-US"/>
              <a:t>Introduction &amp; objectives (Emmanuel)</a:t>
            </a:r>
            <a:endParaRPr lang="en-US" sz="2400">
              <a:ea typeface="Calibri"/>
              <a:cs typeface="Calibri"/>
            </a:endParaRPr>
          </a:p>
          <a:p>
            <a:pPr marL="514350" indent="-514350">
              <a:buFont typeface="+mj-lt"/>
              <a:buAutoNum type="arabicPeriod"/>
            </a:pPr>
            <a:r>
              <a:rPr lang="en-GB"/>
              <a:t>Selection process summary and promoted strategies (Joannah)</a:t>
            </a:r>
            <a:endParaRPr lang="en-GB" sz="2400">
              <a:cs typeface="Calibri"/>
            </a:endParaRPr>
          </a:p>
          <a:p>
            <a:pPr marL="514350" indent="-514350">
              <a:buFont typeface="+mj-lt"/>
              <a:buAutoNum type="arabicPeriod"/>
            </a:pPr>
            <a:r>
              <a:rPr lang="en-US">
                <a:ea typeface="+mn-lt"/>
                <a:cs typeface="+mn-lt"/>
              </a:rPr>
              <a:t>Proposal template </a:t>
            </a:r>
          </a:p>
          <a:p>
            <a:pPr marL="874395" lvl="1" indent="-514350">
              <a:buFont typeface="+mj-lt"/>
              <a:buAutoNum type="alphaLcParenR"/>
            </a:pPr>
            <a:r>
              <a:rPr lang="en-GB">
                <a:ea typeface="+mn-lt"/>
                <a:cs typeface="+mn-lt"/>
              </a:rPr>
              <a:t>Annex A; part B, proposal (Jan)</a:t>
            </a:r>
          </a:p>
          <a:p>
            <a:pPr marL="874395" lvl="1" indent="-514350">
              <a:buFont typeface="+mj-lt"/>
              <a:buAutoNum type="alphaLcParenR"/>
            </a:pPr>
            <a:r>
              <a:rPr lang="en-GB">
                <a:ea typeface="+mn-lt"/>
                <a:cs typeface="+mn-lt"/>
              </a:rPr>
              <a:t>M&amp;E logical framework, Indicators (Adam/Evaline)</a:t>
            </a:r>
          </a:p>
          <a:p>
            <a:pPr marL="874395" lvl="1" indent="-514350">
              <a:buFont typeface="+mj-lt"/>
              <a:buAutoNum type="alphaLcParenR"/>
            </a:pPr>
            <a:r>
              <a:rPr lang="en-US">
                <a:ea typeface="+mn-lt"/>
                <a:cs typeface="+mn-lt"/>
              </a:rPr>
              <a:t>Discussion on budgeting (Budget template) (MacMillan)</a:t>
            </a:r>
          </a:p>
          <a:p>
            <a:pPr marL="514350" indent="-514350">
              <a:buFont typeface="+mj-lt"/>
              <a:buAutoNum type="arabicPeriod"/>
            </a:pPr>
            <a:r>
              <a:rPr lang="en-US">
                <a:ea typeface="+mn-lt"/>
                <a:cs typeface="+mn-lt"/>
              </a:rPr>
              <a:t>Application procedure/next steps </a:t>
            </a:r>
            <a:r>
              <a:rPr lang="en-US" sz="2400">
                <a:ea typeface="+mn-lt"/>
                <a:cs typeface="+mn-lt"/>
              </a:rPr>
              <a:t>(Joannah)</a:t>
            </a:r>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299663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a:solidFill>
                  <a:srgbClr val="C00000"/>
                </a:solidFill>
              </a:rPr>
              <a:t>3b. M&amp;E logical framework, indicators</a:t>
            </a:r>
            <a:endParaRPr lang="en-UG">
              <a:solidFill>
                <a:srgbClr val="C0000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a:xfrm>
            <a:off x="1799302" y="1524000"/>
            <a:ext cx="8637789" cy="4652963"/>
          </a:xfrm>
        </p:spPr>
        <p:txBody>
          <a:bodyPr/>
          <a:lstStyle/>
          <a:p>
            <a:pPr marL="0" indent="0">
              <a:buNone/>
            </a:pPr>
            <a:r>
              <a:rPr lang="en-US"/>
              <a:t>Use Annex C: </a:t>
            </a:r>
            <a:r>
              <a:rPr lang="en-US" err="1"/>
              <a:t>logframe</a:t>
            </a:r>
            <a:r>
              <a:rPr lang="en-US"/>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085159" y="1996720"/>
            <a:ext cx="7607482" cy="4758465"/>
          </a:xfrm>
          <a:prstGeom prst="rect">
            <a:avLst/>
          </a:prstGeom>
        </p:spPr>
      </p:pic>
      <p:sp>
        <p:nvSpPr>
          <p:cNvPr id="7" name="Rectangle 6"/>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74351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8D3E64BF-95B1-466C-CF95-E6EC7F7A3377}"/>
              </a:ext>
            </a:extLst>
          </p:cNvPr>
          <p:cNvGraphicFramePr>
            <a:graphicFrameLocks noGrp="1"/>
          </p:cNvGraphicFramePr>
          <p:nvPr>
            <p:ph idx="1"/>
          </p:nvPr>
        </p:nvGraphicFramePr>
        <p:xfrm>
          <a:off x="619104" y="-1044923"/>
          <a:ext cx="10956489" cy="7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77409" y="317692"/>
            <a:ext cx="8637789" cy="1325563"/>
          </a:xfrm>
        </p:spPr>
        <p:txBody>
          <a:bodyPr/>
          <a:lstStyle/>
          <a:p>
            <a:r>
              <a:rPr lang="en-US">
                <a:solidFill>
                  <a:srgbClr val="C00000"/>
                </a:solidFill>
              </a:rPr>
              <a:t>Logical flow</a:t>
            </a:r>
            <a:endParaRPr lang="en-UG">
              <a:solidFill>
                <a:srgbClr val="C00000"/>
              </a:solidFill>
            </a:endParaRPr>
          </a:p>
        </p:txBody>
      </p:sp>
      <p:sp>
        <p:nvSpPr>
          <p:cNvPr id="344" name="Linkeraccolade 343">
            <a:extLst>
              <a:ext uri="{FF2B5EF4-FFF2-40B4-BE49-F238E27FC236}">
                <a16:creationId xmlns:a16="http://schemas.microsoft.com/office/drawing/2014/main" id="{7D347B60-723E-FD4F-C3A2-E57FF616611E}"/>
              </a:ext>
            </a:extLst>
          </p:cNvPr>
          <p:cNvSpPr/>
          <p:nvPr/>
        </p:nvSpPr>
        <p:spPr>
          <a:xfrm rot="5400000">
            <a:off x="3983346" y="500697"/>
            <a:ext cx="344773" cy="3294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45" name="Linkeraccolade 344">
            <a:extLst>
              <a:ext uri="{FF2B5EF4-FFF2-40B4-BE49-F238E27FC236}">
                <a16:creationId xmlns:a16="http://schemas.microsoft.com/office/drawing/2014/main" id="{BB9BF3EE-A7C3-CEC5-1E87-F437B282DE73}"/>
              </a:ext>
            </a:extLst>
          </p:cNvPr>
          <p:cNvSpPr/>
          <p:nvPr/>
        </p:nvSpPr>
        <p:spPr>
          <a:xfrm rot="5400000">
            <a:off x="8435303" y="-485728"/>
            <a:ext cx="334335" cy="5256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0" name="Tekstvak 359">
            <a:extLst>
              <a:ext uri="{FF2B5EF4-FFF2-40B4-BE49-F238E27FC236}">
                <a16:creationId xmlns:a16="http://schemas.microsoft.com/office/drawing/2014/main" id="{CB9C5248-0213-B754-5357-75240C698DE8}"/>
              </a:ext>
            </a:extLst>
          </p:cNvPr>
          <p:cNvSpPr txBox="1"/>
          <p:nvPr/>
        </p:nvSpPr>
        <p:spPr>
          <a:xfrm>
            <a:off x="3205996"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Planned</a:t>
            </a:r>
            <a:r>
              <a:rPr lang="nl-NL" b="1" i="1">
                <a:ea typeface="Calibri"/>
                <a:cs typeface="Calibri"/>
              </a:rPr>
              <a:t> </a:t>
            </a:r>
            <a:r>
              <a:rPr lang="nl-NL" b="1" i="1" err="1">
                <a:ea typeface="Calibri"/>
                <a:cs typeface="Calibri"/>
              </a:rPr>
              <a:t>work</a:t>
            </a:r>
            <a:endParaRPr lang="nl-NL" err="1">
              <a:ea typeface="Calibri" panose="020F0502020204030204"/>
              <a:cs typeface="Calibri" panose="020F0502020204030204"/>
            </a:endParaRPr>
          </a:p>
        </p:txBody>
      </p:sp>
      <p:sp>
        <p:nvSpPr>
          <p:cNvPr id="361" name="Tekstvak 360">
            <a:extLst>
              <a:ext uri="{FF2B5EF4-FFF2-40B4-BE49-F238E27FC236}">
                <a16:creationId xmlns:a16="http://schemas.microsoft.com/office/drawing/2014/main" id="{9A032006-BAF2-C60F-37E2-9A02E24C4608}"/>
              </a:ext>
            </a:extLst>
          </p:cNvPr>
          <p:cNvSpPr txBox="1"/>
          <p:nvPr/>
        </p:nvSpPr>
        <p:spPr>
          <a:xfrm>
            <a:off x="7663173"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Intended</a:t>
            </a:r>
            <a:r>
              <a:rPr lang="nl-NL" b="1" i="1">
                <a:ea typeface="Calibri"/>
                <a:cs typeface="Calibri"/>
              </a:rPr>
              <a:t> </a:t>
            </a:r>
            <a:r>
              <a:rPr lang="nl-NL" b="1" i="1" err="1">
                <a:ea typeface="Calibri"/>
                <a:cs typeface="Calibri"/>
              </a:rPr>
              <a:t>results</a:t>
            </a:r>
            <a:endParaRPr lang="nl-NL" b="1" i="1">
              <a:ea typeface="Calibri"/>
              <a:cs typeface="Calibri"/>
            </a:endParaRPr>
          </a:p>
        </p:txBody>
      </p:sp>
      <p:sp>
        <p:nvSpPr>
          <p:cNvPr id="362" name="Tekstvak 361">
            <a:extLst>
              <a:ext uri="{FF2B5EF4-FFF2-40B4-BE49-F238E27FC236}">
                <a16:creationId xmlns:a16="http://schemas.microsoft.com/office/drawing/2014/main" id="{E327E4FE-2C16-F965-0F8D-51692B8B7CF5}"/>
              </a:ext>
            </a:extLst>
          </p:cNvPr>
          <p:cNvSpPr txBox="1"/>
          <p:nvPr/>
        </p:nvSpPr>
        <p:spPr>
          <a:xfrm>
            <a:off x="720554" y="3446132"/>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Problem</a:t>
            </a:r>
            <a:r>
              <a:rPr lang="nl-NL" sz="1600">
                <a:ea typeface="+mn-lt"/>
                <a:cs typeface="+mn-lt"/>
              </a:rPr>
              <a:t> analysis</a:t>
            </a:r>
            <a:endParaRPr lang="nl-NL" sz="1600">
              <a:ea typeface="Calibri"/>
              <a:cs typeface="Calibri"/>
            </a:endParaRPr>
          </a:p>
          <a:p>
            <a:r>
              <a:rPr lang="nl-NL" sz="1600">
                <a:ea typeface="+mn-lt"/>
                <a:cs typeface="+mn-lt"/>
              </a:rPr>
              <a:t>Stakeholder analysis</a:t>
            </a:r>
            <a:endParaRPr lang="nl-NL" sz="1600">
              <a:ea typeface="Calibri"/>
              <a:cs typeface="Calibri"/>
            </a:endParaRPr>
          </a:p>
          <a:p>
            <a:r>
              <a:rPr lang="nl-NL" sz="1600" err="1">
                <a:ea typeface="+mn-lt"/>
                <a:cs typeface="+mn-lt"/>
              </a:rPr>
              <a:t>Objectives</a:t>
            </a:r>
            <a:r>
              <a:rPr lang="nl-NL" sz="1600">
                <a:ea typeface="+mn-lt"/>
                <a:cs typeface="+mn-lt"/>
              </a:rPr>
              <a:t> </a:t>
            </a:r>
            <a:endParaRPr lang="nl-NL" sz="1600">
              <a:ea typeface="Calibri"/>
              <a:cs typeface="Calibri"/>
            </a:endParaRPr>
          </a:p>
          <a:p>
            <a:r>
              <a:rPr lang="nl-NL" sz="1600">
                <a:ea typeface="+mn-lt"/>
                <a:cs typeface="+mn-lt"/>
              </a:rPr>
              <a:t>Risk analysis</a:t>
            </a:r>
            <a:endParaRPr lang="nl-NL" sz="1600">
              <a:ea typeface="Calibri"/>
              <a:cs typeface="Calibri"/>
            </a:endParaRPr>
          </a:p>
          <a:p>
            <a:pPr algn="l"/>
            <a:endParaRPr lang="nl-NL">
              <a:ea typeface="Calibri"/>
              <a:cs typeface="Calibri"/>
            </a:endParaRPr>
          </a:p>
        </p:txBody>
      </p:sp>
      <p:sp>
        <p:nvSpPr>
          <p:cNvPr id="363" name="Tekstvak 362">
            <a:extLst>
              <a:ext uri="{FF2B5EF4-FFF2-40B4-BE49-F238E27FC236}">
                <a16:creationId xmlns:a16="http://schemas.microsoft.com/office/drawing/2014/main" id="{4AF79074-6CA6-471C-54A4-597AB5934599}"/>
              </a:ext>
            </a:extLst>
          </p:cNvPr>
          <p:cNvSpPr txBox="1"/>
          <p:nvPr/>
        </p:nvSpPr>
        <p:spPr>
          <a:xfrm>
            <a:off x="2505512" y="3446131"/>
            <a:ext cx="1566423"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Staff</a:t>
            </a:r>
            <a:endParaRPr lang="nl-NL" err="1"/>
          </a:p>
          <a:p>
            <a:r>
              <a:rPr lang="nl-NL" sz="1600">
                <a:ea typeface="+mn-lt"/>
                <a:cs typeface="+mn-lt"/>
              </a:rPr>
              <a:t>Time</a:t>
            </a:r>
            <a:endParaRPr lang="nl-NL"/>
          </a:p>
          <a:p>
            <a:r>
              <a:rPr lang="nl-NL" sz="1600">
                <a:ea typeface="+mn-lt"/>
                <a:cs typeface="+mn-lt"/>
              </a:rPr>
              <a:t>Money</a:t>
            </a:r>
            <a:endParaRPr lang="nl-NL"/>
          </a:p>
          <a:p>
            <a:r>
              <a:rPr lang="nl-NL" sz="1600" err="1">
                <a:ea typeface="+mn-lt"/>
                <a:cs typeface="+mn-lt"/>
              </a:rPr>
              <a:t>Materials</a:t>
            </a:r>
            <a:endParaRPr lang="nl-NL" err="1"/>
          </a:p>
          <a:p>
            <a:r>
              <a:rPr lang="nl-NL" sz="1600">
                <a:ea typeface="+mn-lt"/>
                <a:cs typeface="+mn-lt"/>
              </a:rPr>
              <a:t>Equipment</a:t>
            </a:r>
            <a:endParaRPr lang="nl-NL"/>
          </a:p>
          <a:p>
            <a:r>
              <a:rPr lang="nl-NL" sz="1600">
                <a:ea typeface="+mn-lt"/>
                <a:cs typeface="+mn-lt"/>
              </a:rPr>
              <a:t>Technology </a:t>
            </a:r>
            <a:endParaRPr lang="nl-NL"/>
          </a:p>
          <a:p>
            <a:r>
              <a:rPr lang="nl-NL" sz="1600">
                <a:ea typeface="Calibri"/>
                <a:cs typeface="Calibri"/>
              </a:rPr>
              <a:t>...</a:t>
            </a:r>
          </a:p>
          <a:p>
            <a:pPr algn="l"/>
            <a:endParaRPr lang="nl-NL">
              <a:ea typeface="Calibri"/>
              <a:cs typeface="Calibri"/>
            </a:endParaRPr>
          </a:p>
        </p:txBody>
      </p:sp>
      <p:sp>
        <p:nvSpPr>
          <p:cNvPr id="364" name="Tekstvak 363">
            <a:extLst>
              <a:ext uri="{FF2B5EF4-FFF2-40B4-BE49-F238E27FC236}">
                <a16:creationId xmlns:a16="http://schemas.microsoft.com/office/drawing/2014/main" id="{CF3C0484-1AAB-490F-EAD7-E2155500A351}"/>
              </a:ext>
            </a:extLst>
          </p:cNvPr>
          <p:cNvSpPr txBox="1"/>
          <p:nvPr/>
        </p:nvSpPr>
        <p:spPr>
          <a:xfrm>
            <a:off x="4300908" y="3446130"/>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ea typeface="+mn-lt"/>
                <a:cs typeface="+mn-lt"/>
              </a:rPr>
              <a:t>Workshops</a:t>
            </a:r>
            <a:endParaRPr lang="nl-NL"/>
          </a:p>
          <a:p>
            <a:r>
              <a:rPr lang="nl-NL" sz="1600">
                <a:ea typeface="+mn-lt"/>
                <a:cs typeface="+mn-lt"/>
              </a:rPr>
              <a:t>Meetings</a:t>
            </a:r>
            <a:endParaRPr lang="nl-NL"/>
          </a:p>
          <a:p>
            <a:r>
              <a:rPr lang="nl-NL" sz="1600">
                <a:ea typeface="+mn-lt"/>
                <a:cs typeface="+mn-lt"/>
              </a:rPr>
              <a:t>Field trips</a:t>
            </a:r>
            <a:endParaRPr lang="nl-NL"/>
          </a:p>
          <a:p>
            <a:r>
              <a:rPr lang="nl-NL" sz="1600" err="1">
                <a:ea typeface="+mn-lt"/>
                <a:cs typeface="+mn-lt"/>
              </a:rPr>
              <a:t>Trainings</a:t>
            </a:r>
            <a:endParaRPr lang="nl-NL" err="1"/>
          </a:p>
          <a:p>
            <a:r>
              <a:rPr lang="nl-NL" sz="1600">
                <a:ea typeface="+mn-lt"/>
                <a:cs typeface="+mn-lt"/>
              </a:rPr>
              <a:t>Service delivery </a:t>
            </a:r>
            <a:endParaRPr lang="nl-NL"/>
          </a:p>
          <a:p>
            <a:r>
              <a:rPr lang="nl-NL" sz="1600">
                <a:ea typeface="Calibri"/>
                <a:cs typeface="Calibri"/>
              </a:rPr>
              <a:t>...</a:t>
            </a:r>
          </a:p>
          <a:p>
            <a:pPr algn="l"/>
            <a:endParaRPr lang="nl-NL">
              <a:ea typeface="Calibri"/>
              <a:cs typeface="Calibri"/>
            </a:endParaRPr>
          </a:p>
        </p:txBody>
      </p:sp>
      <p:sp>
        <p:nvSpPr>
          <p:cNvPr id="365" name="Tekstvak 364">
            <a:extLst>
              <a:ext uri="{FF2B5EF4-FFF2-40B4-BE49-F238E27FC236}">
                <a16:creationId xmlns:a16="http://schemas.microsoft.com/office/drawing/2014/main" id="{2A9CA145-FFC6-7B2E-EC80-E7F287EA534A}"/>
              </a:ext>
            </a:extLst>
          </p:cNvPr>
          <p:cNvSpPr txBox="1"/>
          <p:nvPr/>
        </p:nvSpPr>
        <p:spPr>
          <a:xfrm>
            <a:off x="6096304" y="3425252"/>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Number</a:t>
            </a:r>
            <a:r>
              <a:rPr lang="nl-NL" sz="1600">
                <a:ea typeface="+mn-lt"/>
                <a:cs typeface="+mn-lt"/>
              </a:rPr>
              <a:t> </a:t>
            </a:r>
            <a:r>
              <a:rPr lang="nl-NL" sz="1600" err="1">
                <a:ea typeface="+mn-lt"/>
                <a:cs typeface="+mn-lt"/>
              </a:rPr>
              <a:t>trained</a:t>
            </a:r>
            <a:r>
              <a:rPr lang="nl-NL" sz="1600">
                <a:ea typeface="+mn-lt"/>
                <a:cs typeface="+mn-lt"/>
              </a:rPr>
              <a:t>, </a:t>
            </a:r>
            <a:r>
              <a:rPr lang="nl-NL" sz="1600" err="1">
                <a:ea typeface="+mn-lt"/>
                <a:cs typeface="+mn-lt"/>
              </a:rPr>
              <a:t>sensitized</a:t>
            </a:r>
            <a:endParaRPr lang="nl-NL" err="1"/>
          </a:p>
          <a:p>
            <a:r>
              <a:rPr lang="nl-NL" sz="1600" err="1">
                <a:ea typeface="+mn-lt"/>
                <a:cs typeface="+mn-lt"/>
              </a:rPr>
              <a:t>Products</a:t>
            </a:r>
            <a:r>
              <a:rPr lang="nl-NL" sz="1600">
                <a:ea typeface="+mn-lt"/>
                <a:cs typeface="+mn-lt"/>
              </a:rPr>
              <a:t> </a:t>
            </a:r>
            <a:r>
              <a:rPr lang="nl-NL" sz="1600" err="1">
                <a:ea typeface="+mn-lt"/>
                <a:cs typeface="+mn-lt"/>
              </a:rPr>
              <a:t>developed</a:t>
            </a:r>
            <a:r>
              <a:rPr lang="nl-NL" sz="1600">
                <a:ea typeface="+mn-lt"/>
                <a:cs typeface="+mn-lt"/>
              </a:rPr>
              <a:t> </a:t>
            </a:r>
            <a:r>
              <a:rPr lang="nl-NL" sz="1600" err="1">
                <a:ea typeface="+mn-lt"/>
                <a:cs typeface="+mn-lt"/>
              </a:rPr>
              <a:t>and</a:t>
            </a:r>
            <a:r>
              <a:rPr lang="nl-NL" sz="1600">
                <a:ea typeface="+mn-lt"/>
                <a:cs typeface="+mn-lt"/>
              </a:rPr>
              <a:t> shared</a:t>
            </a:r>
            <a:endParaRPr lang="nl-NL"/>
          </a:p>
          <a:p>
            <a:r>
              <a:rPr lang="nl-NL" sz="1600">
                <a:ea typeface="+mn-lt"/>
                <a:cs typeface="+mn-lt"/>
              </a:rPr>
              <a:t>Equipment </a:t>
            </a:r>
            <a:r>
              <a:rPr lang="nl-NL" sz="1600" err="1">
                <a:ea typeface="+mn-lt"/>
                <a:cs typeface="+mn-lt"/>
              </a:rPr>
              <a:t>distributed</a:t>
            </a:r>
            <a:endParaRPr lang="nl-NL" err="1"/>
          </a:p>
          <a:p>
            <a:r>
              <a:rPr lang="nl-NL" sz="1600">
                <a:ea typeface="+mn-lt"/>
                <a:cs typeface="+mn-lt"/>
              </a:rPr>
              <a:t> …</a:t>
            </a:r>
            <a:endParaRPr lang="nl-NL"/>
          </a:p>
          <a:p>
            <a:endParaRPr lang="nl-NL" sz="1600">
              <a:ea typeface="Calibri"/>
              <a:cs typeface="Calibri"/>
            </a:endParaRPr>
          </a:p>
          <a:p>
            <a:pPr algn="l"/>
            <a:endParaRPr lang="nl-NL">
              <a:ea typeface="Calibri"/>
              <a:cs typeface="Calibri"/>
            </a:endParaRPr>
          </a:p>
        </p:txBody>
      </p:sp>
      <p:sp>
        <p:nvSpPr>
          <p:cNvPr id="366" name="Tekstvak 365">
            <a:extLst>
              <a:ext uri="{FF2B5EF4-FFF2-40B4-BE49-F238E27FC236}">
                <a16:creationId xmlns:a16="http://schemas.microsoft.com/office/drawing/2014/main" id="{8F120E25-446F-643D-EC47-4859B825D766}"/>
              </a:ext>
            </a:extLst>
          </p:cNvPr>
          <p:cNvSpPr txBox="1"/>
          <p:nvPr/>
        </p:nvSpPr>
        <p:spPr>
          <a:xfrm>
            <a:off x="7975207" y="3425251"/>
            <a:ext cx="156642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Calibri"/>
                <a:cs typeface="Calibri"/>
              </a:rPr>
              <a:t>Short term</a:t>
            </a:r>
          </a:p>
          <a:p>
            <a:r>
              <a:rPr lang="nl-NL" sz="1600">
                <a:ea typeface="+mn-lt"/>
                <a:cs typeface="+mn-lt"/>
              </a:rPr>
              <a:t>Knowledge/skills </a:t>
            </a:r>
            <a:r>
              <a:rPr lang="nl-NL" sz="1600" err="1">
                <a:ea typeface="+mn-lt"/>
                <a:cs typeface="+mn-lt"/>
              </a:rPr>
              <a:t>acquired</a:t>
            </a:r>
            <a:endParaRPr lang="nl-NL" err="1"/>
          </a:p>
          <a:p>
            <a:r>
              <a:rPr lang="nl-NL" sz="1600">
                <a:ea typeface="+mn-lt"/>
                <a:cs typeface="+mn-lt"/>
              </a:rPr>
              <a:t>Attitudes </a:t>
            </a:r>
            <a:r>
              <a:rPr lang="nl-NL" sz="1600" err="1">
                <a:ea typeface="+mn-lt"/>
                <a:cs typeface="+mn-lt"/>
              </a:rPr>
              <a:t>changed</a:t>
            </a:r>
            <a:endParaRPr lang="nl-NL" err="1"/>
          </a:p>
          <a:p>
            <a:r>
              <a:rPr lang="nl-NL" sz="1600">
                <a:ea typeface="+mn-lt"/>
                <a:cs typeface="+mn-lt"/>
              </a:rPr>
              <a:t>Change in </a:t>
            </a:r>
            <a:r>
              <a:rPr lang="nl-NL" sz="1600" err="1">
                <a:ea typeface="+mn-lt"/>
                <a:cs typeface="+mn-lt"/>
              </a:rPr>
              <a:t>behaviour</a:t>
            </a:r>
            <a:endParaRPr lang="nl-NL" err="1"/>
          </a:p>
          <a:p>
            <a:r>
              <a:rPr lang="nl-NL" sz="1600" err="1">
                <a:ea typeface="+mn-lt"/>
                <a:cs typeface="+mn-lt"/>
              </a:rPr>
              <a:t>Decisions</a:t>
            </a:r>
            <a:r>
              <a:rPr lang="nl-NL" sz="1600">
                <a:ea typeface="+mn-lt"/>
                <a:cs typeface="+mn-lt"/>
              </a:rPr>
              <a:t> made</a:t>
            </a:r>
            <a:endParaRPr lang="nl-NL"/>
          </a:p>
          <a:p>
            <a:r>
              <a:rPr lang="nl-NL" sz="1600">
                <a:ea typeface="+mn-lt"/>
                <a:cs typeface="+mn-lt"/>
              </a:rPr>
              <a:t>Actions </a:t>
            </a:r>
            <a:r>
              <a:rPr lang="nl-NL" sz="1600" err="1">
                <a:ea typeface="+mn-lt"/>
                <a:cs typeface="+mn-lt"/>
              </a:rPr>
              <a:t>undertaken</a:t>
            </a:r>
            <a:endParaRPr lang="nl-NL" err="1"/>
          </a:p>
          <a:p>
            <a:endParaRPr lang="nl-NL" sz="1600">
              <a:ea typeface="Calibri"/>
              <a:cs typeface="Calibri"/>
            </a:endParaRPr>
          </a:p>
          <a:p>
            <a:endParaRPr lang="nl-NL" sz="1600">
              <a:ea typeface="Calibri"/>
              <a:cs typeface="Calibri"/>
            </a:endParaRPr>
          </a:p>
          <a:p>
            <a:pPr algn="l"/>
            <a:endParaRPr lang="nl-NL">
              <a:ea typeface="Calibri"/>
              <a:cs typeface="Calibri"/>
            </a:endParaRPr>
          </a:p>
        </p:txBody>
      </p:sp>
      <p:sp>
        <p:nvSpPr>
          <p:cNvPr id="367" name="Tekstvak 366">
            <a:extLst>
              <a:ext uri="{FF2B5EF4-FFF2-40B4-BE49-F238E27FC236}">
                <a16:creationId xmlns:a16="http://schemas.microsoft.com/office/drawing/2014/main" id="{F42BFFB9-3F08-5C19-6103-E9FD2A723153}"/>
              </a:ext>
            </a:extLst>
          </p:cNvPr>
          <p:cNvSpPr txBox="1"/>
          <p:nvPr/>
        </p:nvSpPr>
        <p:spPr>
          <a:xfrm>
            <a:off x="9781043" y="3425250"/>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mn-lt"/>
                <a:cs typeface="+mn-lt"/>
              </a:rPr>
              <a:t>Long term</a:t>
            </a:r>
            <a:endParaRPr lang="nl-NL" b="1"/>
          </a:p>
          <a:p>
            <a:r>
              <a:rPr lang="nl-NL" sz="1600" err="1">
                <a:ea typeface="+mn-lt"/>
                <a:cs typeface="+mn-lt"/>
              </a:rPr>
              <a:t>Social</a:t>
            </a:r>
            <a:r>
              <a:rPr lang="nl-NL" sz="1600">
                <a:ea typeface="+mn-lt"/>
                <a:cs typeface="+mn-lt"/>
              </a:rPr>
              <a:t> change</a:t>
            </a:r>
            <a:endParaRPr lang="nl-NL"/>
          </a:p>
          <a:p>
            <a:r>
              <a:rPr lang="nl-NL" sz="1600" err="1">
                <a:ea typeface="+mn-lt"/>
                <a:cs typeface="+mn-lt"/>
              </a:rPr>
              <a:t>Economic</a:t>
            </a:r>
            <a:r>
              <a:rPr lang="nl-NL" sz="1600">
                <a:ea typeface="+mn-lt"/>
                <a:cs typeface="+mn-lt"/>
              </a:rPr>
              <a:t> change</a:t>
            </a:r>
            <a:endParaRPr lang="nl-NL"/>
          </a:p>
          <a:p>
            <a:r>
              <a:rPr lang="nl-NL" sz="1600" err="1">
                <a:ea typeface="+mn-lt"/>
                <a:cs typeface="+mn-lt"/>
              </a:rPr>
              <a:t>Environmental</a:t>
            </a:r>
            <a:r>
              <a:rPr lang="nl-NL" sz="1600">
                <a:ea typeface="+mn-lt"/>
                <a:cs typeface="+mn-lt"/>
              </a:rPr>
              <a:t> change</a:t>
            </a:r>
            <a:endParaRPr lang="nl-NL"/>
          </a:p>
          <a:p>
            <a:r>
              <a:rPr lang="nl-NL" sz="1600">
                <a:ea typeface="Calibri"/>
                <a:cs typeface="Calibri"/>
              </a:rPr>
              <a:t>...</a:t>
            </a:r>
          </a:p>
          <a:p>
            <a:endParaRPr lang="nl-NL" sz="1600">
              <a:ea typeface="Calibri"/>
              <a:cs typeface="Calibri"/>
            </a:endParaRPr>
          </a:p>
          <a:p>
            <a:pPr algn="l"/>
            <a:endParaRPr lang="nl-NL" sz="1600">
              <a:ea typeface="Calibri"/>
              <a:cs typeface="Calibri"/>
            </a:endParaRPr>
          </a:p>
          <a:p>
            <a:endParaRPr lang="nl-NL">
              <a:ea typeface="Calibri"/>
              <a:cs typeface="Calibri"/>
            </a:endParaRPr>
          </a:p>
        </p:txBody>
      </p:sp>
      <p:cxnSp>
        <p:nvCxnSpPr>
          <p:cNvPr id="371" name="Rechte verbindingslijn met pijl 370">
            <a:extLst>
              <a:ext uri="{FF2B5EF4-FFF2-40B4-BE49-F238E27FC236}">
                <a16:creationId xmlns:a16="http://schemas.microsoft.com/office/drawing/2014/main" id="{BA885426-82DC-53E3-3868-DD950365368C}"/>
              </a:ext>
            </a:extLst>
          </p:cNvPr>
          <p:cNvCxnSpPr/>
          <p:nvPr/>
        </p:nvCxnSpPr>
        <p:spPr>
          <a:xfrm flipH="1">
            <a:off x="3599798" y="3087275"/>
            <a:ext cx="3334010" cy="269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Rechte verbindingslijn met pijl 371">
            <a:extLst>
              <a:ext uri="{FF2B5EF4-FFF2-40B4-BE49-F238E27FC236}">
                <a16:creationId xmlns:a16="http://schemas.microsoft.com/office/drawing/2014/main" id="{92C5A48A-0716-BB0D-9068-73B6B56F942A}"/>
              </a:ext>
            </a:extLst>
          </p:cNvPr>
          <p:cNvCxnSpPr>
            <a:cxnSpLocks/>
          </p:cNvCxnSpPr>
          <p:nvPr/>
        </p:nvCxnSpPr>
        <p:spPr>
          <a:xfrm flipH="1">
            <a:off x="5520455" y="3087276"/>
            <a:ext cx="3114805" cy="288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kstvak 372">
            <a:extLst>
              <a:ext uri="{FF2B5EF4-FFF2-40B4-BE49-F238E27FC236}">
                <a16:creationId xmlns:a16="http://schemas.microsoft.com/office/drawing/2014/main" id="{C3A5A7D9-E82F-BBBE-4BE0-48EDE025420B}"/>
              </a:ext>
            </a:extLst>
          </p:cNvPr>
          <p:cNvSpPr txBox="1"/>
          <p:nvPr/>
        </p:nvSpPr>
        <p:spPr>
          <a:xfrm>
            <a:off x="2496187" y="5825232"/>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ea typeface="Calibri"/>
                <a:cs typeface="Calibri"/>
              </a:rPr>
              <a:t>Participant is object</a:t>
            </a:r>
          </a:p>
        </p:txBody>
      </p:sp>
      <p:sp>
        <p:nvSpPr>
          <p:cNvPr id="374" name="Tekstvak 373">
            <a:extLst>
              <a:ext uri="{FF2B5EF4-FFF2-40B4-BE49-F238E27FC236}">
                <a16:creationId xmlns:a16="http://schemas.microsoft.com/office/drawing/2014/main" id="{1760A959-D437-F764-D4FB-2CA8E4C8BDBD}"/>
              </a:ext>
            </a:extLst>
          </p:cNvPr>
          <p:cNvSpPr txBox="1"/>
          <p:nvPr/>
        </p:nvSpPr>
        <p:spPr>
          <a:xfrm>
            <a:off x="4542104" y="6002683"/>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ea typeface="Calibri"/>
                <a:cs typeface="Calibri"/>
              </a:rPr>
              <a:t>Participant is subject</a:t>
            </a:r>
          </a:p>
        </p:txBody>
      </p:sp>
      <p:sp>
        <p:nvSpPr>
          <p:cNvPr id="18" name="Rectangle 17"/>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94849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7EBC6-E9FD-5DF5-4763-89A1A663308E}"/>
              </a:ext>
            </a:extLst>
          </p:cNvPr>
          <p:cNvPicPr>
            <a:picLocks noChangeAspect="1"/>
          </p:cNvPicPr>
          <p:nvPr/>
        </p:nvPicPr>
        <p:blipFill>
          <a:blip r:embed="rId2"/>
          <a:stretch>
            <a:fillRect/>
          </a:stretch>
        </p:blipFill>
        <p:spPr>
          <a:xfrm>
            <a:off x="1222032" y="1266983"/>
            <a:ext cx="9463385" cy="474989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129550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3b. Example Impact/GO</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b="1"/>
              <a:t>IMPACT - </a:t>
            </a:r>
            <a:r>
              <a:rPr lang="en-US" sz="2400"/>
              <a:t>The livelihoods of vulnerable youth, including young women, in Albertine and Rwenzori subregions, are improved and sustained through access to skills development</a:t>
            </a:r>
          </a:p>
          <a:p>
            <a:pPr marL="0" indent="0" algn="just">
              <a:buNone/>
            </a:pPr>
            <a:endParaRPr lang="nl-NL" b="1"/>
          </a:p>
          <a:p>
            <a:pPr marL="342900" indent="-342900" algn="just"/>
            <a:r>
              <a:rPr lang="en-US" sz="2400" kern="1200">
                <a:effectLst/>
              </a:rPr>
              <a:t>65% of the graduates are employed (self and/or wage employment)  six months after the training</a:t>
            </a:r>
            <a:endParaRPr lang="en-US" sz="2400">
              <a:effectLst/>
            </a:endParaRPr>
          </a:p>
          <a:p>
            <a:pPr marL="342900" indent="-342900" algn="just"/>
            <a:r>
              <a:rPr lang="en-US" sz="2400">
                <a:ea typeface="Calibri" panose="020F0502020204030204"/>
                <a:cs typeface="Calibri" panose="020F0502020204030204"/>
              </a:rPr>
              <a:t>Employment = at least UGX 214,000 for 3 consecutive months by the end of the action</a:t>
            </a: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160871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3b. Example Outcome/SO</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sz="2400" b="1"/>
              <a:t>OUTCOME 1- </a:t>
            </a:r>
            <a:r>
              <a:rPr lang="en-US" sz="2400" kern="1200">
                <a:effectLst/>
              </a:rPr>
              <a:t> To equip 150 youth (50% female) with vocational and soft skills in selected trades by 2024</a:t>
            </a:r>
            <a:endParaRPr lang="nl-NL" sz="2400" b="1"/>
          </a:p>
          <a:p>
            <a:pPr marL="0" algn="l" rtl="0" eaLnBrk="1" fontAlgn="t" latinLnBrk="0" hangingPunct="1"/>
            <a:r>
              <a:rPr lang="en-US" sz="2400" b="0" i="0" u="none" strike="noStrike" kern="1200">
                <a:effectLst/>
              </a:rPr>
              <a:t>80% of the trainees are certified by DIT </a:t>
            </a:r>
            <a:endParaRPr lang="en-UG" sz="2400" b="0" i="0" u="none" strike="noStrike">
              <a:effectLst/>
            </a:endParaRPr>
          </a:p>
          <a:p>
            <a:pPr marL="0" algn="l" rtl="0" eaLnBrk="1" fontAlgn="t" latinLnBrk="0" hangingPunct="1"/>
            <a:r>
              <a:rPr lang="en-US" sz="2400" b="0" i="0" u="none" strike="noStrike" kern="1200">
                <a:effectLst/>
              </a:rPr>
              <a:t>80% of the trainees successfully complete the training</a:t>
            </a:r>
          </a:p>
          <a:p>
            <a:pPr marL="0" algn="l" rtl="0" eaLnBrk="1" fontAlgn="t" latinLnBrk="0" hangingPunct="1"/>
            <a:endParaRPr lang="en-UG" sz="2400" b="0" i="0" u="none" strike="noStrike">
              <a:effectLst/>
            </a:endParaRPr>
          </a:p>
          <a:p>
            <a:pPr marL="0" indent="0" algn="l" rtl="0" eaLnBrk="1" fontAlgn="t" latinLnBrk="0" hangingPunct="1">
              <a:buNone/>
            </a:pPr>
            <a:r>
              <a:rPr lang="en-US" sz="2400" b="1" i="0" u="none" strike="noStrike" kern="1200">
                <a:effectLst/>
              </a:rPr>
              <a:t>OUTCOME 2</a:t>
            </a:r>
            <a:r>
              <a:rPr lang="en-US" sz="2400" b="0" i="0" u="none" strike="noStrike" kern="1200">
                <a:effectLst/>
              </a:rPr>
              <a:t> - </a:t>
            </a:r>
            <a:r>
              <a:rPr lang="en-US" sz="2400" kern="1200">
                <a:effectLst/>
              </a:rPr>
              <a:t>To support the establishment of  at least 5 new youth-led group businesses by 2024</a:t>
            </a:r>
            <a:endParaRPr lang="en-US" sz="2400" b="0" i="0" u="none" strike="noStrike" kern="1200">
              <a:effectLst/>
            </a:endParaRPr>
          </a:p>
          <a:p>
            <a:pPr marL="0" algn="l" rtl="0" eaLnBrk="1" fontAlgn="t" latinLnBrk="0" hangingPunct="1"/>
            <a:r>
              <a:rPr lang="en-US" sz="2400" b="0" i="0" u="none" strike="noStrike" kern="1200">
                <a:effectLst/>
              </a:rPr>
              <a:t>70% of the  graduates </a:t>
            </a:r>
            <a:r>
              <a:rPr lang="en-US" sz="2400" b="0" i="0" u="none" strike="noStrike" kern="1200" err="1">
                <a:effectLst/>
              </a:rPr>
              <a:t>utilising</a:t>
            </a:r>
            <a:r>
              <a:rPr lang="en-US" sz="2400" b="0" i="0" u="none" strike="noStrike" kern="1200">
                <a:effectLst/>
              </a:rPr>
              <a:t> the startup kits 6 month after graduation </a:t>
            </a:r>
            <a:br>
              <a:rPr lang="en-US" sz="1800" b="0" i="0" u="none" strike="noStrike" kern="1200">
                <a:effectLst/>
                <a:latin typeface="Calibri" panose="020F0502020204030204" pitchFamily="34" charset="0"/>
              </a:rPr>
            </a:br>
            <a:br>
              <a:rPr lang="en-US" sz="1800" b="0" i="0" u="none" strike="noStrike" kern="1200">
                <a:effectLst/>
                <a:latin typeface="Calibri" panose="020F0502020204030204" pitchFamily="34" charset="0"/>
              </a:rPr>
            </a:br>
            <a:endParaRPr lang="en-UG" sz="1800" b="0" i="0" u="none" strike="noStrike">
              <a:effectLst/>
              <a:latin typeface="Arial" panose="020B0604020202020204" pitchFamily="34" charset="0"/>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264974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3b. Example Output/results</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panose="020F0502020204030204" pitchFamily="34" charset="0"/>
              </a:rPr>
              <a:t>#  trainees enrolled / trained</a:t>
            </a:r>
          </a:p>
          <a:p>
            <a:pPr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panose="020F0502020204030204" pitchFamily="34" charset="0"/>
              </a:rPr>
              <a:t># trainees</a:t>
            </a:r>
            <a:r>
              <a:rPr lang="en-US" sz="2400">
                <a:solidFill>
                  <a:srgbClr val="000000"/>
                </a:solidFill>
                <a:latin typeface="Calibri" panose="020F0502020204030204" pitchFamily="34" charset="0"/>
              </a:rPr>
              <a:t> completing training</a:t>
            </a:r>
            <a:endParaRPr lang="en-US" sz="2400" b="0" i="0" u="none" strike="noStrike" kern="1200">
              <a:solidFill>
                <a:srgbClr val="000000"/>
              </a:solidFill>
              <a:effectLst/>
              <a:latin typeface="Calibri" panose="020F0502020204030204" pitchFamily="34" charset="0"/>
            </a:endParaRPr>
          </a:p>
          <a:p>
            <a:pPr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panose="020F0502020204030204" pitchFamily="34" charset="0"/>
              </a:rPr>
              <a:t># trainees assessed by DIT </a:t>
            </a:r>
          </a:p>
          <a:p>
            <a:pPr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panose="020F0502020204030204" pitchFamily="34" charset="0"/>
              </a:rPr>
              <a:t># companies assessed for </a:t>
            </a:r>
            <a:r>
              <a:rPr lang="en-US" sz="2400">
                <a:solidFill>
                  <a:srgbClr val="000000"/>
                </a:solidFill>
                <a:latin typeface="Calibri" panose="020F0502020204030204" pitchFamily="34" charset="0"/>
              </a:rPr>
              <a:t>WBL</a:t>
            </a:r>
            <a:r>
              <a:rPr lang="en-US" sz="2400" b="0" i="0" u="none" strike="noStrike" kern="1200">
                <a:solidFill>
                  <a:srgbClr val="000000"/>
                </a:solidFill>
                <a:effectLst/>
                <a:latin typeface="Calibri" panose="020F0502020204030204" pitchFamily="34" charset="0"/>
              </a:rPr>
              <a:t>        </a:t>
            </a:r>
          </a:p>
          <a:p>
            <a:pPr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panose="020F0502020204030204" pitchFamily="34" charset="0"/>
              </a:rPr>
              <a:t># companies engaged for WBL           </a:t>
            </a:r>
          </a:p>
          <a:p>
            <a:pPr algn="l" rtl="0" eaLnBrk="1" fontAlgn="t" latinLnBrk="0" hangingPunct="1">
              <a:buFont typeface="Wingdings" panose="05000000000000000000" pitchFamily="2" charset="2"/>
              <a:buChar char="§"/>
            </a:pPr>
            <a:r>
              <a:rPr lang="en-US" sz="2400" b="0" i="0" u="none" strike="noStrike" kern="1200">
                <a:solidFill>
                  <a:srgbClr val="000000"/>
                </a:solidFill>
                <a:effectLst/>
                <a:latin typeface="Calibri" panose="020F0502020204030204" pitchFamily="34" charset="0"/>
              </a:rPr>
              <a:t># graduates linked to financial services </a:t>
            </a:r>
            <a:endParaRPr lang="en-UG" sz="2400" b="0" i="0" u="none" strike="noStrike">
              <a:effectLst/>
              <a:latin typeface="Arial" panose="020B0604020202020204" pitchFamily="34" charset="0"/>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405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B2E3-B140-0A3F-EDDB-CCE4E39F2047}"/>
              </a:ext>
            </a:extLst>
          </p:cNvPr>
          <p:cNvSpPr>
            <a:spLocks noGrp="1"/>
          </p:cNvSpPr>
          <p:nvPr>
            <p:ph type="title"/>
          </p:nvPr>
        </p:nvSpPr>
        <p:spPr/>
        <p:txBody>
          <a:bodyPr/>
          <a:lstStyle/>
          <a:p>
            <a:r>
              <a:rPr lang="en-US">
                <a:solidFill>
                  <a:srgbClr val="C00000"/>
                </a:solidFill>
              </a:rPr>
              <a:t>3b. Proposal template M&amp;E</a:t>
            </a:r>
            <a:endParaRPr lang="en-UG">
              <a:solidFill>
                <a:srgbClr val="C00000"/>
              </a:solidFill>
            </a:endParaRPr>
          </a:p>
        </p:txBody>
      </p:sp>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2361184" y="1645919"/>
            <a:ext cx="6949440" cy="5212081"/>
          </a:xfrm>
          <a:prstGeom prst="rect">
            <a:avLst/>
          </a:prstGeom>
        </p:spPr>
      </p:pic>
    </p:spTree>
    <p:extLst>
      <p:ext uri="{BB962C8B-B14F-4D97-AF65-F5344CB8AC3E}">
        <p14:creationId xmlns:p14="http://schemas.microsoft.com/office/powerpoint/2010/main" val="2371369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p:txBody>
          <a:bodyPr/>
          <a:lstStyle/>
          <a:p>
            <a:r>
              <a:rPr lang="en-US">
                <a:solidFill>
                  <a:srgbClr val="C00000"/>
                </a:solidFill>
              </a:rPr>
              <a:t>3b. Proposal template M&amp;E</a:t>
            </a:r>
            <a:endParaRPr lang="en-UG">
              <a:solidFill>
                <a:srgbClr val="C00000"/>
              </a:solidFill>
            </a:endParaRPr>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936240" y="1519618"/>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a:solidFill>
                  <a:srgbClr val="C00000"/>
                </a:solidFill>
              </a:rPr>
              <a:t>3c Proposal template budget</a:t>
            </a:r>
            <a:endParaRPr lang="en-UG">
              <a:solidFill>
                <a:srgbClr val="C0000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p:txBody>
          <a:bodyPr vert="horz" lIns="91440" tIns="45720" rIns="91440" bIns="45720" rtlCol="0" anchor="t">
            <a:normAutofit fontScale="85000" lnSpcReduction="10000"/>
          </a:bodyPr>
          <a:lstStyle/>
          <a:p>
            <a:pPr marL="0" indent="0" algn="just">
              <a:buNone/>
            </a:pPr>
            <a:r>
              <a:rPr lang="en-US"/>
              <a:t>The budget need to be coherent with the activities in the narrative &amp; action plan</a:t>
            </a:r>
          </a:p>
          <a:p>
            <a:pPr marL="0" indent="0" algn="just">
              <a:buNone/>
            </a:pPr>
            <a:endParaRPr lang="en-US"/>
          </a:p>
          <a:p>
            <a:pPr marL="267970" indent="-267970" algn="just"/>
            <a:r>
              <a:rPr lang="en-US" b="1"/>
              <a:t>NUMBERING</a:t>
            </a:r>
            <a:r>
              <a:rPr lang="en-US"/>
              <a:t>: Activity 1 in the narrative planning need to be transferred to a budget line for activity 1 </a:t>
            </a:r>
            <a:endParaRPr lang="en-US">
              <a:cs typeface="Calibri" panose="020F0502020204030204"/>
            </a:endParaRPr>
          </a:p>
          <a:p>
            <a:pPr marL="267970" indent="-267970" algn="just"/>
            <a:r>
              <a:rPr lang="en-US" b="1"/>
              <a:t>TIMING</a:t>
            </a:r>
            <a:r>
              <a:rPr lang="en-US"/>
              <a:t>: if you plan activity 1 in quarter 1 only, then you will only foresee a budget in quarter 1 for that activity</a:t>
            </a:r>
            <a:endParaRPr lang="en-US">
              <a:cs typeface="Calibri" panose="020F0502020204030204"/>
            </a:endParaRPr>
          </a:p>
          <a:p>
            <a:pPr marL="267970" indent="-267970"/>
            <a:r>
              <a:rPr lang="en-US" sz="2600" b="1">
                <a:cs typeface="Calibri"/>
              </a:rPr>
              <a:t>CODING:</a:t>
            </a:r>
            <a:r>
              <a:rPr lang="en-US" sz="2600">
                <a:cs typeface="Calibri"/>
              </a:rPr>
              <a:t> Codes correspond with the </a:t>
            </a:r>
            <a:r>
              <a:rPr lang="en-US" sz="2600" err="1">
                <a:cs typeface="Calibri"/>
              </a:rPr>
              <a:t>Logframe</a:t>
            </a:r>
            <a:r>
              <a:rPr lang="en-US" sz="2600">
                <a:cs typeface="Calibri"/>
              </a:rPr>
              <a:t>: Specific Objective, 01 Result number one,01 Activity Number one under result no One.</a:t>
            </a:r>
            <a:r>
              <a:rPr lang="en-US" sz="2600">
                <a:solidFill>
                  <a:srgbClr val="FF0000"/>
                </a:solidFill>
                <a:cs typeface="Calibri"/>
              </a:rPr>
              <a:t>A0101.</a:t>
            </a:r>
            <a:r>
              <a:rPr lang="en-US" sz="2600">
                <a:solidFill>
                  <a:schemeClr val="tx1"/>
                </a:solidFill>
                <a:cs typeface="Calibri"/>
              </a:rPr>
              <a:t>3rd level relates to sub activities </a:t>
            </a:r>
            <a:r>
              <a:rPr lang="en-US" sz="2600" err="1">
                <a:solidFill>
                  <a:schemeClr val="tx1"/>
                </a:solidFill>
                <a:cs typeface="Calibri"/>
              </a:rPr>
              <a:t>e.g</a:t>
            </a:r>
            <a:r>
              <a:rPr lang="en-US" sz="2600">
                <a:solidFill>
                  <a:schemeClr val="tx1"/>
                </a:solidFill>
                <a:cs typeface="Calibri"/>
              </a:rPr>
              <a:t> A010101,A010102</a:t>
            </a:r>
          </a:p>
          <a:p>
            <a:pPr marL="267970" indent="-267970" algn="just"/>
            <a:endParaRPr lang="en-US">
              <a:cs typeface="Calibri"/>
            </a:endParaRPr>
          </a:p>
          <a:p>
            <a:pPr marL="0" indent="0" algn="just">
              <a:buNone/>
            </a:pPr>
            <a:r>
              <a:rPr lang="en-US"/>
              <a:t>Budget min 150,000 – max 500,000 euro</a:t>
            </a:r>
            <a:endParaRPr lang="en-US">
              <a:cs typeface="Calibri"/>
            </a:endParaRPr>
          </a:p>
          <a:p>
            <a:pPr marL="267970" indent="-267970" algn="just"/>
            <a:endParaRPr lang="en-US">
              <a:cs typeface="Calibri"/>
            </a:endParaRPr>
          </a:p>
          <a:p>
            <a:pPr marL="267970" indent="-267970" algn="just"/>
            <a:endParaRPr lang="en-UG">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a:xfrm>
            <a:off x="557350" y="1825625"/>
            <a:ext cx="11025050" cy="4351338"/>
          </a:xfrm>
        </p:spPr>
        <p:txBody>
          <a:bodyPr vert="horz" lIns="91440" tIns="45720" rIns="91440" bIns="45720" rtlCol="0" anchor="t">
            <a:normAutofit/>
          </a:bodyPr>
          <a:lstStyle/>
          <a:p>
            <a:pPr marL="267970" indent="-267970" algn="just"/>
            <a:r>
              <a:rPr lang="en-US"/>
              <a:t>On a daily basis you will work with UGX, but the official max grant amount is in euro which you cannot exceed, so follow up of execution in euro is needed. </a:t>
            </a:r>
            <a:endParaRPr lang="nl-NL"/>
          </a:p>
          <a:p>
            <a:pPr marL="267970" indent="-267970" algn="just"/>
            <a:r>
              <a:rPr lang="en-US"/>
              <a:t>FX rate of UGX 3800: 1 EUR (grantees can use their own exchange rate (based on a reliable source) to estimate the budget</a:t>
            </a:r>
            <a:endParaRPr lang="en-US">
              <a:cs typeface="Calibri"/>
            </a:endParaRPr>
          </a:p>
          <a:p>
            <a:pPr marL="267970" indent="-267970" algn="just"/>
            <a:r>
              <a:rPr lang="en-US"/>
              <a:t>Exchange rate losses are ineligible costs and should be covered by the grantees themselves (e.g. through structure costs). Additionally, since the purpose of the grant is not to make money, any gains (exchange or interest) made on the funds received from </a:t>
            </a:r>
            <a:r>
              <a:rPr lang="en-US" err="1"/>
              <a:t>Enabel</a:t>
            </a:r>
            <a:r>
              <a:rPr lang="en-US"/>
              <a:t> must be re-used for the activities after </a:t>
            </a:r>
            <a:r>
              <a:rPr lang="en-US" err="1"/>
              <a:t>Enabel</a:t>
            </a:r>
            <a:r>
              <a:rPr lang="en-US"/>
              <a:t> approval. </a:t>
            </a:r>
            <a:endParaRPr lang="en-UG">
              <a:cs typeface="Calibri" panose="020F0502020204030204"/>
            </a:endParaRP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3c. Proposal template - Budget</a:t>
            </a:r>
            <a:endParaRPr lang="en-UG">
              <a:solidFill>
                <a:srgbClr val="C00000"/>
              </a:solidFill>
            </a:endParaRPr>
          </a:p>
        </p:txBody>
      </p:sp>
    </p:spTree>
    <p:extLst>
      <p:ext uri="{BB962C8B-B14F-4D97-AF65-F5344CB8AC3E}">
        <p14:creationId xmlns:p14="http://schemas.microsoft.com/office/powerpoint/2010/main" val="393663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FFAC-823E-024D-69D4-5761B7A55D2E}"/>
              </a:ext>
            </a:extLst>
          </p:cNvPr>
          <p:cNvSpPr>
            <a:spLocks noGrp="1"/>
          </p:cNvSpPr>
          <p:nvPr>
            <p:ph type="title"/>
          </p:nvPr>
        </p:nvSpPr>
        <p:spPr/>
        <p:txBody>
          <a:bodyPr>
            <a:normAutofit/>
          </a:bodyPr>
          <a:lstStyle/>
          <a:p>
            <a:r>
              <a:rPr lang="en-US"/>
              <a:t>1. Objective of the proposal orientation meeting</a:t>
            </a:r>
            <a:endParaRPr lang="en-UG"/>
          </a:p>
        </p:txBody>
      </p:sp>
      <p:sp>
        <p:nvSpPr>
          <p:cNvPr id="4" name="Content Placeholder 2">
            <a:extLst>
              <a:ext uri="{FF2B5EF4-FFF2-40B4-BE49-F238E27FC236}">
                <a16:creationId xmlns:a16="http://schemas.microsoft.com/office/drawing/2014/main" id="{75D3B882-F63A-622F-CFB6-5DCB56825E18}"/>
              </a:ext>
            </a:extLst>
          </p:cNvPr>
          <p:cNvSpPr>
            <a:spLocks noGrp="1"/>
          </p:cNvSpPr>
          <p:nvPr>
            <p:ph idx="1"/>
          </p:nvPr>
        </p:nvSpPr>
        <p:spPr>
          <a:xfrm>
            <a:off x="1799302" y="1877439"/>
            <a:ext cx="9299958" cy="3910518"/>
          </a:xfrm>
        </p:spPr>
        <p:txBody>
          <a:bodyPr>
            <a:normAutofit/>
          </a:bodyPr>
          <a:lstStyle/>
          <a:p>
            <a:pPr lvl="0" fontAlgn="base"/>
            <a:r>
              <a:rPr lang="en-US"/>
              <a:t>Share common missing or wrong elements in the Concept Notes in the previous stage (General feedback)</a:t>
            </a:r>
          </a:p>
          <a:p>
            <a:pPr lvl="0" algn="just"/>
            <a:r>
              <a:rPr lang="en-US"/>
              <a:t>Information on the process and tools for full proposal development:  templates, procedures, timelines relevant for phase 2</a:t>
            </a:r>
          </a:p>
          <a:p>
            <a:pPr lvl="0"/>
            <a:r>
              <a:rPr lang="en-US"/>
              <a:t>Respond to any questions and concerns regarding the </a:t>
            </a:r>
            <a:r>
              <a:rPr lang="en-US" err="1"/>
              <a:t>CfP</a:t>
            </a:r>
            <a:r>
              <a:rPr lang="en-US"/>
              <a:t> </a:t>
            </a:r>
          </a:p>
          <a:p>
            <a:pPr marL="0" indent="0" algn="ctr">
              <a:buNone/>
            </a:pPr>
            <a:endParaRPr lang="en-US" b="1"/>
          </a:p>
        </p:txBody>
      </p:sp>
    </p:spTree>
    <p:extLst>
      <p:ext uri="{BB962C8B-B14F-4D97-AF65-F5344CB8AC3E}">
        <p14:creationId xmlns:p14="http://schemas.microsoft.com/office/powerpoint/2010/main" val="421654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323959" y="1784260"/>
            <a:ext cx="11075562" cy="5073740"/>
          </a:xfrm>
        </p:spPr>
        <p:txBody>
          <a:bodyPr vert="horz" lIns="91440" tIns="45720" rIns="91440" bIns="45720" rtlCol="0" anchor="t">
            <a:normAutofit fontScale="25000" lnSpcReduction="20000"/>
          </a:bodyPr>
          <a:lstStyle/>
          <a:p>
            <a:pPr marL="0" indent="0" algn="just">
              <a:buNone/>
            </a:pPr>
            <a:r>
              <a:rPr lang="en-US" sz="11200"/>
              <a:t>The budget is broken down in 3 cost components;</a:t>
            </a:r>
            <a:endParaRPr lang="en-GB" sz="11200" b="1"/>
          </a:p>
          <a:p>
            <a:pPr marL="357188" indent="-357188" algn="just">
              <a:buFont typeface="+mj-lt"/>
              <a:buAutoNum type="arabicPeriod"/>
            </a:pPr>
            <a:r>
              <a:rPr lang="en-GB" sz="8000" b="1"/>
              <a:t>Operational costs</a:t>
            </a:r>
            <a:r>
              <a:rPr lang="en-GB" sz="8000"/>
              <a:t> (actual activity costs - general means cost): necessary and indispensable cost for achieving the objectives and results of the action, including the cost for achieving verifiable deliverables</a:t>
            </a:r>
            <a:endParaRPr lang="nl-NL"/>
          </a:p>
          <a:p>
            <a:pPr marL="812800" lvl="2" indent="0" algn="just">
              <a:buNone/>
            </a:pPr>
            <a:r>
              <a:rPr lang="en-GB" sz="7200"/>
              <a:t>Ex : fees for instructors, consultancy fees, fuel for transporting, workshop costs, 	training 	materials, food for trainees, fees for trainees etc.</a:t>
            </a:r>
          </a:p>
          <a:p>
            <a:pPr marL="357188" indent="-357188" algn="just">
              <a:buFont typeface="+mj-lt"/>
              <a:buAutoNum type="arabicPeriod"/>
            </a:pPr>
            <a:r>
              <a:rPr lang="en-GB" sz="8000" b="1"/>
              <a:t>Management costs </a:t>
            </a:r>
            <a:r>
              <a:rPr lang="en-GB" sz="8000"/>
              <a:t>(costs to support the management team): identified costs related to management, supervision, coordination, monitoring, control, evaluation and financial audit which specifically originate in the implementation of the action or the justification of the Grant</a:t>
            </a:r>
            <a:endParaRPr lang="en-GB" sz="8000">
              <a:cs typeface="Calibri" panose="020F0502020204030204"/>
            </a:endParaRPr>
          </a:p>
          <a:p>
            <a:pPr marL="299720" lvl="1" indent="0" algn="just">
              <a:buNone/>
            </a:pPr>
            <a:r>
              <a:rPr lang="en-GB" sz="8000"/>
              <a:t>   Ex : Salary for staff, Mid-term evaluation, special audit costs </a:t>
            </a:r>
            <a:endParaRPr lang="en-GB" sz="8000">
              <a:cs typeface="Calibri" panose="020F0502020204030204"/>
            </a:endParaRPr>
          </a:p>
          <a:p>
            <a:pPr marL="1442720" lvl="1" indent="-1143000" algn="just"/>
            <a:endParaRPr lang="en-GB" sz="8000">
              <a:cs typeface="Calibri" panose="020F0502020204030204"/>
            </a:endParaRPr>
          </a:p>
          <a:p>
            <a:pPr marL="357188" indent="-357188" algn="just">
              <a:buFont typeface="+mj-lt"/>
              <a:buAutoNum type="arabicPeriod"/>
            </a:pPr>
            <a:r>
              <a:rPr lang="en-GB" sz="8000" b="1"/>
              <a:t>Structure costs (7% max of eligible operational costs)</a:t>
            </a:r>
            <a:r>
              <a:rPr lang="en-GB" sz="800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a:cs typeface="Calibri" panose="020F0502020204030204"/>
            </a:endParaRPr>
          </a:p>
          <a:p>
            <a:pPr marL="1195070" lvl="3" indent="0" algn="just">
              <a:buNone/>
            </a:pPr>
            <a:r>
              <a:rPr lang="en-GB" sz="7400"/>
              <a:t>Ex: supporting staff (those that cannot be justified under management costs through timesheets e.g., procurement), water &amp; electricity &amp; internet of the  office etc. 		 </a:t>
            </a:r>
            <a:endParaRPr lang="en-GB" sz="7400">
              <a:cs typeface="Calibri"/>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3c. Proposal template - Budget</a:t>
            </a:r>
            <a:endParaRPr lang="en-UG">
              <a:solidFill>
                <a:srgbClr val="C00000"/>
              </a:solidFill>
            </a:endParaRPr>
          </a:p>
        </p:txBody>
      </p:sp>
    </p:spTree>
    <p:extLst>
      <p:ext uri="{BB962C8B-B14F-4D97-AF65-F5344CB8AC3E}">
        <p14:creationId xmlns:p14="http://schemas.microsoft.com/office/powerpoint/2010/main" val="3619956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a:xfrm>
            <a:off x="632490" y="1825625"/>
            <a:ext cx="10923788" cy="4351338"/>
          </a:xfrm>
        </p:spPr>
        <p:txBody>
          <a:bodyPr>
            <a:normAutofit/>
          </a:bodyPr>
          <a:lstStyle/>
          <a:p>
            <a:pPr algn="just"/>
            <a:r>
              <a:rPr lang="en-US"/>
              <a:t>What are the rules concerning </a:t>
            </a:r>
            <a:r>
              <a:rPr lang="en-US" b="1"/>
              <a:t>structure costs?</a:t>
            </a:r>
          </a:p>
          <a:p>
            <a:pPr marL="423863" algn="just">
              <a:lnSpc>
                <a:spcPct val="115000"/>
              </a:lnSpc>
              <a:spcBef>
                <a:spcPts val="0"/>
              </a:spcBef>
              <a:buSzPts val="1900"/>
              <a:buFontTx/>
              <a:buChar char="-"/>
            </a:pPr>
            <a:r>
              <a:rPr lang="en-US"/>
              <a:t>The percentage (max.7%) must be justified before signature of the Grant Agreement and correspond to the general structure costs of the grantee </a:t>
            </a:r>
            <a:endParaRPr lang="en-GB"/>
          </a:p>
          <a:p>
            <a:pPr marL="423863" algn="just">
              <a:lnSpc>
                <a:spcPct val="115000"/>
              </a:lnSpc>
              <a:spcBef>
                <a:spcPts val="0"/>
              </a:spcBef>
              <a:buSzPts val="1900"/>
              <a:buFontTx/>
              <a:buChar char="-"/>
            </a:pPr>
            <a:r>
              <a:rPr lang="en-GB"/>
              <a:t>It’s a lump-sum and maximum 7% of operational costs</a:t>
            </a:r>
          </a:p>
          <a:p>
            <a:pPr marL="423863" algn="just">
              <a:lnSpc>
                <a:spcPct val="115000"/>
              </a:lnSpc>
              <a:spcBef>
                <a:spcPts val="0"/>
              </a:spcBef>
              <a:buSzPts val="1900"/>
              <a:buFontTx/>
              <a:buChar char="-"/>
            </a:pPr>
            <a:r>
              <a:rPr lang="en-GB"/>
              <a:t>Once the % has been set and confirmed by the analysis of the grantee’s accounts, no supporting document have to be provided by the grantee. In the reporting, it just appears as a separate line at the end (+ 7%).</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3c. Proposal template - Budget</a:t>
            </a:r>
            <a:endParaRPr lang="en-UG">
              <a:solidFill>
                <a:srgbClr val="C00000"/>
              </a:solidFill>
            </a:endParaRPr>
          </a:p>
        </p:txBody>
      </p:sp>
    </p:spTree>
    <p:extLst>
      <p:ext uri="{BB962C8B-B14F-4D97-AF65-F5344CB8AC3E}">
        <p14:creationId xmlns:p14="http://schemas.microsoft.com/office/powerpoint/2010/main" val="1002444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a:t>Ineligible costs (1/2):</a:t>
            </a:r>
          </a:p>
          <a:p>
            <a:pPr algn="just"/>
            <a:r>
              <a:rPr lang="en-GB"/>
              <a:t>Expenses that are included in the ineligible list (see guidelines)</a:t>
            </a:r>
          </a:p>
          <a:p>
            <a:pPr algn="just"/>
            <a:r>
              <a:rPr lang="en-GB"/>
              <a:t>Expenses that are incurred before or after the duration of this grant agreement </a:t>
            </a:r>
          </a:p>
          <a:p>
            <a:pPr algn="just"/>
            <a:r>
              <a:rPr lang="en-GB"/>
              <a:t>Expenses that cannot be identified, verified and are not included in the grantee's accounts </a:t>
            </a:r>
          </a:p>
          <a:p>
            <a:pPr algn="just"/>
            <a:r>
              <a:rPr lang="en-GB"/>
              <a:t>Expenses not in line with applicable legal fiscal and social provisions</a:t>
            </a:r>
          </a:p>
          <a:p>
            <a:pPr algn="just"/>
            <a:r>
              <a:rPr lang="en-GB"/>
              <a:t>Expenses that are not reasonable, justified, not respecting the principle of good financial management, in particular concerning cost efficiency and effectiveness</a:t>
            </a:r>
          </a:p>
          <a:p>
            <a:pPr algn="just"/>
            <a:r>
              <a:rPr lang="en-GB"/>
              <a:t>Expenses not in line with the action plan, not necessary to achieve the results</a:t>
            </a:r>
          </a:p>
          <a:p>
            <a:pPr algn="just"/>
            <a:r>
              <a:rPr lang="en-GB"/>
              <a:t>No contributions in kind are considered</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3c. Proposal template - Budget</a:t>
            </a:r>
            <a:endParaRPr lang="en-UG">
              <a:solidFill>
                <a:srgbClr val="C00000"/>
              </a:solidFill>
            </a:endParaRPr>
          </a:p>
        </p:txBody>
      </p:sp>
    </p:spTree>
    <p:extLst>
      <p:ext uri="{BB962C8B-B14F-4D97-AF65-F5344CB8AC3E}">
        <p14:creationId xmlns:p14="http://schemas.microsoft.com/office/powerpoint/2010/main" val="3569556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600891" y="1671024"/>
            <a:ext cx="5517305"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600" b="1"/>
              <a:t>Ineligible costs (2/2):</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Accounting entries not leading to payments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Provisions for liabilities and charges, losses, debts or possible future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Debts and debit interests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Doubtful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Currency exchange losses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Loans to third parties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Guarantees and securities;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Costs already financed by another grant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Invoices made out by other organisations for goods and services already subsidized </a:t>
            </a:r>
            <a:endParaRPr kumimoji="0" lang="en-US" sz="2800" b="0" i="0" u="none" strike="noStrike" kern="1200" cap="none" spc="0" normalizeH="0" baseline="0" noProof="0">
              <a:ln>
                <a:noFill/>
              </a:ln>
              <a:solidFill>
                <a:srgbClr val="585756"/>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5921829" y="1542782"/>
            <a:ext cx="5616399"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endParaRPr kumimoji="0" lang="en-US" sz="5000" b="0" i="0" u="none" strike="noStrike" kern="1200" cap="none" spc="0" normalizeH="0" baseline="0" noProof="0">
              <a:ln>
                <a:noFill/>
              </a:ln>
              <a:solidFill>
                <a:srgbClr val="585756"/>
              </a:solidFill>
              <a:effectLst/>
              <a:uLnTx/>
              <a:uFillTx/>
              <a:latin typeface="Calibri" panose="020F0502020204030204"/>
              <a:ea typeface="+mn-ea"/>
              <a:cs typeface="+mn-cs"/>
            </a:endParaRP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Subcontracting by means of service or consultancy contracts to personnel members, Board members or General Assembly members of the </a:t>
            </a:r>
            <a:r>
              <a:rPr kumimoji="0" lang="en-US" sz="7400" b="0" i="0" u="none" strike="noStrike" kern="1200" cap="none" spc="0" normalizeH="0" baseline="0" noProof="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 subsidized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Any sub-letting to oneself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Purchases of land or buildings;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Compensation for damage falling under the civil liability of the </a:t>
            </a:r>
            <a:r>
              <a:rPr kumimoji="0" lang="en-US" sz="7400" b="0" i="0" u="none" strike="noStrike" kern="1200" cap="none" spc="0" normalizeH="0" baseline="0" noProof="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Employment termination compensation for the term of notice not performed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Purchase of alcoholic beverages, tobacco and derived products thereof </a:t>
            </a: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3c. Proposal template - Budget</a:t>
            </a:r>
            <a:endParaRPr lang="en-UG">
              <a:solidFill>
                <a:srgbClr val="C00000"/>
              </a:solidFill>
            </a:endParaRPr>
          </a:p>
        </p:txBody>
      </p:sp>
    </p:spTree>
    <p:extLst>
      <p:ext uri="{BB962C8B-B14F-4D97-AF65-F5344CB8AC3E}">
        <p14:creationId xmlns:p14="http://schemas.microsoft.com/office/powerpoint/2010/main" val="195677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946455" y="1725085"/>
            <a:ext cx="10890247" cy="5132915"/>
          </a:xfr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3c. Proposal template - Budget</a:t>
            </a:r>
            <a:endParaRPr lang="en-UG">
              <a:solidFill>
                <a:srgbClr val="C00000"/>
              </a:solidFill>
            </a:endParaRPr>
          </a:p>
        </p:txBody>
      </p:sp>
    </p:spTree>
    <p:extLst>
      <p:ext uri="{BB962C8B-B14F-4D97-AF65-F5344CB8AC3E}">
        <p14:creationId xmlns:p14="http://schemas.microsoft.com/office/powerpoint/2010/main" val="3626161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2B119-0254-8BB4-FD01-703D7FF3D29D}"/>
              </a:ext>
            </a:extLst>
          </p:cNvPr>
          <p:cNvSpPr txBox="1">
            <a:spLocks/>
          </p:cNvSpPr>
          <p:nvPr/>
        </p:nvSpPr>
        <p:spPr>
          <a:xfrm>
            <a:off x="1799302" y="345461"/>
            <a:ext cx="8637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a:solidFill>
                  <a:srgbClr val="C00000"/>
                </a:solidFill>
              </a:rPr>
              <a:t>c) Proposal template - Budget</a:t>
            </a:r>
            <a:endParaRPr lang="en-UG">
              <a:solidFill>
                <a:srgbClr val="C00000"/>
              </a:solidFill>
            </a:endParaRPr>
          </a:p>
        </p:txBody>
      </p:sp>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36617" y="1288275"/>
            <a:ext cx="9218975" cy="382749"/>
          </a:xfrm>
        </p:spPr>
        <p:txBody>
          <a:bodyPr>
            <a:noAutofit/>
          </a:bodyPr>
          <a:lstStyle/>
          <a:p>
            <a:r>
              <a:rPr lang="en-US" sz="2800">
                <a:cs typeface="Calibri"/>
              </a:rPr>
              <a:t>Indicative Costs</a:t>
            </a:r>
            <a:endParaRPr lang="en-US" sz="280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1236617" y="1671024"/>
            <a:ext cx="10337073" cy="5146929"/>
          </a:xfrm>
        </p:spPr>
      </p:pic>
    </p:spTree>
    <p:extLst>
      <p:ext uri="{BB962C8B-B14F-4D97-AF65-F5344CB8AC3E}">
        <p14:creationId xmlns:p14="http://schemas.microsoft.com/office/powerpoint/2010/main" val="70735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D86E4-3558-90C4-64D0-1401EDD79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BD3A1-4FE3-078C-231D-6559043241F7}"/>
              </a:ext>
            </a:extLst>
          </p:cNvPr>
          <p:cNvSpPr>
            <a:spLocks noGrp="1"/>
          </p:cNvSpPr>
          <p:nvPr>
            <p:ph type="title"/>
          </p:nvPr>
        </p:nvSpPr>
        <p:spPr/>
        <p:txBody>
          <a:bodyPr/>
          <a:lstStyle/>
          <a:p>
            <a:r>
              <a:rPr lang="en-US">
                <a:solidFill>
                  <a:srgbClr val="C00000"/>
                </a:solidFill>
              </a:rPr>
              <a:t>3c. Proposal template budget DURING IMPLEMENTATION</a:t>
            </a:r>
            <a:endParaRPr lang="en-UG">
              <a:solidFill>
                <a:srgbClr val="C00000"/>
              </a:solidFill>
            </a:endParaRPr>
          </a:p>
        </p:txBody>
      </p:sp>
      <p:sp>
        <p:nvSpPr>
          <p:cNvPr id="3" name="Content Placeholder 2">
            <a:extLst>
              <a:ext uri="{FF2B5EF4-FFF2-40B4-BE49-F238E27FC236}">
                <a16:creationId xmlns:a16="http://schemas.microsoft.com/office/drawing/2014/main" id="{8518D9E6-0548-1503-1458-07AA4544CEC7}"/>
              </a:ext>
            </a:extLst>
          </p:cNvPr>
          <p:cNvSpPr>
            <a:spLocks noGrp="1"/>
          </p:cNvSpPr>
          <p:nvPr>
            <p:ph idx="1"/>
          </p:nvPr>
        </p:nvSpPr>
        <p:spPr/>
        <p:txBody>
          <a:bodyPr>
            <a:normAutofit/>
          </a:bodyPr>
          <a:lstStyle/>
          <a:p>
            <a:pPr algn="just"/>
            <a:r>
              <a:rPr lang="en-US"/>
              <a:t>Modification between </a:t>
            </a:r>
            <a:r>
              <a:rPr lang="en-US" b="1"/>
              <a:t>results</a:t>
            </a:r>
            <a:r>
              <a:rPr lang="en-US"/>
              <a:t> leading to a variation not greater than 15% of amounts initially planned.</a:t>
            </a:r>
          </a:p>
          <a:p>
            <a:pPr algn="just"/>
            <a:r>
              <a:rPr lang="en-US"/>
              <a:t>Modification between </a:t>
            </a:r>
            <a:r>
              <a:rPr lang="en-US" b="1"/>
              <a:t>activities</a:t>
            </a:r>
            <a:r>
              <a:rPr lang="en-US"/>
              <a:t> of the same result leading to a variation not greater than 25% of the amounts initially planned.</a:t>
            </a:r>
          </a:p>
          <a:p>
            <a:pPr algn="just"/>
            <a:r>
              <a:rPr lang="en-US"/>
              <a:t>Changes between operational costs (A) and management costs (B) are not allowed without an amendment.</a:t>
            </a:r>
          </a:p>
          <a:p>
            <a:pPr algn="just"/>
            <a:r>
              <a:rPr lang="en-US"/>
              <a:t>Changes to structure costs (C) are not allowed.</a:t>
            </a:r>
          </a:p>
          <a:p>
            <a:pPr algn="just"/>
            <a:endParaRPr lang="en-UG"/>
          </a:p>
        </p:txBody>
      </p:sp>
    </p:spTree>
    <p:extLst>
      <p:ext uri="{BB962C8B-B14F-4D97-AF65-F5344CB8AC3E}">
        <p14:creationId xmlns:p14="http://schemas.microsoft.com/office/powerpoint/2010/main" val="3341804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FBA2-EB24-5EE0-6A13-0C83557A4AA0}"/>
              </a:ext>
            </a:extLst>
          </p:cNvPr>
          <p:cNvSpPr>
            <a:spLocks noGrp="1"/>
          </p:cNvSpPr>
          <p:nvPr>
            <p:ph type="title"/>
          </p:nvPr>
        </p:nvSpPr>
        <p:spPr/>
        <p:txBody>
          <a:bodyPr/>
          <a:lstStyle/>
          <a:p>
            <a:r>
              <a:rPr lang="en-US">
                <a:solidFill>
                  <a:srgbClr val="C00000"/>
                </a:solidFill>
              </a:rPr>
              <a:t>3c. Proposal template budget </a:t>
            </a:r>
            <a:endParaRPr lang="en-UG">
              <a:solidFill>
                <a:srgbClr val="C00000"/>
              </a:solidFill>
            </a:endParaRPr>
          </a:p>
        </p:txBody>
      </p:sp>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p:txBody>
          <a:bodyPr>
            <a:normAutofit/>
          </a:bodyPr>
          <a:lstStyle/>
          <a:p>
            <a:pPr marL="0" indent="0" algn="just">
              <a:buNone/>
            </a:pPr>
            <a:r>
              <a:rPr lang="en-US" b="1"/>
              <a:t>Budget proposal may not differ more than 20% from the initial concept note budget </a:t>
            </a:r>
            <a:r>
              <a:rPr lang="en-US"/>
              <a:t>and must remain within the minimum and maximum amounts</a:t>
            </a:r>
          </a:p>
          <a:p>
            <a:pPr marL="0" indent="0" algn="just">
              <a:buNone/>
            </a:pPr>
            <a:endParaRPr lang="en-US"/>
          </a:p>
          <a:p>
            <a:pPr marL="0" indent="0" algn="just">
              <a:buNone/>
            </a:pPr>
            <a:r>
              <a:rPr lang="en-US"/>
              <a:t>Budget min 150,000 – max 500,000 euro</a:t>
            </a:r>
          </a:p>
          <a:p>
            <a:pPr marL="0" indent="0" algn="just">
              <a:buNone/>
            </a:pPr>
            <a:endParaRPr lang="en-US">
              <a:cs typeface="Calibri"/>
            </a:endParaRPr>
          </a:p>
          <a:p>
            <a:pPr marL="0" indent="0" algn="just">
              <a:buNone/>
            </a:pPr>
            <a:r>
              <a:rPr lang="en-US" b="1"/>
              <a:t>Budget presentation in excel (Annex B of the grant agreement)</a:t>
            </a:r>
          </a:p>
          <a:p>
            <a:pPr marL="0" indent="0" algn="just">
              <a:buNone/>
            </a:pPr>
            <a:endParaRPr lang="en-US">
              <a:cs typeface="Calibri"/>
            </a:endParaRPr>
          </a:p>
          <a:p>
            <a:pPr marL="0" indent="0" algn="just">
              <a:buNone/>
            </a:pPr>
            <a:endParaRPr lang="en-US"/>
          </a:p>
          <a:p>
            <a:pPr algn="just"/>
            <a:endParaRPr lang="en-UG"/>
          </a:p>
        </p:txBody>
      </p:sp>
    </p:spTree>
    <p:extLst>
      <p:ext uri="{BB962C8B-B14F-4D97-AF65-F5344CB8AC3E}">
        <p14:creationId xmlns:p14="http://schemas.microsoft.com/office/powerpoint/2010/main" val="3594138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33E7-AA6A-29B6-B187-1810BEFC185E}"/>
              </a:ext>
            </a:extLst>
          </p:cNvPr>
          <p:cNvSpPr>
            <a:spLocks noGrp="1"/>
          </p:cNvSpPr>
          <p:nvPr>
            <p:ph type="title"/>
          </p:nvPr>
        </p:nvSpPr>
        <p:spPr/>
        <p:txBody>
          <a:bodyPr/>
          <a:lstStyle/>
          <a:p>
            <a:r>
              <a:rPr lang="en-US">
                <a:solidFill>
                  <a:srgbClr val="C00000"/>
                </a:solidFill>
              </a:rPr>
              <a:t>3c. Proposal template budget</a:t>
            </a:r>
            <a:endParaRPr lang="en-UG">
              <a:solidFill>
                <a:srgbClr val="C00000"/>
              </a:solidFill>
            </a:endParaRPr>
          </a:p>
        </p:txBody>
      </p:sp>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379498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68" y="597386"/>
            <a:ext cx="9243167" cy="1325563"/>
          </a:xfrm>
        </p:spPr>
        <p:txBody>
          <a:bodyPr vert="horz" lIns="91440" tIns="45720" rIns="91440" bIns="45720" rtlCol="0" anchor="t">
            <a:normAutofit/>
          </a:bodyPr>
          <a:lstStyle/>
          <a:p>
            <a:r>
              <a:rPr lang="en-US">
                <a:solidFill>
                  <a:srgbClr val="C00000"/>
                </a:solidFill>
              </a:rPr>
              <a:t>4. Application procedure / Next steps</a:t>
            </a:r>
          </a:p>
        </p:txBody>
      </p:sp>
      <p:sp>
        <p:nvSpPr>
          <p:cNvPr id="3" name="Content Placeholder 2"/>
          <p:cNvSpPr>
            <a:spLocks noGrp="1"/>
          </p:cNvSpPr>
          <p:nvPr>
            <p:ph idx="1"/>
          </p:nvPr>
        </p:nvSpPr>
        <p:spPr>
          <a:xfrm>
            <a:off x="1099980" y="1521425"/>
            <a:ext cx="10438877" cy="5336575"/>
          </a:xfrm>
        </p:spPr>
        <p:txBody>
          <a:bodyPr vert="horz" lIns="91440" tIns="45720" rIns="91440" bIns="45720" rtlCol="0" anchor="t">
            <a:normAutofit/>
          </a:bodyPr>
          <a:lstStyle/>
          <a:p>
            <a:pPr marL="267970" indent="-267970"/>
            <a:r>
              <a:rPr lang="en-GB" sz="2600"/>
              <a:t>Use the complete </a:t>
            </a:r>
            <a:r>
              <a:rPr lang="en-GB" sz="2600" b="1"/>
              <a:t>Annex A Grant Application File, Part B</a:t>
            </a:r>
            <a:r>
              <a:rPr lang="en-GB" sz="2600"/>
              <a:t>. Do not use own templates &amp; do not tweak the template</a:t>
            </a:r>
          </a:p>
          <a:p>
            <a:pPr marL="267970" indent="-267970"/>
            <a:r>
              <a:rPr lang="en-GB" sz="2400"/>
              <a:t>Concept note may not be modified by the applicant in the </a:t>
            </a:r>
            <a:r>
              <a:rPr lang="en-US" sz="2400"/>
              <a:t>proposal (</a:t>
            </a:r>
            <a:r>
              <a:rPr lang="en-US" sz="2400" b="1"/>
              <a:t>no substantial change to key activities/approaches</a:t>
            </a:r>
            <a:r>
              <a:rPr lang="en-US" sz="2400"/>
              <a:t>)</a:t>
            </a:r>
          </a:p>
          <a:p>
            <a:pPr marL="267970" indent="-267970"/>
            <a:r>
              <a:rPr lang="en-GB" sz="2600"/>
              <a:t>Submission in English only</a:t>
            </a:r>
          </a:p>
          <a:p>
            <a:pPr marL="267970" indent="-267970"/>
            <a:r>
              <a:rPr lang="en-US" sz="2600"/>
              <a:t>Provide a detailed budget (annex B)- Amount requested in the proposal </a:t>
            </a:r>
            <a:r>
              <a:rPr lang="en-US" sz="2600" b="1"/>
              <a:t>may not vary more than 20% </a:t>
            </a:r>
            <a:r>
              <a:rPr lang="en-US" sz="2600"/>
              <a:t>in relation to the initial estimate</a:t>
            </a:r>
          </a:p>
          <a:p>
            <a:pPr marL="267970" indent="-267970"/>
            <a:r>
              <a:rPr lang="en-US" sz="2600"/>
              <a:t>Errors or major inconsistencies concerning the points mentioned in the instructions of the form may result in rejection (e.g., content required, pages, …)</a:t>
            </a:r>
          </a:p>
          <a:p>
            <a:pPr marL="267970" indent="-267970"/>
            <a:r>
              <a:rPr lang="en-US" sz="2600" err="1"/>
              <a:t>Enabel</a:t>
            </a:r>
            <a:r>
              <a:rPr lang="en-US" sz="2600"/>
              <a:t> reserves the right to request clarification where the information provided does not enable it to carry out an objective evaluation</a:t>
            </a: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237525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a:solidFill>
                  <a:srgbClr val="C00000"/>
                </a:solidFill>
              </a:rPr>
              <a:t>1. Objectives of the call</a:t>
            </a:r>
            <a:endParaRPr lang="en-US">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endParaRPr lang="en-US"/>
          </a:p>
          <a:p>
            <a:pPr marL="267970" indent="-267970" algn="just">
              <a:buNone/>
            </a:pPr>
            <a:r>
              <a:rPr lang="en-US">
                <a:ea typeface="+mn-lt"/>
                <a:cs typeface="+mn-lt"/>
              </a:rPr>
              <a:t>Guidelines, annexes, clarifications (Q&amp;A) and all other communication:</a:t>
            </a:r>
          </a:p>
          <a:p>
            <a:pPr marL="267970" indent="-267970">
              <a:buNone/>
            </a:pPr>
            <a:r>
              <a:rPr lang="en-US">
                <a:ea typeface="+mn-lt"/>
                <a:cs typeface="+mn-lt"/>
                <a:hlinkClick r:id="rId2"/>
              </a:rPr>
              <a:t>https://www.enabel.be/grants/</a:t>
            </a:r>
            <a:r>
              <a:rPr lang="en-US">
                <a:ea typeface="+mn-lt"/>
                <a:cs typeface="+mn-lt"/>
              </a:rPr>
              <a:t> </a:t>
            </a:r>
          </a:p>
          <a:p>
            <a:pPr marL="0" indent="0">
              <a:buNone/>
            </a:pPr>
            <a:endParaRPr lang="en-US"/>
          </a:p>
          <a:p>
            <a:pPr marL="0" indent="0">
              <a:buNone/>
            </a:pPr>
            <a:r>
              <a:rPr lang="en-US" b="1"/>
              <a:t>Call reference number</a:t>
            </a:r>
            <a:r>
              <a:rPr lang="en-US"/>
              <a:t>: UGA22003-10008</a:t>
            </a:r>
            <a:endParaRPr lang="en-US" b="1"/>
          </a:p>
          <a:p>
            <a:pPr marL="0" indent="0" algn="just">
              <a:buNone/>
            </a:pPr>
            <a:r>
              <a:rPr lang="en-US" b="1"/>
              <a:t>Call Title: </a:t>
            </a:r>
            <a:r>
              <a:rPr lang="en-US"/>
              <a:t>SKILLS DEVELOPMENT FOR INCREASED EMPLOYABILITY OF VULNERABLE YOUTH, REFUGEES, WOMEN AND GIRLS IN KAMPALA METROPOLITAN AREA </a:t>
            </a:r>
          </a:p>
          <a:p>
            <a:pPr marL="0" indent="0">
              <a:buNone/>
            </a:pPr>
            <a:endParaRPr lang="en-US"/>
          </a:p>
        </p:txBody>
      </p:sp>
    </p:spTree>
    <p:extLst>
      <p:ext uri="{BB962C8B-B14F-4D97-AF65-F5344CB8AC3E}">
        <p14:creationId xmlns:p14="http://schemas.microsoft.com/office/powerpoint/2010/main" val="2772858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err="1">
                <a:solidFill>
                  <a:srgbClr val="C00000"/>
                </a:solidFill>
                <a:latin typeface="+mj-lt"/>
              </a:rPr>
              <a:t>Submission</a:t>
            </a:r>
            <a:r>
              <a:rPr lang="fr-BE" b="1">
                <a:solidFill>
                  <a:srgbClr val="C00000"/>
                </a:solidFill>
                <a:latin typeface="+mj-lt"/>
              </a:rPr>
              <a:t> concept notes</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073128" y="1727669"/>
            <a:ext cx="10474437"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rPr>
              <a:t>Deadline for application</a:t>
            </a:r>
            <a:r>
              <a:rPr lang="en-US" b="1">
                <a:solidFill>
                  <a:schemeClr val="tx1">
                    <a:lumMod val="75000"/>
                    <a:lumOff val="25000"/>
                  </a:schemeClr>
                </a:solidFill>
              </a:rPr>
              <a:t>: </a:t>
            </a:r>
            <a:r>
              <a:rPr lang="en-US" b="1">
                <a:solidFill>
                  <a:srgbClr val="C00000"/>
                </a:solidFill>
              </a:rPr>
              <a:t>28/02/2025 at </a:t>
            </a:r>
            <a:r>
              <a:rPr lang="en-US" b="1" u="sng">
                <a:solidFill>
                  <a:srgbClr val="C00000"/>
                </a:solidFill>
              </a:rPr>
              <a:t>5 PM EAT</a:t>
            </a:r>
          </a:p>
          <a:p>
            <a:pPr marL="0" indent="0">
              <a:buNone/>
            </a:pPr>
            <a:endParaRPr lang="nl-BE">
              <a:solidFill>
                <a:schemeClr val="tx1">
                  <a:lumMod val="75000"/>
                  <a:lumOff val="25000"/>
                </a:schemeClr>
              </a:solidFill>
            </a:endParaRPr>
          </a:p>
          <a:p>
            <a:pPr marL="0" indent="0">
              <a:buNone/>
            </a:pPr>
            <a:r>
              <a:rPr lang="nl-BE" b="1">
                <a:solidFill>
                  <a:srgbClr val="C00000"/>
                </a:solidFill>
              </a:rPr>
              <a:t>!!! </a:t>
            </a:r>
            <a:r>
              <a:rPr lang="nl-BE">
                <a:solidFill>
                  <a:schemeClr val="tx1">
                    <a:lumMod val="75000"/>
                    <a:lumOff val="25000"/>
                  </a:schemeClr>
                </a:solidFill>
              </a:rPr>
              <a:t>Online submission form – </a:t>
            </a:r>
            <a:r>
              <a:rPr lang="nl-BE" b="1" i="1">
                <a:solidFill>
                  <a:schemeClr val="tx1">
                    <a:lumMod val="75000"/>
                    <a:lumOff val="25000"/>
                  </a:schemeClr>
                </a:solidFill>
              </a:rPr>
              <a:t>‘Submit’:</a:t>
            </a:r>
            <a:r>
              <a:rPr lang="nl-BE">
                <a:solidFill>
                  <a:schemeClr val="tx1">
                    <a:lumMod val="75000"/>
                    <a:lumOff val="25000"/>
                  </a:schemeClr>
                </a:solidFill>
                <a:ea typeface="+mn-lt"/>
                <a:cs typeface="+mn-lt"/>
              </a:rPr>
              <a:t>  https://submit.link/3ji </a:t>
            </a:r>
            <a:endParaRPr lang="en-GB" sz="2800" b="1" i="0" u="none" strike="noStrike" baseline="0">
              <a:solidFill>
                <a:schemeClr val="tx1">
                  <a:lumMod val="75000"/>
                  <a:lumOff val="25000"/>
                </a:schemeClr>
              </a:solidFill>
              <a:cs typeface="Calibri"/>
            </a:endParaRPr>
          </a:p>
          <a:p>
            <a:pPr marL="0" indent="0">
              <a:buNone/>
            </a:pPr>
            <a:endParaRPr lang="en-GB" sz="2800" b="1">
              <a:solidFill>
                <a:srgbClr val="0000FF"/>
              </a:solidFill>
            </a:endParaRPr>
          </a:p>
          <a:p>
            <a:pPr marL="0" indent="0">
              <a:buNone/>
            </a:pPr>
            <a:r>
              <a:rPr lang="en-GB" sz="2800" b="1">
                <a:solidFill>
                  <a:srgbClr val="C00000"/>
                </a:solidFill>
              </a:rPr>
              <a:t>SUBMISSIONS BY EMAIL/POST </a:t>
            </a:r>
            <a:r>
              <a:rPr lang="en-GB" sz="2800" b="1" i="0" u="none" strike="noStrike" baseline="0">
                <a:solidFill>
                  <a:srgbClr val="C00000"/>
                </a:solidFill>
                <a:sym typeface="Wingdings" panose="05000000000000000000" pitchFamily="2" charset="2"/>
              </a:rPr>
              <a:t> AUTOMATIC REJECTION</a:t>
            </a:r>
          </a:p>
          <a:p>
            <a:pPr marL="0" indent="0">
              <a:buNone/>
            </a:pPr>
            <a:endParaRPr lang="en-US" sz="28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5" name="Rectangle 4"/>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254844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a:solidFill>
                  <a:srgbClr val="C00000"/>
                </a:solidFill>
                <a:latin typeface="+mj-lt"/>
              </a:rPr>
              <a:t>Application </a:t>
            </a:r>
            <a:r>
              <a:rPr lang="fr-BE" b="1" err="1">
                <a:solidFill>
                  <a:srgbClr val="C00000"/>
                </a:solidFill>
                <a:latin typeface="+mj-lt"/>
              </a:rPr>
              <a:t>procedure</a:t>
            </a:r>
            <a:r>
              <a:rPr lang="fr-BE" b="1">
                <a:solidFill>
                  <a:srgbClr val="C00000"/>
                </a:solidFill>
                <a:latin typeface="+mj-lt"/>
              </a:rPr>
              <a:t> </a:t>
            </a:r>
            <a:endParaRPr lang="fr-BE" b="1">
              <a:solidFill>
                <a:srgbClr val="C00000"/>
              </a:solidFill>
              <a:latin typeface="+mj-lt"/>
              <a:cs typeface="Calibri"/>
            </a:endParaRPr>
          </a:p>
        </p:txBody>
      </p:sp>
      <p:sp>
        <p:nvSpPr>
          <p:cNvPr id="3" name="Content Placeholder 2"/>
          <p:cNvSpPr>
            <a:spLocks noGrp="1"/>
          </p:cNvSpPr>
          <p:nvPr>
            <p:ph idx="1"/>
          </p:nvPr>
        </p:nvSpPr>
        <p:spPr>
          <a:xfrm>
            <a:off x="1358536" y="1643744"/>
            <a:ext cx="9640389"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cs typeface="Calibri"/>
            </a:endParaRPr>
          </a:p>
          <a:p>
            <a:pPr marL="0" indent="0">
              <a:buNone/>
            </a:pPr>
            <a:r>
              <a:rPr lang="en-US" b="1" i="1" cap="all">
                <a:solidFill>
                  <a:srgbClr val="C00000"/>
                </a:solidFill>
                <a:cs typeface="Calibri"/>
              </a:rPr>
              <a:t>Remaining questions: </a:t>
            </a:r>
            <a:r>
              <a:rPr lang="en-GB" b="1" i="1">
                <a:solidFill>
                  <a:srgbClr val="0000FF"/>
                </a:solidFill>
                <a:cs typeface="Calibri"/>
              </a:rPr>
              <a:t>sdf.grants@enabel.be</a:t>
            </a:r>
            <a:endParaRPr lang="en-GB" b="1" i="1" u="none" strike="noStrike" baseline="0">
              <a:solidFill>
                <a:srgbClr val="0000FF"/>
              </a:solidFill>
            </a:endParaRPr>
          </a:p>
          <a:p>
            <a:pPr marL="0" indent="0">
              <a:buNone/>
            </a:pPr>
            <a:endParaRPr lang="en-GB" b="1" i="1">
              <a:solidFill>
                <a:srgbClr val="0000FF"/>
              </a:solidFill>
              <a:cs typeface="Calibri"/>
            </a:endParaRPr>
          </a:p>
          <a:p>
            <a:pPr marL="0" indent="0">
              <a:buNone/>
            </a:pPr>
            <a:r>
              <a:rPr lang="en-GB" b="1" i="1">
                <a:solidFill>
                  <a:srgbClr val="C00000"/>
                </a:solidFill>
                <a:cs typeface="Calibri"/>
              </a:rPr>
              <a:t>Subject: </a:t>
            </a:r>
            <a:r>
              <a:rPr lang="en-GB" b="1" i="1">
                <a:solidFill>
                  <a:srgbClr val="0000FF"/>
                </a:solidFill>
                <a:cs typeface="Calibri"/>
              </a:rPr>
              <a:t>reference number + LOT</a:t>
            </a:r>
          </a:p>
          <a:p>
            <a:pPr marL="0" indent="0">
              <a:buNone/>
            </a:pPr>
            <a:endParaRPr lang="en-GB" b="1" i="1">
              <a:solidFill>
                <a:srgbClr val="0000FF"/>
              </a:solidFill>
              <a:cs typeface="Calibri"/>
            </a:endParaRPr>
          </a:p>
          <a:p>
            <a:pPr marL="0" indent="0">
              <a:buNone/>
            </a:pPr>
            <a:r>
              <a:rPr lang="en-GB" i="1">
                <a:solidFill>
                  <a:schemeClr val="tx1">
                    <a:lumMod val="75000"/>
                    <a:lumOff val="25000"/>
                  </a:schemeClr>
                </a:solidFill>
                <a:cs typeface="Calibri"/>
              </a:rPr>
              <a:t>Questions can be submitted until </a:t>
            </a:r>
            <a:r>
              <a:rPr lang="en-GB" b="1" i="1">
                <a:solidFill>
                  <a:schemeClr val="tx1">
                    <a:lumMod val="75000"/>
                    <a:lumOff val="25000"/>
                  </a:schemeClr>
                </a:solidFill>
                <a:cs typeface="Calibri"/>
              </a:rPr>
              <a:t>7/02</a:t>
            </a:r>
          </a:p>
          <a:p>
            <a:pPr marL="0" indent="0">
              <a:buNone/>
            </a:pPr>
            <a:r>
              <a:rPr lang="en-GB" i="1">
                <a:solidFill>
                  <a:schemeClr val="tx1">
                    <a:lumMod val="75000"/>
                    <a:lumOff val="25000"/>
                  </a:schemeClr>
                </a:solidFill>
                <a:cs typeface="Calibri"/>
              </a:rPr>
              <a:t>Answers will be published on </a:t>
            </a:r>
            <a:r>
              <a:rPr lang="en-GB" b="1" i="1">
                <a:solidFill>
                  <a:srgbClr val="0000FF"/>
                </a:solidFill>
                <a:cs typeface="Calibri"/>
                <a:hlinkClick r:id="rId2"/>
              </a:rPr>
              <a:t>https://www.enabel.be/grants/</a:t>
            </a:r>
            <a:r>
              <a:rPr lang="en-GB" b="1" i="1">
                <a:solidFill>
                  <a:srgbClr val="0000FF"/>
                </a:solidFill>
                <a:cs typeface="Calibri"/>
              </a:rPr>
              <a:t> </a:t>
            </a:r>
            <a:r>
              <a:rPr lang="en-GB" i="1">
                <a:solidFill>
                  <a:schemeClr val="tx1">
                    <a:lumMod val="75000"/>
                    <a:lumOff val="25000"/>
                  </a:schemeClr>
                </a:solidFill>
                <a:cs typeface="Calibri"/>
              </a:rPr>
              <a:t>latest by </a:t>
            </a:r>
            <a:r>
              <a:rPr lang="en-GB" b="1" i="1">
                <a:solidFill>
                  <a:schemeClr val="tx1">
                    <a:lumMod val="75000"/>
                    <a:lumOff val="25000"/>
                  </a:schemeClr>
                </a:solidFill>
                <a:cs typeface="Calibri"/>
              </a:rPr>
              <a:t>18/02</a:t>
            </a: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40002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96" y="1761067"/>
            <a:ext cx="9609909" cy="5096933"/>
          </a:xfrm>
        </p:spPr>
        <p:txBody>
          <a:bodyPr vert="horz" lIns="91440" tIns="45720" rIns="91440" bIns="45720" rtlCol="0" anchor="t">
            <a:normAutofit/>
          </a:bodyPr>
          <a:lstStyle/>
          <a:p>
            <a:pPr marL="267970" indent="-267970">
              <a:buNone/>
            </a:pPr>
            <a:r>
              <a:rPr lang="fr-BE" b="1">
                <a:solidFill>
                  <a:srgbClr val="C00000"/>
                </a:solidFill>
              </a:rPr>
              <a:t> ! </a:t>
            </a:r>
            <a:r>
              <a:rPr lang="fr-BE" b="1" err="1">
                <a:solidFill>
                  <a:srgbClr val="C00000"/>
                </a:solidFill>
              </a:rPr>
              <a:t>Primary</a:t>
            </a:r>
            <a:r>
              <a:rPr lang="fr-BE" b="1">
                <a:solidFill>
                  <a:srgbClr val="C00000"/>
                </a:solidFill>
              </a:rPr>
              <a:t> source of information</a:t>
            </a:r>
            <a:endParaRPr lang="en-US">
              <a:ea typeface="+mn-lt"/>
              <a:cs typeface="+mn-lt"/>
            </a:endParaRPr>
          </a:p>
          <a:p>
            <a:pPr marL="267970" indent="-267970">
              <a:buNone/>
            </a:pPr>
            <a:endParaRPr lang="en-US">
              <a:ea typeface="+mn-lt"/>
              <a:cs typeface="+mn-lt"/>
            </a:endParaRPr>
          </a:p>
          <a:p>
            <a:pPr marL="267970" indent="-267970">
              <a:buNone/>
            </a:pPr>
            <a:r>
              <a:rPr lang="en-US">
                <a:ea typeface="+mn-lt"/>
                <a:cs typeface="+mn-lt"/>
              </a:rPr>
              <a:t>Guidelines, annexes, </a:t>
            </a:r>
            <a:r>
              <a:rPr lang="en-US">
                <a:solidFill>
                  <a:srgbClr val="C00000"/>
                </a:solidFill>
                <a:ea typeface="+mn-lt"/>
                <a:cs typeface="+mn-lt"/>
              </a:rPr>
              <a:t>clarifications (Q&amp;A) and all other communication &amp; updates</a:t>
            </a:r>
            <a:r>
              <a:rPr lang="en-US">
                <a:ea typeface="+mn-lt"/>
                <a:cs typeface="+mn-lt"/>
              </a:rPr>
              <a:t>:</a:t>
            </a:r>
          </a:p>
          <a:p>
            <a:pPr marL="267970" indent="-267970">
              <a:buNone/>
            </a:pPr>
            <a:r>
              <a:rPr lang="en-US" b="1">
                <a:ea typeface="+mn-lt"/>
                <a:cs typeface="+mn-lt"/>
                <a:hlinkClick r:id="rId2"/>
              </a:rPr>
              <a:t>https://www.enabel.be/grants/</a:t>
            </a:r>
            <a:r>
              <a:rPr lang="en-US" b="1">
                <a:ea typeface="+mn-lt"/>
                <a:cs typeface="+mn-lt"/>
              </a:rPr>
              <a:t> </a:t>
            </a:r>
          </a:p>
          <a:p>
            <a:pPr marL="0" indent="0">
              <a:buNone/>
            </a:pPr>
            <a:endParaRPr lang="en-US" i="1">
              <a:solidFill>
                <a:srgbClr val="FF0000"/>
              </a:solidFill>
              <a:cs typeface="Calibri"/>
            </a:endParaRPr>
          </a:p>
          <a:p>
            <a:pPr marL="0" indent="0">
              <a:buNone/>
            </a:pPr>
            <a:r>
              <a:rPr lang="en-US" b="1" cap="all">
                <a:cs typeface="Calibri"/>
              </a:rPr>
              <a:t>Select UGANDA – OPEN CALLS - FILTER</a:t>
            </a:r>
            <a:endParaRPr lang="en-US" cap="all">
              <a:solidFill>
                <a:schemeClr val="tx1">
                  <a:lumMod val="65000"/>
                  <a:lumOff val="35000"/>
                </a:schemeClr>
              </a:solidFill>
              <a:cs typeface="Calibri"/>
            </a:endParaRPr>
          </a:p>
          <a:p>
            <a:pPr marL="0" indent="0">
              <a:buNone/>
            </a:pPr>
            <a:r>
              <a:rPr lang="en-US" cap="all">
                <a:solidFill>
                  <a:schemeClr val="tx1">
                    <a:lumMod val="65000"/>
                    <a:lumOff val="35000"/>
                  </a:schemeClr>
                </a:solidFill>
                <a:cs typeface="Calibri"/>
              </a:rPr>
              <a:t>reference number 22003-10008</a:t>
            </a: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
        <p:nvSpPr>
          <p:cNvPr id="6"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a:solidFill>
                  <a:srgbClr val="C00000"/>
                </a:solidFill>
                <a:latin typeface="+mj-lt"/>
              </a:rPr>
              <a:t>Application </a:t>
            </a:r>
            <a:r>
              <a:rPr lang="fr-BE" b="1" err="1">
                <a:solidFill>
                  <a:srgbClr val="C00000"/>
                </a:solidFill>
                <a:latin typeface="+mj-lt"/>
              </a:rPr>
              <a:t>procedure</a:t>
            </a:r>
            <a:r>
              <a:rPr lang="fr-BE" b="1">
                <a:solidFill>
                  <a:srgbClr val="C00000"/>
                </a:solidFill>
                <a:latin typeface="+mj-lt"/>
              </a:rPr>
              <a:t> </a:t>
            </a:r>
            <a:endParaRPr lang="fr-BE" b="1">
              <a:solidFill>
                <a:srgbClr val="C00000"/>
              </a:solidFill>
              <a:latin typeface="+mj-lt"/>
              <a:cs typeface="Calibri"/>
            </a:endParaRPr>
          </a:p>
        </p:txBody>
      </p:sp>
    </p:spTree>
    <p:extLst>
      <p:ext uri="{BB962C8B-B14F-4D97-AF65-F5344CB8AC3E}">
        <p14:creationId xmlns:p14="http://schemas.microsoft.com/office/powerpoint/2010/main" val="2140226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err="1">
                <a:solidFill>
                  <a:srgbClr val="C00000"/>
                </a:solidFill>
                <a:latin typeface="+mj-lt"/>
              </a:rPr>
              <a:t>Submission</a:t>
            </a:r>
            <a:r>
              <a:rPr lang="fr-BE" b="1">
                <a:solidFill>
                  <a:srgbClr val="C00000"/>
                </a:solidFill>
                <a:latin typeface="+mj-lt"/>
              </a:rPr>
              <a:t> </a:t>
            </a:r>
            <a:r>
              <a:rPr lang="fr-BE" b="1" err="1">
                <a:solidFill>
                  <a:srgbClr val="C00000"/>
                </a:solidFill>
                <a:latin typeface="+mj-lt"/>
              </a:rPr>
              <a:t>proposal</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219201" y="1825625"/>
            <a:ext cx="10042106"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a:solidFill>
                  <a:schemeClr val="tx1">
                    <a:lumMod val="75000"/>
                    <a:lumOff val="25000"/>
                  </a:schemeClr>
                </a:solidFill>
              </a:rPr>
              <a:t>Online submission form – </a:t>
            </a:r>
            <a:r>
              <a:rPr lang="nl-BE" b="1" i="1">
                <a:solidFill>
                  <a:schemeClr val="tx1">
                    <a:lumMod val="75000"/>
                    <a:lumOff val="25000"/>
                  </a:schemeClr>
                </a:solidFill>
              </a:rPr>
              <a:t>‘Submit’:</a:t>
            </a:r>
            <a:r>
              <a:rPr lang="nl-BE">
                <a:solidFill>
                  <a:schemeClr val="tx1">
                    <a:lumMod val="75000"/>
                    <a:lumOff val="25000"/>
                  </a:schemeClr>
                </a:solidFill>
                <a:ea typeface="+mn-lt"/>
                <a:cs typeface="+mn-lt"/>
              </a:rPr>
              <a:t>  https://submit.link/3ji </a:t>
            </a:r>
            <a:endParaRPr lang="en-GB" sz="2800" b="1" u="none" strike="noStrike" baseline="0">
              <a:solidFill>
                <a:schemeClr val="tx1">
                  <a:lumMod val="75000"/>
                  <a:lumOff val="25000"/>
                </a:schemeClr>
              </a:solidFill>
              <a:cs typeface="Calibri"/>
            </a:endParaRPr>
          </a:p>
          <a:p>
            <a:pPr marL="0" indent="0">
              <a:buNone/>
            </a:pPr>
            <a:endParaRPr lang="en-US" sz="2800" b="1">
              <a:solidFill>
                <a:srgbClr val="C00000"/>
              </a:solidFill>
            </a:endParaRPr>
          </a:p>
          <a:p>
            <a:pPr>
              <a:buFontTx/>
              <a:buChar char="-"/>
            </a:pPr>
            <a:r>
              <a:rPr lang="en-US" sz="2800" b="1">
                <a:solidFill>
                  <a:srgbClr val="C00000"/>
                </a:solidFill>
              </a:rPr>
              <a:t>Avoid last minute submission; </a:t>
            </a:r>
            <a:r>
              <a:rPr lang="en-US" sz="2800">
                <a:solidFill>
                  <a:srgbClr val="C00000"/>
                </a:solidFill>
              </a:rPr>
              <a:t>System automatically closes when past deadline</a:t>
            </a:r>
          </a:p>
          <a:p>
            <a:pPr>
              <a:buFontTx/>
              <a:buChar char="-"/>
            </a:pPr>
            <a:r>
              <a:rPr lang="en-US" sz="2800">
                <a:solidFill>
                  <a:srgbClr val="C00000"/>
                </a:solidFill>
              </a:rPr>
              <a:t>Start working on a</a:t>
            </a:r>
            <a:r>
              <a:rPr lang="en-US" sz="2800" b="1">
                <a:solidFill>
                  <a:srgbClr val="C00000"/>
                </a:solidFill>
              </a:rPr>
              <a:t> draft </a:t>
            </a:r>
            <a:r>
              <a:rPr lang="en-US" sz="2800">
                <a:solidFill>
                  <a:srgbClr val="C00000"/>
                </a:solidFill>
              </a:rPr>
              <a:t>timely (you can always go back to your draft, it saves automatically</a:t>
            </a:r>
            <a:r>
              <a:rPr lang="en-US" sz="2400">
                <a:solidFill>
                  <a:srgbClr val="C00000"/>
                </a:solidFill>
              </a:rPr>
              <a:t>)</a:t>
            </a:r>
          </a:p>
          <a:p>
            <a:pPr>
              <a:buFontTx/>
              <a:buChar char="-"/>
            </a:pPr>
            <a:r>
              <a:rPr lang="en-US" sz="2800" b="1">
                <a:solidFill>
                  <a:srgbClr val="C00000"/>
                </a:solidFill>
              </a:rPr>
              <a:t>Get documentation (annexes to the application file) ready </a:t>
            </a:r>
            <a:r>
              <a:rPr lang="en-US" sz="2800">
                <a:solidFill>
                  <a:srgbClr val="C00000"/>
                </a:solidFill>
              </a:rPr>
              <a:t>on time; you cannot proceed to uploading application file before uploading the annexes)</a:t>
            </a: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1974211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81024"/>
            <a:ext cx="7408333" cy="1143000"/>
          </a:xfrm>
        </p:spPr>
        <p:txBody>
          <a:bodyPr vert="horz" lIns="91440" tIns="45720" rIns="91440" bIns="45720" rtlCol="0" anchor="t">
            <a:normAutofit/>
          </a:bodyPr>
          <a:lstStyle/>
          <a:p>
            <a:r>
              <a:rPr lang="fr-BE" sz="3600" b="1">
                <a:solidFill>
                  <a:srgbClr val="C00000"/>
                </a:solidFill>
                <a:latin typeface="+mj-lt"/>
              </a:rPr>
              <a:t>NEXT STEPS</a:t>
            </a:r>
            <a:endParaRPr lang="fr-BE" sz="3600"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1447550454"/>
              </p:ext>
            </p:extLst>
          </p:nvPr>
        </p:nvGraphicFramePr>
        <p:xfrm>
          <a:off x="1229481" y="1626279"/>
          <a:ext cx="9830404" cy="4957400"/>
        </p:xfrm>
        <a:graphic>
          <a:graphicData uri="http://schemas.openxmlformats.org/drawingml/2006/table">
            <a:tbl>
              <a:tblPr/>
              <a:tblGrid>
                <a:gridCol w="5132691">
                  <a:extLst>
                    <a:ext uri="{9D8B030D-6E8A-4147-A177-3AD203B41FA5}">
                      <a16:colId xmlns:a16="http://schemas.microsoft.com/office/drawing/2014/main" val="4178010114"/>
                    </a:ext>
                  </a:extLst>
                </a:gridCol>
                <a:gridCol w="2383653">
                  <a:extLst>
                    <a:ext uri="{9D8B030D-6E8A-4147-A177-3AD203B41FA5}">
                      <a16:colId xmlns:a16="http://schemas.microsoft.com/office/drawing/2014/main" val="878287654"/>
                    </a:ext>
                  </a:extLst>
                </a:gridCol>
                <a:gridCol w="2314060">
                  <a:extLst>
                    <a:ext uri="{9D8B030D-6E8A-4147-A177-3AD203B41FA5}">
                      <a16:colId xmlns:a16="http://schemas.microsoft.com/office/drawing/2014/main" val="1014244215"/>
                    </a:ext>
                  </a:extLst>
                </a:gridCol>
              </a:tblGrid>
              <a:tr h="308518">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Invitations to submit the proposals</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baseline="0">
                          <a:solidFill>
                            <a:srgbClr val="404040"/>
                          </a:solidFill>
                          <a:effectLst/>
                          <a:latin typeface="Calibri"/>
                          <a:ea typeface="Calibri" panose="020F0502020204030204" pitchFamily="34" charset="0"/>
                          <a:cs typeface="Calibri"/>
                        </a:rPr>
                        <a:t>January 21</a:t>
                      </a:r>
                      <a:r>
                        <a:rPr lang="en-GB" sz="1400" b="0" i="0" baseline="30000">
                          <a:solidFill>
                            <a:srgbClr val="404040"/>
                          </a:solidFill>
                          <a:effectLst/>
                          <a:latin typeface="Calibri"/>
                          <a:ea typeface="Calibri" panose="020F0502020204030204" pitchFamily="34" charset="0"/>
                          <a:cs typeface="Calibri"/>
                        </a:rPr>
                        <a:t>st</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2701698"/>
                  </a:ext>
                </a:extLst>
              </a:tr>
              <a:tr h="427321">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Deadline for clarification requests to the contracting authority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February 7</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517500">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Response to clarification requests are given by the contracting authority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February 18</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2732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February 28</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Opening, administrative checks and evaluation of proposals</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a:solidFill>
                            <a:srgbClr val="404040"/>
                          </a:solidFill>
                          <a:effectLst/>
                          <a:latin typeface="Calibri"/>
                          <a:ea typeface="Calibri" panose="020F0502020204030204" pitchFamily="34" charset="0"/>
                          <a:cs typeface="Calibri"/>
                        </a:rPr>
                        <a:t>March 1</a:t>
                      </a:r>
                      <a:r>
                        <a:rPr lang="en-US" sz="1400" b="0" i="0" baseline="30000">
                          <a:solidFill>
                            <a:srgbClr val="404040"/>
                          </a:solidFill>
                          <a:effectLst/>
                          <a:latin typeface="Calibri"/>
                          <a:ea typeface="Calibri" panose="020F0502020204030204" pitchFamily="34" charset="0"/>
                          <a:cs typeface="Calibri"/>
                        </a:rPr>
                        <a:t>st</a:t>
                      </a:r>
                      <a:r>
                        <a:rPr lang="en-US" sz="1400" b="0" i="0">
                          <a:solidFill>
                            <a:srgbClr val="404040"/>
                          </a:solidFill>
                          <a:effectLst/>
                          <a:latin typeface="Calibri"/>
                          <a:ea typeface="Calibri" panose="020F0502020204030204" pitchFamily="34" charset="0"/>
                          <a:cs typeface="Calibri"/>
                        </a:rPr>
                        <a:t> – March 31</a:t>
                      </a:r>
                      <a:r>
                        <a:rPr lang="en-US" sz="1400" b="0" i="0" baseline="30000">
                          <a:solidFill>
                            <a:srgbClr val="404040"/>
                          </a:solidFill>
                          <a:effectLst/>
                          <a:latin typeface="Calibri"/>
                          <a:ea typeface="Calibri" panose="020F0502020204030204" pitchFamily="34" charset="0"/>
                          <a:cs typeface="Calibri"/>
                        </a:rPr>
                        <a:t>st</a:t>
                      </a:r>
                      <a:r>
                        <a:rPr lang="en-US" sz="1400" b="0" i="0">
                          <a:solidFill>
                            <a:srgbClr val="404040"/>
                          </a:solidFill>
                          <a:effectLst/>
                          <a:latin typeface="Calibri"/>
                          <a:ea typeface="Calibri" panose="020F0502020204030204" pitchFamily="34" charset="0"/>
                          <a:cs typeface="Calibri"/>
                        </a:rPr>
                        <a:t>, 2025* </a:t>
                      </a:r>
                      <a:endParaRPr lang="en-US" sz="3200" b="0" i="0">
                        <a:effectLs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64927">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Request certificates and supporting documents relating to the grounds for exclusion (see 2.1.1 (2))</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April 1</a:t>
                      </a:r>
                      <a:r>
                        <a:rPr lang="en-GB" sz="1400" b="0" i="0" baseline="30000">
                          <a:solidFill>
                            <a:srgbClr val="404040"/>
                          </a:solidFill>
                          <a:effectLst/>
                          <a:latin typeface="Calibri"/>
                          <a:ea typeface="Calibri" panose="020F0502020204030204" pitchFamily="34" charset="0"/>
                          <a:cs typeface="Calibri"/>
                        </a:rPr>
                        <a:t>st</a:t>
                      </a:r>
                      <a:r>
                        <a:rPr lang="en-GB" sz="1400" b="0" i="0">
                          <a:solidFill>
                            <a:srgbClr val="404040"/>
                          </a:solidFill>
                          <a:effectLst/>
                          <a:latin typeface="Calibri"/>
                          <a:ea typeface="Calibri" panose="020F0502020204030204" pitchFamily="34" charset="0"/>
                          <a:cs typeface="Calibri"/>
                        </a:rPr>
                        <a:t>, 2025*</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Onsite organizational analysis of the successful applicants after technical evaluation</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April 7</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 11</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Receipt of certificates and supporting documents relating to the grounds for exclusion</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April 15</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Notification of the award decision and transmission of signed grant agreement</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April 25</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27321">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Signature of the Agreement by contracting beneficiary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April 30</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2025*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636319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8832-3E77-5BF3-9EA6-481CCBDC6AE4}"/>
              </a:ext>
            </a:extLst>
          </p:cNvPr>
          <p:cNvSpPr>
            <a:spLocks noGrp="1"/>
          </p:cNvSpPr>
          <p:nvPr>
            <p:ph type="title"/>
          </p:nvPr>
        </p:nvSpPr>
        <p:spPr/>
        <p:txBody>
          <a:bodyPr/>
          <a:lstStyle/>
          <a:p>
            <a:r>
              <a:rPr lang="en-US"/>
              <a:t>5. Next steps – PART 2</a:t>
            </a:r>
            <a:endParaRPr lang="en-UG"/>
          </a:p>
        </p:txBody>
      </p:sp>
      <p:sp>
        <p:nvSpPr>
          <p:cNvPr id="3" name="Content Placeholder 2">
            <a:extLst>
              <a:ext uri="{FF2B5EF4-FFF2-40B4-BE49-F238E27FC236}">
                <a16:creationId xmlns:a16="http://schemas.microsoft.com/office/drawing/2014/main" id="{9D8C6613-73FE-934D-015D-5E97F9CA90AF}"/>
              </a:ext>
            </a:extLst>
          </p:cNvPr>
          <p:cNvSpPr>
            <a:spLocks noGrp="1"/>
          </p:cNvSpPr>
          <p:nvPr>
            <p:ph idx="1"/>
          </p:nvPr>
        </p:nvSpPr>
        <p:spPr/>
        <p:txBody>
          <a:bodyPr>
            <a:normAutofit fontScale="85000" lnSpcReduction="10000"/>
          </a:bodyPr>
          <a:lstStyle/>
          <a:p>
            <a:pPr marL="0" indent="0">
              <a:buNone/>
            </a:pPr>
            <a:r>
              <a:rPr lang="en-US" b="1">
                <a:solidFill>
                  <a:srgbClr val="C00000"/>
                </a:solidFill>
              </a:rPr>
              <a:t>Pre-selected applicants will be invited to submit – time = 15 days</a:t>
            </a:r>
          </a:p>
          <a:p>
            <a:pPr marL="0" indent="0">
              <a:buNone/>
            </a:pPr>
            <a:endParaRPr lang="en-US"/>
          </a:p>
          <a:p>
            <a:pPr lvl="0" algn="just"/>
            <a:r>
              <a:rPr lang="en-GB"/>
              <a:t>Criminal record clearance (Interpol) certificate for the main</a:t>
            </a:r>
            <a:r>
              <a:rPr lang="en-US"/>
              <a:t> authorized representatives</a:t>
            </a:r>
            <a:r>
              <a:rPr lang="en-GB"/>
              <a:t> of your organization (e.g. </a:t>
            </a:r>
            <a:r>
              <a:rPr lang="en-GB" b="1"/>
              <a:t>chairman of the board of directors </a:t>
            </a:r>
            <a:r>
              <a:rPr lang="en-GB" b="1" u="sng"/>
              <a:t>AND</a:t>
            </a:r>
            <a:r>
              <a:rPr lang="en-GB" b="1"/>
              <a:t> the executive director</a:t>
            </a:r>
            <a:r>
              <a:rPr lang="en-GB"/>
              <a:t>) those that will sign the grant agreement – </a:t>
            </a:r>
            <a:r>
              <a:rPr lang="en-GB" b="1">
                <a:solidFill>
                  <a:srgbClr val="C00000"/>
                </a:solidFill>
              </a:rPr>
              <a:t>Can take 2 weeks, ask timely!!</a:t>
            </a:r>
            <a:endParaRPr lang="en-US" b="1">
              <a:solidFill>
                <a:srgbClr val="C00000"/>
              </a:solidFill>
            </a:endParaRPr>
          </a:p>
          <a:p>
            <a:pPr lvl="0" algn="just"/>
            <a:r>
              <a:rPr lang="en-GB"/>
              <a:t>Tax clearance certificate from Uganda Revenue Authority (URA) </a:t>
            </a:r>
            <a:endParaRPr lang="en-US"/>
          </a:p>
          <a:p>
            <a:pPr lvl="0"/>
            <a:r>
              <a:rPr lang="en-GB"/>
              <a:t>NSSF Clearance Certificate</a:t>
            </a:r>
          </a:p>
          <a:p>
            <a:pPr marL="0" lvl="0" indent="0">
              <a:buNone/>
            </a:pPr>
            <a:endParaRPr lang="en-GB"/>
          </a:p>
          <a:p>
            <a:pPr marL="0" lvl="0" indent="0">
              <a:buNone/>
            </a:pPr>
            <a:r>
              <a:rPr lang="en-GB" b="1">
                <a:solidFill>
                  <a:srgbClr val="C00000"/>
                </a:solidFill>
              </a:rPr>
              <a:t>Documents cannot be older than 2 years</a:t>
            </a:r>
          </a:p>
          <a:p>
            <a:endParaRPr lang="en-UG"/>
          </a:p>
        </p:txBody>
      </p:sp>
    </p:spTree>
    <p:extLst>
      <p:ext uri="{BB962C8B-B14F-4D97-AF65-F5344CB8AC3E}">
        <p14:creationId xmlns:p14="http://schemas.microsoft.com/office/powerpoint/2010/main" val="3475626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408C-6D19-8951-3FD4-6D8069E46983}"/>
              </a:ext>
            </a:extLst>
          </p:cNvPr>
          <p:cNvSpPr>
            <a:spLocks noGrp="1"/>
          </p:cNvSpPr>
          <p:nvPr>
            <p:ph type="title"/>
          </p:nvPr>
        </p:nvSpPr>
        <p:spPr/>
        <p:txBody>
          <a:bodyPr/>
          <a:lstStyle/>
          <a:p>
            <a:r>
              <a:rPr lang="en-US"/>
              <a:t>5. Next steps – PART 2</a:t>
            </a:r>
            <a:endParaRPr lang="en-UG"/>
          </a:p>
        </p:txBody>
      </p:sp>
      <p:sp>
        <p:nvSpPr>
          <p:cNvPr id="3" name="Content Placeholder 2">
            <a:extLst>
              <a:ext uri="{FF2B5EF4-FFF2-40B4-BE49-F238E27FC236}">
                <a16:creationId xmlns:a16="http://schemas.microsoft.com/office/drawing/2014/main" id="{B344AF95-7D72-6C3A-3099-452066981694}"/>
              </a:ext>
            </a:extLst>
          </p:cNvPr>
          <p:cNvSpPr>
            <a:spLocks noGrp="1"/>
          </p:cNvSpPr>
          <p:nvPr>
            <p:ph idx="1"/>
          </p:nvPr>
        </p:nvSpPr>
        <p:spPr/>
        <p:txBody>
          <a:bodyPr>
            <a:normAutofit lnSpcReduction="10000"/>
          </a:bodyPr>
          <a:lstStyle/>
          <a:p>
            <a:pPr marL="0" lvl="0" indent="0">
              <a:buNone/>
            </a:pPr>
            <a:r>
              <a:rPr lang="en-US" b="1" err="1">
                <a:solidFill>
                  <a:srgbClr val="C00000"/>
                </a:solidFill>
              </a:rPr>
              <a:t>Organisational</a:t>
            </a:r>
            <a:r>
              <a:rPr lang="en-US" b="1">
                <a:solidFill>
                  <a:srgbClr val="C00000"/>
                </a:solidFill>
              </a:rPr>
              <a:t> assessments</a:t>
            </a:r>
          </a:p>
          <a:p>
            <a:pPr marL="0" lvl="0" indent="0" algn="just">
              <a:buNone/>
            </a:pPr>
            <a:r>
              <a:rPr lang="en-US"/>
              <a:t>Assessment to confirm whether applicant has the capacity to implement the proposed activities. The purpose is to verify </a:t>
            </a:r>
            <a:r>
              <a:rPr lang="en-US" u="sng"/>
              <a:t>general characteristics, technical capacities, control environment, financial management, audit, procurements and context. </a:t>
            </a:r>
          </a:p>
          <a:p>
            <a:pPr marL="0" lvl="0" indent="0">
              <a:buNone/>
            </a:pPr>
            <a:endParaRPr lang="en-US" u="sng"/>
          </a:p>
          <a:p>
            <a:r>
              <a:rPr lang="en-US"/>
              <a:t>Done by consultant &amp; </a:t>
            </a:r>
            <a:r>
              <a:rPr lang="en-US" err="1"/>
              <a:t>Enabel</a:t>
            </a:r>
            <a:endParaRPr lang="en-US"/>
          </a:p>
          <a:p>
            <a:pPr lvl="0"/>
            <a:r>
              <a:rPr lang="en-US"/>
              <a:t>Visits of half a day to 1 day</a:t>
            </a:r>
          </a:p>
          <a:p>
            <a:pPr lvl="0"/>
            <a:r>
              <a:rPr lang="en-US"/>
              <a:t>Can be organized on short notice – be prepared</a:t>
            </a:r>
            <a:endParaRPr lang="en-GB"/>
          </a:p>
          <a:p>
            <a:endParaRPr lang="en-UG"/>
          </a:p>
        </p:txBody>
      </p:sp>
    </p:spTree>
    <p:extLst>
      <p:ext uri="{BB962C8B-B14F-4D97-AF65-F5344CB8AC3E}">
        <p14:creationId xmlns:p14="http://schemas.microsoft.com/office/powerpoint/2010/main" val="3939119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48FD-D8CA-6551-5BFE-E7AB226EE6EF}"/>
              </a:ext>
            </a:extLst>
          </p:cNvPr>
          <p:cNvSpPr>
            <a:spLocks noGrp="1"/>
          </p:cNvSpPr>
          <p:nvPr>
            <p:ph type="title"/>
          </p:nvPr>
        </p:nvSpPr>
        <p:spPr/>
        <p:txBody>
          <a:bodyPr/>
          <a:lstStyle/>
          <a:p>
            <a:r>
              <a:rPr lang="en-US"/>
              <a:t>End</a:t>
            </a:r>
            <a:endParaRPr lang="en-UG"/>
          </a:p>
        </p:txBody>
      </p:sp>
      <p:pic>
        <p:nvPicPr>
          <p:cNvPr id="6" name="Picture 5">
            <a:extLst>
              <a:ext uri="{FF2B5EF4-FFF2-40B4-BE49-F238E27FC236}">
                <a16:creationId xmlns:a16="http://schemas.microsoft.com/office/drawing/2014/main" id="{4A7B9120-A13B-26CE-D4D4-548C4C2CEC00}"/>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43046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08" y="573460"/>
            <a:ext cx="7323667" cy="1143000"/>
          </a:xfrm>
        </p:spPr>
        <p:txBody>
          <a:bodyPr>
            <a:normAutofit/>
          </a:bodyPr>
          <a:lstStyle/>
          <a:p>
            <a:r>
              <a:rPr lang="fr-BE" b="1">
                <a:solidFill>
                  <a:srgbClr val="C00000"/>
                </a:solidFill>
                <a:latin typeface="+mj-lt"/>
              </a:rPr>
              <a:t>1. Call Objectives</a:t>
            </a:r>
            <a:endParaRPr lang="en-US" b="1">
              <a:solidFill>
                <a:srgbClr val="C00000"/>
              </a:solidFill>
              <a:latin typeface="+mj-lt"/>
            </a:endParaRPr>
          </a:p>
        </p:txBody>
      </p:sp>
      <p:sp>
        <p:nvSpPr>
          <p:cNvPr id="3" name="Content Placeholder 2"/>
          <p:cNvSpPr>
            <a:spLocks noGrp="1"/>
          </p:cNvSpPr>
          <p:nvPr>
            <p:ph idx="1"/>
          </p:nvPr>
        </p:nvSpPr>
        <p:spPr>
          <a:xfrm>
            <a:off x="1624208" y="2009592"/>
            <a:ext cx="9043792" cy="4554310"/>
          </a:xfrm>
        </p:spPr>
        <p:txBody>
          <a:bodyPr vert="horz" lIns="91440" tIns="45720" rIns="91440" bIns="45720" rtlCol="0" anchor="t">
            <a:normAutofit/>
          </a:bodyPr>
          <a:lstStyle/>
          <a:p>
            <a:pPr marL="0" indent="0">
              <a:buNone/>
            </a:pPr>
            <a:r>
              <a:rPr lang="en-US" b="1">
                <a:solidFill>
                  <a:srgbClr val="C00000"/>
                </a:solidFill>
              </a:rPr>
              <a:t>General objective</a:t>
            </a:r>
            <a:r>
              <a:rPr lang="en-US">
                <a:solidFill>
                  <a:srgbClr val="C00000"/>
                </a:solidFill>
              </a:rPr>
              <a:t> </a:t>
            </a:r>
            <a:endParaRPr lang="en-US">
              <a:solidFill>
                <a:srgbClr val="C00000"/>
              </a:solidFill>
              <a:ea typeface="Calibri"/>
              <a:cs typeface="Calibri"/>
            </a:endParaRPr>
          </a:p>
          <a:p>
            <a:pPr marL="0" indent="0">
              <a:buNone/>
            </a:pPr>
            <a:r>
              <a:rPr lang="en-US">
                <a:solidFill>
                  <a:schemeClr val="tx1"/>
                </a:solidFill>
                <a:ea typeface="+mn-lt"/>
                <a:cs typeface="+mn-lt"/>
              </a:rPr>
              <a:t>The livelihoods of vulnerable youth are improved through enhanced access to quality, demand-driven skills development and employment support services </a:t>
            </a:r>
            <a:endParaRPr lang="en-US">
              <a:solidFill>
                <a:schemeClr val="tx1"/>
              </a:solidFill>
              <a:ea typeface="Calibri"/>
              <a:cs typeface="Calibri"/>
            </a:endParaRPr>
          </a:p>
          <a:p>
            <a:pPr marL="0" indent="0">
              <a:buNone/>
            </a:pPr>
            <a:endParaRPr lang="en-US" sz="2400"/>
          </a:p>
          <a:p>
            <a:pPr marL="0" indent="0">
              <a:buNone/>
            </a:pPr>
            <a:r>
              <a:rPr lang="en-US" b="1">
                <a:solidFill>
                  <a:srgbClr val="C00000"/>
                </a:solidFill>
              </a:rPr>
              <a:t>Specific objective</a:t>
            </a:r>
            <a:endParaRPr lang="en-US">
              <a:solidFill>
                <a:srgbClr val="C00000"/>
              </a:solidFill>
              <a:latin typeface="Calibri"/>
              <a:ea typeface="Calibri"/>
              <a:cs typeface="Calibri"/>
            </a:endParaRPr>
          </a:p>
          <a:p>
            <a:pPr marL="0" indent="0">
              <a:buNone/>
            </a:pPr>
            <a:r>
              <a:rPr lang="en-US">
                <a:solidFill>
                  <a:schemeClr val="tx1"/>
                </a:solidFill>
                <a:ea typeface="+mn-lt"/>
                <a:cs typeface="+mn-lt"/>
              </a:rPr>
              <a:t>The provision of skills development is more equitable, qualitative, innovative, and </a:t>
            </a:r>
            <a:r>
              <a:rPr lang="en-US" err="1">
                <a:solidFill>
                  <a:schemeClr val="tx1"/>
                </a:solidFill>
                <a:ea typeface="+mn-lt"/>
                <a:cs typeface="+mn-lt"/>
              </a:rPr>
              <a:t>labour</a:t>
            </a:r>
            <a:r>
              <a:rPr lang="en-US">
                <a:solidFill>
                  <a:schemeClr val="tx1"/>
                </a:solidFill>
                <a:ea typeface="+mn-lt"/>
                <a:cs typeface="+mn-lt"/>
              </a:rPr>
              <a:t> market-driven for increased employment opportunities </a:t>
            </a:r>
            <a:endParaRPr lang="en-US" sz="3200">
              <a:solidFill>
                <a:schemeClr val="tx1"/>
              </a:solidFill>
              <a:ea typeface="Calibri"/>
              <a:cs typeface="Calibri"/>
            </a:endParaRPr>
          </a:p>
        </p:txBody>
      </p:sp>
      <p:sp>
        <p:nvSpPr>
          <p:cNvPr id="5" name="Rectangle 4"/>
          <p:cNvSpPr/>
          <p:nvPr/>
        </p:nvSpPr>
        <p:spPr>
          <a:xfrm>
            <a:off x="7559388" y="-135"/>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182685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2" y="613304"/>
            <a:ext cx="8085825" cy="1143000"/>
          </a:xfrm>
        </p:spPr>
        <p:txBody>
          <a:bodyPr>
            <a:normAutofit/>
          </a:bodyPr>
          <a:lstStyle/>
          <a:p>
            <a:r>
              <a:rPr lang="fr-BE" b="1">
                <a:solidFill>
                  <a:srgbClr val="C00000"/>
                </a:solidFill>
                <a:latin typeface="+mj-lt"/>
              </a:rPr>
              <a:t>1. Call objectives  </a:t>
            </a:r>
            <a:endParaRPr lang="fr-BE" b="1">
              <a:solidFill>
                <a:srgbClr val="C00000"/>
              </a:solidFill>
              <a:highlight>
                <a:srgbClr val="FFFF00"/>
              </a:highlight>
              <a:latin typeface="+mj-lt"/>
              <a:ea typeface="Calibri Light"/>
              <a:cs typeface="Calibri Light"/>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lgn="l">
              <a:buNone/>
            </a:pPr>
            <a:endParaRPr lang="en-GB" b="0" i="0" u="none" strike="noStrike" baseline="0">
              <a:solidFill>
                <a:srgbClr val="000000"/>
              </a:solidFill>
            </a:endParaRPr>
          </a:p>
          <a:p>
            <a:pPr marL="267970" indent="-267970">
              <a:lnSpc>
                <a:spcPct val="70000"/>
              </a:lnSpc>
            </a:pPr>
            <a:r>
              <a:rPr lang="en-US">
                <a:solidFill>
                  <a:srgbClr val="000000"/>
                </a:solidFill>
                <a:ea typeface="+mn-lt"/>
                <a:cs typeface="+mn-lt"/>
              </a:rPr>
              <a:t>Partnerships between training providers </a:t>
            </a:r>
            <a:r>
              <a:rPr lang="en-US" b="0" i="0" u="none" strike="noStrike" baseline="0">
                <a:solidFill>
                  <a:srgbClr val="000000"/>
                </a:solidFill>
                <a:ea typeface="+mn-lt"/>
                <a:cs typeface="+mn-lt"/>
              </a:rPr>
              <a:t>and </a:t>
            </a:r>
            <a:r>
              <a:rPr lang="en-US">
                <a:solidFill>
                  <a:srgbClr val="000000"/>
                </a:solidFill>
                <a:ea typeface="+mn-lt"/>
                <a:cs typeface="+mn-lt"/>
              </a:rPr>
              <a:t>private sector actors in skills </a:t>
            </a:r>
            <a:r>
              <a:rPr lang="en-US" b="0" i="0" u="none" strike="noStrike" baseline="0">
                <a:solidFill>
                  <a:srgbClr val="000000"/>
                </a:solidFill>
                <a:ea typeface="+mn-lt"/>
                <a:cs typeface="+mn-lt"/>
              </a:rPr>
              <a:t>development </a:t>
            </a:r>
            <a:r>
              <a:rPr lang="en-US">
                <a:solidFill>
                  <a:srgbClr val="000000"/>
                </a:solidFill>
                <a:ea typeface="+mn-lt"/>
                <a:cs typeface="+mn-lt"/>
              </a:rPr>
              <a:t>are promoted </a:t>
            </a:r>
            <a:endParaRPr lang="en-US">
              <a:ea typeface="Calibri"/>
              <a:cs typeface="Calibri"/>
            </a:endParaRPr>
          </a:p>
          <a:p>
            <a:pPr marL="267970" indent="-267970">
              <a:lnSpc>
                <a:spcPct val="70000"/>
              </a:lnSpc>
            </a:pPr>
            <a:r>
              <a:rPr lang="en-US">
                <a:solidFill>
                  <a:srgbClr val="000000"/>
                </a:solidFill>
                <a:ea typeface="+mn-lt"/>
                <a:cs typeface="+mn-lt"/>
              </a:rPr>
              <a:t>2000 vulnerable </a:t>
            </a:r>
            <a:r>
              <a:rPr lang="en-US" b="0" i="0" u="none" strike="noStrike" baseline="0">
                <a:solidFill>
                  <a:srgbClr val="000000"/>
                </a:solidFill>
                <a:ea typeface="+mn-lt"/>
                <a:cs typeface="+mn-lt"/>
              </a:rPr>
              <a:t>youth are </a:t>
            </a:r>
            <a:r>
              <a:rPr lang="en-US">
                <a:solidFill>
                  <a:srgbClr val="000000"/>
                </a:solidFill>
                <a:ea typeface="+mn-lt"/>
                <a:cs typeface="+mn-lt"/>
              </a:rPr>
              <a:t>equipped with quality, </a:t>
            </a:r>
            <a:r>
              <a:rPr lang="en-US" err="1">
                <a:solidFill>
                  <a:srgbClr val="000000"/>
                </a:solidFill>
                <a:ea typeface="+mn-lt"/>
                <a:cs typeface="+mn-lt"/>
              </a:rPr>
              <a:t>labour</a:t>
            </a:r>
            <a:r>
              <a:rPr lang="en-US">
                <a:solidFill>
                  <a:srgbClr val="000000"/>
                </a:solidFill>
                <a:ea typeface="+mn-lt"/>
                <a:cs typeface="+mn-lt"/>
              </a:rPr>
              <a:t> market relevant skills </a:t>
            </a:r>
            <a:endParaRPr lang="en-US">
              <a:ea typeface="Calibri"/>
              <a:cs typeface="Calibri"/>
            </a:endParaRPr>
          </a:p>
          <a:p>
            <a:pPr marL="267970" indent="-267970">
              <a:lnSpc>
                <a:spcPct val="70000"/>
              </a:lnSpc>
            </a:pPr>
            <a:r>
              <a:rPr lang="en-US">
                <a:solidFill>
                  <a:srgbClr val="000000"/>
                </a:solidFill>
                <a:ea typeface="+mn-lt"/>
                <a:cs typeface="+mn-lt"/>
              </a:rPr>
              <a:t>2000 vulnerable  youth  have  enhanced  </a:t>
            </a:r>
            <a:r>
              <a:rPr lang="en-US" b="0" i="0" u="none" strike="noStrike" baseline="0">
                <a:solidFill>
                  <a:srgbClr val="000000"/>
                </a:solidFill>
                <a:ea typeface="+mn-lt"/>
                <a:cs typeface="+mn-lt"/>
              </a:rPr>
              <a:t>access</a:t>
            </a:r>
            <a:r>
              <a:rPr lang="en-US">
                <a:solidFill>
                  <a:srgbClr val="000000"/>
                </a:solidFill>
                <a:ea typeface="+mn-lt"/>
                <a:cs typeface="+mn-lt"/>
              </a:rPr>
              <a:t>  </a:t>
            </a:r>
            <a:r>
              <a:rPr lang="en-US" b="0" i="0" u="none" strike="noStrike" baseline="0">
                <a:solidFill>
                  <a:srgbClr val="000000"/>
                </a:solidFill>
                <a:ea typeface="+mn-lt"/>
                <a:cs typeface="+mn-lt"/>
              </a:rPr>
              <a:t>to</a:t>
            </a:r>
            <a:r>
              <a:rPr lang="en-US">
                <a:solidFill>
                  <a:srgbClr val="000000"/>
                </a:solidFill>
                <a:ea typeface="+mn-lt"/>
                <a:cs typeface="+mn-lt"/>
              </a:rPr>
              <a:t>  wage  and  self-employment  through  post-training support services </a:t>
            </a:r>
            <a:endParaRPr lang="en-US">
              <a:ea typeface="Calibri"/>
              <a:cs typeface="Calibri"/>
            </a:endParaRPr>
          </a:p>
          <a:p>
            <a:pPr marL="267970" indent="-267970">
              <a:lnSpc>
                <a:spcPct val="70000"/>
              </a:lnSpc>
            </a:pPr>
            <a:r>
              <a:rPr lang="en-US" b="0" i="0" u="none" strike="noStrike" baseline="0">
                <a:solidFill>
                  <a:srgbClr val="000000"/>
                </a:solidFill>
                <a:ea typeface="+mn-lt"/>
                <a:cs typeface="+mn-lt"/>
              </a:rPr>
              <a:t>Good practices in </a:t>
            </a:r>
            <a:r>
              <a:rPr lang="en-US">
                <a:solidFill>
                  <a:srgbClr val="000000"/>
                </a:solidFill>
                <a:ea typeface="+mn-lt"/>
                <a:cs typeface="+mn-lt"/>
              </a:rPr>
              <a:t>skills </a:t>
            </a:r>
            <a:r>
              <a:rPr lang="en-US" b="0" i="0" u="none" strike="noStrike" baseline="0">
                <a:solidFill>
                  <a:srgbClr val="000000"/>
                </a:solidFill>
                <a:ea typeface="+mn-lt"/>
                <a:cs typeface="+mn-lt"/>
              </a:rPr>
              <a:t>development are </a:t>
            </a:r>
            <a:r>
              <a:rPr lang="en-US">
                <a:solidFill>
                  <a:srgbClr val="000000"/>
                </a:solidFill>
                <a:ea typeface="+mn-lt"/>
                <a:cs typeface="+mn-lt"/>
              </a:rPr>
              <a:t>identified, documented and supported to scale up</a:t>
            </a:r>
            <a:r>
              <a:rPr lang="en-US" b="0" i="0" u="none" strike="noStrike" baseline="0">
                <a:solidFill>
                  <a:srgbClr val="000000"/>
                </a:solidFill>
                <a:ea typeface="+mn-lt"/>
                <a:cs typeface="+mn-lt"/>
              </a:rPr>
              <a:t> </a:t>
            </a:r>
            <a:endParaRPr lang="en-US">
              <a:ea typeface="Calibri" panose="020F0502020204030204"/>
              <a:cs typeface="Calibri" panose="020F0502020204030204"/>
            </a:endParaRPr>
          </a:p>
          <a:p>
            <a:pPr marL="0" indent="0">
              <a:buNone/>
            </a:pPr>
            <a:endParaRPr lang="en-US"/>
          </a:p>
        </p:txBody>
      </p:sp>
      <p:sp>
        <p:nvSpPr>
          <p:cNvPr id="4" name="Rectangle 3"/>
          <p:cNvSpPr/>
          <p:nvPr/>
        </p:nvSpPr>
        <p:spPr>
          <a:xfrm>
            <a:off x="7555134" y="-2703"/>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396316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a:solidFill>
                  <a:srgbClr val="C00000"/>
                </a:solidFill>
              </a:rPr>
              <a:t>1. Call Objectives </a:t>
            </a:r>
            <a:endParaRPr lang="en-US">
              <a:solidFill>
                <a:srgbClr val="C00000"/>
              </a:solidFill>
            </a:endParaRPr>
          </a:p>
        </p:txBody>
      </p:sp>
      <p:sp>
        <p:nvSpPr>
          <p:cNvPr id="3" name="Content Placeholder 2"/>
          <p:cNvSpPr>
            <a:spLocks noGrp="1"/>
          </p:cNvSpPr>
          <p:nvPr>
            <p:ph idx="1"/>
          </p:nvPr>
        </p:nvSpPr>
        <p:spPr>
          <a:xfrm>
            <a:off x="1624208" y="1571854"/>
            <a:ext cx="9705208" cy="5011508"/>
          </a:xfrm>
        </p:spPr>
        <p:txBody>
          <a:bodyPr vert="horz" lIns="91440" tIns="45720" rIns="91440" bIns="45720" rtlCol="0" anchor="t">
            <a:normAutofit fontScale="77500" lnSpcReduction="20000"/>
          </a:bodyPr>
          <a:lstStyle/>
          <a:p>
            <a:pPr marL="0" indent="0">
              <a:buNone/>
            </a:pPr>
            <a:r>
              <a:rPr lang="en-US" sz="3600" b="1">
                <a:cs typeface="Calibri"/>
              </a:rPr>
              <a:t>Target groups:</a:t>
            </a:r>
          </a:p>
          <a:p>
            <a:pPr marL="0" indent="0">
              <a:buNone/>
            </a:pPr>
            <a:endParaRPr lang="en-US" sz="3600" u="sng">
              <a:cs typeface="Calibri"/>
            </a:endParaRPr>
          </a:p>
          <a:p>
            <a:pPr marL="0" indent="0">
              <a:buNone/>
            </a:pPr>
            <a:r>
              <a:rPr lang="en-US" sz="3600" u="sng">
                <a:cs typeface="Calibri"/>
              </a:rPr>
              <a:t>Vulnerable youth </a:t>
            </a:r>
            <a:r>
              <a:rPr lang="en-US" sz="3600">
                <a:cs typeface="Calibri"/>
              </a:rPr>
              <a:t>who are low or non-skilled and face barriers to access employment and socio-economic integration and residing in the eligible districts and city authorities</a:t>
            </a:r>
          </a:p>
          <a:p>
            <a:pPr marL="0" indent="0">
              <a:buNone/>
            </a:pPr>
            <a:endParaRPr lang="en-US" sz="3600">
              <a:cs typeface="Calibri"/>
            </a:endParaRPr>
          </a:p>
          <a:p>
            <a:pPr marL="0" indent="0">
              <a:buNone/>
            </a:pPr>
            <a:r>
              <a:rPr lang="en-US" sz="3600">
                <a:cs typeface="Calibri"/>
              </a:rPr>
              <a:t>Vulnerable = (a combination of) different categories of youth:</a:t>
            </a:r>
          </a:p>
          <a:p>
            <a:r>
              <a:rPr lang="en-US" sz="3600">
                <a:cs typeface="Calibri"/>
              </a:rPr>
              <a:t>Urban refugees (registered as refugees by OPM/UNHCR)</a:t>
            </a:r>
          </a:p>
          <a:p>
            <a:r>
              <a:rPr lang="en-US" sz="3600">
                <a:cs typeface="Calibri"/>
              </a:rPr>
              <a:t>Young women</a:t>
            </a:r>
          </a:p>
          <a:p>
            <a:r>
              <a:rPr lang="en-US" sz="3600">
                <a:cs typeface="Calibri"/>
              </a:rPr>
              <a:t>Youth with disabilities / chronic diseases</a:t>
            </a:r>
          </a:p>
          <a:p>
            <a:r>
              <a:rPr lang="en-US" sz="3600">
                <a:cs typeface="Calibri"/>
              </a:rPr>
              <a:t>Youth in poverty</a:t>
            </a:r>
          </a:p>
          <a:p>
            <a:r>
              <a:rPr lang="en-US" sz="3600">
                <a:cs typeface="Calibri"/>
              </a:rPr>
              <a:t>Youth not in employment, education or training</a:t>
            </a:r>
          </a:p>
          <a:p>
            <a:endParaRPr lang="en-US" sz="3100">
              <a:cs typeface="Calibri"/>
            </a:endParaRPr>
          </a:p>
        </p:txBody>
      </p:sp>
    </p:spTree>
    <p:extLst>
      <p:ext uri="{BB962C8B-B14F-4D97-AF65-F5344CB8AC3E}">
        <p14:creationId xmlns:p14="http://schemas.microsoft.com/office/powerpoint/2010/main" val="121808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a:solidFill>
                  <a:srgbClr val="C00000"/>
                </a:solidFill>
              </a:rPr>
              <a:t>2. CN (stage 1) selection process</a:t>
            </a:r>
            <a:endParaRPr lang="en-UG">
              <a:solidFill>
                <a:srgbClr val="C00000"/>
              </a:solidFill>
            </a:endParaRPr>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p:txBody>
          <a:bodyPr>
            <a:normAutofit/>
          </a:bodyPr>
          <a:lstStyle/>
          <a:p>
            <a:pPr algn="just"/>
            <a:r>
              <a:rPr lang="en-GB"/>
              <a:t>Deadline for submission was 5</a:t>
            </a:r>
            <a:r>
              <a:rPr lang="en-GB" baseline="30000"/>
              <a:t>th</a:t>
            </a:r>
            <a:r>
              <a:rPr lang="en-GB"/>
              <a:t> September 2024</a:t>
            </a:r>
            <a:endParaRPr lang="en-US"/>
          </a:p>
          <a:p>
            <a:pPr algn="just"/>
            <a:r>
              <a:rPr lang="en-US"/>
              <a:t>74 concepts were received on the submit website</a:t>
            </a:r>
          </a:p>
          <a:p>
            <a:pPr algn="just"/>
            <a:r>
              <a:rPr lang="en-US"/>
              <a:t>39 passed admissibility check and qualified for technical evaluation</a:t>
            </a:r>
          </a:p>
          <a:p>
            <a:pPr algn="just"/>
            <a:r>
              <a:rPr lang="en-US"/>
              <a:t>16 scored min 30/50 (and 6/10 on Q12).</a:t>
            </a:r>
          </a:p>
          <a:p>
            <a:pPr algn="just"/>
            <a:r>
              <a:rPr lang="en-US"/>
              <a:t>13 shortlisted concept notes invited for 2</a:t>
            </a:r>
            <a:r>
              <a:rPr lang="en-US" baseline="30000"/>
              <a:t>nd</a:t>
            </a:r>
            <a:r>
              <a:rPr lang="en-US"/>
              <a:t> stage (absorbing 300% of total call volume)</a:t>
            </a:r>
          </a:p>
          <a:p>
            <a:pPr algn="just"/>
            <a:endParaRPr lang="en-UG"/>
          </a:p>
        </p:txBody>
      </p:sp>
    </p:spTree>
    <p:extLst>
      <p:ext uri="{BB962C8B-B14F-4D97-AF65-F5344CB8AC3E}">
        <p14:creationId xmlns:p14="http://schemas.microsoft.com/office/powerpoint/2010/main" val="290876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a:xfrm>
            <a:off x="1799302" y="345461"/>
            <a:ext cx="9224298" cy="1325563"/>
          </a:xfrm>
        </p:spPr>
        <p:txBody>
          <a:bodyPr/>
          <a:lstStyle/>
          <a:p>
            <a:r>
              <a:rPr lang="en-US">
                <a:solidFill>
                  <a:srgbClr val="C00000"/>
                </a:solidFill>
              </a:rPr>
              <a:t>2. Evaluation - Concept note vs Proposals</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1799302" y="2161201"/>
            <a:ext cx="8637789" cy="4351338"/>
          </a:xfrm>
        </p:spPr>
        <p:txBody>
          <a:bodyPr vert="horz" lIns="91440" tIns="45720" rIns="91440" bIns="45720" rtlCol="0" anchor="t">
            <a:normAutofit/>
          </a:bodyPr>
          <a:lstStyle/>
          <a:p>
            <a:pPr marL="267970" indent="-267970" algn="just"/>
            <a:r>
              <a:rPr lang="en-US" b="1"/>
              <a:t>Focus CN </a:t>
            </a:r>
            <a:r>
              <a:rPr lang="en-US" b="1">
                <a:sym typeface="Wingdings" panose="05000000000000000000" pitchFamily="2" charset="2"/>
              </a:rPr>
              <a:t> </a:t>
            </a:r>
            <a:r>
              <a:rPr lang="en-US" b="1"/>
              <a:t>RELEVANCE </a:t>
            </a:r>
            <a:r>
              <a:rPr lang="en-US"/>
              <a:t>of proposed action </a:t>
            </a:r>
            <a:endParaRPr lang="nl-NL"/>
          </a:p>
          <a:p>
            <a:pPr marL="0" indent="0" algn="just">
              <a:buNone/>
            </a:pPr>
            <a:endParaRPr lang="en-US"/>
          </a:p>
          <a:p>
            <a:pPr marL="267970" indent="-267970" algn="just"/>
            <a:r>
              <a:rPr lang="en-US" b="1"/>
              <a:t>Focus Proposals </a:t>
            </a:r>
            <a:endParaRPr lang="en-US" b="1">
              <a:cs typeface="Calibri" panose="020F0502020204030204"/>
            </a:endParaRPr>
          </a:p>
          <a:p>
            <a:pPr lvl="1">
              <a:buFont typeface="Wingdings" panose="05000000000000000000" pitchFamily="2" charset="2"/>
              <a:buChar char="à"/>
            </a:pPr>
            <a:r>
              <a:rPr lang="en-US" sz="2800" b="1"/>
              <a:t>RELEVANCE </a:t>
            </a:r>
            <a:r>
              <a:rPr lang="en-US" sz="2800"/>
              <a:t>of proposed </a:t>
            </a:r>
            <a:r>
              <a:rPr lang="en-US" sz="2800" b="1">
                <a:solidFill>
                  <a:srgbClr val="C00000"/>
                </a:solidFill>
              </a:rPr>
              <a:t>methodology/strategic approaches</a:t>
            </a:r>
            <a:endParaRPr lang="en-US" sz="2800" b="1">
              <a:solidFill>
                <a:srgbClr val="C00000"/>
              </a:solidFill>
              <a:cs typeface="Calibri" panose="020F0502020204030204"/>
            </a:endParaRPr>
          </a:p>
          <a:p>
            <a:pPr lvl="1" algn="just">
              <a:buFont typeface="Wingdings" panose="05000000000000000000" pitchFamily="2" charset="2"/>
              <a:buChar char="à"/>
            </a:pPr>
            <a:r>
              <a:rPr lang="en-US" sz="2800" b="1"/>
              <a:t>EFFECTIVENESS &amp; FEASIBILITY</a:t>
            </a:r>
          </a:p>
          <a:p>
            <a:pPr lvl="1" algn="just">
              <a:buFont typeface="Wingdings" panose="05000000000000000000" pitchFamily="2" charset="2"/>
              <a:buChar char="à"/>
            </a:pPr>
            <a:r>
              <a:rPr lang="en-US" sz="2800" b="1"/>
              <a:t>CAPACITY/EXPERIENCE</a:t>
            </a:r>
          </a:p>
        </p:txBody>
      </p:sp>
      <p:sp>
        <p:nvSpPr>
          <p:cNvPr id="4" name="Rectangle 3"/>
          <p:cNvSpPr/>
          <p:nvPr/>
        </p:nvSpPr>
        <p:spPr>
          <a:xfrm>
            <a:off x="7834530" y="-2707"/>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2771430492"/>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UGAENABEL-403665430-290572</_dlc_DocId>
    <_dlc_DocIdUrl xmlns="508ba6eb-9e09-4fd5-92f2-2d9921329f2d">
      <Url>https://enabelbe.sharepoint.com/sites/UGA/_layouts/15/DocIdRedir.aspx?ID=UGAENABEL-403665430-290572</Url>
      <Description>UGAENABEL-403665430-290572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Een nieuw document maken." ma:contentTypeScope="" ma:versionID="050e9c4594c0441073d217e0e211792e">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e93b9fd786acd291e8de010bbc0581fd"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Eigenschappen van het geïntegreerd beleid voor naleving" ma:hidden="true" ma:internalName="_ip_UnifiedCompliancePolicyProperties">
      <xsd:simpleType>
        <xsd:restriction base="dms:Note"/>
      </xsd:simpleType>
    </xsd:element>
    <xsd:element name="_ip_UnifiedCompliancePolicyUIAction" ma:index="3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Afbeelding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9CF351-E712-4BB6-983F-124DA48A17A7}">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554850C-AEE9-449A-ACD3-77DBA9F5F1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3544</Words>
  <Application>Microsoft Office PowerPoint</Application>
  <PresentationFormat>Widescreen</PresentationFormat>
  <Paragraphs>394</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CTB-17-18908-powerpoint 80%-ab-151217</vt:lpstr>
      <vt:lpstr>Call For Proposals Skills development for increased employability of vulnerable youth, women and girls in Kampala Metropolitan</vt:lpstr>
      <vt:lpstr>Presentation outline</vt:lpstr>
      <vt:lpstr>1. Objective of the proposal orientation meeting</vt:lpstr>
      <vt:lpstr>1. Objectives of the call</vt:lpstr>
      <vt:lpstr>1. Call Objectives</vt:lpstr>
      <vt:lpstr>1. Call objectives  </vt:lpstr>
      <vt:lpstr>1. Call Objectives </vt:lpstr>
      <vt:lpstr>2. CN (stage 1) selection process</vt:lpstr>
      <vt:lpstr>2. Evaluation - Concept note vs Proposals</vt:lpstr>
      <vt:lpstr>2. Content - Concept note vs Proposals</vt:lpstr>
      <vt:lpstr>2. Promoted strategies </vt:lpstr>
      <vt:lpstr>2. Promoted strategies </vt:lpstr>
      <vt:lpstr>3a. Annex A; part B proposal</vt:lpstr>
      <vt:lpstr>! Attention points !</vt:lpstr>
      <vt:lpstr>! Attention points !</vt:lpstr>
      <vt:lpstr>! Attention points !</vt:lpstr>
      <vt:lpstr>3a. Sub-grants RECAP (if applicable)</vt:lpstr>
      <vt:lpstr>3a. Sub-grants RECAP (if applicable)</vt:lpstr>
      <vt:lpstr>3. Proposal template a) Annex A; part B proposal</vt:lpstr>
      <vt:lpstr>3b. M&amp;E logical framework, indicators</vt:lpstr>
      <vt:lpstr>Logical flow</vt:lpstr>
      <vt:lpstr>PowerPoint Presentation</vt:lpstr>
      <vt:lpstr>3b. Example Impact/GO</vt:lpstr>
      <vt:lpstr>3b. Example Outcome/SO</vt:lpstr>
      <vt:lpstr>3b. Example Output/results</vt:lpstr>
      <vt:lpstr>3b. Proposal template M&amp;E</vt:lpstr>
      <vt:lpstr>3b. Proposal template M&amp;E</vt:lpstr>
      <vt:lpstr>3c Proposal template budget</vt:lpstr>
      <vt:lpstr>3c. Proposal template - Budget</vt:lpstr>
      <vt:lpstr>3c. Proposal template - Budget</vt:lpstr>
      <vt:lpstr>3c. Proposal template - Budget</vt:lpstr>
      <vt:lpstr>3c. Proposal template - Budget</vt:lpstr>
      <vt:lpstr>3c. Proposal template - Budget</vt:lpstr>
      <vt:lpstr>3c. Proposal template - Budget</vt:lpstr>
      <vt:lpstr>Indicative Costs</vt:lpstr>
      <vt:lpstr>3c. Proposal template budget DURING IMPLEMENTATION</vt:lpstr>
      <vt:lpstr>3c. Proposal template budget </vt:lpstr>
      <vt:lpstr>3c. Proposal template budget</vt:lpstr>
      <vt:lpstr>4. Application procedure / Next steps</vt:lpstr>
      <vt:lpstr>Submission concept notes</vt:lpstr>
      <vt:lpstr>Application procedure </vt:lpstr>
      <vt:lpstr>Application procedure </vt:lpstr>
      <vt:lpstr>Submission proposal</vt:lpstr>
      <vt:lpstr>NEXT STEPS</vt:lpstr>
      <vt:lpstr>5. Next steps – PART 2</vt:lpstr>
      <vt:lpstr>5. Next steps – PART 2</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HENDRICKX, Jan</cp:lastModifiedBy>
  <cp:revision>2</cp:revision>
  <dcterms:modified xsi:type="dcterms:W3CDTF">2025-02-03T07:20:14Z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82d05736-c83f-48f2-9bbb-865516fd5124</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