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2995" r:id="rId5"/>
    <p:sldId id="257" r:id="rId6"/>
    <p:sldId id="304" r:id="rId7"/>
    <p:sldId id="347" r:id="rId8"/>
    <p:sldId id="348" r:id="rId9"/>
    <p:sldId id="3139" r:id="rId10"/>
    <p:sldId id="3149" r:id="rId11"/>
    <p:sldId id="3126" r:id="rId12"/>
    <p:sldId id="305" r:id="rId13"/>
    <p:sldId id="359" r:id="rId14"/>
    <p:sldId id="307" r:id="rId15"/>
    <p:sldId id="309" r:id="rId16"/>
    <p:sldId id="2996" r:id="rId17"/>
    <p:sldId id="310" r:id="rId18"/>
    <p:sldId id="311" r:id="rId19"/>
    <p:sldId id="313" r:id="rId20"/>
    <p:sldId id="312" r:id="rId21"/>
    <p:sldId id="314" r:id="rId22"/>
    <p:sldId id="3145" r:id="rId23"/>
    <p:sldId id="315" r:id="rId24"/>
    <p:sldId id="3129" r:id="rId25"/>
    <p:sldId id="317" r:id="rId26"/>
    <p:sldId id="318" r:id="rId27"/>
    <p:sldId id="319" r:id="rId28"/>
    <p:sldId id="321" r:id="rId29"/>
    <p:sldId id="320" r:id="rId30"/>
    <p:sldId id="322" r:id="rId31"/>
    <p:sldId id="3005" r:id="rId32"/>
    <p:sldId id="3146" r:id="rId33"/>
    <p:sldId id="3131" r:id="rId34"/>
    <p:sldId id="324" r:id="rId35"/>
    <p:sldId id="325" r:id="rId36"/>
    <p:sldId id="2997" r:id="rId37"/>
    <p:sldId id="3147" r:id="rId38"/>
    <p:sldId id="3136" r:id="rId39"/>
    <p:sldId id="3137" r:id="rId40"/>
    <p:sldId id="3138" r:id="rId41"/>
    <p:sldId id="326" r:id="rId42"/>
    <p:sldId id="327" r:id="rId43"/>
    <p:sldId id="351" r:id="rId44"/>
    <p:sldId id="3150" r:id="rId45"/>
    <p:sldId id="3142" r:id="rId46"/>
    <p:sldId id="3151" r:id="rId47"/>
    <p:sldId id="3152" r:id="rId48"/>
    <p:sldId id="3000" r:id="rId49"/>
    <p:sldId id="3002" r:id="rId50"/>
    <p:sldId id="3003" r:id="rId51"/>
    <p:sldId id="358" r:id="rId52"/>
    <p:sldId id="345" r:id="rId53"/>
    <p:sldId id="330" r:id="rId54"/>
    <p:sldId id="3144" r:id="rId55"/>
    <p:sldId id="331" r:id="rId56"/>
    <p:sldId id="3148" r:id="rId57"/>
    <p:sldId id="333" r:id="rId58"/>
    <p:sldId id="332" r:id="rId59"/>
    <p:sldId id="334" r:id="rId60"/>
    <p:sldId id="352" r:id="rId61"/>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38943-F6A4-F1F2-4B12-C8FF7138784B}" v="29" dt="2024-08-08T07:14:12.618"/>
    <p1510:client id="{B427AE58-320D-0C02-293D-CB022EBF08F9}" v="3" dt="2024-08-08T15:51:33.507"/>
    <p1510:client id="{E214D061-21BB-8628-A5E7-25D11A55ED1E}" v="303" dt="2024-08-07T09:51:23.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16-08-24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16-08-24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16-08-24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submit.link/2O5"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submit.link/2O5"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enabel.be/content/enabel-grant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nabel.be/gra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743201"/>
            <a:ext cx="7088460" cy="1651666"/>
          </a:xfrm>
        </p:spPr>
        <p:txBody>
          <a:bodyPr>
            <a:noAutofit/>
          </a:bodyPr>
          <a:lstStyle/>
          <a:p>
            <a:r>
              <a:rPr lang="nl-BE" b="1" dirty="0">
                <a:solidFill>
                  <a:srgbClr val="C00000"/>
                </a:solidFill>
              </a:rPr>
              <a:t>Call For </a:t>
            </a:r>
            <a:r>
              <a:rPr lang="nl-BE" b="1" dirty="0" err="1">
                <a:solidFill>
                  <a:srgbClr val="C00000"/>
                </a:solidFill>
              </a:rPr>
              <a:t>Proposals</a:t>
            </a:r>
            <a:br>
              <a:rPr lang="nl-BE" dirty="0">
                <a:solidFill>
                  <a:srgbClr val="C00000"/>
                </a:solidFill>
              </a:rPr>
            </a:br>
            <a:r>
              <a:rPr lang="en-US" sz="3200" dirty="0">
                <a:solidFill>
                  <a:srgbClr val="C00000"/>
                </a:solidFill>
              </a:rPr>
              <a:t>SKILLS DEVELOPMENT FOR INCREASED EMPLOYABILITY OF VULNERABLE YOUTH, WOMEN AND GIRLS IN KAMPALA</a:t>
            </a:r>
            <a:endParaRPr lang="en-UG" dirty="0">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dirty="0"/>
              <a:t>Information sessions</a:t>
            </a:r>
            <a:endParaRPr lang="en-UG" sz="2800" dirty="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sz="3100" b="1">
                <a:cs typeface="Calibri"/>
              </a:rPr>
              <a:t>2 phased procedure </a:t>
            </a:r>
          </a:p>
          <a:p>
            <a:pPr marL="0" indent="0">
              <a:buNone/>
            </a:pPr>
            <a:endParaRPr lang="en-US" sz="3100" b="1">
              <a:cs typeface="Calibri"/>
            </a:endParaRPr>
          </a:p>
          <a:p>
            <a:pPr marL="0" indent="0">
              <a:buNone/>
            </a:pPr>
            <a:r>
              <a:rPr lang="en-US" sz="3100">
                <a:cs typeface="Calibri"/>
              </a:rPr>
              <a:t>- Concept note stage</a:t>
            </a:r>
          </a:p>
          <a:p>
            <a:pPr marL="0" indent="0">
              <a:buNone/>
            </a:pPr>
            <a:r>
              <a:rPr lang="en-US" sz="3100">
                <a:cs typeface="Calibri"/>
              </a:rPr>
              <a:t>- Proposal stage </a:t>
            </a:r>
          </a:p>
        </p:txBody>
      </p:sp>
    </p:spTree>
    <p:extLst>
      <p:ext uri="{BB962C8B-B14F-4D97-AF65-F5344CB8AC3E}">
        <p14:creationId xmlns:p14="http://schemas.microsoft.com/office/powerpoint/2010/main" val="121808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a:bodyPr>
          <a:lstStyle/>
          <a:p>
            <a:r>
              <a:rPr lang="fr-BE" b="1" dirty="0">
                <a:solidFill>
                  <a:srgbClr val="C00000"/>
                </a:solidFill>
              </a:rPr>
              <a:t>2. SDF basket</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lnSpcReduction="10000"/>
          </a:bodyPr>
          <a:lstStyle/>
          <a:p>
            <a:pPr marL="0" indent="0">
              <a:buNone/>
            </a:pPr>
            <a:endParaRPr lang="en-US" dirty="0"/>
          </a:p>
          <a:p>
            <a:r>
              <a:rPr lang="en-GB" dirty="0"/>
              <a:t>Quality </a:t>
            </a:r>
            <a:r>
              <a:rPr lang="en-GB" b="1" dirty="0"/>
              <a:t>non-formal</a:t>
            </a:r>
            <a:r>
              <a:rPr lang="en-GB" dirty="0"/>
              <a:t> skills development </a:t>
            </a:r>
          </a:p>
          <a:p>
            <a:r>
              <a:rPr lang="en-GB" dirty="0"/>
              <a:t>Skill gaps identified through livelihood and </a:t>
            </a:r>
            <a:r>
              <a:rPr lang="en-GB" b="1" dirty="0"/>
              <a:t>labour market analysis</a:t>
            </a:r>
          </a:p>
          <a:p>
            <a:r>
              <a:rPr lang="en-US" dirty="0"/>
              <a:t>Meaningful involvement of the (local) </a:t>
            </a:r>
            <a:r>
              <a:rPr lang="en-US" b="1" dirty="0"/>
              <a:t>private sector </a:t>
            </a:r>
            <a:r>
              <a:rPr lang="en-US" dirty="0"/>
              <a:t>in design, implementation and/or assessment of trainings</a:t>
            </a:r>
            <a:endParaRPr lang="en-GB" dirty="0"/>
          </a:p>
          <a:p>
            <a:r>
              <a:rPr lang="en-GB" b="1" dirty="0"/>
              <a:t>Holistic approach </a:t>
            </a:r>
            <a:r>
              <a:rPr lang="en-GB" dirty="0"/>
              <a:t>to skills development by integrating career guidance, 21</a:t>
            </a:r>
            <a:r>
              <a:rPr lang="en-GB" baseline="30000" dirty="0"/>
              <a:t>st</a:t>
            </a:r>
            <a:r>
              <a:rPr lang="en-GB" dirty="0"/>
              <a:t> century skills development, work-based learning, social inclusion strategies</a:t>
            </a:r>
          </a:p>
          <a:p>
            <a:r>
              <a:rPr lang="en-GB" dirty="0">
                <a:solidFill>
                  <a:srgbClr val="C00000"/>
                </a:solidFill>
              </a:rPr>
              <a:t>Intensive and innovative </a:t>
            </a:r>
            <a:r>
              <a:rPr lang="en-GB" b="1" dirty="0">
                <a:solidFill>
                  <a:srgbClr val="C00000"/>
                </a:solidFill>
              </a:rPr>
              <a:t>post-training employment support </a:t>
            </a:r>
            <a:r>
              <a:rPr lang="en-GB" dirty="0">
                <a:solidFill>
                  <a:srgbClr val="C00000"/>
                </a:solidFill>
              </a:rPr>
              <a:t>services</a:t>
            </a:r>
            <a:r>
              <a:rPr lang="en-US" dirty="0">
                <a:solidFill>
                  <a:srgbClr val="C00000"/>
                </a:solidFill>
              </a:rPr>
              <a:t> </a:t>
            </a:r>
          </a:p>
          <a:p>
            <a:pPr marL="0" indent="0">
              <a:buNone/>
            </a:pPr>
            <a:endParaRPr lang="en-US" dirty="0"/>
          </a:p>
        </p:txBody>
      </p:sp>
    </p:spTree>
    <p:extLst>
      <p:ext uri="{BB962C8B-B14F-4D97-AF65-F5344CB8AC3E}">
        <p14:creationId xmlns:p14="http://schemas.microsoft.com/office/powerpoint/2010/main" val="138303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2. Call volume and </a:t>
            </a:r>
            <a:r>
              <a:rPr lang="fr-BE" b="1" dirty="0" err="1">
                <a:solidFill>
                  <a:srgbClr val="C00000"/>
                </a:solidFill>
              </a:rPr>
              <a:t>grant</a:t>
            </a:r>
            <a:r>
              <a:rPr lang="fr-BE" b="1" dirty="0">
                <a:solidFill>
                  <a:srgbClr val="C00000"/>
                </a:solidFill>
              </a:rPr>
              <a:t> </a:t>
            </a:r>
            <a:r>
              <a:rPr lang="fr-BE" b="1" dirty="0" err="1">
                <a:solidFill>
                  <a:srgbClr val="C00000"/>
                </a:solidFill>
              </a:rPr>
              <a:t>amounts</a:t>
            </a:r>
            <a:endParaRPr lang="en-US" b="1" dirty="0">
              <a:solidFill>
                <a:srgbClr val="C00000"/>
              </a:solidFill>
            </a:endParaRPr>
          </a:p>
        </p:txBody>
      </p:sp>
      <p:sp>
        <p:nvSpPr>
          <p:cNvPr id="3" name="Content Placeholder 2"/>
          <p:cNvSpPr>
            <a:spLocks noGrp="1"/>
          </p:cNvSpPr>
          <p:nvPr>
            <p:ph idx="1"/>
          </p:nvPr>
        </p:nvSpPr>
        <p:spPr>
          <a:xfrm>
            <a:off x="1574104" y="1768499"/>
            <a:ext cx="9043792" cy="4554310"/>
          </a:xfrm>
        </p:spPr>
        <p:txBody>
          <a:bodyPr vert="horz" lIns="91440" tIns="45720" rIns="91440" bIns="45720" rtlCol="0" anchor="t">
            <a:normAutofit/>
          </a:bodyPr>
          <a:lstStyle/>
          <a:p>
            <a:pPr marL="0" indent="0">
              <a:buNone/>
            </a:pPr>
            <a:r>
              <a:rPr lang="en-US" dirty="0">
                <a:solidFill>
                  <a:schemeClr val="tx1">
                    <a:lumMod val="65000"/>
                    <a:lumOff val="35000"/>
                  </a:schemeClr>
                </a:solidFill>
              </a:rPr>
              <a:t>Total call volume is </a:t>
            </a:r>
            <a:r>
              <a:rPr lang="en-US" b="1" dirty="0">
                <a:solidFill>
                  <a:schemeClr val="tx1">
                    <a:lumMod val="65000"/>
                    <a:lumOff val="35000"/>
                  </a:schemeClr>
                </a:solidFill>
              </a:rPr>
              <a:t>2,000,000 EUR</a:t>
            </a:r>
          </a:p>
          <a:p>
            <a:pPr marL="267970" indent="-267970" algn="just" rtl="0" fontAlgn="base"/>
            <a:r>
              <a:rPr lang="en-US" sz="2400" b="1" i="0" dirty="0">
                <a:solidFill>
                  <a:schemeClr val="tx1">
                    <a:lumMod val="65000"/>
                    <a:lumOff val="35000"/>
                  </a:schemeClr>
                </a:solidFill>
                <a:effectLst/>
              </a:rPr>
              <a:t>Lot 1: Agriculture: </a:t>
            </a:r>
            <a:r>
              <a:rPr lang="en-US" sz="2400" b="0" i="0" dirty="0">
                <a:solidFill>
                  <a:schemeClr val="tx1">
                    <a:lumMod val="65000"/>
                    <a:lumOff val="35000"/>
                  </a:schemeClr>
                </a:solidFill>
                <a:effectLst/>
              </a:rPr>
              <a:t>indicative allocation: </a:t>
            </a:r>
            <a:r>
              <a:rPr lang="en-US" sz="2400" b="1" i="0" dirty="0">
                <a:solidFill>
                  <a:schemeClr val="tx1">
                    <a:lumMod val="65000"/>
                    <a:lumOff val="35000"/>
                  </a:schemeClr>
                </a:solidFill>
                <a:effectLst/>
              </a:rPr>
              <a:t>1,000,000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267970" indent="-267970" algn="just" rtl="0" fontAlgn="base"/>
            <a:r>
              <a:rPr lang="en-US" sz="2400" b="1" i="0" dirty="0">
                <a:solidFill>
                  <a:schemeClr val="tx1">
                    <a:lumMod val="65000"/>
                    <a:lumOff val="35000"/>
                  </a:schemeClr>
                </a:solidFill>
                <a:effectLst/>
              </a:rPr>
              <a:t>Lot 2: Green economy:</a:t>
            </a:r>
            <a:r>
              <a:rPr lang="en-US" sz="2400" b="0" i="0" dirty="0">
                <a:solidFill>
                  <a:schemeClr val="tx1">
                    <a:lumMod val="65000"/>
                    <a:lumOff val="35000"/>
                  </a:schemeClr>
                </a:solidFill>
                <a:effectLst/>
              </a:rPr>
              <a:t> indicative allocation: </a:t>
            </a:r>
            <a:r>
              <a:rPr lang="en-US" sz="2400" b="1" i="0" dirty="0">
                <a:solidFill>
                  <a:schemeClr val="tx1">
                    <a:lumMod val="65000"/>
                    <a:lumOff val="35000"/>
                  </a:schemeClr>
                </a:solidFill>
                <a:effectLst/>
              </a:rPr>
              <a:t>1,000,000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0" indent="0">
              <a:buNone/>
            </a:pPr>
            <a:endParaRPr lang="en-US" b="1" dirty="0">
              <a:solidFill>
                <a:schemeClr val="tx1">
                  <a:lumMod val="65000"/>
                  <a:lumOff val="35000"/>
                </a:schemeClr>
              </a:solidFill>
              <a:cs typeface="Calibri"/>
            </a:endParaRPr>
          </a:p>
          <a:p>
            <a:pPr marL="0" indent="0">
              <a:buNone/>
            </a:pPr>
            <a:r>
              <a:rPr lang="en-US" dirty="0">
                <a:solidFill>
                  <a:schemeClr val="tx1">
                    <a:lumMod val="65000"/>
                    <a:lumOff val="35000"/>
                  </a:schemeClr>
                </a:solidFill>
                <a:cs typeface="Calibri"/>
              </a:rPr>
              <a:t>Grant applications must fall between </a:t>
            </a:r>
            <a:r>
              <a:rPr lang="en-US" b="1" dirty="0">
                <a:solidFill>
                  <a:schemeClr val="tx1">
                    <a:lumMod val="65000"/>
                    <a:lumOff val="35000"/>
                  </a:schemeClr>
                </a:solidFill>
                <a:cs typeface="Calibri"/>
              </a:rPr>
              <a:t>minimum 150,000</a:t>
            </a:r>
            <a:r>
              <a:rPr lang="en-US" dirty="0">
                <a:solidFill>
                  <a:schemeClr val="tx1">
                    <a:lumMod val="65000"/>
                    <a:lumOff val="35000"/>
                  </a:schemeClr>
                </a:solidFill>
                <a:cs typeface="Calibri"/>
              </a:rPr>
              <a:t> and </a:t>
            </a:r>
            <a:r>
              <a:rPr lang="en-US" b="1" dirty="0">
                <a:solidFill>
                  <a:schemeClr val="tx1">
                    <a:lumMod val="65000"/>
                    <a:lumOff val="35000"/>
                  </a:schemeClr>
                </a:solidFill>
                <a:cs typeface="Calibri"/>
              </a:rPr>
              <a:t>maximum 500,000</a:t>
            </a:r>
            <a:r>
              <a:rPr lang="en-US" dirty="0">
                <a:solidFill>
                  <a:schemeClr val="tx1">
                    <a:lumMod val="65000"/>
                    <a:lumOff val="35000"/>
                  </a:schemeClr>
                </a:solidFill>
                <a:cs typeface="Calibri"/>
              </a:rPr>
              <a:t> </a:t>
            </a:r>
            <a:r>
              <a:rPr lang="en-US" b="1" dirty="0">
                <a:solidFill>
                  <a:schemeClr val="tx1">
                    <a:lumMod val="65000"/>
                    <a:lumOff val="35000"/>
                  </a:schemeClr>
                </a:solidFill>
                <a:cs typeface="Calibri"/>
              </a:rPr>
              <a:t>Euro</a:t>
            </a:r>
            <a:endParaRPr lang="en-US" dirty="0">
              <a:solidFill>
                <a:schemeClr val="tx1">
                  <a:lumMod val="65000"/>
                  <a:lumOff val="35000"/>
                </a:schemeClr>
              </a:solidFill>
              <a:ea typeface="Calibri"/>
              <a:cs typeface="Calibri"/>
            </a:endParaRPr>
          </a:p>
          <a:p>
            <a:pPr marL="0" indent="0">
              <a:buNone/>
            </a:pPr>
            <a:endParaRPr lang="en-US" dirty="0">
              <a:solidFill>
                <a:schemeClr val="tx1">
                  <a:lumMod val="65000"/>
                  <a:lumOff val="35000"/>
                </a:schemeClr>
              </a:solidFill>
              <a:cs typeface="Calibri"/>
            </a:endParaRPr>
          </a:p>
          <a:p>
            <a:pPr marL="0" indent="0">
              <a:buNone/>
            </a:pPr>
            <a:r>
              <a:rPr lang="en-US" dirty="0">
                <a:solidFill>
                  <a:schemeClr val="tx1">
                    <a:lumMod val="65000"/>
                    <a:lumOff val="35000"/>
                  </a:schemeClr>
                </a:solidFill>
                <a:cs typeface="Calibri"/>
              </a:rPr>
              <a:t>Reasonable and efficient unit cost, to take into account holistic approach + intensive post training support</a:t>
            </a:r>
            <a:endParaRPr lang="en-US" dirty="0">
              <a:solidFill>
                <a:schemeClr val="tx1">
                  <a:lumMod val="65000"/>
                  <a:lumOff val="35000"/>
                </a:schemeClr>
              </a:solidFill>
              <a:ea typeface="Calibri"/>
              <a:cs typeface="Calibri"/>
            </a:endParaRPr>
          </a:p>
          <a:p>
            <a:pPr marL="0" indent="0">
              <a:buNone/>
            </a:pPr>
            <a:endParaRPr lang="en-US" dirty="0">
              <a:solidFill>
                <a:schemeClr val="tx1">
                  <a:lumMod val="65000"/>
                  <a:lumOff val="35000"/>
                </a:schemeClr>
              </a:solidFill>
              <a:cs typeface="Calibri"/>
            </a:endParaRPr>
          </a:p>
          <a:p>
            <a:pPr marL="0" indent="0">
              <a:buNone/>
            </a:pPr>
            <a:endParaRPr lang="en-US" dirty="0">
              <a:cs typeface="Calibri"/>
            </a:endParaRPr>
          </a:p>
        </p:txBody>
      </p:sp>
    </p:spTree>
    <p:extLst>
      <p:ext uri="{BB962C8B-B14F-4D97-AF65-F5344CB8AC3E}">
        <p14:creationId xmlns:p14="http://schemas.microsoft.com/office/powerpoint/2010/main" val="229723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01DD-37A7-232E-2A52-FA0E1EC6D71F}"/>
              </a:ext>
            </a:extLst>
          </p:cNvPr>
          <p:cNvSpPr>
            <a:spLocks noGrp="1"/>
          </p:cNvSpPr>
          <p:nvPr>
            <p:ph type="title"/>
          </p:nvPr>
        </p:nvSpPr>
        <p:spPr>
          <a:xfrm>
            <a:off x="1799302" y="0"/>
            <a:ext cx="8637789" cy="1325563"/>
          </a:xfrm>
        </p:spPr>
        <p:txBody>
          <a:bodyPr/>
          <a:lstStyle/>
          <a:p>
            <a:r>
              <a:rPr lang="en-US" dirty="0">
                <a:solidFill>
                  <a:srgbClr val="C00000"/>
                </a:solidFill>
              </a:rPr>
              <a:t>2. Different lots</a:t>
            </a:r>
            <a:endParaRPr lang="en-UG" dirty="0">
              <a:solidFill>
                <a:srgbClr val="C00000"/>
              </a:solidFill>
            </a:endParaRPr>
          </a:p>
        </p:txBody>
      </p:sp>
      <p:graphicFrame>
        <p:nvGraphicFramePr>
          <p:cNvPr id="6" name="Content Placeholder 5">
            <a:extLst>
              <a:ext uri="{FF2B5EF4-FFF2-40B4-BE49-F238E27FC236}">
                <a16:creationId xmlns:a16="http://schemas.microsoft.com/office/drawing/2014/main" id="{C98372BB-E736-7EF6-6905-DC27324262DD}"/>
              </a:ext>
            </a:extLst>
          </p:cNvPr>
          <p:cNvGraphicFramePr>
            <a:graphicFrameLocks noGrp="1"/>
          </p:cNvGraphicFramePr>
          <p:nvPr>
            <p:ph idx="1"/>
            <p:extLst>
              <p:ext uri="{D42A27DB-BD31-4B8C-83A1-F6EECF244321}">
                <p14:modId xmlns:p14="http://schemas.microsoft.com/office/powerpoint/2010/main" val="1130370072"/>
              </p:ext>
            </p:extLst>
          </p:nvPr>
        </p:nvGraphicFramePr>
        <p:xfrm>
          <a:off x="1411515" y="1096305"/>
          <a:ext cx="9025576" cy="5181600"/>
        </p:xfrm>
        <a:graphic>
          <a:graphicData uri="http://schemas.openxmlformats.org/drawingml/2006/table">
            <a:tbl>
              <a:tblPr firstRow="1" bandRow="1">
                <a:tableStyleId>{21E4AEA4-8DFA-4A89-87EB-49C32662AFE0}</a:tableStyleId>
              </a:tblPr>
              <a:tblGrid>
                <a:gridCol w="9025576">
                  <a:extLst>
                    <a:ext uri="{9D8B030D-6E8A-4147-A177-3AD203B41FA5}">
                      <a16:colId xmlns:a16="http://schemas.microsoft.com/office/drawing/2014/main" val="855747188"/>
                    </a:ext>
                  </a:extLst>
                </a:gridCol>
              </a:tblGrid>
              <a:tr h="370840">
                <a:tc>
                  <a:txBody>
                    <a:bodyPr/>
                    <a:lstStyle/>
                    <a:p>
                      <a:pPr lvl="0" algn="ctr">
                        <a:buNone/>
                      </a:pPr>
                      <a:r>
                        <a:rPr lang="en-US" sz="2800" dirty="0" err="1"/>
                        <a:t>CfP</a:t>
                      </a:r>
                      <a:r>
                        <a:rPr lang="en-US" sz="2800" dirty="0"/>
                        <a:t> lots</a:t>
                      </a:r>
                      <a:endParaRPr lang="nl-NL" dirty="0" err="1"/>
                    </a:p>
                  </a:txBody>
                  <a:tcPr>
                    <a:solidFill>
                      <a:srgbClr val="C00000"/>
                    </a:solidFill>
                  </a:tcPr>
                </a:tc>
                <a:extLst>
                  <a:ext uri="{0D108BD9-81ED-4DB2-BD59-A6C34878D82A}">
                    <a16:rowId xmlns:a16="http://schemas.microsoft.com/office/drawing/2014/main" val="2951468101"/>
                  </a:ext>
                </a:extLst>
              </a:tr>
              <a:tr h="370840">
                <a:tc>
                  <a:txBody>
                    <a:bodyPr/>
                    <a:lstStyle/>
                    <a:p>
                      <a:pPr marL="342900" lvl="0" indent="-342900" algn="ctr">
                        <a:buAutoNum type="arabicPeriod"/>
                      </a:pPr>
                      <a:r>
                        <a:rPr lang="nl-NL" sz="2000" b="1" dirty="0" err="1">
                          <a:solidFill>
                            <a:schemeClr val="bg1"/>
                          </a:solidFill>
                        </a:rPr>
                        <a:t>Inclusive</a:t>
                      </a:r>
                      <a:r>
                        <a:rPr lang="nl-NL" sz="2000" b="1" dirty="0">
                          <a:solidFill>
                            <a:schemeClr val="bg1"/>
                          </a:solidFill>
                        </a:rPr>
                        <a:t>/</a:t>
                      </a:r>
                      <a:r>
                        <a:rPr lang="nl-NL" sz="2000" b="1" dirty="0" err="1">
                          <a:solidFill>
                            <a:schemeClr val="bg1"/>
                          </a:solidFill>
                        </a:rPr>
                        <a:t>accessible</a:t>
                      </a:r>
                      <a:endParaRPr lang="nl-NL" sz="2000" b="1" dirty="0">
                        <a:solidFill>
                          <a:schemeClr val="bg1"/>
                        </a:solidFill>
                      </a:endParaRPr>
                    </a:p>
                    <a:p>
                      <a:pPr marL="342900" lvl="0" indent="-342900" algn="ctr">
                        <a:buAutoNum type="arabicPeriod"/>
                      </a:pPr>
                      <a:r>
                        <a:rPr lang="nl-NL" sz="2000" b="1" dirty="0" err="1">
                          <a:solidFill>
                            <a:schemeClr val="bg1"/>
                          </a:solidFill>
                        </a:rPr>
                        <a:t>Conducive</a:t>
                      </a:r>
                      <a:r>
                        <a:rPr lang="nl-NL" sz="2000" b="1" dirty="0">
                          <a:solidFill>
                            <a:schemeClr val="bg1"/>
                          </a:solidFill>
                        </a:rPr>
                        <a:t> </a:t>
                      </a:r>
                      <a:r>
                        <a:rPr lang="nl-NL" sz="2000" b="1" dirty="0" err="1">
                          <a:solidFill>
                            <a:schemeClr val="bg1"/>
                          </a:solidFill>
                        </a:rPr>
                        <a:t>economical</a:t>
                      </a:r>
                      <a:r>
                        <a:rPr lang="nl-NL" sz="2000" b="1" dirty="0">
                          <a:solidFill>
                            <a:schemeClr val="bg1"/>
                          </a:solidFill>
                        </a:rPr>
                        <a:t> </a:t>
                      </a:r>
                      <a:r>
                        <a:rPr lang="nl-NL" sz="2000" b="1" dirty="0" err="1">
                          <a:solidFill>
                            <a:schemeClr val="bg1"/>
                          </a:solidFill>
                        </a:rPr>
                        <a:t>and</a:t>
                      </a:r>
                      <a:r>
                        <a:rPr lang="nl-NL" sz="2000" b="1" dirty="0">
                          <a:solidFill>
                            <a:schemeClr val="bg1"/>
                          </a:solidFill>
                        </a:rPr>
                        <a:t> </a:t>
                      </a:r>
                      <a:r>
                        <a:rPr lang="nl-NL" sz="2000" b="1" dirty="0" err="1">
                          <a:solidFill>
                            <a:schemeClr val="bg1"/>
                          </a:solidFill>
                        </a:rPr>
                        <a:t>technical</a:t>
                      </a:r>
                      <a:r>
                        <a:rPr lang="nl-NL" sz="2000" b="1" dirty="0">
                          <a:solidFill>
                            <a:schemeClr val="bg1"/>
                          </a:solidFill>
                        </a:rPr>
                        <a:t> </a:t>
                      </a:r>
                      <a:r>
                        <a:rPr lang="nl-NL" sz="2000" b="1" dirty="0" err="1">
                          <a:solidFill>
                            <a:schemeClr val="bg1"/>
                          </a:solidFill>
                        </a:rPr>
                        <a:t>conditions</a:t>
                      </a:r>
                      <a:endParaRPr lang="nl-NL" sz="2000" b="1" dirty="0">
                        <a:solidFill>
                          <a:schemeClr val="bg1"/>
                        </a:solidFill>
                      </a:endParaRPr>
                    </a:p>
                    <a:p>
                      <a:pPr marL="342900" lvl="0" indent="-342900" algn="ctr">
                        <a:buAutoNum type="arabicPeriod"/>
                      </a:pPr>
                      <a:r>
                        <a:rPr lang="nl-NL" sz="2000" b="1" dirty="0" err="1">
                          <a:solidFill>
                            <a:schemeClr val="bg1"/>
                          </a:solidFill>
                        </a:rPr>
                        <a:t>Environmental</a:t>
                      </a:r>
                      <a:r>
                        <a:rPr lang="nl-NL" sz="2000" b="1" dirty="0">
                          <a:solidFill>
                            <a:schemeClr val="bg1"/>
                          </a:solidFill>
                        </a:rPr>
                        <a:t> impact</a:t>
                      </a:r>
                    </a:p>
                  </a:txBody>
                  <a:tcPr>
                    <a:solidFill>
                      <a:schemeClr val="accent2">
                        <a:lumMod val="60000"/>
                        <a:lumOff val="40000"/>
                      </a:schemeClr>
                    </a:solidFill>
                  </a:tcPr>
                </a:tc>
                <a:extLst>
                  <a:ext uri="{0D108BD9-81ED-4DB2-BD59-A6C34878D82A}">
                    <a16:rowId xmlns:a16="http://schemas.microsoft.com/office/drawing/2014/main" val="1754850157"/>
                  </a:ext>
                </a:extLst>
              </a:tr>
              <a:tr h="370840">
                <a:tc>
                  <a:txBody>
                    <a:bodyPr/>
                    <a:lstStyle/>
                    <a:p>
                      <a:pPr algn="ctr"/>
                      <a:r>
                        <a:rPr lang="en-US" sz="2400" b="1" dirty="0"/>
                        <a:t>Lot 1: Agriculture</a:t>
                      </a:r>
                      <a:endParaRPr lang="en-UG" sz="2400" b="1" dirty="0"/>
                    </a:p>
                  </a:txBody>
                  <a:tcPr anchor="ctr"/>
                </a:tc>
                <a:extLst>
                  <a:ext uri="{0D108BD9-81ED-4DB2-BD59-A6C34878D82A}">
                    <a16:rowId xmlns:a16="http://schemas.microsoft.com/office/drawing/2014/main" val="632594360"/>
                  </a:ext>
                </a:extLst>
              </a:tr>
              <a:tr h="370840">
                <a:tc>
                  <a:txBody>
                    <a:bodyPr/>
                    <a:lstStyle/>
                    <a:p>
                      <a:pPr lvl="0">
                        <a:buNone/>
                      </a:pPr>
                      <a:r>
                        <a:rPr lang="en-US" sz="2400" b="0" i="0" u="none" strike="noStrike" noProof="0" dirty="0"/>
                        <a:t>Coffee </a:t>
                      </a:r>
                      <a:endParaRPr lang="nl-NL" dirty="0"/>
                    </a:p>
                  </a:txBody>
                  <a:tcPr/>
                </a:tc>
                <a:extLst>
                  <a:ext uri="{0D108BD9-81ED-4DB2-BD59-A6C34878D82A}">
                    <a16:rowId xmlns:a16="http://schemas.microsoft.com/office/drawing/2014/main" val="1997623275"/>
                  </a:ext>
                </a:extLst>
              </a:tr>
              <a:tr h="370840">
                <a:tc>
                  <a:txBody>
                    <a:bodyPr/>
                    <a:lstStyle/>
                    <a:p>
                      <a:pPr lvl="0">
                        <a:buNone/>
                      </a:pPr>
                      <a:r>
                        <a:rPr lang="en-US" sz="2400" b="0" i="0" u="none" strike="noStrike" noProof="0" dirty="0">
                          <a:solidFill>
                            <a:srgbClr val="000000"/>
                          </a:solidFill>
                          <a:latin typeface="Calibri"/>
                        </a:rPr>
                        <a:t>Cocoa </a:t>
                      </a:r>
                      <a:endParaRPr lang="en-US" sz="2400" b="0" i="0" u="none" strike="noStrike" noProof="0" dirty="0">
                        <a:latin typeface="Calibri"/>
                      </a:endParaRPr>
                    </a:p>
                  </a:txBody>
                  <a:tcPr/>
                </a:tc>
                <a:extLst>
                  <a:ext uri="{0D108BD9-81ED-4DB2-BD59-A6C34878D82A}">
                    <a16:rowId xmlns:a16="http://schemas.microsoft.com/office/drawing/2014/main" val="3664671443"/>
                  </a:ext>
                </a:extLst>
              </a:tr>
              <a:tr h="370840">
                <a:tc>
                  <a:txBody>
                    <a:bodyPr/>
                    <a:lstStyle/>
                    <a:p>
                      <a:r>
                        <a:rPr lang="en-US" sz="2400" dirty="0"/>
                        <a:t>Apiary</a:t>
                      </a:r>
                      <a:endParaRPr lang="en-UG" sz="2400" dirty="0"/>
                    </a:p>
                  </a:txBody>
                  <a:tcPr/>
                </a:tc>
                <a:extLst>
                  <a:ext uri="{0D108BD9-81ED-4DB2-BD59-A6C34878D82A}">
                    <a16:rowId xmlns:a16="http://schemas.microsoft.com/office/drawing/2014/main" val="3646063037"/>
                  </a:ext>
                </a:extLst>
              </a:tr>
              <a:tr h="370840">
                <a:tc>
                  <a:txBody>
                    <a:bodyPr/>
                    <a:lstStyle/>
                    <a:p>
                      <a:pPr algn="ctr"/>
                      <a:r>
                        <a:rPr lang="en-US" sz="2400" b="1" dirty="0"/>
                        <a:t>Lot 2: green economy</a:t>
                      </a:r>
                      <a:endParaRPr lang="en-UG" sz="2400" b="1" dirty="0"/>
                    </a:p>
                  </a:txBody>
                  <a:tcPr/>
                </a:tc>
                <a:extLst>
                  <a:ext uri="{0D108BD9-81ED-4DB2-BD59-A6C34878D82A}">
                    <a16:rowId xmlns:a16="http://schemas.microsoft.com/office/drawing/2014/main" val="1082369729"/>
                  </a:ext>
                </a:extLst>
              </a:tr>
              <a:tr h="370840">
                <a:tc>
                  <a:txBody>
                    <a:bodyPr/>
                    <a:lstStyle/>
                    <a:p>
                      <a:r>
                        <a:rPr lang="en-US" sz="2400" dirty="0"/>
                        <a:t>Sustainable tourism</a:t>
                      </a:r>
                      <a:endParaRPr lang="en-UG" sz="2400" dirty="0"/>
                    </a:p>
                  </a:txBody>
                  <a:tcPr/>
                </a:tc>
                <a:extLst>
                  <a:ext uri="{0D108BD9-81ED-4DB2-BD59-A6C34878D82A}">
                    <a16:rowId xmlns:a16="http://schemas.microsoft.com/office/drawing/2014/main" val="3090706370"/>
                  </a:ext>
                </a:extLst>
              </a:tr>
              <a:tr h="370840">
                <a:tc>
                  <a:txBody>
                    <a:bodyPr/>
                    <a:lstStyle/>
                    <a:p>
                      <a:r>
                        <a:rPr lang="en-US" sz="2400" dirty="0"/>
                        <a:t>Renewable energy </a:t>
                      </a:r>
                      <a:endParaRPr lang="en-UG" sz="2400" dirty="0"/>
                    </a:p>
                  </a:txBody>
                  <a:tcPr/>
                </a:tc>
                <a:extLst>
                  <a:ext uri="{0D108BD9-81ED-4DB2-BD59-A6C34878D82A}">
                    <a16:rowId xmlns:a16="http://schemas.microsoft.com/office/drawing/2014/main" val="901900407"/>
                  </a:ext>
                </a:extLst>
              </a:tr>
              <a:tr h="370840">
                <a:tc>
                  <a:txBody>
                    <a:bodyPr/>
                    <a:lstStyle/>
                    <a:p>
                      <a:pPr lvl="0">
                        <a:buNone/>
                      </a:pPr>
                      <a:r>
                        <a:rPr lang="en-US" sz="2400" b="0" i="0" u="none" strike="noStrike" noProof="0" dirty="0">
                          <a:latin typeface="Calibri"/>
                        </a:rPr>
                        <a:t>Sustainable forestry </a:t>
                      </a:r>
                      <a:endParaRPr lang="nl-NL" dirty="0"/>
                    </a:p>
                  </a:txBody>
                  <a:tcPr/>
                </a:tc>
                <a:extLst>
                  <a:ext uri="{0D108BD9-81ED-4DB2-BD59-A6C34878D82A}">
                    <a16:rowId xmlns:a16="http://schemas.microsoft.com/office/drawing/2014/main" val="434011596"/>
                  </a:ext>
                </a:extLst>
              </a:tr>
            </a:tbl>
          </a:graphicData>
        </a:graphic>
      </p:graphicFrame>
    </p:spTree>
    <p:extLst>
      <p:ext uri="{BB962C8B-B14F-4D97-AF65-F5344CB8AC3E}">
        <p14:creationId xmlns:p14="http://schemas.microsoft.com/office/powerpoint/2010/main" val="142859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 </a:t>
            </a:r>
            <a:r>
              <a:rPr lang="fr-BE" b="1" dirty="0" err="1">
                <a:solidFill>
                  <a:srgbClr val="C00000"/>
                </a:solidFill>
              </a:rPr>
              <a:t>Admissibility</a:t>
            </a:r>
            <a:r>
              <a:rPr lang="fr-BE" b="1" dirty="0">
                <a:solidFill>
                  <a:srgbClr val="C00000"/>
                </a:solidFill>
              </a:rPr>
              <a:t> </a:t>
            </a:r>
            <a:r>
              <a:rPr lang="fr-BE" b="1" dirty="0" err="1">
                <a:solidFill>
                  <a:srgbClr val="C00000"/>
                </a:solidFill>
              </a:rPr>
              <a:t>criteria</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buNone/>
            </a:pPr>
            <a:endParaRPr lang="en-US">
              <a:solidFill>
                <a:schemeClr val="tx2"/>
              </a:solidFill>
            </a:endParaRPr>
          </a:p>
          <a:p>
            <a:pPr marL="514350" indent="-514350">
              <a:buFont typeface="Arial"/>
              <a:buAutoNum type="alphaUcParenR"/>
            </a:pPr>
            <a:r>
              <a:rPr lang="en-US" b="1" u="sng"/>
              <a:t>The actors: </a:t>
            </a:r>
            <a:r>
              <a:rPr lang="en-US"/>
              <a:t>Eligible applicants</a:t>
            </a:r>
          </a:p>
          <a:p>
            <a:pPr marL="514350" indent="-514350">
              <a:buFont typeface="Arial"/>
              <a:buAutoNum type="alphaUcParenR"/>
            </a:pPr>
            <a:endParaRPr lang="en-US"/>
          </a:p>
          <a:p>
            <a:pPr marL="514350" indent="-514350">
              <a:buFont typeface="Arial"/>
              <a:buAutoNum type="alphaUcParenR"/>
            </a:pPr>
            <a:r>
              <a:rPr lang="en-US" b="1" u="sng"/>
              <a:t>The actions: </a:t>
            </a:r>
            <a:r>
              <a:rPr lang="en-US"/>
              <a:t>Admissible actions for grants</a:t>
            </a:r>
          </a:p>
          <a:p>
            <a:pPr marL="514350" indent="-514350">
              <a:buFont typeface="Arial"/>
              <a:buAutoNum type="alphaUcParenR"/>
            </a:pPr>
            <a:endParaRPr lang="en-US"/>
          </a:p>
          <a:p>
            <a:pPr marL="514350" indent="-514350">
              <a:buFont typeface="Arial"/>
              <a:buAutoNum type="alphaUcParenR"/>
            </a:pPr>
            <a:r>
              <a:rPr lang="en-US" b="1" u="sng"/>
              <a:t>The costs: </a:t>
            </a:r>
            <a:r>
              <a:rPr lang="en-US"/>
              <a:t>Acceptable types of costs that may be included in grants</a:t>
            </a:r>
          </a:p>
          <a:p>
            <a:pPr marL="0" indent="0">
              <a:buNone/>
            </a:pPr>
            <a:endParaRPr lang="en-US"/>
          </a:p>
        </p:txBody>
      </p:sp>
    </p:spTree>
    <p:extLst>
      <p:ext uri="{BB962C8B-B14F-4D97-AF65-F5344CB8AC3E}">
        <p14:creationId xmlns:p14="http://schemas.microsoft.com/office/powerpoint/2010/main" val="374219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017723" y="1536095"/>
            <a:ext cx="10144458" cy="5168219"/>
          </a:xfrm>
        </p:spPr>
        <p:txBody>
          <a:bodyPr vert="horz" lIns="91440" tIns="45720" rIns="91440" bIns="45720" rtlCol="0" anchor="t">
            <a:normAutofit fontScale="55000" lnSpcReduction="20000"/>
          </a:bodyPr>
          <a:lstStyle/>
          <a:p>
            <a:pPr marL="267970" lvl="0" indent="-267970"/>
            <a:r>
              <a:rPr lang="en-US" sz="5100" dirty="0"/>
              <a:t>Legal entity</a:t>
            </a:r>
            <a:endParaRPr lang="nl-NL" dirty="0"/>
          </a:p>
          <a:p>
            <a:pPr marL="267970" indent="-267970">
              <a:lnSpc>
                <a:spcPct val="70000"/>
              </a:lnSpc>
            </a:pPr>
            <a:r>
              <a:rPr lang="en-US" sz="5100" dirty="0">
                <a:solidFill>
                  <a:schemeClr val="tx1">
                    <a:lumMod val="65000"/>
                    <a:lumOff val="35000"/>
                  </a:schemeClr>
                </a:solidFill>
              </a:rPr>
              <a:t>Be a private not for profit entity or foundation; </a:t>
            </a:r>
            <a:endParaRPr lang="en-US" sz="5100" dirty="0">
              <a:solidFill>
                <a:schemeClr val="tx1">
                  <a:lumMod val="65000"/>
                  <a:lumOff val="35000"/>
                </a:schemeClr>
              </a:solidFill>
              <a:ea typeface="Calibri"/>
              <a:cs typeface="Calibri"/>
            </a:endParaRPr>
          </a:p>
          <a:p>
            <a:pPr marL="267970" indent="-267970">
              <a:lnSpc>
                <a:spcPct val="70000"/>
              </a:lnSpc>
            </a:pPr>
            <a:r>
              <a:rPr lang="en-US" sz="5100" dirty="0">
                <a:solidFill>
                  <a:srgbClr val="595959"/>
                </a:solidFill>
              </a:rPr>
              <a:t>Be established or represented in Uganda; </a:t>
            </a:r>
            <a:endParaRPr lang="en-US" sz="5100" dirty="0">
              <a:solidFill>
                <a:srgbClr val="595959"/>
              </a:solidFill>
              <a:ea typeface="Calibri"/>
              <a:cs typeface="Calibri"/>
            </a:endParaRPr>
          </a:p>
          <a:p>
            <a:pPr marL="267970" indent="-267970"/>
            <a:r>
              <a:rPr lang="en-GB" sz="5100" dirty="0"/>
              <a:t>National or international </a:t>
            </a:r>
            <a:r>
              <a:rPr lang="en-GB" sz="5100" b="1" dirty="0"/>
              <a:t>NGO, Civil Society or Community-Based Organization, Foundation, Business Membership organisation or a non-profit business development service provider</a:t>
            </a:r>
            <a:r>
              <a:rPr lang="en-GB" sz="5100" dirty="0"/>
              <a:t> </a:t>
            </a:r>
            <a:r>
              <a:rPr lang="en-US" sz="5100" dirty="0"/>
              <a:t>with demonstrated experience in managing quality skills development initiatives and economic empowerment of vulnerable youth and women in the selected value chains</a:t>
            </a:r>
            <a:endParaRPr lang="en-US" sz="5100" dirty="0">
              <a:cs typeface="Calibri" panose="020F0502020204030204"/>
            </a:endParaRPr>
          </a:p>
          <a:p>
            <a:pPr marL="267970" indent="-267970"/>
            <a:r>
              <a:rPr lang="en-US" sz="5100" dirty="0"/>
              <a:t>Demonstrated relevant work experience – at least the past 3 years</a:t>
            </a:r>
            <a:endParaRPr lang="en-US" sz="5100" dirty="0">
              <a:cs typeface="Calibri" panose="020F0502020204030204"/>
            </a:endParaRPr>
          </a:p>
          <a:p>
            <a:pPr marL="267970" lvl="0" indent="-267970"/>
            <a:r>
              <a:rPr lang="en-US" sz="5100" dirty="0"/>
              <a:t>Active Bank Account for the past 12 months</a:t>
            </a:r>
            <a:endParaRPr lang="en-US" sz="5100" dirty="0">
              <a:cs typeface="Calibri" panose="020F0502020204030204"/>
            </a:endParaRPr>
          </a:p>
          <a:p>
            <a:pPr marL="267970" lvl="0" indent="-267970"/>
            <a:r>
              <a:rPr lang="en-US" sz="5100" dirty="0"/>
              <a:t>In-house financial management capacity</a:t>
            </a:r>
            <a:endParaRPr lang="en-US" sz="5100" dirty="0">
              <a:cs typeface="Calibri" panose="020F0502020204030204"/>
            </a:endParaRPr>
          </a:p>
          <a:p>
            <a:pPr marL="0" indent="0">
              <a:buNone/>
            </a:pPr>
            <a:endParaRPr lang="en-US" dirty="0"/>
          </a:p>
        </p:txBody>
      </p:sp>
    </p:spTree>
    <p:extLst>
      <p:ext uri="{BB962C8B-B14F-4D97-AF65-F5344CB8AC3E}">
        <p14:creationId xmlns:p14="http://schemas.microsoft.com/office/powerpoint/2010/main" val="156228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691942" y="1356256"/>
            <a:ext cx="9043792" cy="5144029"/>
          </a:xfrm>
        </p:spPr>
        <p:txBody>
          <a:bodyPr>
            <a:normAutofit/>
          </a:bodyPr>
          <a:lstStyle/>
          <a:p>
            <a:pPr marL="0" indent="0">
              <a:buNone/>
            </a:pPr>
            <a:r>
              <a:rPr lang="en-US" b="1" dirty="0"/>
              <a:t>Exclusion grounds:</a:t>
            </a:r>
          </a:p>
          <a:p>
            <a:pPr lvl="0"/>
            <a:r>
              <a:rPr lang="en-US" dirty="0"/>
              <a:t>Annex VII grant agreement – Applicant’s declaration in application form completed and signed (Annex A guidelines)</a:t>
            </a:r>
          </a:p>
          <a:p>
            <a:pPr marL="0" indent="0">
              <a:buNone/>
            </a:pPr>
            <a:endParaRPr lang="en-US" dirty="0"/>
          </a:p>
          <a:p>
            <a:pPr marL="0" indent="0">
              <a:buNone/>
            </a:pPr>
            <a:r>
              <a:rPr lang="en-US" b="1" dirty="0"/>
              <a:t>Supporting documents (upon preselection – </a:t>
            </a:r>
            <a:r>
              <a:rPr lang="en-US" b="1" dirty="0">
                <a:solidFill>
                  <a:srgbClr val="C00000"/>
                </a:solidFill>
              </a:rPr>
              <a:t>2</a:t>
            </a:r>
            <a:r>
              <a:rPr lang="en-US" b="1" baseline="30000" dirty="0">
                <a:solidFill>
                  <a:srgbClr val="C00000"/>
                </a:solidFill>
              </a:rPr>
              <a:t>nd</a:t>
            </a:r>
            <a:r>
              <a:rPr lang="en-US" b="1" dirty="0">
                <a:solidFill>
                  <a:srgbClr val="C00000"/>
                </a:solidFill>
              </a:rPr>
              <a:t> stage</a:t>
            </a:r>
            <a:r>
              <a:rPr lang="en-US" b="1" dirty="0"/>
              <a:t>): </a:t>
            </a:r>
          </a:p>
          <a:p>
            <a:pPr lvl="0"/>
            <a:r>
              <a:rPr lang="en-US" dirty="0"/>
              <a:t>Criminal record clearances from Interpol </a:t>
            </a:r>
          </a:p>
          <a:p>
            <a:pPr lvl="0"/>
            <a:r>
              <a:rPr lang="en-US" dirty="0"/>
              <a:t>NSSF clearance certificate</a:t>
            </a:r>
          </a:p>
          <a:p>
            <a:pPr lvl="0"/>
            <a:r>
              <a:rPr lang="en-US" dirty="0"/>
              <a:t>Tax clearance certificate</a:t>
            </a:r>
          </a:p>
          <a:p>
            <a:pPr marL="0" indent="0">
              <a:buNone/>
            </a:pPr>
            <a:endParaRPr lang="en-US" dirty="0"/>
          </a:p>
        </p:txBody>
      </p:sp>
    </p:spTree>
    <p:extLst>
      <p:ext uri="{BB962C8B-B14F-4D97-AF65-F5344CB8AC3E}">
        <p14:creationId xmlns:p14="http://schemas.microsoft.com/office/powerpoint/2010/main" val="129449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892" y="428854"/>
            <a:ext cx="9660193"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the </a:t>
            </a:r>
            <a:r>
              <a:rPr lang="fr-BE" b="1" dirty="0" err="1">
                <a:solidFill>
                  <a:srgbClr val="C00000"/>
                </a:solidFill>
              </a:rPr>
              <a:t>applicant</a:t>
            </a:r>
            <a:r>
              <a:rPr lang="fr-BE" b="1" dirty="0">
                <a:solidFill>
                  <a:srgbClr val="C00000"/>
                </a:solidFill>
              </a:rPr>
              <a:t> and </a:t>
            </a:r>
            <a:r>
              <a:rPr lang="fr-BE" b="1" dirty="0" err="1">
                <a:solidFill>
                  <a:srgbClr val="C00000"/>
                </a:solidFill>
              </a:rPr>
              <a:t>co-applicant</a:t>
            </a:r>
            <a:r>
              <a:rPr lang="fr-BE" b="1" dirty="0">
                <a:solidFill>
                  <a:srgbClr val="C00000"/>
                </a:solidFill>
              </a:rPr>
              <a:t>(s)</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92500" lnSpcReduction="10000"/>
          </a:bodyPr>
          <a:lstStyle/>
          <a:p>
            <a:pPr marL="0" indent="0">
              <a:buNone/>
            </a:pPr>
            <a:endParaRPr lang="en-US" dirty="0">
              <a:solidFill>
                <a:schemeClr val="tx2"/>
              </a:solidFill>
            </a:endParaRPr>
          </a:p>
          <a:p>
            <a:pPr marL="0" indent="0">
              <a:buNone/>
            </a:pPr>
            <a:r>
              <a:rPr lang="en-GB" b="1" dirty="0">
                <a:solidFill>
                  <a:srgbClr val="C00000"/>
                </a:solidFill>
                <a:cs typeface="Calibri"/>
              </a:rPr>
              <a:t>The applicant</a:t>
            </a:r>
            <a:r>
              <a:rPr lang="en-GB" dirty="0">
                <a:solidFill>
                  <a:srgbClr val="C00000"/>
                </a:solidFill>
                <a:cs typeface="Calibri"/>
              </a:rPr>
              <a:t> must mandatorily form a partnership and act with </a:t>
            </a:r>
            <a:r>
              <a:rPr lang="en-GB" b="1" dirty="0">
                <a:solidFill>
                  <a:srgbClr val="C00000"/>
                </a:solidFill>
                <a:cs typeface="Calibri"/>
              </a:rPr>
              <a:t>at least</a:t>
            </a:r>
            <a:r>
              <a:rPr lang="en-GB" dirty="0">
                <a:solidFill>
                  <a:srgbClr val="C00000"/>
                </a:solidFill>
                <a:cs typeface="Calibri"/>
              </a:rPr>
              <a:t> </a:t>
            </a:r>
            <a:r>
              <a:rPr lang="en-GB" b="1" dirty="0">
                <a:solidFill>
                  <a:srgbClr val="C00000"/>
                </a:solidFill>
                <a:cs typeface="Calibri"/>
              </a:rPr>
              <a:t>one and maximum two co-applicants</a:t>
            </a:r>
          </a:p>
          <a:p>
            <a:pPr marL="0" indent="0">
              <a:buNone/>
            </a:pPr>
            <a:r>
              <a:rPr lang="en-GB" dirty="0">
                <a:solidFill>
                  <a:schemeClr val="tx1"/>
                </a:solidFill>
                <a:latin typeface="Calibri"/>
                <a:cs typeface="Calibri"/>
              </a:rPr>
              <a:t>The partnership between Lead and co-applicants is to </a:t>
            </a:r>
            <a:r>
              <a:rPr lang="en-GB" b="1" dirty="0">
                <a:solidFill>
                  <a:schemeClr val="tx1"/>
                </a:solidFill>
                <a:latin typeface="Calibri"/>
                <a:cs typeface="Calibri"/>
              </a:rPr>
              <a:t>optimize cumulation of complementary expertise</a:t>
            </a:r>
            <a:r>
              <a:rPr lang="en-GB" dirty="0">
                <a:solidFill>
                  <a:schemeClr val="tx1"/>
                </a:solidFill>
                <a:latin typeface="Calibri"/>
                <a:cs typeface="Calibri"/>
              </a:rPr>
              <a:t>.</a:t>
            </a:r>
            <a:endParaRPr lang="en-GB" dirty="0">
              <a:solidFill>
                <a:schemeClr val="tx1"/>
              </a:solidFill>
              <a:cs typeface="Calibri"/>
            </a:endParaRPr>
          </a:p>
          <a:p>
            <a:pPr marL="0" indent="0">
              <a:buNone/>
            </a:pPr>
            <a:r>
              <a:rPr lang="en-GB" dirty="0">
                <a:solidFill>
                  <a:schemeClr val="tx1"/>
                </a:solidFill>
                <a:ea typeface="+mn-lt"/>
                <a:cs typeface="+mn-lt"/>
              </a:rPr>
              <a:t>The </a:t>
            </a:r>
            <a:r>
              <a:rPr lang="en-GB" dirty="0">
                <a:solidFill>
                  <a:schemeClr val="tx1"/>
                </a:solidFill>
                <a:cs typeface="Calibri"/>
              </a:rPr>
              <a:t>selected </a:t>
            </a:r>
            <a:r>
              <a:rPr lang="en-GB" b="1" dirty="0">
                <a:solidFill>
                  <a:schemeClr val="tx1"/>
                </a:solidFill>
                <a:cs typeface="Calibri"/>
              </a:rPr>
              <a:t>applicant</a:t>
            </a:r>
            <a:r>
              <a:rPr lang="en-GB" dirty="0">
                <a:solidFill>
                  <a:schemeClr val="tx1"/>
                </a:solidFill>
                <a:cs typeface="Calibri"/>
              </a:rPr>
              <a:t> becomes the </a:t>
            </a:r>
            <a:r>
              <a:rPr lang="en-GB" b="1" dirty="0">
                <a:solidFill>
                  <a:schemeClr val="tx1"/>
                </a:solidFill>
                <a:cs typeface="Calibri"/>
              </a:rPr>
              <a:t>contracting-beneficiary</a:t>
            </a:r>
            <a:r>
              <a:rPr lang="en-GB" dirty="0">
                <a:solidFill>
                  <a:schemeClr val="tx1"/>
                </a:solidFill>
                <a:cs typeface="Calibri"/>
              </a:rPr>
              <a:t> and is the main point of contact for the contracting authority. It shall represent its co-applicant and act in their name. It shall design and coordinate implementation of the action. </a:t>
            </a:r>
          </a:p>
          <a:p>
            <a:pPr marL="0" indent="0">
              <a:buNone/>
            </a:pPr>
            <a:r>
              <a:rPr lang="en-GB" dirty="0">
                <a:solidFill>
                  <a:schemeClr val="tx1"/>
                </a:solidFill>
                <a:cs typeface="Calibri"/>
              </a:rPr>
              <a:t>The </a:t>
            </a:r>
            <a:r>
              <a:rPr lang="en-GB" b="1" dirty="0">
                <a:solidFill>
                  <a:schemeClr val="tx1"/>
                </a:solidFill>
                <a:cs typeface="Calibri"/>
              </a:rPr>
              <a:t>co-applicant</a:t>
            </a:r>
            <a:r>
              <a:rPr lang="en-GB" dirty="0">
                <a:solidFill>
                  <a:schemeClr val="tx1"/>
                </a:solidFill>
                <a:cs typeface="Calibri"/>
              </a:rPr>
              <a:t> shall participate in the implementation of the action and the costs that they incur shall be eligible in the same way as those incurred by the lead applicant. </a:t>
            </a:r>
          </a:p>
          <a:p>
            <a:pPr marL="0" indent="0">
              <a:buNone/>
            </a:pPr>
            <a:endParaRPr lang="en-US" dirty="0"/>
          </a:p>
        </p:txBody>
      </p:sp>
    </p:spTree>
    <p:extLst>
      <p:ext uri="{BB962C8B-B14F-4D97-AF65-F5344CB8AC3E}">
        <p14:creationId xmlns:p14="http://schemas.microsoft.com/office/powerpoint/2010/main" val="284123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co-applicants</a:t>
            </a:r>
            <a:endParaRPr lang="en-US" b="1" dirty="0">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fontScale="77500" lnSpcReduction="20000"/>
          </a:bodyPr>
          <a:lstStyle/>
          <a:p>
            <a:pPr marL="267970" lvl="0" indent="-267970"/>
            <a:r>
              <a:rPr lang="en-US" dirty="0"/>
              <a:t>Legal entity</a:t>
            </a:r>
            <a:endParaRPr lang="nl-NL" dirty="0"/>
          </a:p>
          <a:p>
            <a:pPr marL="267970" lvl="0" indent="-267970"/>
            <a:r>
              <a:rPr lang="en-US" dirty="0">
                <a:solidFill>
                  <a:schemeClr val="tx1">
                    <a:lumMod val="65000"/>
                    <a:lumOff val="35000"/>
                  </a:schemeClr>
                </a:solidFill>
              </a:rPr>
              <a:t>Be a public entity or private not for profit or legal entity of private law for which profit maximization is not the priority objective</a:t>
            </a:r>
            <a:endParaRPr lang="en-US" dirty="0">
              <a:solidFill>
                <a:schemeClr val="tx1">
                  <a:lumMod val="65000"/>
                  <a:lumOff val="35000"/>
                </a:schemeClr>
              </a:solidFill>
              <a:ea typeface="Calibri"/>
              <a:cs typeface="Calibri"/>
            </a:endParaRPr>
          </a:p>
          <a:p>
            <a:pPr marL="267970" lvl="0" indent="-267970"/>
            <a:r>
              <a:rPr lang="en-GB" dirty="0"/>
              <a:t>Established or represented in Uganda</a:t>
            </a:r>
            <a:endParaRPr lang="en-US" dirty="0">
              <a:cs typeface="Calibri" panose="020F0502020204030204"/>
            </a:endParaRPr>
          </a:p>
          <a:p>
            <a:pPr marL="267970" lvl="0" indent="-267970"/>
            <a:r>
              <a:rPr lang="en-GB" dirty="0"/>
              <a:t>Be any of the following types of organization:</a:t>
            </a:r>
            <a:endParaRPr lang="en-US" dirty="0">
              <a:cs typeface="Calibri" panose="020F0502020204030204"/>
            </a:endParaRPr>
          </a:p>
          <a:p>
            <a:pPr lvl="1"/>
            <a:r>
              <a:rPr lang="en-US" b="1" dirty="0"/>
              <a:t>Accredited public or private non-profit technical and/or vocational skills training provider</a:t>
            </a:r>
          </a:p>
          <a:p>
            <a:pPr lvl="1"/>
            <a:r>
              <a:rPr lang="en-US" b="1" dirty="0"/>
              <a:t>Business Membership </a:t>
            </a:r>
            <a:r>
              <a:rPr lang="en-US" b="1" dirty="0" err="1"/>
              <a:t>Organisation</a:t>
            </a:r>
            <a:r>
              <a:rPr lang="en-US" b="1" dirty="0"/>
              <a:t>/Association</a:t>
            </a:r>
          </a:p>
          <a:p>
            <a:pPr lvl="1"/>
            <a:r>
              <a:rPr lang="en-US" b="1" dirty="0"/>
              <a:t>Non-profit Business Development Services (BDS) provider</a:t>
            </a:r>
          </a:p>
          <a:p>
            <a:pPr lvl="1"/>
            <a:r>
              <a:rPr lang="en-US" b="1" dirty="0"/>
              <a:t>A cooperative or social enterprise for which profit maximization is not the priority objective;</a:t>
            </a:r>
            <a:endParaRPr lang="en-US" b="1" dirty="0">
              <a:ea typeface="Calibri"/>
              <a:cs typeface="Calibri"/>
            </a:endParaRPr>
          </a:p>
          <a:p>
            <a:pPr lvl="1"/>
            <a:r>
              <a:rPr lang="en-GB" b="1" dirty="0"/>
              <a:t>NGO, Civil Society or Community-Based Organization, Foundation</a:t>
            </a:r>
            <a:endParaRPr lang="en-US" b="1" dirty="0"/>
          </a:p>
          <a:p>
            <a:pPr marL="267970" indent="-267970"/>
            <a:r>
              <a:rPr lang="en-US" dirty="0"/>
              <a:t>Have 3 years demonstrated work experience in participating in quality skills development and/or employment promotion initiatives in the targeted region. </a:t>
            </a:r>
          </a:p>
          <a:p>
            <a:pPr marL="267970" indent="-267970">
              <a:lnSpc>
                <a:spcPct val="70000"/>
              </a:lnSpc>
            </a:pPr>
            <a:r>
              <a:rPr lang="en-US" dirty="0">
                <a:cs typeface="Calibri" panose="020F0502020204030204"/>
              </a:rPr>
              <a:t>Be registered with relevant authorities and comply with Ugandan legal regulations</a:t>
            </a:r>
          </a:p>
          <a:p>
            <a:pPr marL="267970" indent="-267970">
              <a:lnSpc>
                <a:spcPct val="70000"/>
              </a:lnSpc>
            </a:pPr>
            <a:r>
              <a:rPr lang="en-US" dirty="0">
                <a:cs typeface="Calibri" panose="020F0502020204030204"/>
              </a:rPr>
              <a:t>Have an operational governance structure and an active bank account for the past 12 months    </a:t>
            </a:r>
          </a:p>
        </p:txBody>
      </p:sp>
    </p:spTree>
    <p:extLst>
      <p:ext uri="{BB962C8B-B14F-4D97-AF65-F5344CB8AC3E}">
        <p14:creationId xmlns:p14="http://schemas.microsoft.com/office/powerpoint/2010/main" val="399459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a:t>
            </a:r>
            <a:r>
              <a:rPr lang="fr-BE" b="1" err="1">
                <a:solidFill>
                  <a:srgbClr val="C00000"/>
                </a:solidFill>
              </a:rPr>
              <a:t>co-applicants</a:t>
            </a:r>
            <a:endParaRPr lang="en-US" b="1">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a:bodyPr>
          <a:lstStyle/>
          <a:p>
            <a:pPr marL="0" indent="0">
              <a:buNone/>
            </a:pPr>
            <a:r>
              <a:rPr lang="en-US" sz="1800" b="1">
                <a:solidFill>
                  <a:srgbClr val="000000"/>
                </a:solidFill>
              </a:rPr>
              <a:t>P</a:t>
            </a:r>
            <a:r>
              <a:rPr lang="en-US" sz="1800" b="1" i="0" u="none" strike="noStrike" baseline="0">
                <a:solidFill>
                  <a:srgbClr val="000000"/>
                </a:solidFill>
              </a:rPr>
              <a:t>rivate law for which profit maximization is not the priority objective, </a:t>
            </a:r>
            <a:r>
              <a:rPr lang="en-US" sz="1800" b="1" i="0" u="sng" strike="noStrike" baseline="0">
                <a:solidFill>
                  <a:srgbClr val="000000"/>
                </a:solidFill>
              </a:rPr>
              <a:t>conditions:</a:t>
            </a:r>
          </a:p>
          <a:p>
            <a:pPr marL="0" indent="0">
              <a:buNone/>
            </a:pPr>
            <a:endParaRPr lang="en-US" sz="1800" b="1" u="sng">
              <a:solidFill>
                <a:srgbClr val="000000"/>
              </a:solidFill>
            </a:endParaRPr>
          </a:p>
          <a:p>
            <a:pPr marL="342900" indent="-342900">
              <a:buAutoNum type="arabicParenBoth"/>
            </a:pPr>
            <a:r>
              <a:rPr lang="en-US" sz="1800" b="0" i="0" u="none" strike="noStrike" baseline="0">
                <a:solidFill>
                  <a:srgbClr val="000000"/>
                </a:solidFill>
              </a:rPr>
              <a:t>Social objectives (</a:t>
            </a:r>
            <a:r>
              <a:rPr lang="en-US" sz="1800" b="0" i="0" u="none" strike="noStrike" baseline="0" err="1">
                <a:solidFill>
                  <a:srgbClr val="000000"/>
                </a:solidFill>
              </a:rPr>
              <a:t>ie</a:t>
            </a:r>
            <a:r>
              <a:rPr lang="en-US" sz="1800" b="0" i="0" u="none" strike="noStrike" baseline="0">
                <a:solidFill>
                  <a:srgbClr val="000000"/>
                </a:solidFill>
              </a:rPr>
              <a:t>. aimed at improving human, societal and environmental wellbeing) serve the primary purpose of the entity </a:t>
            </a:r>
          </a:p>
          <a:p>
            <a:pPr marL="342900" indent="-342900">
              <a:buAutoNum type="arabicParenBoth"/>
            </a:pPr>
            <a:r>
              <a:rPr lang="en-US" sz="1800" b="0" i="0" u="none" strike="noStrike" baseline="0">
                <a:solidFill>
                  <a:srgbClr val="000000"/>
                </a:solidFill>
              </a:rPr>
              <a:t>Generating revenue/profits is not an objective in itself, but a means to achieve social goals; hence the majority of revenue/profits are reinvested back into the company/entity for social purpose OR into actions for social purpose</a:t>
            </a:r>
          </a:p>
          <a:p>
            <a:pPr marL="0" indent="0">
              <a:buNone/>
            </a:pPr>
            <a:endParaRPr lang="en-US" sz="1800">
              <a:solidFill>
                <a:srgbClr val="000000"/>
              </a:solidFill>
            </a:endParaRPr>
          </a:p>
          <a:p>
            <a:pPr marL="0" indent="0">
              <a:buNone/>
            </a:pPr>
            <a:r>
              <a:rPr lang="en-US" sz="1800" b="1" i="0" u="none" strike="noStrike" baseline="0">
                <a:solidFill>
                  <a:srgbClr val="C00000"/>
                </a:solidFill>
              </a:rPr>
              <a:t>! </a:t>
            </a:r>
            <a:r>
              <a:rPr lang="en-US" sz="1800" b="0" i="0" u="none" strike="noStrike" baseline="0">
                <a:solidFill>
                  <a:srgbClr val="000000"/>
                </a:solidFill>
              </a:rPr>
              <a:t>This has to be demonstrated through </a:t>
            </a:r>
            <a:r>
              <a:rPr lang="en-US" sz="1800" b="1" i="0" u="none" strike="noStrike" baseline="0">
                <a:solidFill>
                  <a:srgbClr val="000000"/>
                </a:solidFill>
              </a:rPr>
              <a:t>the articles of association, </a:t>
            </a:r>
            <a:r>
              <a:rPr lang="en-US" sz="1800" b="0" i="0" u="none" strike="noStrike" baseline="0">
                <a:solidFill>
                  <a:srgbClr val="000000"/>
                </a:solidFill>
              </a:rPr>
              <a:t>any other </a:t>
            </a:r>
            <a:r>
              <a:rPr lang="en-US" sz="1800" b="1" i="0" u="none" strike="noStrike" baseline="0">
                <a:solidFill>
                  <a:srgbClr val="000000"/>
                </a:solidFill>
              </a:rPr>
              <a:t>legally binding documentation (board/shareholder resolutions)</a:t>
            </a:r>
            <a:r>
              <a:rPr lang="en-US" sz="1800" b="0" i="0" u="none" strike="noStrike" baseline="0">
                <a:solidFill>
                  <a:srgbClr val="000000"/>
                </a:solidFill>
              </a:rPr>
              <a:t> and/or </a:t>
            </a:r>
            <a:r>
              <a:rPr lang="en-US" sz="1800" b="1" i="0" u="none" strike="noStrike" baseline="0">
                <a:solidFill>
                  <a:srgbClr val="000000"/>
                </a:solidFill>
              </a:rPr>
              <a:t>financial statements for the past 3 years. </a:t>
            </a:r>
            <a:endParaRPr lang="en-US" sz="2000" b="1" i="0" u="sng" strike="noStrike" baseline="0">
              <a:solidFill>
                <a:srgbClr val="000000"/>
              </a:solidFill>
            </a:endParaRPr>
          </a:p>
          <a:p>
            <a:pPr marL="0" indent="0">
              <a:buNone/>
            </a:pPr>
            <a:endParaRPr lang="en-US" sz="1800">
              <a:solidFill>
                <a:srgbClr val="000000"/>
              </a:solidFill>
              <a:latin typeface="Georgia" panose="02040502050405020303" pitchFamily="18" charset="0"/>
            </a:endParaRPr>
          </a:p>
          <a:p>
            <a:pPr marL="0" indent="0">
              <a:buNone/>
            </a:pPr>
            <a:r>
              <a:rPr lang="en-US" sz="1800" b="1" i="0" u="none" strike="noStrike" baseline="0">
                <a:solidFill>
                  <a:srgbClr val="C00000"/>
                </a:solidFill>
              </a:rPr>
              <a:t>! </a:t>
            </a:r>
            <a:r>
              <a:rPr lang="en-US" sz="1800" i="0" u="none" strike="noStrike" baseline="0">
                <a:solidFill>
                  <a:schemeClr val="tx1">
                    <a:lumMod val="75000"/>
                    <a:lumOff val="25000"/>
                  </a:schemeClr>
                </a:solidFill>
              </a:rPr>
              <a:t>This considers the entity’s constitution, any </a:t>
            </a:r>
            <a:r>
              <a:rPr lang="en-US" sz="1800" i="1" u="none" strike="noStrike" baseline="0">
                <a:solidFill>
                  <a:schemeClr val="tx1">
                    <a:lumMod val="75000"/>
                    <a:lumOff val="25000"/>
                  </a:schemeClr>
                </a:solidFill>
              </a:rPr>
              <a:t>ad hoc resolution </a:t>
            </a:r>
            <a:r>
              <a:rPr lang="en-US" sz="1800" i="0" u="none" strike="noStrike" baseline="0">
                <a:solidFill>
                  <a:schemeClr val="tx1">
                    <a:lumMod val="75000"/>
                    <a:lumOff val="25000"/>
                  </a:schemeClr>
                </a:solidFill>
              </a:rPr>
              <a:t>merely related to what would happen with potential funding from </a:t>
            </a:r>
            <a:r>
              <a:rPr lang="en-US" sz="1800" i="0" u="none" strike="noStrike" baseline="0" err="1">
                <a:solidFill>
                  <a:schemeClr val="tx1">
                    <a:lumMod val="75000"/>
                    <a:lumOff val="25000"/>
                  </a:schemeClr>
                </a:solidFill>
              </a:rPr>
              <a:t>Enabel</a:t>
            </a:r>
            <a:r>
              <a:rPr lang="en-US" sz="1800" i="0" u="none" strike="noStrike" baseline="0">
                <a:solidFill>
                  <a:schemeClr val="tx1">
                    <a:lumMod val="75000"/>
                    <a:lumOff val="25000"/>
                  </a:schemeClr>
                </a:solidFill>
              </a:rPr>
              <a:t> is </a:t>
            </a:r>
            <a:r>
              <a:rPr lang="en-US" sz="1800" b="1" i="0" u="none" strike="noStrike" baseline="0">
                <a:solidFill>
                  <a:schemeClr val="tx1">
                    <a:lumMod val="75000"/>
                    <a:lumOff val="25000"/>
                  </a:schemeClr>
                </a:solidFill>
              </a:rPr>
              <a:t>not sufficient</a:t>
            </a:r>
          </a:p>
          <a:p>
            <a:pPr marL="0" indent="0">
              <a:buNone/>
            </a:pPr>
            <a:endParaRPr lang="en-US" sz="1800" b="1">
              <a:solidFill>
                <a:schemeClr val="tx1">
                  <a:lumMod val="75000"/>
                  <a:lumOff val="25000"/>
                </a:schemeClr>
              </a:solidFill>
            </a:endParaRPr>
          </a:p>
          <a:p>
            <a:pPr marL="0" indent="0">
              <a:buNone/>
            </a:pPr>
            <a:r>
              <a:rPr lang="en-US" sz="1800" b="1" i="0" u="none" strike="noStrike" baseline="0">
                <a:solidFill>
                  <a:srgbClr val="C00000"/>
                </a:solidFill>
              </a:rPr>
              <a:t>! </a:t>
            </a:r>
            <a:r>
              <a:rPr lang="en-US" sz="1800" i="0" u="none" strike="noStrike" baseline="0">
                <a:solidFill>
                  <a:schemeClr val="tx1">
                    <a:lumMod val="75000"/>
                    <a:lumOff val="25000"/>
                  </a:schemeClr>
                </a:solidFill>
              </a:rPr>
              <a:t>Double check if this can be sufficiently demonstrated to avoid ineligibility of the application</a:t>
            </a:r>
            <a:endParaRPr lang="en-GB" sz="1800" i="0" u="none" strike="noStrike" baseline="0">
              <a:solidFill>
                <a:srgbClr val="C00000"/>
              </a:solidFill>
            </a:endParaRPr>
          </a:p>
        </p:txBody>
      </p:sp>
    </p:spTree>
    <p:extLst>
      <p:ext uri="{BB962C8B-B14F-4D97-AF65-F5344CB8AC3E}">
        <p14:creationId xmlns:p14="http://schemas.microsoft.com/office/powerpoint/2010/main" val="114961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solidFill>
                  <a:srgbClr val="C00000"/>
                </a:solidFill>
              </a:rPr>
              <a:t>Presentation</a:t>
            </a:r>
            <a:r>
              <a:rPr lang="fr-BE" b="1" dirty="0">
                <a:solidFill>
                  <a:srgbClr val="C00000"/>
                </a:solidFill>
              </a:rPr>
              <a:t> </a:t>
            </a:r>
            <a:r>
              <a:rPr lang="fr-BE" b="1" dirty="0" err="1">
                <a:solidFill>
                  <a:srgbClr val="C00000"/>
                </a:solidFill>
              </a:rPr>
              <a:t>outline</a:t>
            </a:r>
            <a:endParaRPr lang="en-US" b="1" dirty="0">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C00000"/>
              </a:buClr>
              <a:buAutoNum type="arabicPeriod"/>
            </a:pPr>
            <a:r>
              <a:rPr lang="en-US" dirty="0"/>
              <a:t>Introduction to WeWork and the Call for Proposals</a:t>
            </a:r>
            <a:endParaRPr lang="en-US" dirty="0">
              <a:solidFill>
                <a:srgbClr val="000000"/>
              </a:solidFill>
              <a:ea typeface="Calibri" panose="020F0502020204030204"/>
              <a:cs typeface="Calibri" panose="020F0502020204030204"/>
            </a:endParaRPr>
          </a:p>
          <a:p>
            <a:pPr marL="514350" indent="-514350">
              <a:buFont typeface="+mj-lt"/>
              <a:buAutoNum type="arabicPeriod"/>
            </a:pPr>
            <a:r>
              <a:rPr lang="en-US" dirty="0"/>
              <a:t>Objectives of the call</a:t>
            </a:r>
            <a:endParaRPr lang="en-US" dirty="0">
              <a:cs typeface="Calibri"/>
            </a:endParaRPr>
          </a:p>
          <a:p>
            <a:pPr marL="514350" indent="-514350">
              <a:buFont typeface="+mj-lt"/>
              <a:buAutoNum type="arabicPeriod"/>
            </a:pPr>
            <a:r>
              <a:rPr lang="en-US" dirty="0"/>
              <a:t>Admissibility criteria</a:t>
            </a:r>
          </a:p>
          <a:p>
            <a:pPr marL="874395" lvl="1" indent="-514350">
              <a:buFont typeface="+mj-lt"/>
              <a:buAutoNum type="alphaLcPeriod"/>
            </a:pPr>
            <a:r>
              <a:rPr lang="en-US" dirty="0">
                <a:cs typeface="Calibri"/>
              </a:rPr>
              <a:t>Actors</a:t>
            </a:r>
            <a:endParaRPr lang="en-US" dirty="0">
              <a:ea typeface="Calibri" panose="020F0502020204030204"/>
              <a:cs typeface="Calibri"/>
            </a:endParaRPr>
          </a:p>
          <a:p>
            <a:pPr marL="874395" lvl="1" indent="-514350">
              <a:buFont typeface="+mj-lt"/>
              <a:buAutoNum type="alphaLcPeriod"/>
            </a:pPr>
            <a:r>
              <a:rPr lang="en-US" dirty="0">
                <a:cs typeface="Calibri"/>
              </a:rPr>
              <a:t>Actions</a:t>
            </a:r>
            <a:endParaRPr lang="en-US" dirty="0">
              <a:ea typeface="Calibri" panose="020F0502020204030204"/>
              <a:cs typeface="Calibri"/>
            </a:endParaRPr>
          </a:p>
          <a:p>
            <a:pPr marL="874395" lvl="1" indent="-514350">
              <a:buFont typeface="+mj-lt"/>
              <a:buAutoNum type="alphaLcPeriod"/>
            </a:pPr>
            <a:r>
              <a:rPr lang="en-US" dirty="0">
                <a:cs typeface="Calibri"/>
              </a:rPr>
              <a:t>Costs</a:t>
            </a:r>
            <a:endParaRPr lang="en-US" dirty="0">
              <a:ea typeface="Calibri" panose="020F0502020204030204"/>
              <a:cs typeface="Calibri"/>
            </a:endParaRPr>
          </a:p>
          <a:p>
            <a:pPr marL="514350" indent="-514350">
              <a:buFont typeface="+mj-lt"/>
              <a:buAutoNum type="arabicPeriod"/>
            </a:pPr>
            <a:r>
              <a:rPr lang="en-US" dirty="0">
                <a:ea typeface="+mn-lt"/>
                <a:cs typeface="+mn-lt"/>
              </a:rPr>
              <a:t>Concept note application form</a:t>
            </a:r>
            <a:endParaRPr lang="en-US" dirty="0"/>
          </a:p>
          <a:p>
            <a:pPr marL="514350" indent="-514350">
              <a:buClr>
                <a:srgbClr val="C00000"/>
              </a:buClr>
              <a:buFont typeface="+mj-lt"/>
              <a:buAutoNum type="arabicPeriod"/>
            </a:pPr>
            <a:r>
              <a:rPr lang="en-US" dirty="0">
                <a:ea typeface="+mn-lt"/>
                <a:cs typeface="+mn-lt"/>
              </a:rPr>
              <a:t>Application</a:t>
            </a:r>
            <a:r>
              <a:rPr lang="en-US" dirty="0">
                <a:cs typeface="Calibri"/>
              </a:rPr>
              <a:t> and selection procedure </a:t>
            </a:r>
            <a:endParaRPr lang="en-US" dirty="0"/>
          </a:p>
          <a:p>
            <a:pPr marL="514350" indent="-514350">
              <a:buFont typeface="+mj-lt"/>
              <a:buAutoNum type="arabicPeriod"/>
            </a:pPr>
            <a:endParaRPr lang="en-US" dirty="0"/>
          </a:p>
          <a:p>
            <a:pPr marL="514350" indent="-514350">
              <a:buFont typeface="+mj-lt"/>
              <a:buAutoNum type="arabicPeriod"/>
            </a:pPr>
            <a:endParaRPr lang="en-US" dirty="0">
              <a:cs typeface="Calibri"/>
            </a:endParaRPr>
          </a:p>
          <a:p>
            <a:pPr marL="0" indent="0">
              <a:buNone/>
            </a:pPr>
            <a:endParaRPr lang="en-US" dirty="0"/>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 </a:t>
            </a:r>
            <a:r>
              <a:rPr lang="fr-BE" b="1" dirty="0" err="1">
                <a:solidFill>
                  <a:srgbClr val="C00000"/>
                </a:solidFill>
              </a:rPr>
              <a:t>Summary</a:t>
            </a:r>
            <a:r>
              <a:rPr lang="fr-BE" b="1" dirty="0">
                <a:solidFill>
                  <a:srgbClr val="C00000"/>
                </a:solidFill>
              </a:rPr>
              <a:t> types</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3039832"/>
              </p:ext>
            </p:extLst>
          </p:nvPr>
        </p:nvGraphicFramePr>
        <p:xfrm>
          <a:off x="1209367" y="1883630"/>
          <a:ext cx="9773265" cy="4059737"/>
        </p:xfrm>
        <a:graphic>
          <a:graphicData uri="http://schemas.openxmlformats.org/drawingml/2006/table">
            <a:tbl>
              <a:tblPr firstRow="1" firstCol="1" bandRow="1">
                <a:tableStyleId>{8A107856-5554-42FB-B03E-39F5DBC370BA}</a:tableStyleId>
              </a:tblPr>
              <a:tblGrid>
                <a:gridCol w="6352178">
                  <a:extLst>
                    <a:ext uri="{9D8B030D-6E8A-4147-A177-3AD203B41FA5}">
                      <a16:colId xmlns:a16="http://schemas.microsoft.com/office/drawing/2014/main" val="2427936562"/>
                    </a:ext>
                  </a:extLst>
                </a:gridCol>
                <a:gridCol w="1710274">
                  <a:extLst>
                    <a:ext uri="{9D8B030D-6E8A-4147-A177-3AD203B41FA5}">
                      <a16:colId xmlns:a16="http://schemas.microsoft.com/office/drawing/2014/main" val="4212972608"/>
                    </a:ext>
                  </a:extLst>
                </a:gridCol>
                <a:gridCol w="1710813">
                  <a:extLst>
                    <a:ext uri="{9D8B030D-6E8A-4147-A177-3AD203B41FA5}">
                      <a16:colId xmlns:a16="http://schemas.microsoft.com/office/drawing/2014/main" val="1588453091"/>
                    </a:ext>
                  </a:extLst>
                </a:gridCol>
              </a:tblGrid>
              <a:tr h="292084">
                <a:tc>
                  <a:txBody>
                    <a:bodyPr/>
                    <a:lstStyle/>
                    <a:p>
                      <a:pPr algn="just">
                        <a:spcAft>
                          <a:spcPts val="0"/>
                        </a:spcAft>
                      </a:pPr>
                      <a:r>
                        <a:rPr lang="en-GB" sz="1800" kern="50" dirty="0">
                          <a:solidFill>
                            <a:schemeClr val="bg1"/>
                          </a:solidFill>
                          <a:effectLst/>
                        </a:rPr>
                        <a:t>Organisation type</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Lead 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Co-applicant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extLst>
                  <a:ext uri="{0D108BD9-81ED-4DB2-BD59-A6C34878D82A}">
                    <a16:rowId xmlns:a16="http://schemas.microsoft.com/office/drawing/2014/main" val="1648982012"/>
                  </a:ext>
                </a:extLst>
              </a:tr>
              <a:tr h="584169">
                <a:tc>
                  <a:txBody>
                    <a:bodyPr/>
                    <a:lstStyle/>
                    <a:p>
                      <a:pPr>
                        <a:spcAft>
                          <a:spcPts val="0"/>
                        </a:spcAft>
                      </a:pPr>
                      <a:r>
                        <a:rPr lang="en-GB" sz="1800" kern="50" dirty="0">
                          <a:effectLst/>
                        </a:rPr>
                        <a:t>National or international Non-Governmental Organizations (NGOs), Foundations, or Community-Based Organizations (CBOs)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290418140"/>
                  </a:ext>
                </a:extLst>
              </a:tr>
              <a:tr h="546441">
                <a:tc>
                  <a:txBody>
                    <a:bodyPr/>
                    <a:lstStyle/>
                    <a:p>
                      <a:pPr>
                        <a:spcAft>
                          <a:spcPts val="0"/>
                        </a:spcAft>
                      </a:pPr>
                      <a:r>
                        <a:rPr lang="en-GB" sz="1800" kern="50" dirty="0">
                          <a:effectLst/>
                        </a:rPr>
                        <a:t>Public vocational and/or technical training institutions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3553185683"/>
                  </a:ext>
                </a:extLst>
              </a:tr>
              <a:tr h="754551">
                <a:tc>
                  <a:txBody>
                    <a:bodyPr/>
                    <a:lstStyle/>
                    <a:p>
                      <a:pPr>
                        <a:spcAft>
                          <a:spcPts val="0"/>
                        </a:spcAft>
                      </a:pPr>
                      <a:r>
                        <a:rPr lang="en-GB" sz="1800" kern="50" dirty="0">
                          <a:effectLst/>
                        </a:rPr>
                        <a:t>Private (not-for-profit) vocational and/or technical training institutions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306179773"/>
                  </a:ext>
                </a:extLst>
              </a:tr>
              <a:tr h="743598">
                <a:tc>
                  <a:txBody>
                    <a:bodyPr/>
                    <a:lstStyle/>
                    <a:p>
                      <a:pPr algn="just">
                        <a:spcAft>
                          <a:spcPts val="300"/>
                        </a:spcAft>
                      </a:pPr>
                      <a:r>
                        <a:rPr lang="en-US" sz="1800" kern="50" dirty="0">
                          <a:effectLst/>
                        </a:rPr>
                        <a:t>Non-profit Business Development Services (BDS) provider</a:t>
                      </a:r>
                    </a:p>
                    <a:p>
                      <a:pPr>
                        <a:spcAft>
                          <a:spcPts val="0"/>
                        </a:spcAft>
                      </a:pPr>
                      <a:r>
                        <a:rPr lang="en-GB" sz="1800" kern="50" dirty="0">
                          <a:effectLst/>
                        </a:rPr>
                        <a:t> </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2063667383"/>
                  </a:ext>
                </a:extLst>
              </a:tr>
              <a:tr h="590254">
                <a:tc>
                  <a:txBody>
                    <a:bodyPr/>
                    <a:lstStyle/>
                    <a:p>
                      <a:pPr>
                        <a:spcAft>
                          <a:spcPts val="0"/>
                        </a:spcAft>
                      </a:pPr>
                      <a:r>
                        <a:rPr lang="en-GB" sz="1800" kern="50" dirty="0">
                          <a:effectLst/>
                        </a:rPr>
                        <a:t>Business Membership Organizations or associations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79404172"/>
                  </a:ext>
                </a:extLst>
              </a:tr>
              <a:tr h="502628">
                <a:tc>
                  <a:txBody>
                    <a:bodyPr/>
                    <a:lstStyle/>
                    <a:p>
                      <a:pPr lvl="0" algn="l">
                        <a:lnSpc>
                          <a:spcPct val="100000"/>
                        </a:lnSpc>
                        <a:spcBef>
                          <a:spcPts val="0"/>
                        </a:spcBef>
                        <a:spcAft>
                          <a:spcPts val="0"/>
                        </a:spcAft>
                        <a:buNone/>
                      </a:pPr>
                      <a:r>
                        <a:rPr lang="en-US" sz="1800" b="1" i="0" u="none" strike="noStrike" kern="50" noProof="0" dirty="0">
                          <a:solidFill>
                            <a:schemeClr val="dk1"/>
                          </a:solidFill>
                          <a:effectLst/>
                          <a:latin typeface="Calibri"/>
                        </a:rPr>
                        <a:t>Cooperatives or social enterprises for which profit maximization is not the priority objective </a:t>
                      </a:r>
                      <a:endParaRPr lang="en-GB" sz="1800" b="1" i="0" u="none" strike="noStrike" kern="50" noProof="0">
                        <a:solidFill>
                          <a:srgbClr val="000000"/>
                        </a:solidFill>
                        <a:effectLst/>
                        <a:latin typeface="Calibri"/>
                      </a:endParaRP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11160279"/>
                  </a:ext>
                </a:extLst>
              </a:tr>
            </a:tbl>
          </a:graphicData>
        </a:graphic>
      </p:graphicFrame>
      <p:sp>
        <p:nvSpPr>
          <p:cNvPr id="6" name="Rectangle 1"/>
          <p:cNvSpPr>
            <a:spLocks noChangeArrowheads="1"/>
          </p:cNvSpPr>
          <p:nvPr/>
        </p:nvSpPr>
        <p:spPr bwMode="auto">
          <a:xfrm>
            <a:off x="2091579" y="5892581"/>
            <a:ext cx="78663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endParaRPr lang="en-US" dirty="0">
              <a:latin typeface="Georgia"/>
            </a:endParaRPr>
          </a:p>
        </p:txBody>
      </p:sp>
    </p:spTree>
    <p:extLst>
      <p:ext uri="{BB962C8B-B14F-4D97-AF65-F5344CB8AC3E}">
        <p14:creationId xmlns:p14="http://schemas.microsoft.com/office/powerpoint/2010/main" val="124686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948" y="317770"/>
            <a:ext cx="7323667" cy="1143000"/>
          </a:xfrm>
        </p:spPr>
        <p:txBody>
          <a:bodyPr>
            <a:normAutofit fontScale="90000"/>
          </a:bodyPr>
          <a:lstStyle/>
          <a:p>
            <a:r>
              <a:rPr lang="fr-BE" b="1">
                <a:solidFill>
                  <a:srgbClr val="C00000"/>
                </a:solidFill>
              </a:rPr>
              <a:t>3a. The </a:t>
            </a:r>
            <a:r>
              <a:rPr lang="fr-BE" b="1" err="1">
                <a:solidFill>
                  <a:srgbClr val="C00000"/>
                </a:solidFill>
              </a:rPr>
              <a:t>actors</a:t>
            </a:r>
            <a:r>
              <a:rPr lang="fr-BE" b="1">
                <a:solidFill>
                  <a:srgbClr val="C00000"/>
                </a:solidFill>
              </a:rPr>
              <a:t> – Physical </a:t>
            </a:r>
            <a:r>
              <a:rPr lang="fr-BE" b="1" err="1">
                <a:solidFill>
                  <a:srgbClr val="C00000"/>
                </a:solidFill>
              </a:rPr>
              <a:t>presence</a:t>
            </a:r>
            <a:endParaRPr lang="en-US" b="1">
              <a:solidFill>
                <a:srgbClr val="C00000"/>
              </a:solidFill>
            </a:endParaRPr>
          </a:p>
        </p:txBody>
      </p:sp>
      <p:sp>
        <p:nvSpPr>
          <p:cNvPr id="4" name="Content Placeholder 3">
            <a:extLst>
              <a:ext uri="{FF2B5EF4-FFF2-40B4-BE49-F238E27FC236}">
                <a16:creationId xmlns:a16="http://schemas.microsoft.com/office/drawing/2014/main" id="{6C4221B4-E4B7-58D2-1361-2C8B3FFA2698}"/>
              </a:ext>
            </a:extLst>
          </p:cNvPr>
          <p:cNvSpPr>
            <a:spLocks noGrp="1"/>
          </p:cNvSpPr>
          <p:nvPr>
            <p:ph idx="1"/>
          </p:nvPr>
        </p:nvSpPr>
        <p:spPr/>
        <p:txBody>
          <a:bodyPr vert="horz" lIns="91440" tIns="45720" rIns="91440" bIns="45720" rtlCol="0" anchor="t">
            <a:normAutofit/>
          </a:bodyPr>
          <a:lstStyle/>
          <a:p>
            <a:pPr marL="0" indent="0">
              <a:buNone/>
            </a:pPr>
            <a:r>
              <a:rPr lang="en-US" sz="2400" b="0" i="0" u="none" strike="noStrike" baseline="0" dirty="0">
                <a:solidFill>
                  <a:srgbClr val="000000"/>
                </a:solidFill>
              </a:rPr>
              <a:t>Selected applicants are required </a:t>
            </a:r>
            <a:r>
              <a:rPr lang="en-US" sz="2400" b="1" i="0" u="none" strike="noStrike" baseline="0" dirty="0">
                <a:solidFill>
                  <a:srgbClr val="000000"/>
                </a:solidFill>
              </a:rPr>
              <a:t>to be based in the targeted subregions (= eligible districts!) during implementation of the action </a:t>
            </a:r>
            <a:r>
              <a:rPr lang="en-US" sz="2400" b="0" i="0" u="none" strike="noStrike" baseline="0" dirty="0">
                <a:solidFill>
                  <a:srgbClr val="000000"/>
                </a:solidFill>
              </a:rPr>
              <a:t>and hence applicants are to demonstrate in their application how they will ensure their physical presence either through:</a:t>
            </a:r>
          </a:p>
          <a:p>
            <a:pPr marL="267970" indent="-267970"/>
            <a:r>
              <a:rPr lang="en-US" sz="2400" b="0" i="0" u="none" strike="noStrike" baseline="0" dirty="0">
                <a:solidFill>
                  <a:srgbClr val="000000"/>
                </a:solidFill>
              </a:rPr>
              <a:t>an existing office of the applicant;</a:t>
            </a:r>
            <a:endParaRPr lang="en-US" sz="2400" b="0" i="0" u="none" strike="noStrike" baseline="0" dirty="0">
              <a:solidFill>
                <a:srgbClr val="000000"/>
              </a:solidFill>
              <a:ea typeface="Calibri"/>
              <a:cs typeface="Calibri"/>
            </a:endParaRPr>
          </a:p>
          <a:p>
            <a:pPr marL="267970" indent="-267970"/>
            <a:r>
              <a:rPr lang="en-US" sz="2400" dirty="0">
                <a:solidFill>
                  <a:srgbClr val="000000"/>
                </a:solidFill>
              </a:rPr>
              <a:t>An existing office </a:t>
            </a:r>
            <a:r>
              <a:rPr lang="en-US" sz="2400" b="0" i="0" u="none" strike="noStrike" baseline="0" dirty="0">
                <a:solidFill>
                  <a:srgbClr val="000000"/>
                </a:solidFill>
              </a:rPr>
              <a:t>any co-applicant;</a:t>
            </a:r>
            <a:endParaRPr lang="en-US" sz="2400" b="0" i="0" u="none" strike="noStrike" baseline="0" dirty="0">
              <a:solidFill>
                <a:srgbClr val="000000"/>
              </a:solidFill>
              <a:ea typeface="Calibri"/>
              <a:cs typeface="Calibri"/>
            </a:endParaRPr>
          </a:p>
          <a:p>
            <a:pPr marL="267970" indent="-267970"/>
            <a:r>
              <a:rPr lang="en-US" sz="2400" b="1" i="0" u="none" strike="noStrike" baseline="0" dirty="0">
                <a:solidFill>
                  <a:srgbClr val="000000"/>
                </a:solidFill>
              </a:rPr>
              <a:t>an office space to be set-up </a:t>
            </a:r>
            <a:r>
              <a:rPr lang="en-US" sz="2400" b="1" i="0" u="none" strike="noStrike" baseline="0" dirty="0">
                <a:solidFill>
                  <a:srgbClr val="000000"/>
                </a:solidFill>
                <a:sym typeface="Wingdings" panose="05000000000000000000" pitchFamily="2" charset="2"/>
              </a:rPr>
              <a:t> clear plan to be elaborated in application form!</a:t>
            </a:r>
            <a:endParaRPr lang="en-GB" sz="3600" b="1" dirty="0">
              <a:ea typeface="Calibri"/>
              <a:cs typeface="Calibri"/>
            </a:endParaRPr>
          </a:p>
        </p:txBody>
      </p:sp>
    </p:spTree>
    <p:extLst>
      <p:ext uri="{BB962C8B-B14F-4D97-AF65-F5344CB8AC3E}">
        <p14:creationId xmlns:p14="http://schemas.microsoft.com/office/powerpoint/2010/main" val="5405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Associates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Participate actively in the action but are not eligible for grants and only </a:t>
            </a:r>
            <a:r>
              <a:rPr lang="en-US" dirty="0">
                <a:ea typeface="+mn-lt"/>
                <a:cs typeface="+mn-lt"/>
              </a:rPr>
              <a:t>qualify to receive </a:t>
            </a:r>
            <a:r>
              <a:rPr lang="en-US" b="1" dirty="0">
                <a:ea typeface="+mn-lt"/>
                <a:cs typeface="+mn-lt"/>
              </a:rPr>
              <a:t>daily allowances and travelling expenses</a:t>
            </a:r>
            <a:r>
              <a:rPr lang="en-US" dirty="0">
                <a:ea typeface="+mn-lt"/>
                <a:cs typeface="+mn-lt"/>
              </a:rPr>
              <a:t>.</a:t>
            </a:r>
            <a:r>
              <a:rPr lang="en-US" dirty="0"/>
              <a:t> </a:t>
            </a:r>
            <a:endParaRPr lang="en-US" dirty="0">
              <a:cs typeface="Calibri"/>
            </a:endParaRPr>
          </a:p>
          <a:p>
            <a:pPr marL="0" indent="0">
              <a:buNone/>
            </a:pPr>
            <a:r>
              <a:rPr lang="en-US" dirty="0"/>
              <a:t>To be specified in part B of the application form. </a:t>
            </a:r>
            <a:r>
              <a:rPr lang="en-US" dirty="0">
                <a:ea typeface="+mn-lt"/>
                <a:cs typeface="+mn-lt"/>
              </a:rPr>
              <a:t>They need not to sign the mandate in proposal stage.</a:t>
            </a:r>
            <a:endParaRPr lang="en-US" dirty="0">
              <a:cs typeface="Calibri"/>
            </a:endParaRPr>
          </a:p>
          <a:p>
            <a:pPr marL="0" indent="0">
              <a:buNone/>
            </a:pPr>
            <a:endParaRPr lang="en-US" dirty="0"/>
          </a:p>
        </p:txBody>
      </p:sp>
    </p:spTree>
    <p:extLst>
      <p:ext uri="{BB962C8B-B14F-4D97-AF65-F5344CB8AC3E}">
        <p14:creationId xmlns:p14="http://schemas.microsoft.com/office/powerpoint/2010/main" val="297414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Contractors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These are contractors for services, works and equipment. These must be sourced through a procurement process using relevant procedures i.e. PPDA (public procurement law) for public entities and annex VIII of the Grant Agreement for private entities</a:t>
            </a:r>
            <a:endParaRPr lang="en-US" dirty="0">
              <a:cs typeface="Calibri"/>
            </a:endParaRPr>
          </a:p>
          <a:p>
            <a:pPr marL="0" indent="0">
              <a:buNone/>
            </a:pPr>
            <a:endParaRPr lang="en-US" dirty="0"/>
          </a:p>
        </p:txBody>
      </p:sp>
    </p:spTree>
    <p:extLst>
      <p:ext uri="{BB962C8B-B14F-4D97-AF65-F5344CB8AC3E}">
        <p14:creationId xmlns:p14="http://schemas.microsoft.com/office/powerpoint/2010/main" val="1901687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a:t>
            </a:r>
            <a:endParaRPr lang="en-US" b="1" dirty="0">
              <a:solidFill>
                <a:srgbClr val="C00000"/>
              </a:solidFill>
            </a:endParaRPr>
          </a:p>
        </p:txBody>
      </p:sp>
      <p:sp>
        <p:nvSpPr>
          <p:cNvPr id="7" name="Content Placeholder 6"/>
          <p:cNvSpPr>
            <a:spLocks noGrp="1"/>
          </p:cNvSpPr>
          <p:nvPr>
            <p:ph idx="1"/>
          </p:nvPr>
        </p:nvSpPr>
        <p:spPr/>
        <p:txBody>
          <a:bodyPr/>
          <a:lstStyle/>
          <a:p>
            <a:pPr marL="514350" indent="-514350">
              <a:buAutoNum type="arabicPeriod"/>
            </a:pPr>
            <a:r>
              <a:rPr lang="en-US"/>
              <a:t>Duration</a:t>
            </a:r>
          </a:p>
          <a:p>
            <a:pPr marL="514350" indent="-514350">
              <a:buAutoNum type="arabicPeriod"/>
            </a:pPr>
            <a:r>
              <a:rPr lang="en-US"/>
              <a:t>Location</a:t>
            </a:r>
          </a:p>
          <a:p>
            <a:pPr marL="514350" indent="-514350">
              <a:buAutoNum type="arabicPeriod"/>
            </a:pPr>
            <a:r>
              <a:rPr lang="en-US"/>
              <a:t>Target beneficiaries</a:t>
            </a:r>
          </a:p>
          <a:p>
            <a:pPr marL="514350" indent="-514350">
              <a:buAutoNum type="arabicPeriod"/>
            </a:pPr>
            <a:r>
              <a:rPr lang="en-US"/>
              <a:t>Priority sectors and themes </a:t>
            </a:r>
          </a:p>
          <a:p>
            <a:pPr marL="514350" indent="-514350">
              <a:buAutoNum type="arabicPeriod"/>
            </a:pPr>
            <a:r>
              <a:rPr lang="en-US"/>
              <a:t>Type of action and eligible activities</a:t>
            </a:r>
          </a:p>
        </p:txBody>
      </p:sp>
    </p:spTree>
    <p:extLst>
      <p:ext uri="{BB962C8B-B14F-4D97-AF65-F5344CB8AC3E}">
        <p14:creationId xmlns:p14="http://schemas.microsoft.com/office/powerpoint/2010/main" val="875846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Duration</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a:buFontTx/>
              <a:buChar char="-"/>
            </a:pPr>
            <a:r>
              <a:rPr lang="en-US" b="1" dirty="0"/>
              <a:t>Action/GA : </a:t>
            </a:r>
            <a:r>
              <a:rPr lang="en-US" dirty="0"/>
              <a:t>minimum 18 to maximum 24 months</a:t>
            </a:r>
          </a:p>
          <a:p>
            <a:pPr>
              <a:buFontTx/>
              <a:buChar char="-"/>
            </a:pPr>
            <a:endParaRPr lang="en-US" dirty="0">
              <a:cs typeface="Calibri"/>
            </a:endParaRPr>
          </a:p>
          <a:p>
            <a:pPr>
              <a:buFontTx/>
              <a:buChar char="-"/>
            </a:pPr>
            <a:r>
              <a:rPr lang="en-US" b="1" dirty="0">
                <a:cs typeface="Calibri"/>
              </a:rPr>
              <a:t>Training </a:t>
            </a:r>
            <a:r>
              <a:rPr lang="en-US" b="1" dirty="0" err="1">
                <a:cs typeface="Calibri"/>
              </a:rPr>
              <a:t>programmes</a:t>
            </a:r>
            <a:r>
              <a:rPr lang="en-US" b="1" dirty="0">
                <a:cs typeface="Calibri"/>
              </a:rPr>
              <a:t>: </a:t>
            </a:r>
            <a:r>
              <a:rPr lang="en-US" dirty="0">
                <a:cs typeface="Calibri"/>
              </a:rPr>
              <a:t>minimum 6 to maximum 9 months, </a:t>
            </a:r>
            <a:r>
              <a:rPr lang="en-US" u="sng" dirty="0">
                <a:cs typeface="Calibri"/>
              </a:rPr>
              <a:t>including </a:t>
            </a:r>
            <a:r>
              <a:rPr lang="en-US" dirty="0">
                <a:cs typeface="Calibri"/>
              </a:rPr>
              <a:t>minimum 30% WBL</a:t>
            </a:r>
          </a:p>
          <a:p>
            <a:pPr>
              <a:buFontTx/>
              <a:buChar char="-"/>
            </a:pPr>
            <a:endParaRPr lang="en-US" dirty="0">
              <a:cs typeface="Calibri"/>
            </a:endParaRPr>
          </a:p>
          <a:p>
            <a:pPr>
              <a:buFontTx/>
              <a:buChar char="-"/>
            </a:pPr>
            <a:r>
              <a:rPr lang="en-US" dirty="0">
                <a:cs typeface="Calibri"/>
              </a:rPr>
              <a:t>Minimum 6 months </a:t>
            </a:r>
            <a:r>
              <a:rPr lang="en-US" b="1" dirty="0">
                <a:cs typeface="Calibri"/>
              </a:rPr>
              <a:t>post-training employment support </a:t>
            </a:r>
            <a:r>
              <a:rPr lang="en-US" dirty="0">
                <a:cs typeface="Calibri"/>
              </a:rPr>
              <a:t>for successful graduates </a:t>
            </a:r>
          </a:p>
          <a:p>
            <a:pPr marL="0" indent="0">
              <a:buNone/>
            </a:pPr>
            <a:endParaRPr lang="en-US" dirty="0"/>
          </a:p>
        </p:txBody>
      </p:sp>
    </p:spTree>
    <p:extLst>
      <p:ext uri="{BB962C8B-B14F-4D97-AF65-F5344CB8AC3E}">
        <p14:creationId xmlns:p14="http://schemas.microsoft.com/office/powerpoint/2010/main" val="1204000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Location</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92500" lnSpcReduction="10000"/>
          </a:bodyPr>
          <a:lstStyle/>
          <a:p>
            <a:pPr marL="0" indent="0">
              <a:buNone/>
            </a:pPr>
            <a:endParaRPr lang="en-US" dirty="0">
              <a:ea typeface="+mn-lt"/>
              <a:cs typeface="+mn-lt"/>
            </a:endParaRPr>
          </a:p>
          <a:p>
            <a:pPr marL="0" indent="0">
              <a:buNone/>
            </a:pPr>
            <a:r>
              <a:rPr lang="en-US" dirty="0">
                <a:ea typeface="+mn-lt"/>
                <a:cs typeface="+mn-lt"/>
              </a:rPr>
              <a:t>The actions must be implemented within  Uganda  in  one or more of the following districts: </a:t>
            </a:r>
          </a:p>
          <a:p>
            <a:pPr marL="267970" indent="-267970"/>
            <a:r>
              <a:rPr lang="en-US" dirty="0">
                <a:ea typeface="+mn-lt"/>
                <a:cs typeface="+mn-lt"/>
              </a:rPr>
              <a:t>Kampala</a:t>
            </a:r>
          </a:p>
          <a:p>
            <a:pPr marL="267970" indent="-267970"/>
            <a:r>
              <a:rPr lang="en-US" dirty="0">
                <a:ea typeface="+mn-lt"/>
                <a:cs typeface="+mn-lt"/>
              </a:rPr>
              <a:t>Mukono</a:t>
            </a:r>
          </a:p>
          <a:p>
            <a:pPr marL="267970" indent="-267970"/>
            <a:r>
              <a:rPr lang="en-US" dirty="0">
                <a:ea typeface="+mn-lt"/>
                <a:cs typeface="+mn-lt"/>
              </a:rPr>
              <a:t>Wakiso</a:t>
            </a:r>
          </a:p>
          <a:p>
            <a:pPr marL="0" indent="0">
              <a:buNone/>
            </a:pPr>
            <a:endParaRPr lang="en-US" sz="2400" dirty="0">
              <a:ea typeface="+mn-lt"/>
              <a:cs typeface="+mn-lt"/>
            </a:endParaRPr>
          </a:p>
          <a:p>
            <a:pPr marL="0" indent="0">
              <a:buNone/>
            </a:pPr>
            <a:r>
              <a:rPr lang="en-US" dirty="0">
                <a:ea typeface="+mn-lt"/>
                <a:cs typeface="+mn-lt"/>
              </a:rPr>
              <a:t>The actions may not be implemented in other districts</a:t>
            </a:r>
            <a:endParaRPr lang="en-US" dirty="0">
              <a:solidFill>
                <a:srgbClr val="000000"/>
              </a:solidFill>
              <a:ea typeface="+mn-lt"/>
              <a:cs typeface="+mn-lt"/>
            </a:endParaRPr>
          </a:p>
          <a:p>
            <a:pPr marL="914400" lvl="1" indent="-285750">
              <a:buFont typeface="Wingdings,Sans-Serif"/>
              <a:buChar char="à"/>
            </a:pPr>
            <a:r>
              <a:rPr lang="en-US" sz="2800" dirty="0">
                <a:ea typeface="+mn-lt"/>
                <a:cs typeface="+mn-lt"/>
              </a:rPr>
              <a:t>Target groups/youth must reside in the target districts</a:t>
            </a:r>
            <a:endParaRPr lang="en-US" sz="2800">
              <a:solidFill>
                <a:srgbClr val="000000"/>
              </a:solidFill>
              <a:ea typeface="+mn-lt"/>
              <a:cs typeface="+mn-lt"/>
            </a:endParaRPr>
          </a:p>
          <a:p>
            <a:pPr marL="914400" lvl="1" indent="-285750">
              <a:buFont typeface="Wingdings,Sans-Serif"/>
              <a:buChar char="à"/>
            </a:pPr>
            <a:r>
              <a:rPr lang="en-US" sz="2800" u="sng" dirty="0">
                <a:ea typeface="+mn-lt"/>
                <a:cs typeface="+mn-lt"/>
              </a:rPr>
              <a:t>Majority</a:t>
            </a:r>
            <a:r>
              <a:rPr lang="en-US" sz="2800" dirty="0">
                <a:ea typeface="+mn-lt"/>
                <a:cs typeface="+mn-lt"/>
              </a:rPr>
              <a:t> of activities take place in target districts</a:t>
            </a:r>
            <a:endParaRPr lang="en-US" sz="2800" dirty="0"/>
          </a:p>
          <a:p>
            <a:pPr marL="0" indent="0">
              <a:buNone/>
            </a:pPr>
            <a:endParaRPr lang="en-US" i="1" dirty="0"/>
          </a:p>
        </p:txBody>
      </p:sp>
    </p:spTree>
    <p:extLst>
      <p:ext uri="{BB962C8B-B14F-4D97-AF65-F5344CB8AC3E}">
        <p14:creationId xmlns:p14="http://schemas.microsoft.com/office/powerpoint/2010/main" val="289213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Target </a:t>
            </a:r>
            <a:r>
              <a:rPr lang="fr-BE" b="1" dirty="0" err="1">
                <a:solidFill>
                  <a:srgbClr val="C00000"/>
                </a:solidFill>
              </a:rPr>
              <a:t>beneficiaries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267970" indent="-267970"/>
            <a:r>
              <a:rPr lang="en-GB" dirty="0"/>
              <a:t>Vulnerable populations residing in the eligible districts</a:t>
            </a:r>
            <a:endParaRPr lang="en-GB" dirty="0">
              <a:ea typeface="Calibri"/>
              <a:cs typeface="Calibri"/>
            </a:endParaRPr>
          </a:p>
          <a:p>
            <a:pPr marL="0" indent="0">
              <a:buNone/>
            </a:pPr>
            <a:r>
              <a:rPr lang="en-GB" dirty="0">
                <a:ea typeface="Calibri"/>
                <a:cs typeface="Calibri"/>
              </a:rPr>
              <a:t> (different vulnerability categories, to be demonstrated  in  application)</a:t>
            </a:r>
          </a:p>
          <a:p>
            <a:pPr marL="0" indent="0">
              <a:buNone/>
            </a:pPr>
            <a:endParaRPr lang="en-GB" dirty="0">
              <a:ea typeface="Calibri"/>
              <a:cs typeface="Calibri"/>
            </a:endParaRPr>
          </a:p>
          <a:p>
            <a:pPr marL="267970" indent="-267970"/>
            <a:r>
              <a:rPr lang="en-US" dirty="0"/>
              <a:t>At least 80% youth between the ages of 15 and 35 years</a:t>
            </a:r>
            <a:endParaRPr lang="en-US" dirty="0">
              <a:ea typeface="Calibri"/>
              <a:cs typeface="Calibri"/>
            </a:endParaRPr>
          </a:p>
          <a:p>
            <a:pPr marL="267970" indent="-267970"/>
            <a:endParaRPr lang="en-US" dirty="0">
              <a:ea typeface="Calibri"/>
              <a:cs typeface="Calibri"/>
            </a:endParaRPr>
          </a:p>
          <a:p>
            <a:pPr marL="267970" indent="-267970"/>
            <a:r>
              <a:rPr lang="en-US" dirty="0"/>
              <a:t>At least 50% women and girls</a:t>
            </a:r>
            <a:endParaRPr lang="en-US" dirty="0">
              <a:ea typeface="Calibri"/>
              <a:cs typeface="Calibri"/>
            </a:endParaRPr>
          </a:p>
          <a:p>
            <a:pPr marL="267970" indent="-267970"/>
            <a:endParaRPr lang="en-US" dirty="0">
              <a:ea typeface="Calibri"/>
              <a:cs typeface="Calibri"/>
            </a:endParaRPr>
          </a:p>
          <a:p>
            <a:pPr marL="0" indent="0">
              <a:buNone/>
            </a:pPr>
            <a:endParaRPr lang="en-US" i="1" dirty="0"/>
          </a:p>
        </p:txBody>
      </p:sp>
    </p:spTree>
    <p:extLst>
      <p:ext uri="{BB962C8B-B14F-4D97-AF65-F5344CB8AC3E}">
        <p14:creationId xmlns:p14="http://schemas.microsoft.com/office/powerpoint/2010/main" val="3110881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lnSpcReduction="10000"/>
          </a:bodyPr>
          <a:lstStyle/>
          <a:p>
            <a:pPr marL="267970" indent="-267970"/>
            <a:endParaRPr lang="en-GB" dirty="0">
              <a:ea typeface="Calibri" panose="020F0502020204030204"/>
              <a:cs typeface="Calibri" panose="020F0502020204030204"/>
            </a:endParaRPr>
          </a:p>
          <a:p>
            <a:pPr marL="514350" indent="-514350">
              <a:buFont typeface="+mj-lt"/>
              <a:buAutoNum type="arabicPeriod"/>
            </a:pPr>
            <a:r>
              <a:rPr lang="en-US" dirty="0"/>
              <a:t>Agriculture</a:t>
            </a:r>
          </a:p>
          <a:p>
            <a:pPr marL="514350" indent="-514350">
              <a:buFont typeface="+mj-lt"/>
              <a:buAutoNum type="arabicPeriod"/>
            </a:pPr>
            <a:r>
              <a:rPr lang="en-US" dirty="0"/>
              <a:t>Green economy </a:t>
            </a:r>
          </a:p>
          <a:p>
            <a:pPr marL="0" indent="0">
              <a:buNone/>
            </a:pPr>
            <a:endParaRPr lang="en-US" dirty="0"/>
          </a:p>
          <a:p>
            <a:pPr marL="0" indent="0">
              <a:buNone/>
            </a:pPr>
            <a:r>
              <a:rPr lang="en-US" dirty="0">
                <a:sym typeface="Wingdings" panose="05000000000000000000" pitchFamily="2" charset="2"/>
              </a:rPr>
              <a:t></a:t>
            </a:r>
            <a:r>
              <a:rPr lang="en-US" dirty="0">
                <a:latin typeface="Calibri"/>
                <a:ea typeface="Calibri"/>
                <a:cs typeface="Calibri"/>
                <a:sym typeface="Wingdings" panose="05000000000000000000" pitchFamily="2" charset="2"/>
              </a:rPr>
              <a:t>Trainings in small livestock (poultry and piggery) and other sectors or occupations not listed may also be eligible if applicants can clearly demonstrate and substantiate the relevance of the proposed trainings to the local </a:t>
            </a:r>
            <a:r>
              <a:rPr lang="en-US" dirty="0" err="1">
                <a:latin typeface="Calibri"/>
                <a:ea typeface="Calibri"/>
                <a:cs typeface="Calibri"/>
                <a:sym typeface="Wingdings" panose="05000000000000000000" pitchFamily="2" charset="2"/>
              </a:rPr>
              <a:t>labour</a:t>
            </a:r>
            <a:r>
              <a:rPr lang="en-US" dirty="0">
                <a:latin typeface="Calibri"/>
                <a:ea typeface="Calibri"/>
                <a:cs typeface="Calibri"/>
                <a:sym typeface="Wingdings" panose="05000000000000000000" pitchFamily="2" charset="2"/>
              </a:rPr>
              <a:t> market and employment opportunities for the specific target group(s).</a:t>
            </a: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p>
        </p:txBody>
      </p:sp>
    </p:spTree>
    <p:extLst>
      <p:ext uri="{BB962C8B-B14F-4D97-AF65-F5344CB8AC3E}">
        <p14:creationId xmlns:p14="http://schemas.microsoft.com/office/powerpoint/2010/main" val="1457019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Priority</a:t>
            </a:r>
            <a:r>
              <a:rPr lang="fr-BE" b="1">
                <a:solidFill>
                  <a:srgbClr val="C00000"/>
                </a:solidFill>
              </a:rPr>
              <a:t> value </a:t>
            </a:r>
            <a:r>
              <a:rPr lang="fr-BE" b="1" err="1">
                <a:solidFill>
                  <a:srgbClr val="C00000"/>
                </a:solidFill>
              </a:rPr>
              <a:t>chains</a:t>
            </a:r>
            <a:endParaRPr lang="en-US" b="1">
              <a:solidFill>
                <a:srgbClr val="C00000"/>
              </a:solidFill>
            </a:endParaRPr>
          </a:p>
        </p:txBody>
      </p:sp>
      <p:sp>
        <p:nvSpPr>
          <p:cNvPr id="7" name="Content Placeholder 6"/>
          <p:cNvSpPr>
            <a:spLocks noGrp="1"/>
          </p:cNvSpPr>
          <p:nvPr>
            <p:ph idx="1"/>
          </p:nvPr>
        </p:nvSpPr>
        <p:spPr>
          <a:xfrm>
            <a:off x="1799302" y="1825625"/>
            <a:ext cx="8637789" cy="5006014"/>
          </a:xfrm>
        </p:spPr>
        <p:txBody>
          <a:bodyPr vert="horz" lIns="91440" tIns="45720" rIns="91440" bIns="45720" rtlCol="0" anchor="t">
            <a:normAutofit fontScale="92500" lnSpcReduction="10000"/>
          </a:bodyPr>
          <a:lstStyle/>
          <a:p>
            <a:pPr marL="0" indent="0">
              <a:buNone/>
            </a:pPr>
            <a:r>
              <a:rPr lang="en-GB" sz="2400" b="1" i="0" u="none" strike="noStrike" baseline="0" dirty="0">
                <a:solidFill>
                  <a:srgbClr val="C00000"/>
                </a:solidFill>
              </a:rPr>
              <a:t>Agriculture:</a:t>
            </a:r>
            <a:r>
              <a:rPr lang="en-GB" sz="2400" b="1" dirty="0">
                <a:solidFill>
                  <a:srgbClr val="C00000"/>
                </a:solidFill>
              </a:rPr>
              <a:t> </a:t>
            </a:r>
            <a:endParaRPr lang="en-US" sz="2400" b="0" i="0" u="none" strike="noStrike" baseline="0">
              <a:solidFill>
                <a:srgbClr val="000000"/>
              </a:solidFill>
            </a:endParaRPr>
          </a:p>
          <a:p>
            <a:pPr marL="267970" indent="-267970"/>
            <a:r>
              <a:rPr lang="en-GB" sz="2400" b="1" i="0" u="none" strike="noStrike" baseline="0" dirty="0">
                <a:solidFill>
                  <a:srgbClr val="000000"/>
                </a:solidFill>
              </a:rPr>
              <a:t>Apiary</a:t>
            </a:r>
            <a:r>
              <a:rPr lang="en-GB" sz="2400" b="0" i="0" u="none" strike="noStrike" baseline="0" dirty="0">
                <a:solidFill>
                  <a:srgbClr val="000000"/>
                </a:solidFill>
              </a:rPr>
              <a:t> value chain;</a:t>
            </a:r>
            <a:endParaRPr lang="en-GB" sz="2400" b="0" i="0" u="none" strike="noStrike" baseline="0" dirty="0">
              <a:solidFill>
                <a:srgbClr val="000000"/>
              </a:solidFill>
              <a:ea typeface="Calibri"/>
              <a:cs typeface="Calibri"/>
            </a:endParaRPr>
          </a:p>
          <a:p>
            <a:pPr marL="267970" indent="-267970"/>
            <a:r>
              <a:rPr lang="en-GB" sz="2400" b="1" i="0" u="none" strike="noStrike" baseline="0" dirty="0">
                <a:solidFill>
                  <a:srgbClr val="000000"/>
                </a:solidFill>
              </a:rPr>
              <a:t>Coffee and cocoa </a:t>
            </a:r>
            <a:r>
              <a:rPr lang="en-GB" sz="2400" b="0" i="0" u="none" strike="noStrike" baseline="0" dirty="0">
                <a:solidFill>
                  <a:srgbClr val="000000"/>
                </a:solidFill>
              </a:rPr>
              <a:t>value chains</a:t>
            </a:r>
            <a:endParaRPr lang="en-GB" sz="2400" b="0" i="0" u="none" strike="noStrike" baseline="0" dirty="0">
              <a:solidFill>
                <a:srgbClr val="000000"/>
              </a:solidFill>
              <a:ea typeface="Calibri"/>
              <a:cs typeface="Calibri"/>
            </a:endParaRPr>
          </a:p>
          <a:p>
            <a:pPr marL="267970" indent="-267970"/>
            <a:endParaRPr lang="en-GB" sz="2400" b="0" i="0" u="none" strike="noStrike" baseline="0">
              <a:solidFill>
                <a:srgbClr val="000000"/>
              </a:solidFill>
              <a:ea typeface="Calibri" panose="020F0502020204030204"/>
              <a:cs typeface="Calibri" panose="020F0502020204030204"/>
            </a:endParaRPr>
          </a:p>
          <a:p>
            <a:pPr marL="0" indent="0">
              <a:buNone/>
            </a:pPr>
            <a:r>
              <a:rPr lang="en-GB" sz="2400" b="1" i="0" u="none" strike="noStrike" baseline="0" dirty="0">
                <a:solidFill>
                  <a:srgbClr val="C00000"/>
                </a:solidFill>
              </a:rPr>
              <a:t>Green economy:</a:t>
            </a:r>
            <a:r>
              <a:rPr lang="en-GB" sz="2400" b="1" dirty="0">
                <a:solidFill>
                  <a:srgbClr val="C00000"/>
                </a:solidFill>
              </a:rPr>
              <a:t> </a:t>
            </a:r>
            <a:endParaRPr lang="en-GB" sz="2400" b="1" i="0" u="none" strike="noStrike" baseline="0" dirty="0">
              <a:solidFill>
                <a:srgbClr val="C00000"/>
              </a:solidFill>
              <a:ea typeface="Calibri"/>
              <a:cs typeface="Calibri"/>
            </a:endParaRPr>
          </a:p>
          <a:p>
            <a:pPr marL="267970" indent="-267970"/>
            <a:r>
              <a:rPr lang="en-US" sz="2400" b="1" i="0" u="none" strike="noStrike" baseline="0" dirty="0">
                <a:solidFill>
                  <a:srgbClr val="000000"/>
                </a:solidFill>
              </a:rPr>
              <a:t>Sustainable tourism and hospitality </a:t>
            </a:r>
            <a:r>
              <a:rPr lang="en-US" sz="2400" b="0" i="0" u="none" strike="noStrike" baseline="0" dirty="0">
                <a:solidFill>
                  <a:srgbClr val="000000"/>
                </a:solidFill>
              </a:rPr>
              <a:t>value chains;</a:t>
            </a:r>
            <a:r>
              <a:rPr lang="en-US" sz="2400" dirty="0">
                <a:solidFill>
                  <a:srgbClr val="000000"/>
                </a:solidFill>
              </a:rPr>
              <a:t> </a:t>
            </a:r>
            <a:endParaRPr lang="en-US" sz="2400" b="0" i="0" u="none" strike="noStrike" baseline="0" dirty="0">
              <a:solidFill>
                <a:srgbClr val="000000"/>
              </a:solidFill>
              <a:ea typeface="Calibri"/>
              <a:cs typeface="Calibri"/>
            </a:endParaRPr>
          </a:p>
          <a:p>
            <a:pPr marL="267970" indent="-267970"/>
            <a:r>
              <a:rPr lang="en-GB" sz="2400" b="1" i="0" u="none" strike="noStrike" baseline="0" dirty="0">
                <a:solidFill>
                  <a:srgbClr val="000000"/>
                </a:solidFill>
              </a:rPr>
              <a:t>Sustainable forestry </a:t>
            </a:r>
            <a:r>
              <a:rPr lang="en-GB" sz="2400" b="0" i="0" u="none" strike="noStrike" baseline="0" dirty="0">
                <a:solidFill>
                  <a:srgbClr val="000000"/>
                </a:solidFill>
              </a:rPr>
              <a:t>value chains </a:t>
            </a:r>
            <a:r>
              <a:rPr lang="en-US" sz="2400" b="0" i="0" u="none" strike="noStrike" baseline="0" dirty="0">
                <a:solidFill>
                  <a:srgbClr val="404040"/>
                </a:solidFill>
              </a:rPr>
              <a:t>(sustainable timber and non-timber, including </a:t>
            </a:r>
            <a:r>
              <a:rPr lang="en-US" sz="2400" b="0" i="0" u="none" strike="noStrike" baseline="0" dirty="0" err="1">
                <a:solidFill>
                  <a:srgbClr val="404040"/>
                </a:solidFill>
              </a:rPr>
              <a:t>agro</a:t>
            </a:r>
            <a:r>
              <a:rPr lang="en-US" sz="2400" b="0" i="0" u="none" strike="noStrike" baseline="0" dirty="0">
                <a:solidFill>
                  <a:srgbClr val="404040"/>
                </a:solidFill>
              </a:rPr>
              <a:t>-forestry)</a:t>
            </a:r>
            <a:r>
              <a:rPr lang="en-GB" sz="2400" i="0" u="none" strike="noStrike" baseline="0" dirty="0">
                <a:solidFill>
                  <a:srgbClr val="000000"/>
                </a:solidFill>
              </a:rPr>
              <a:t>;</a:t>
            </a:r>
            <a:r>
              <a:rPr lang="en-GB" sz="2400" dirty="0">
                <a:solidFill>
                  <a:srgbClr val="000000"/>
                </a:solidFill>
              </a:rPr>
              <a:t> </a:t>
            </a:r>
            <a:endParaRPr lang="en-GB" sz="2400" i="0" u="none" strike="noStrike" baseline="0" dirty="0">
              <a:solidFill>
                <a:srgbClr val="000000"/>
              </a:solidFill>
              <a:ea typeface="Calibri"/>
              <a:cs typeface="Calibri"/>
            </a:endParaRPr>
          </a:p>
          <a:p>
            <a:pPr marL="267970" indent="-267970"/>
            <a:r>
              <a:rPr lang="en-GB" sz="2400" b="1" dirty="0">
                <a:solidFill>
                  <a:srgbClr val="000000"/>
                </a:solidFill>
                <a:ea typeface="+mn-lt"/>
                <a:cs typeface="+mn-lt"/>
              </a:rPr>
              <a:t>Renewable energy</a:t>
            </a:r>
            <a:r>
              <a:rPr lang="en-GB" sz="2400" dirty="0">
                <a:solidFill>
                  <a:srgbClr val="000000"/>
                </a:solidFill>
                <a:ea typeface="+mn-lt"/>
                <a:cs typeface="+mn-lt"/>
              </a:rPr>
              <a:t> </a:t>
            </a:r>
            <a:r>
              <a:rPr lang="en-GB" sz="2400" b="0" i="0" u="none" strike="noStrike" baseline="0" dirty="0">
                <a:solidFill>
                  <a:srgbClr val="000000"/>
                </a:solidFill>
                <a:ea typeface="+mn-lt"/>
                <a:cs typeface="+mn-lt"/>
              </a:rPr>
              <a:t>value </a:t>
            </a:r>
            <a:r>
              <a:rPr lang="en-GB" sz="2400" dirty="0">
                <a:solidFill>
                  <a:srgbClr val="000000"/>
                </a:solidFill>
                <a:ea typeface="+mn-lt"/>
                <a:cs typeface="+mn-lt"/>
              </a:rPr>
              <a:t>chain </a:t>
            </a:r>
            <a:endParaRPr lang="en-GB" sz="2400" b="0" i="0" u="none" strike="noStrike" baseline="0" dirty="0">
              <a:solidFill>
                <a:srgbClr val="000000"/>
              </a:solidFill>
              <a:ea typeface="Calibri"/>
              <a:cs typeface="Calibri"/>
            </a:endParaRPr>
          </a:p>
          <a:p>
            <a:pPr marL="0" indent="0">
              <a:buNone/>
            </a:pPr>
            <a:endParaRPr lang="en-US">
              <a:ea typeface="Calibri"/>
              <a:cs typeface="Calibri"/>
            </a:endParaRPr>
          </a:p>
          <a:p>
            <a:pPr marL="0" indent="0">
              <a:buNone/>
            </a:pPr>
            <a:r>
              <a:rPr lang="en-US" sz="2200" b="1" dirty="0">
                <a:solidFill>
                  <a:srgbClr val="C00000"/>
                </a:solidFill>
                <a:ea typeface="Calibri"/>
                <a:cs typeface="Calibri"/>
              </a:rPr>
              <a:t>T</a:t>
            </a:r>
            <a:r>
              <a:rPr lang="en-US" sz="2600" b="1" dirty="0">
                <a:solidFill>
                  <a:srgbClr val="C00000"/>
                </a:solidFill>
                <a:ea typeface="Calibri"/>
                <a:cs typeface="Calibri"/>
              </a:rPr>
              <a:t>ransversal: </a:t>
            </a:r>
            <a:r>
              <a:rPr lang="en-US" sz="2600" b="0" i="0" u="none" strike="noStrike" baseline="0" dirty="0">
                <a:solidFill>
                  <a:srgbClr val="000000"/>
                </a:solidFill>
              </a:rPr>
              <a:t>integration of </a:t>
            </a:r>
            <a:r>
              <a:rPr lang="en-US" sz="2600" b="1" i="0" u="none" strike="noStrike" baseline="0" dirty="0">
                <a:solidFill>
                  <a:srgbClr val="000000"/>
                </a:solidFill>
              </a:rPr>
              <a:t>organic and solid waste management </a:t>
            </a:r>
            <a:r>
              <a:rPr lang="en-US" sz="2600" b="0" i="0" u="none" strike="noStrike" baseline="0" dirty="0">
                <a:solidFill>
                  <a:srgbClr val="000000"/>
                </a:solidFill>
              </a:rPr>
              <a:t>can be considered for all targeted value chains</a:t>
            </a:r>
            <a:endParaRPr lang="en-US" sz="2600" b="0" i="0" u="none" strike="noStrike" baseline="0">
              <a:solidFill>
                <a:srgbClr val="000000"/>
              </a:solidFill>
              <a:ea typeface="Calibri"/>
              <a:cs typeface="Calibri"/>
            </a:endParaRPr>
          </a:p>
          <a:p>
            <a:pPr marL="0" indent="0">
              <a:lnSpc>
                <a:spcPct val="70000"/>
              </a:lnSpc>
              <a:buNone/>
            </a:pPr>
            <a:r>
              <a:rPr lang="en-US" sz="2600" dirty="0">
                <a:solidFill>
                  <a:srgbClr val="000000"/>
                </a:solidFill>
                <a:latin typeface="Calibri"/>
                <a:ea typeface="Calibri"/>
                <a:cs typeface="Calibri"/>
              </a:rPr>
              <a:t>-&gt; Maximum 5 trades</a:t>
            </a:r>
            <a:endParaRPr lang="en-US" sz="2600" dirty="0"/>
          </a:p>
          <a:p>
            <a:pPr marL="0" indent="0">
              <a:buNone/>
            </a:pPr>
            <a:endParaRPr lang="en-US" sz="26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i="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975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1. Introduction </a:t>
            </a:r>
            <a:endParaRPr lang="en-US" b="1" dirty="0">
              <a:solidFill>
                <a:srgbClr val="C00000"/>
              </a:solidFill>
            </a:endParaRPr>
          </a:p>
        </p:txBody>
      </p:sp>
      <p:sp>
        <p:nvSpPr>
          <p:cNvPr id="3" name="Content Placeholder 2"/>
          <p:cNvSpPr>
            <a:spLocks noGrp="1"/>
          </p:cNvSpPr>
          <p:nvPr>
            <p:ph idx="1"/>
          </p:nvPr>
        </p:nvSpPr>
        <p:spPr>
          <a:xfrm>
            <a:off x="1460404" y="1184496"/>
            <a:ext cx="9271191" cy="4764313"/>
          </a:xfrm>
        </p:spPr>
        <p:txBody>
          <a:bodyPr vert="horz" lIns="91440" tIns="45720" rIns="91440" bIns="45720" rtlCol="0" anchor="t">
            <a:normAutofit/>
          </a:bodyPr>
          <a:lstStyle/>
          <a:p>
            <a:pPr>
              <a:buNone/>
            </a:pPr>
            <a:r>
              <a:rPr lang="en-US" b="1" dirty="0" err="1">
                <a:ea typeface="+mn-lt"/>
                <a:cs typeface="+mn-lt"/>
              </a:rPr>
              <a:t>Enabel</a:t>
            </a:r>
            <a:r>
              <a:rPr lang="en-US" b="1" dirty="0">
                <a:ea typeface="+mn-lt"/>
                <a:cs typeface="+mn-lt"/>
              </a:rPr>
              <a:t>, the Belgian development Agency</a:t>
            </a:r>
            <a:endParaRPr lang="en-US" dirty="0"/>
          </a:p>
          <a:p>
            <a:pPr>
              <a:buNone/>
            </a:pPr>
            <a:r>
              <a:rPr lang="en-US" b="1" dirty="0">
                <a:ea typeface="+mn-lt"/>
                <a:cs typeface="+mn-lt"/>
              </a:rPr>
              <a:t>Vision:</a:t>
            </a:r>
            <a:r>
              <a:rPr lang="en-US" dirty="0">
                <a:ea typeface="+mn-lt"/>
                <a:cs typeface="+mn-lt"/>
              </a:rPr>
              <a:t> Young people and women in Uganda develop into active, economically independent citizens in a sustainable society that respects human rights and ensures quality basic services. </a:t>
            </a:r>
          </a:p>
          <a:p>
            <a:pPr>
              <a:buNone/>
            </a:pPr>
            <a:r>
              <a:rPr lang="en-US" b="1" dirty="0">
                <a:ea typeface="+mn-lt"/>
                <a:cs typeface="+mn-lt"/>
              </a:rPr>
              <a:t>Focus areas:</a:t>
            </a:r>
            <a:r>
              <a:rPr lang="en-US" dirty="0">
                <a:ea typeface="+mn-lt"/>
                <a:cs typeface="+mn-lt"/>
              </a:rPr>
              <a:t>   </a:t>
            </a:r>
            <a:endParaRPr lang="en-US" dirty="0"/>
          </a:p>
          <a:p>
            <a:pPr marL="0" indent="0">
              <a:buNone/>
            </a:pPr>
            <a:endParaRPr lang="en-US" dirty="0">
              <a:ea typeface="Calibri"/>
              <a:cs typeface="Calibri"/>
            </a:endParaRPr>
          </a:p>
        </p:txBody>
      </p:sp>
      <p:graphicFrame>
        <p:nvGraphicFramePr>
          <p:cNvPr id="6" name="Table 5">
            <a:extLst>
              <a:ext uri="{FF2B5EF4-FFF2-40B4-BE49-F238E27FC236}">
                <a16:creationId xmlns:a16="http://schemas.microsoft.com/office/drawing/2014/main" id="{BF5B5C16-89AF-BB26-E8B3-CC6F85E7D58B}"/>
              </a:ext>
            </a:extLst>
          </p:cNvPr>
          <p:cNvGraphicFramePr>
            <a:graphicFrameLocks noGrp="1"/>
          </p:cNvGraphicFramePr>
          <p:nvPr>
            <p:extLst>
              <p:ext uri="{D42A27DB-BD31-4B8C-83A1-F6EECF244321}">
                <p14:modId xmlns:p14="http://schemas.microsoft.com/office/powerpoint/2010/main" val="853083121"/>
              </p:ext>
            </p:extLst>
          </p:nvPr>
        </p:nvGraphicFramePr>
        <p:xfrm>
          <a:off x="432619" y="3853553"/>
          <a:ext cx="11326760" cy="2865120"/>
        </p:xfrm>
        <a:graphic>
          <a:graphicData uri="http://schemas.openxmlformats.org/drawingml/2006/table">
            <a:tbl>
              <a:tblPr firstRow="1" bandRow="1">
                <a:tableStyleId>{72833802-FEF1-4C79-8D5D-14CF1EAF98D9}</a:tableStyleId>
              </a:tblPr>
              <a:tblGrid>
                <a:gridCol w="2860310">
                  <a:extLst>
                    <a:ext uri="{9D8B030D-6E8A-4147-A177-3AD203B41FA5}">
                      <a16:colId xmlns:a16="http://schemas.microsoft.com/office/drawing/2014/main" val="3529659229"/>
                    </a:ext>
                  </a:extLst>
                </a:gridCol>
                <a:gridCol w="3076436">
                  <a:extLst>
                    <a:ext uri="{9D8B030D-6E8A-4147-A177-3AD203B41FA5}">
                      <a16:colId xmlns:a16="http://schemas.microsoft.com/office/drawing/2014/main" val="1854927788"/>
                    </a:ext>
                  </a:extLst>
                </a:gridCol>
                <a:gridCol w="2538684">
                  <a:extLst>
                    <a:ext uri="{9D8B030D-6E8A-4147-A177-3AD203B41FA5}">
                      <a16:colId xmlns:a16="http://schemas.microsoft.com/office/drawing/2014/main" val="4260720077"/>
                    </a:ext>
                  </a:extLst>
                </a:gridCol>
                <a:gridCol w="2851330">
                  <a:extLst>
                    <a:ext uri="{9D8B030D-6E8A-4147-A177-3AD203B41FA5}">
                      <a16:colId xmlns:a16="http://schemas.microsoft.com/office/drawing/2014/main" val="1730859665"/>
                    </a:ext>
                  </a:extLst>
                </a:gridCol>
              </a:tblGrid>
              <a:tr h="370840">
                <a:tc>
                  <a:txBody>
                    <a:bodyPr/>
                    <a:lstStyle/>
                    <a:p>
                      <a:pPr algn="ctr"/>
                      <a:r>
                        <a:rPr lang="nl-BE" sz="2800" dirty="0"/>
                        <a:t>Employability</a:t>
                      </a:r>
                      <a:endParaRPr lang="en-UG" sz="2800" dirty="0"/>
                    </a:p>
                  </a:txBody>
                  <a:tcPr>
                    <a:solidFill>
                      <a:srgbClr val="C00000"/>
                    </a:solidFill>
                  </a:tcPr>
                </a:tc>
                <a:tc>
                  <a:txBody>
                    <a:bodyPr/>
                    <a:lstStyle/>
                    <a:p>
                      <a:pPr algn="ctr"/>
                      <a:r>
                        <a:rPr lang="nl-BE" sz="2800" dirty="0" err="1"/>
                        <a:t>Employment</a:t>
                      </a:r>
                      <a:r>
                        <a:rPr lang="nl-BE" sz="2800" dirty="0"/>
                        <a:t> &amp; </a:t>
                      </a:r>
                      <a:r>
                        <a:rPr lang="nl-BE" sz="2800" dirty="0" err="1"/>
                        <a:t>Entrepreneurship</a:t>
                      </a:r>
                      <a:endParaRPr lang="en-UG" sz="2800" dirty="0"/>
                    </a:p>
                  </a:txBody>
                  <a:tcPr>
                    <a:solidFill>
                      <a:srgbClr val="C00000"/>
                    </a:solidFill>
                  </a:tcPr>
                </a:tc>
                <a:tc>
                  <a:txBody>
                    <a:bodyPr/>
                    <a:lstStyle/>
                    <a:p>
                      <a:pPr algn="ctr"/>
                      <a:r>
                        <a:rPr lang="nl-BE" sz="2800" dirty="0" err="1"/>
                        <a:t>Education</a:t>
                      </a:r>
                      <a:endParaRPr lang="en-UG" sz="2800" dirty="0"/>
                    </a:p>
                  </a:txBody>
                  <a:tcPr>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2800" b="1" u="none" strike="noStrike" kern="1200" baseline="0" dirty="0">
                          <a:solidFill>
                            <a:schemeClr val="lt1"/>
                          </a:solidFill>
                        </a:rPr>
                        <a:t>Health </a:t>
                      </a:r>
                      <a:r>
                        <a:rPr lang="nl-BE" sz="2800" b="0" u="none" strike="noStrike" kern="1200" baseline="0" dirty="0">
                          <a:solidFill>
                            <a:schemeClr val="lt1"/>
                          </a:solidFill>
                        </a:rPr>
                        <a:t>	</a:t>
                      </a:r>
                    </a:p>
                    <a:p>
                      <a:pPr algn="ctr"/>
                      <a:endParaRPr lang="en-UG" sz="2800" dirty="0"/>
                    </a:p>
                  </a:txBody>
                  <a:tcPr>
                    <a:solidFill>
                      <a:srgbClr val="C00000"/>
                    </a:solidFill>
                  </a:tcPr>
                </a:tc>
                <a:extLst>
                  <a:ext uri="{0D108BD9-81ED-4DB2-BD59-A6C34878D82A}">
                    <a16:rowId xmlns:a16="http://schemas.microsoft.com/office/drawing/2014/main" val="3798878504"/>
                  </a:ext>
                </a:extLst>
              </a:tr>
              <a:tr h="370840">
                <a:tc>
                  <a:txBody>
                    <a:bodyPr/>
                    <a:lstStyle/>
                    <a:p>
                      <a:r>
                        <a:rPr lang="en-US" sz="2400" dirty="0"/>
                        <a:t>Skills development that offers the prospect of decent and green jobs</a:t>
                      </a:r>
                      <a:endParaRPr lang="en-UG" sz="2400" dirty="0"/>
                    </a:p>
                  </a:txBody>
                  <a:tcPr>
                    <a:solidFill>
                      <a:schemeClr val="accent2">
                        <a:lumMod val="20000"/>
                        <a:lumOff val="80000"/>
                      </a:schemeClr>
                    </a:solidFill>
                  </a:tcPr>
                </a:tc>
                <a:tc>
                  <a:txBody>
                    <a:bodyPr/>
                    <a:lstStyle/>
                    <a:p>
                      <a:r>
                        <a:rPr lang="en-US" sz="2400" dirty="0"/>
                        <a:t>Skilled people find decent and green jobs or start a successful business</a:t>
                      </a:r>
                      <a:endParaRPr lang="en-UG" sz="2400" dirty="0"/>
                    </a:p>
                  </a:txBody>
                  <a:tcPr>
                    <a:solidFill>
                      <a:schemeClr val="accent2">
                        <a:lumMod val="20000"/>
                        <a:lumOff val="80000"/>
                      </a:schemeClr>
                    </a:solidFill>
                  </a:tcPr>
                </a:tc>
                <a:tc>
                  <a:txBody>
                    <a:bodyPr/>
                    <a:lstStyle/>
                    <a:p>
                      <a:r>
                        <a:rPr lang="nl-BE" sz="2400" dirty="0" err="1"/>
                        <a:t>Quality</a:t>
                      </a:r>
                      <a:r>
                        <a:rPr lang="nl-BE" sz="2400" dirty="0"/>
                        <a:t> </a:t>
                      </a:r>
                      <a:r>
                        <a:rPr lang="nl-BE" sz="2400" dirty="0" err="1"/>
                        <a:t>lower</a:t>
                      </a:r>
                      <a:r>
                        <a:rPr lang="nl-BE" sz="2400" dirty="0"/>
                        <a:t> </a:t>
                      </a:r>
                      <a:r>
                        <a:rPr lang="nl-BE" sz="2400" dirty="0" err="1"/>
                        <a:t>secondary</a:t>
                      </a:r>
                      <a:r>
                        <a:rPr lang="nl-BE" sz="2400" dirty="0"/>
                        <a:t> </a:t>
                      </a:r>
                      <a:r>
                        <a:rPr lang="nl-BE" sz="2400" dirty="0" err="1"/>
                        <a:t>education</a:t>
                      </a:r>
                      <a:endParaRPr lang="en-UG" sz="2400" dirty="0"/>
                    </a:p>
                  </a:txBody>
                  <a:tcPr>
                    <a:solidFill>
                      <a:schemeClr val="accent2">
                        <a:lumMod val="20000"/>
                        <a:lumOff val="80000"/>
                      </a:schemeClr>
                    </a:solidFill>
                  </a:tcPr>
                </a:tc>
                <a:tc>
                  <a:txBody>
                    <a:bodyPr/>
                    <a:lstStyle/>
                    <a:p>
                      <a:r>
                        <a:rPr lang="en-US" sz="2400" dirty="0"/>
                        <a:t>Training of health personnel &amp; improved capacity of health </a:t>
                      </a:r>
                      <a:r>
                        <a:rPr lang="en-US" sz="2400" dirty="0" err="1"/>
                        <a:t>centres</a:t>
                      </a:r>
                      <a:r>
                        <a:rPr lang="en-US" sz="2400" dirty="0"/>
                        <a:t> and hospitals</a:t>
                      </a:r>
                      <a:endParaRPr lang="en-UG" sz="2400" dirty="0"/>
                    </a:p>
                  </a:txBody>
                  <a:tcPr>
                    <a:solidFill>
                      <a:schemeClr val="accent2">
                        <a:lumMod val="20000"/>
                        <a:lumOff val="80000"/>
                      </a:schemeClr>
                    </a:solidFill>
                  </a:tcPr>
                </a:tc>
                <a:extLst>
                  <a:ext uri="{0D108BD9-81ED-4DB2-BD59-A6C34878D82A}">
                    <a16:rowId xmlns:a16="http://schemas.microsoft.com/office/drawing/2014/main" val="2123838101"/>
                  </a:ext>
                </a:extLst>
              </a:tr>
            </a:tbl>
          </a:graphicData>
        </a:graphic>
      </p:graphicFrame>
    </p:spTree>
    <p:extLst>
      <p:ext uri="{BB962C8B-B14F-4D97-AF65-F5344CB8AC3E}">
        <p14:creationId xmlns:p14="http://schemas.microsoft.com/office/powerpoint/2010/main" val="199018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fontScale="90000"/>
          </a:bodyPr>
          <a:lstStyle/>
          <a:p>
            <a:r>
              <a:rPr lang="fr-BE" b="1">
                <a:solidFill>
                  <a:srgbClr val="C00000"/>
                </a:solidFill>
              </a:rPr>
              <a:t>3b. The actions: </a:t>
            </a:r>
            <a:r>
              <a:rPr lang="fr-BE" b="1" err="1">
                <a:solidFill>
                  <a:srgbClr val="C00000"/>
                </a:solidFill>
              </a:rPr>
              <a:t>Priority</a:t>
            </a:r>
            <a:r>
              <a:rPr lang="fr-BE" b="1">
                <a:solidFill>
                  <a:srgbClr val="C00000"/>
                </a:solidFill>
              </a:rPr>
              <a:t> value </a:t>
            </a:r>
            <a:r>
              <a:rPr lang="fr-BE" b="1" err="1">
                <a:solidFill>
                  <a:srgbClr val="C00000"/>
                </a:solidFill>
              </a:rPr>
              <a:t>chains</a:t>
            </a:r>
            <a:r>
              <a:rPr lang="fr-BE" b="1">
                <a:solidFill>
                  <a:srgbClr val="C00000"/>
                </a:solidFill>
              </a:rPr>
              <a:t> – Green </a:t>
            </a:r>
            <a:r>
              <a:rPr lang="fr-BE" b="1" err="1">
                <a:solidFill>
                  <a:srgbClr val="C00000"/>
                </a:solidFill>
              </a:rPr>
              <a:t>economy</a:t>
            </a:r>
            <a:endParaRPr lang="en-US" b="1">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63966" y="1942218"/>
            <a:ext cx="10436467" cy="4370427"/>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endParaRPr lang="en-US" sz="1800" b="0" i="0" u="none" strike="noStrike" baseline="0">
              <a:solidFill>
                <a:srgbClr val="000000"/>
              </a:solidFill>
              <a:latin typeface="Georgia" panose="02040502050405020303" pitchFamily="18" charset="0"/>
            </a:endParaRPr>
          </a:p>
          <a:p>
            <a:pPr marL="342900" indent="-342900">
              <a:buFont typeface="Arial" panose="020B0604020202020204" pitchFamily="34" charset="0"/>
              <a:buChar char="•"/>
            </a:pPr>
            <a:r>
              <a:rPr lang="en-US" sz="2000" b="1" i="0" u="none" strike="noStrike" baseline="0" dirty="0">
                <a:solidFill>
                  <a:srgbClr val="000000"/>
                </a:solidFill>
              </a:rPr>
              <a:t>Sustainable tourism and hospitality </a:t>
            </a:r>
            <a:r>
              <a:rPr lang="en-US" sz="2000" b="0" i="0" u="none" strike="noStrike" baseline="0" dirty="0">
                <a:solidFill>
                  <a:srgbClr val="000000"/>
                </a:solidFill>
              </a:rPr>
              <a:t>value chains: </a:t>
            </a:r>
            <a:endParaRPr lang="en-US" sz="2000" b="0" i="0" u="none" strike="noStrike" baseline="0" dirty="0">
              <a:solidFill>
                <a:srgbClr val="000000"/>
              </a:solidFill>
              <a:cs typeface="Calibri"/>
            </a:endParaRPr>
          </a:p>
          <a:p>
            <a:pPr lvl="2"/>
            <a:r>
              <a:rPr lang="en-US" sz="2000" b="1" i="1" u="none" strike="noStrike" baseline="0" dirty="0">
                <a:solidFill>
                  <a:srgbClr val="C00000"/>
                </a:solidFill>
              </a:rPr>
              <a:t>! </a:t>
            </a:r>
            <a:r>
              <a:rPr lang="en-US" sz="2000" b="0" i="1" u="none" strike="noStrike" baseline="0" dirty="0">
                <a:solidFill>
                  <a:srgbClr val="000000"/>
                </a:solidFill>
              </a:rPr>
              <a:t>takes full account of its current and future economic, social and environmental impacts, addressing the 3Ps (People, Planet, Profit) = sustainable microbusiness development in leisure and business tourism, while contributing to the conservation of the natural environment and cultural heritage, and inclusion of the local community</a:t>
            </a:r>
            <a:endParaRPr lang="en-US" sz="2400" i="1" dirty="0">
              <a:solidFill>
                <a:srgbClr val="000000"/>
              </a:solidFill>
            </a:endParaRPr>
          </a:p>
          <a:p>
            <a:endParaRPr lang="en-US" sz="2000" b="0" i="0" u="none" strike="noStrike" baseline="0">
              <a:solidFill>
                <a:srgbClr val="000000"/>
              </a:solidFill>
            </a:endParaRPr>
          </a:p>
          <a:p>
            <a:pPr marL="342900" indent="-342900">
              <a:buFont typeface="Arial" panose="020B0604020202020204" pitchFamily="34" charset="0"/>
              <a:buChar char="•"/>
            </a:pPr>
            <a:r>
              <a:rPr lang="en-GB" sz="2000" b="1" i="0" u="none" strike="noStrike" baseline="0" dirty="0">
                <a:solidFill>
                  <a:srgbClr val="000000"/>
                </a:solidFill>
              </a:rPr>
              <a:t>Sustainable forestry </a:t>
            </a:r>
            <a:r>
              <a:rPr lang="en-GB" sz="2000" b="0" i="0" u="none" strike="noStrike" baseline="0" dirty="0">
                <a:solidFill>
                  <a:srgbClr val="000000"/>
                </a:solidFill>
              </a:rPr>
              <a:t>value chains</a:t>
            </a:r>
            <a:r>
              <a:rPr lang="en-GB" sz="2000" dirty="0">
                <a:solidFill>
                  <a:srgbClr val="000000"/>
                </a:solidFill>
              </a:rPr>
              <a:t>:</a:t>
            </a:r>
            <a:endParaRPr lang="en-GB" sz="1800" b="0" i="0" u="none" strike="noStrike" baseline="0" dirty="0">
              <a:solidFill>
                <a:srgbClr val="000000"/>
              </a:solidFill>
              <a:latin typeface="Georgia" panose="02040502050405020303" pitchFamily="18" charset="0"/>
            </a:endParaRPr>
          </a:p>
          <a:p>
            <a:pPr lvl="2"/>
            <a:r>
              <a:rPr lang="en-US" sz="2000" b="0" i="1" u="none" strike="noStrike" baseline="0" dirty="0">
                <a:solidFill>
                  <a:srgbClr val="000000"/>
                </a:solidFill>
              </a:rPr>
              <a:t>“non-timber forest product” (NTFP) includes “all biological materials other than timber which are extracted from forests for human use. These include foods, medicines, spices, essential oils, resins, gums, latexes, tannins, dyes, ornamental plants, wildlife (products and live animals), fuelwood and raw materials, notably rattan, bamboo, small wood and </a:t>
            </a:r>
            <a:r>
              <a:rPr lang="en-US" sz="2000" b="0" i="1" u="none" strike="noStrike" baseline="0" dirty="0" err="1">
                <a:solidFill>
                  <a:srgbClr val="000000"/>
                </a:solidFill>
              </a:rPr>
              <a:t>fibres</a:t>
            </a:r>
            <a:r>
              <a:rPr lang="en-US" sz="2000" b="0" i="1" u="none" strike="noStrike" baseline="0" dirty="0">
                <a:solidFill>
                  <a:srgbClr val="000000"/>
                </a:solidFill>
              </a:rPr>
              <a:t>” </a:t>
            </a:r>
            <a:endParaRPr lang="en-US" sz="2000" b="0" i="1" u="none" strike="noStrike" baseline="0" dirty="0">
              <a:solidFill>
                <a:srgbClr val="000000"/>
              </a:solidFill>
              <a:cs typeface="Calibri"/>
            </a:endParaRPr>
          </a:p>
          <a:p>
            <a:endParaRPr lang="en-GB" sz="2000" b="0" i="0" u="none" strike="noStrike" baseline="0" dirty="0">
              <a:solidFill>
                <a:srgbClr val="000000"/>
              </a:solidFill>
              <a:cs typeface="Calibri"/>
            </a:endParaRPr>
          </a:p>
        </p:txBody>
      </p:sp>
    </p:spTree>
    <p:extLst>
      <p:ext uri="{BB962C8B-B14F-4D97-AF65-F5344CB8AC3E}">
        <p14:creationId xmlns:p14="http://schemas.microsoft.com/office/powerpoint/2010/main" val="3570990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Themes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lnSpcReduction="10000"/>
          </a:bodyPr>
          <a:lstStyle/>
          <a:p>
            <a:pPr marL="0" indent="0">
              <a:buNone/>
            </a:pPr>
            <a:r>
              <a:rPr lang="en-US" dirty="0"/>
              <a:t>To integrate:</a:t>
            </a:r>
          </a:p>
          <a:p>
            <a:pPr marL="267970" indent="-267970"/>
            <a:r>
              <a:rPr lang="en-US" dirty="0"/>
              <a:t>Environmental conservation or skills for the green economy</a:t>
            </a:r>
            <a:endParaRPr lang="en-US" dirty="0">
              <a:ea typeface="Calibri" panose="020F0502020204030204"/>
              <a:cs typeface="Calibri" panose="020F0502020204030204"/>
            </a:endParaRPr>
          </a:p>
          <a:p>
            <a:pPr marL="267970" indent="-267970"/>
            <a:r>
              <a:rPr lang="en-US" dirty="0"/>
              <a:t>Gender roles and reproductive health awareness</a:t>
            </a:r>
            <a:endParaRPr lang="en-US" dirty="0">
              <a:ea typeface="Calibri" panose="020F0502020204030204"/>
              <a:cs typeface="Calibri" panose="020F0502020204030204"/>
            </a:endParaRPr>
          </a:p>
          <a:p>
            <a:pPr marL="267970" indent="-267970"/>
            <a:r>
              <a:rPr lang="en-US" dirty="0"/>
              <a:t>Entrepreneurial skills</a:t>
            </a:r>
            <a:endParaRPr lang="en-US" dirty="0">
              <a:ea typeface="Calibri" panose="020F0502020204030204"/>
              <a:cs typeface="Calibri" panose="020F0502020204030204"/>
            </a:endParaRPr>
          </a:p>
          <a:p>
            <a:pPr marL="267970" indent="-267970"/>
            <a:r>
              <a:rPr lang="en-US" dirty="0"/>
              <a:t>Digital literacy or skills for the digital economy</a:t>
            </a:r>
            <a:endParaRPr lang="en-US" dirty="0">
              <a:ea typeface="Calibri" panose="020F0502020204030204"/>
              <a:cs typeface="Calibri" panose="020F0502020204030204"/>
            </a:endParaRPr>
          </a:p>
          <a:p>
            <a:pPr marL="267970" indent="-267970"/>
            <a:r>
              <a:rPr lang="en-US" dirty="0"/>
              <a:t>Financial literacy</a:t>
            </a:r>
          </a:p>
          <a:p>
            <a:pPr marL="267970" indent="-267970"/>
            <a:r>
              <a:rPr lang="en-US" dirty="0"/>
              <a:t>Other soft skills for enhanced employability: Work-readiness, conflict management, behavior/attitude skills, </a:t>
            </a:r>
            <a:r>
              <a:rPr lang="en-US" dirty="0" err="1"/>
              <a:t>etc</a:t>
            </a:r>
            <a:r>
              <a:rPr lang="en-US" dirty="0"/>
              <a:t>… </a:t>
            </a:r>
            <a:endParaRPr lang="en-US">
              <a:ea typeface="Calibri"/>
              <a:cs typeface="Calibri"/>
            </a:endParaRPr>
          </a:p>
          <a:p>
            <a:pPr marL="267970" indent="-267970"/>
            <a:endParaRPr lang="en-US" dirty="0">
              <a:ea typeface="Calibri" panose="020F0502020204030204"/>
              <a:cs typeface="Calibri" panose="020F0502020204030204"/>
            </a:endParaRPr>
          </a:p>
          <a:p>
            <a:pPr marL="267970" indent="-267970"/>
            <a:endParaRPr lang="en-US" dirty="0">
              <a:ea typeface="Calibri" panose="020F0502020204030204"/>
              <a:cs typeface="Calibri" panose="020F0502020204030204"/>
            </a:endParaRPr>
          </a:p>
          <a:p>
            <a:pPr marL="0" indent="0">
              <a:buNone/>
            </a:pPr>
            <a:endParaRPr lang="en-US" i="1" dirty="0"/>
          </a:p>
        </p:txBody>
      </p:sp>
    </p:spTree>
    <p:extLst>
      <p:ext uri="{BB962C8B-B14F-4D97-AF65-F5344CB8AC3E}">
        <p14:creationId xmlns:p14="http://schemas.microsoft.com/office/powerpoint/2010/main" val="3601037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a:t>
            </a:r>
            <a:r>
              <a:rPr lang="fr-BE" b="1" dirty="0" err="1">
                <a:solidFill>
                  <a:srgbClr val="C00000"/>
                </a:solidFill>
              </a:rPr>
              <a:t>mandatory</a:t>
            </a:r>
            <a:r>
              <a:rPr lang="fr-BE" b="1" dirty="0">
                <a:solidFill>
                  <a:srgbClr val="C00000"/>
                </a:solidFill>
              </a:rPr>
              <a:t> </a:t>
            </a:r>
            <a:r>
              <a:rPr lang="fr-BE" b="1" dirty="0" err="1">
                <a:solidFill>
                  <a:srgbClr val="C00000"/>
                </a:solidFill>
              </a:rPr>
              <a:t>activities</a:t>
            </a:r>
            <a:endParaRPr lang="en-US" b="1" dirty="0">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a:bodyPr>
          <a:lstStyle/>
          <a:p>
            <a:pPr marL="267970" lvl="0" indent="-267970"/>
            <a:r>
              <a:rPr lang="en-US" sz="2400" b="1" u="sng" dirty="0"/>
              <a:t>Labour market analysis</a:t>
            </a:r>
            <a:r>
              <a:rPr lang="en-US" sz="2400" b="1" dirty="0"/>
              <a:t> </a:t>
            </a:r>
            <a:r>
              <a:rPr lang="en-US" sz="2400" dirty="0"/>
              <a:t>in order to identify and engage with private sector entities and establish job profiles defining the skills required for potential job opportunities</a:t>
            </a:r>
            <a:endParaRPr lang="nl-NL" dirty="0"/>
          </a:p>
          <a:p>
            <a:pPr marL="267970" lvl="0" indent="-267970"/>
            <a:r>
              <a:rPr lang="en-GB" sz="2400" b="1" u="sng" dirty="0"/>
              <a:t>Outreach and awareness or sensitization</a:t>
            </a:r>
            <a:r>
              <a:rPr lang="en-GB" sz="2400" dirty="0"/>
              <a:t> strategies</a:t>
            </a:r>
            <a:endParaRPr lang="en-GB" sz="2400" dirty="0">
              <a:ea typeface="Calibri" panose="020F0502020204030204"/>
              <a:cs typeface="Calibri" panose="020F0502020204030204"/>
            </a:endParaRPr>
          </a:p>
          <a:p>
            <a:pPr marL="267970" lvl="0" indent="-267970"/>
            <a:r>
              <a:rPr lang="en-GB" sz="2400" b="1" u="sng" dirty="0"/>
              <a:t>Social inclusion </a:t>
            </a:r>
            <a:r>
              <a:rPr lang="en-GB" sz="2400" dirty="0"/>
              <a:t>strategies</a:t>
            </a:r>
            <a:endParaRPr lang="en-GB" sz="2400" dirty="0">
              <a:ea typeface="Calibri"/>
              <a:cs typeface="Calibri"/>
            </a:endParaRPr>
          </a:p>
          <a:p>
            <a:pPr marL="267970" indent="-267970"/>
            <a:r>
              <a:rPr lang="en-GB" sz="2400" b="1" u="sng" dirty="0"/>
              <a:t>Non-formal, short-term skills training</a:t>
            </a:r>
            <a:r>
              <a:rPr lang="en-GB" sz="2400" dirty="0"/>
              <a:t> programmes in the targeted sectors with a duration of minimum 6 to maximum 9 months</a:t>
            </a:r>
            <a:endParaRPr lang="en-US" sz="2400" dirty="0">
              <a:ea typeface="Calibri" panose="020F0502020204030204"/>
              <a:cs typeface="Calibri" panose="020F0502020204030204"/>
            </a:endParaRPr>
          </a:p>
          <a:p>
            <a:pPr marL="267970" lvl="0" indent="-267970"/>
            <a:r>
              <a:rPr lang="en-GB" sz="2400" b="1" u="sng" dirty="0"/>
              <a:t>Assessment and certification</a:t>
            </a:r>
            <a:r>
              <a:rPr lang="en-GB" sz="2400" dirty="0"/>
              <a:t>, adhering to national standards for non-formal training (Directorate of Industrial Training)</a:t>
            </a:r>
            <a:endParaRPr lang="en-US" sz="2400" dirty="0">
              <a:ea typeface="Calibri" panose="020F0502020204030204"/>
              <a:cs typeface="Calibri" panose="020F0502020204030204"/>
            </a:endParaRPr>
          </a:p>
          <a:p>
            <a:pPr marL="267970" lvl="0" indent="-267970"/>
            <a:r>
              <a:rPr lang="en-GB" sz="2400" dirty="0"/>
              <a:t>Integration of </a:t>
            </a:r>
            <a:r>
              <a:rPr lang="en-GB" sz="2400" b="1" u="sng" dirty="0"/>
              <a:t>Occupational Health and Safety standards and measures</a:t>
            </a:r>
            <a:r>
              <a:rPr lang="en-US" sz="2400" b="1" u="sng" dirty="0"/>
              <a:t> (including materials + protective wear)</a:t>
            </a:r>
            <a:endParaRPr lang="en-US" sz="2400" dirty="0">
              <a:ea typeface="Calibri" panose="020F0502020204030204"/>
              <a:cs typeface="Calibri" panose="020F0502020204030204"/>
            </a:endParaRPr>
          </a:p>
          <a:p>
            <a:pPr marL="267970" lvl="0" indent="-267970"/>
            <a:r>
              <a:rPr lang="en-GB" sz="2400" dirty="0"/>
              <a:t>Integration of </a:t>
            </a:r>
            <a:r>
              <a:rPr lang="en-GB" sz="2400" b="1" u="sng" dirty="0"/>
              <a:t>soft skills training </a:t>
            </a:r>
            <a:r>
              <a:rPr lang="en-US" sz="2400" dirty="0"/>
              <a:t>and </a:t>
            </a:r>
            <a:r>
              <a:rPr lang="en-GB" sz="2400" b="1" u="sng" dirty="0"/>
              <a:t>entrepreneurship skills training</a:t>
            </a:r>
            <a:endParaRPr lang="en-GB" sz="2400" b="1" u="sng" dirty="0">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a:t>
            </a:r>
            <a:r>
              <a:rPr lang="fr-BE" b="1" dirty="0" err="1">
                <a:solidFill>
                  <a:srgbClr val="C00000"/>
                </a:solidFill>
              </a:rPr>
              <a:t>mandatory</a:t>
            </a:r>
            <a:r>
              <a:rPr lang="fr-BE" b="1" dirty="0">
                <a:solidFill>
                  <a:srgbClr val="C00000"/>
                </a:solidFill>
              </a:rPr>
              <a:t> </a:t>
            </a:r>
            <a:r>
              <a:rPr lang="fr-BE" b="1" dirty="0" err="1">
                <a:solidFill>
                  <a:srgbClr val="C00000"/>
                </a:solidFill>
              </a:rPr>
              <a:t>activities</a:t>
            </a:r>
            <a:endParaRPr lang="en-US" b="1" dirty="0">
              <a:solidFill>
                <a:srgbClr val="C00000"/>
              </a:solidFill>
            </a:endParaRPr>
          </a:p>
        </p:txBody>
      </p:sp>
      <p:sp>
        <p:nvSpPr>
          <p:cNvPr id="7" name="Content Placeholder 6"/>
          <p:cNvSpPr>
            <a:spLocks noGrp="1"/>
          </p:cNvSpPr>
          <p:nvPr>
            <p:ph idx="1"/>
          </p:nvPr>
        </p:nvSpPr>
        <p:spPr>
          <a:xfrm>
            <a:off x="1284066" y="1710020"/>
            <a:ext cx="9623868" cy="5257800"/>
          </a:xfrm>
        </p:spPr>
        <p:txBody>
          <a:bodyPr vert="horz" lIns="91440" tIns="45720" rIns="91440" bIns="45720" rtlCol="0" anchor="t">
            <a:normAutofit/>
          </a:bodyPr>
          <a:lstStyle/>
          <a:p>
            <a:pPr marL="267970" indent="-267970"/>
            <a:r>
              <a:rPr lang="en-GB" sz="2400" dirty="0"/>
              <a:t>Involvement of </a:t>
            </a:r>
            <a:r>
              <a:rPr lang="en-GB" sz="2400" b="1" u="sng" dirty="0"/>
              <a:t>private sector</a:t>
            </a:r>
            <a:r>
              <a:rPr lang="en-GB" sz="2400" dirty="0"/>
              <a:t> in design, implementation and/or assessment of trainings and </a:t>
            </a:r>
            <a:r>
              <a:rPr lang="en-GB" sz="2400" b="1" u="sng" dirty="0"/>
              <a:t>minimum 30% </a:t>
            </a:r>
            <a:r>
              <a:rPr lang="en-GB" sz="2400" u="sng" dirty="0"/>
              <a:t>of the training duration allocated to</a:t>
            </a:r>
            <a:r>
              <a:rPr lang="en-GB" sz="2400" b="1" u="sng" dirty="0"/>
              <a:t> Work-Based Learning</a:t>
            </a:r>
            <a:r>
              <a:rPr lang="en-GB" sz="2400" dirty="0"/>
              <a:t> </a:t>
            </a:r>
            <a:endParaRPr lang="nl-NL"/>
          </a:p>
          <a:p>
            <a:pPr marL="267970" indent="-267970"/>
            <a:r>
              <a:rPr lang="en-GB" sz="2400" dirty="0">
                <a:latin typeface="Calibri"/>
                <a:ea typeface="Calibri"/>
                <a:cs typeface="Calibri"/>
              </a:rPr>
              <a:t>Engagement of </a:t>
            </a:r>
            <a:r>
              <a:rPr lang="en-GB" sz="2400" b="1" u="sng" dirty="0">
                <a:latin typeface="Calibri"/>
                <a:ea typeface="Calibri"/>
                <a:cs typeface="Calibri"/>
              </a:rPr>
              <a:t>private sector role models and expertise</a:t>
            </a:r>
            <a:r>
              <a:rPr lang="en-GB" sz="2400" dirty="0">
                <a:latin typeface="Calibri"/>
                <a:ea typeface="Calibri"/>
                <a:cs typeface="Calibri"/>
              </a:rPr>
              <a:t> in mentoring and training</a:t>
            </a:r>
          </a:p>
          <a:p>
            <a:pPr marL="267970" indent="-267970"/>
            <a:r>
              <a:rPr lang="en-US" sz="2400" dirty="0"/>
              <a:t>Provision of </a:t>
            </a:r>
            <a:r>
              <a:rPr lang="en-US" sz="2400" b="1" u="sng" dirty="0"/>
              <a:t>start-up kits </a:t>
            </a:r>
            <a:r>
              <a:rPr lang="en-US" sz="2400" b="1" u="sng" dirty="0">
                <a:latin typeface="Calibri"/>
                <a:cs typeface="Calibri"/>
              </a:rPr>
              <a:t>and/or</a:t>
            </a:r>
            <a:r>
              <a:rPr lang="en-US" sz="2400" b="1" u="sng" dirty="0">
                <a:latin typeface="Calibri"/>
                <a:ea typeface="Calibri"/>
                <a:cs typeface="Calibri"/>
              </a:rPr>
              <a:t> micro business grants</a:t>
            </a:r>
            <a:r>
              <a:rPr lang="en-US" sz="2400" dirty="0"/>
              <a:t>, tailored to specific business needs or business plans developed by successful graduates and/or groups opting for self-employment </a:t>
            </a:r>
            <a:endParaRPr lang="en-US" sz="2400" dirty="0">
              <a:ea typeface="Calibri"/>
              <a:cs typeface="Calibri"/>
            </a:endParaRPr>
          </a:p>
          <a:p>
            <a:pPr marL="267970" lvl="0" indent="-267970"/>
            <a:r>
              <a:rPr lang="en-GB" sz="2400" b="1" u="sng" dirty="0"/>
              <a:t>6 months </a:t>
            </a:r>
            <a:r>
              <a:rPr lang="fr-FR" sz="2400" dirty="0"/>
              <a:t>extensive </a:t>
            </a:r>
            <a:r>
              <a:rPr lang="en-US" sz="2400" dirty="0"/>
              <a:t>and innovative </a:t>
            </a:r>
            <a:r>
              <a:rPr lang="en-US" sz="2400" b="1" u="sng" dirty="0"/>
              <a:t>post-training employment support services</a:t>
            </a:r>
            <a:endParaRPr lang="en-US" sz="2400" dirty="0">
              <a:ea typeface="Calibri"/>
              <a:cs typeface="Calibri"/>
            </a:endParaRPr>
          </a:p>
          <a:p>
            <a:pPr marL="267970" indent="-267970"/>
            <a:endParaRPr lang="en-US" sz="6400" dirty="0">
              <a:ea typeface="Calibri" panose="020F0502020204030204"/>
              <a:cs typeface="Calibri" panose="020F0502020204030204"/>
            </a:endParaRPr>
          </a:p>
          <a:p>
            <a:pPr marL="0" indent="0">
              <a:buNone/>
            </a:pPr>
            <a:endParaRPr lang="en-US" i="1" dirty="0"/>
          </a:p>
        </p:txBody>
      </p:sp>
    </p:spTree>
    <p:extLst>
      <p:ext uri="{BB962C8B-B14F-4D97-AF65-F5344CB8AC3E}">
        <p14:creationId xmlns:p14="http://schemas.microsoft.com/office/powerpoint/2010/main" val="2250113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Admissible </a:t>
            </a:r>
            <a:r>
              <a:rPr lang="fr-BE" b="1" err="1">
                <a:solidFill>
                  <a:srgbClr val="C00000"/>
                </a:solidFill>
              </a:rPr>
              <a:t>activities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vert="horz" lIns="91440" tIns="45720" rIns="91440" bIns="45720" rtlCol="0" anchor="t">
            <a:normAutofit/>
          </a:bodyPr>
          <a:lstStyle/>
          <a:p>
            <a:pPr marL="0" indent="0">
              <a:buNone/>
            </a:pPr>
            <a:endParaRPr lang="en-US" i="1"/>
          </a:p>
          <a:p>
            <a:pPr marL="267970" indent="-267970"/>
            <a:r>
              <a:rPr lang="en-US" i="1" dirty="0"/>
              <a:t>See guidelines, non-exhaustive </a:t>
            </a:r>
            <a:endParaRPr lang="en-US" i="1" dirty="0">
              <a:ea typeface="Calibri"/>
              <a:cs typeface="Calibri"/>
            </a:endParaRPr>
          </a:p>
          <a:p>
            <a:pPr lvl="1"/>
            <a:r>
              <a:rPr lang="en-US" b="0" i="0" u="none" strike="noStrike" baseline="0" dirty="0">
                <a:solidFill>
                  <a:schemeClr val="tx1">
                    <a:lumMod val="75000"/>
                    <a:lumOff val="25000"/>
                  </a:schemeClr>
                </a:solidFill>
              </a:rPr>
              <a:t>Provision of </a:t>
            </a:r>
            <a:r>
              <a:rPr lang="en-US" b="0" i="0" u="none" strike="noStrike" baseline="0" dirty="0">
                <a:solidFill>
                  <a:srgbClr val="C00000"/>
                </a:solidFill>
              </a:rPr>
              <a:t>start-up kits</a:t>
            </a:r>
            <a:r>
              <a:rPr lang="en-US" b="0" i="0" u="none" strike="noStrike" baseline="0" dirty="0">
                <a:solidFill>
                  <a:schemeClr val="tx1">
                    <a:lumMod val="75000"/>
                    <a:lumOff val="25000"/>
                  </a:schemeClr>
                </a:solidFill>
              </a:rPr>
              <a:t>, tailored to specific business needs or business plans developed by targeted youth</a:t>
            </a:r>
            <a:r>
              <a:rPr lang="en-US" dirty="0">
                <a:solidFill>
                  <a:schemeClr val="tx1">
                    <a:lumMod val="75000"/>
                    <a:lumOff val="25000"/>
                  </a:schemeClr>
                </a:solidFill>
              </a:rPr>
              <a:t> </a:t>
            </a:r>
            <a:endParaRPr lang="en-US" b="0" i="0" u="none" strike="noStrike" baseline="0" dirty="0">
              <a:solidFill>
                <a:schemeClr val="tx1">
                  <a:lumMod val="75000"/>
                  <a:lumOff val="25000"/>
                </a:schemeClr>
              </a:solidFill>
              <a:ea typeface="Calibri"/>
              <a:cs typeface="Calibri"/>
            </a:endParaRPr>
          </a:p>
          <a:p>
            <a:pPr marL="1080770" lvl="2" indent="-166370">
              <a:buFont typeface="Wingdings" panose="05000000000000000000" pitchFamily="2" charset="2"/>
              <a:buChar char="à"/>
            </a:pPr>
            <a:r>
              <a:rPr lang="en-US" dirty="0">
                <a:solidFill>
                  <a:schemeClr val="tx1">
                    <a:lumMod val="75000"/>
                    <a:lumOff val="25000"/>
                  </a:schemeClr>
                </a:solidFill>
              </a:rPr>
              <a:t> Maximum</a:t>
            </a:r>
            <a:r>
              <a:rPr lang="en-US" i="0" u="none" strike="noStrike" baseline="0" dirty="0">
                <a:solidFill>
                  <a:schemeClr val="tx1">
                    <a:lumMod val="75000"/>
                    <a:lumOff val="25000"/>
                  </a:schemeClr>
                </a:solidFill>
              </a:rPr>
              <a:t> 15% of the budget</a:t>
            </a:r>
            <a:endParaRPr lang="en-US" i="0" u="none" strike="noStrike" baseline="0">
              <a:solidFill>
                <a:schemeClr val="tx1">
                  <a:lumMod val="75000"/>
                  <a:lumOff val="25000"/>
                </a:schemeClr>
              </a:solidFill>
              <a:ea typeface="Calibri"/>
              <a:cs typeface="Calibri"/>
            </a:endParaRPr>
          </a:p>
          <a:p>
            <a:pPr marL="1080770" lvl="2" indent="-166370">
              <a:buFont typeface="Wingdings" panose="05000000000000000000" pitchFamily="2" charset="2"/>
              <a:buChar char="à"/>
            </a:pPr>
            <a:r>
              <a:rPr lang="en-US" dirty="0">
                <a:solidFill>
                  <a:schemeClr val="tx1">
                    <a:lumMod val="75000"/>
                    <a:lumOff val="25000"/>
                  </a:schemeClr>
                </a:solidFill>
              </a:rPr>
              <a:t> </a:t>
            </a:r>
            <a:r>
              <a:rPr lang="en-US" b="0" i="0" u="none" strike="noStrike" baseline="0" dirty="0">
                <a:solidFill>
                  <a:schemeClr val="tx1">
                    <a:lumMod val="75000"/>
                    <a:lumOff val="25000"/>
                  </a:schemeClr>
                </a:solidFill>
              </a:rPr>
              <a:t>to provide a strategy on how the kits will effectively promote sustainable business development and not distort the local ecosystem and market</a:t>
            </a:r>
            <a:endParaRPr lang="en-US" dirty="0">
              <a:solidFill>
                <a:schemeClr val="tx1">
                  <a:lumMod val="75000"/>
                  <a:lumOff val="25000"/>
                </a:schemeClr>
              </a:solidFill>
              <a:ea typeface="Calibri"/>
              <a:cs typeface="Calibri"/>
            </a:endParaRPr>
          </a:p>
          <a:p>
            <a:pPr marL="914400" lvl="2" indent="0">
              <a:buClr>
                <a:srgbClr val="767171"/>
              </a:buClr>
              <a:buNone/>
            </a:pPr>
            <a:endParaRPr lang="en-US" b="0" i="0" u="none" strike="noStrike" baseline="0" dirty="0">
              <a:solidFill>
                <a:schemeClr val="tx1">
                  <a:lumMod val="75000"/>
                  <a:lumOff val="25000"/>
                </a:schemeClr>
              </a:solidFill>
              <a:ea typeface="Calibri"/>
              <a:cs typeface="Calibri"/>
            </a:endParaRPr>
          </a:p>
          <a:p>
            <a:pPr lvl="1"/>
            <a:r>
              <a:rPr lang="en-US" b="0" i="0" u="none" strike="noStrike" baseline="0" dirty="0">
                <a:solidFill>
                  <a:srgbClr val="C00000"/>
                </a:solidFill>
              </a:rPr>
              <a:t>Sub-granting</a:t>
            </a:r>
            <a:r>
              <a:rPr lang="en-US" b="0" i="0" u="none" strike="noStrike" baseline="0" dirty="0"/>
              <a:t> </a:t>
            </a:r>
            <a:r>
              <a:rPr lang="en-US" dirty="0"/>
              <a:t>(</a:t>
            </a:r>
            <a:r>
              <a:rPr lang="en-US" dirty="0">
                <a:latin typeface="Calibri"/>
                <a:ea typeface="Calibri"/>
                <a:cs typeface="Calibri"/>
              </a:rPr>
              <a:t>micro business grants) to vulnerable youth supported under the action to start/develop sustainable micro or small businesses are allowed with </a:t>
            </a:r>
            <a:r>
              <a:rPr lang="en-US" b="1" dirty="0">
                <a:latin typeface="Calibri"/>
                <a:ea typeface="Calibri"/>
                <a:cs typeface="Calibri"/>
              </a:rPr>
              <a:t>application of the specific conditions and restrictions</a:t>
            </a:r>
            <a:r>
              <a:rPr lang="en-US" b="1" dirty="0"/>
              <a:t> </a:t>
            </a:r>
            <a:endParaRPr lang="en-US" b="1" dirty="0">
              <a:latin typeface="Calibri"/>
              <a:ea typeface="Calibri"/>
              <a:cs typeface="Calibri"/>
            </a:endParaRPr>
          </a:p>
          <a:p>
            <a:pPr marL="1195070" lvl="2" indent="-285750">
              <a:buClr>
                <a:srgbClr val="E7E6E6">
                  <a:lumMod val="50000"/>
                </a:srgbClr>
              </a:buClr>
              <a:buFont typeface="Wingdings" panose="05000000000000000000" pitchFamily="2" charset="2"/>
              <a:buChar char="à"/>
            </a:pPr>
            <a:endParaRPr lang="en-US" sz="1600" b="1" dirty="0">
              <a:solidFill>
                <a:srgbClr val="000000"/>
              </a:solidFill>
              <a:ea typeface="Calibri"/>
              <a:cs typeface="Calibri"/>
            </a:endParaRPr>
          </a:p>
          <a:p>
            <a:pPr marL="0" indent="0">
              <a:buNone/>
            </a:pPr>
            <a:endParaRPr lang="en-US" i="1">
              <a:ea typeface="Calibri"/>
              <a:cs typeface="Calibri"/>
            </a:endParaRPr>
          </a:p>
          <a:p>
            <a:pPr marL="0" indent="0">
              <a:buNone/>
            </a:pPr>
            <a:endParaRPr lang="en-US" i="1">
              <a:ea typeface="Calibri"/>
              <a:cs typeface="Calibri"/>
            </a:endParaRP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57864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vert="horz" lIns="91440" tIns="45720" rIns="91440" bIns="45720" rtlCol="0" anchor="t">
            <a:normAutofit fontScale="92500" lnSpcReduction="10000"/>
          </a:bodyPr>
          <a:lstStyle/>
          <a:p>
            <a:pPr marL="909320" lvl="2" indent="0">
              <a:buNone/>
            </a:pPr>
            <a:endParaRPr lang="en-US" i="1">
              <a:ea typeface="Calibri" panose="020F0502020204030204"/>
              <a:cs typeface="Calibri" panose="020F0502020204030204"/>
            </a:endParaRPr>
          </a:p>
          <a:p>
            <a:pPr marL="267970" indent="-267970"/>
            <a:r>
              <a:rPr lang="en-US" b="1" dirty="0"/>
              <a:t>Optional not mandatory</a:t>
            </a:r>
            <a:endParaRPr lang="en-US" b="1" dirty="0">
              <a:ea typeface="Calibri"/>
              <a:cs typeface="Calibri"/>
            </a:endParaRPr>
          </a:p>
          <a:p>
            <a:pPr marL="267970" indent="-267970"/>
            <a:r>
              <a:rPr lang="en-US" dirty="0"/>
              <a:t>In 2</a:t>
            </a:r>
            <a:r>
              <a:rPr lang="en-US" baseline="30000" dirty="0"/>
              <a:t>nd</a:t>
            </a:r>
            <a:r>
              <a:rPr lang="en-US" dirty="0"/>
              <a:t>/proposal stage need to elaborate:</a:t>
            </a:r>
            <a:endParaRPr lang="en-US" dirty="0">
              <a:ea typeface="Calibri"/>
              <a:cs typeface="Calibri"/>
            </a:endParaRPr>
          </a:p>
          <a:p>
            <a:pPr marL="360045" lvl="1" indent="0">
              <a:buNone/>
            </a:pPr>
            <a:r>
              <a:rPr lang="en-US" sz="2300" b="0" i="1" u="none" strike="noStrike" baseline="0" dirty="0">
                <a:solidFill>
                  <a:srgbClr val="000000"/>
                </a:solidFill>
              </a:rPr>
              <a:t>1. The description of the objectives and results to be achieved with these sub- grants, the fundamental principles, the key concepts, the mechanisms, the actors and their role in the management process;</a:t>
            </a:r>
            <a:r>
              <a:rPr lang="en-US" sz="2300" i="1" dirty="0">
                <a:solidFill>
                  <a:srgbClr val="000000"/>
                </a:solidFill>
              </a:rPr>
              <a:t> </a:t>
            </a:r>
            <a:endParaRPr lang="en-US" sz="2300" b="0" i="1"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2. The criteria and modalities for the allocation of grants, accessibility conditions sub-beneficiaries, conditions for the admissibility of sub-projects, eligibility conditions for activities, costs and expenses; </a:t>
            </a:r>
            <a:endParaRPr lang="en-US" sz="2300" b="0" i="1"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3. The procedures for examining and awarding applications;</a:t>
            </a:r>
            <a:r>
              <a:rPr lang="en-US" sz="2300" i="1" dirty="0">
                <a:solidFill>
                  <a:srgbClr val="000000"/>
                </a:solidFill>
              </a:rPr>
              <a:t> </a:t>
            </a:r>
          </a:p>
          <a:p>
            <a:pPr marL="360045" lvl="1" indent="0">
              <a:buNone/>
            </a:pPr>
            <a:r>
              <a:rPr lang="en-US" sz="2300" b="0" i="1" u="none" strike="noStrike" baseline="0" dirty="0">
                <a:solidFill>
                  <a:srgbClr val="000000"/>
                </a:solidFill>
              </a:rPr>
              <a:t>4. The maximum amount that can be allocated by sub-beneficiary;</a:t>
            </a:r>
            <a:r>
              <a:rPr lang="en-US" sz="2300" i="1" dirty="0">
                <a:solidFill>
                  <a:srgbClr val="000000"/>
                </a:solidFill>
              </a:rPr>
              <a:t> </a:t>
            </a:r>
            <a:endParaRPr lang="en-US" sz="2300" b="0" i="1" u="none" strike="noStrike" baseline="0" dirty="0">
              <a:solidFill>
                <a:srgbClr val="000000"/>
              </a:solidFill>
              <a:ea typeface="Calibri"/>
              <a:cs typeface="Calibri"/>
            </a:endParaRPr>
          </a:p>
          <a:p>
            <a:pPr marL="360045" lvl="1" indent="0">
              <a:buNone/>
            </a:pPr>
            <a:r>
              <a:rPr lang="en-US" sz="2300" b="0" i="1" u="none" strike="noStrike" baseline="0" dirty="0">
                <a:solidFill>
                  <a:srgbClr val="000000"/>
                </a:solidFill>
              </a:rPr>
              <a:t>5. The terms of contractualization with the sub-beneficiary;</a:t>
            </a:r>
            <a:r>
              <a:rPr lang="en-US" sz="2300" i="1" dirty="0">
                <a:solidFill>
                  <a:srgbClr val="000000"/>
                </a:solidFill>
              </a:rPr>
              <a:t> </a:t>
            </a:r>
            <a:endParaRPr lang="en-US" sz="2300" b="0" i="1" u="none" strike="noStrike" baseline="0" dirty="0">
              <a:solidFill>
                <a:srgbClr val="000000"/>
              </a:solidFill>
              <a:ea typeface="Calibri"/>
              <a:cs typeface="Calibri"/>
            </a:endParaRPr>
          </a:p>
          <a:p>
            <a:pPr marL="360045" lvl="1" indent="0">
              <a:buNone/>
            </a:pPr>
            <a:r>
              <a:rPr lang="en-US" sz="2300" b="0" i="1" u="none" strike="noStrike" baseline="0" dirty="0">
                <a:solidFill>
                  <a:srgbClr val="000000"/>
                </a:solidFill>
              </a:rPr>
              <a:t>6. The procedures and modalities for disbursing resources;</a:t>
            </a:r>
            <a:r>
              <a:rPr lang="en-US" sz="2300" i="1" dirty="0">
                <a:solidFill>
                  <a:srgbClr val="000000"/>
                </a:solidFill>
              </a:rPr>
              <a:t> </a:t>
            </a:r>
            <a:endParaRPr lang="en-US" sz="2300" b="0" i="1" u="none" strike="noStrike" baseline="0" dirty="0">
              <a:solidFill>
                <a:srgbClr val="000000"/>
              </a:solidFill>
              <a:ea typeface="Calibri"/>
              <a:cs typeface="Calibri"/>
            </a:endParaRPr>
          </a:p>
          <a:p>
            <a:pPr marL="360045" lvl="1" indent="0">
              <a:buNone/>
            </a:pPr>
            <a:r>
              <a:rPr lang="en-US" sz="2300" b="0" i="1" u="none" strike="noStrike" baseline="0" dirty="0">
                <a:solidFill>
                  <a:srgbClr val="000000"/>
                </a:solidFill>
              </a:rPr>
              <a:t>7. The procedures and modalities for technical and financial monitoring;</a:t>
            </a:r>
            <a:r>
              <a:rPr lang="en-US" sz="2300" i="1" dirty="0">
                <a:solidFill>
                  <a:srgbClr val="000000"/>
                </a:solidFill>
              </a:rPr>
              <a:t> </a:t>
            </a:r>
            <a:endParaRPr lang="en-US" sz="2300" b="0" i="1" u="none" strike="noStrike" baseline="0" dirty="0">
              <a:solidFill>
                <a:srgbClr val="000000"/>
              </a:solidFill>
              <a:ea typeface="Calibri"/>
              <a:cs typeface="Calibri"/>
            </a:endParaRPr>
          </a:p>
          <a:p>
            <a:pPr marL="360045" lvl="1" indent="0">
              <a:buNone/>
            </a:pPr>
            <a:r>
              <a:rPr lang="en-US" sz="2300" b="0" i="1" u="none" strike="noStrike" baseline="0" dirty="0">
                <a:solidFill>
                  <a:srgbClr val="000000"/>
                </a:solidFill>
              </a:rPr>
              <a:t>8. The procedures and modalities of control.</a:t>
            </a:r>
            <a:r>
              <a:rPr lang="en-US" sz="2300" i="1" dirty="0">
                <a:solidFill>
                  <a:srgbClr val="000000"/>
                </a:solidFill>
              </a:rPr>
              <a:t> </a:t>
            </a:r>
            <a:endParaRPr lang="en-US" sz="2300" b="0" i="1" u="none" strike="noStrike" baseline="0" dirty="0">
              <a:solidFill>
                <a:srgbClr val="000000"/>
              </a:solidFill>
              <a:ea typeface="Calibri"/>
              <a:cs typeface="Calibri"/>
            </a:endParaRPr>
          </a:p>
          <a:p>
            <a:pPr marL="0" indent="0">
              <a:buNone/>
            </a:pPr>
            <a:endParaRPr lang="en-US"/>
          </a:p>
          <a:p>
            <a:pPr marL="457200" indent="0">
              <a:buNone/>
            </a:pPr>
            <a:endParaRPr lang="en-US">
              <a:ea typeface="Calibri" panose="020F0502020204030204"/>
              <a:cs typeface="Calibri" panose="020F0502020204030204"/>
            </a:endParaRPr>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099666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799302" y="1493369"/>
            <a:ext cx="9397577" cy="5257800"/>
          </a:xfrm>
        </p:spPr>
        <p:txBody>
          <a:bodyPr vert="horz" lIns="91440" tIns="45720" rIns="91440" bIns="45720" rtlCol="0" anchor="t">
            <a:normAutofit fontScale="92500" lnSpcReduction="10000"/>
          </a:bodyPr>
          <a:lstStyle/>
          <a:p>
            <a:pPr marL="0" indent="0">
              <a:buNone/>
            </a:pPr>
            <a:endParaRPr lang="en-US" b="1">
              <a:solidFill>
                <a:srgbClr val="C00000"/>
              </a:solidFill>
            </a:endParaRPr>
          </a:p>
          <a:p>
            <a:pPr marL="0" indent="0">
              <a:buNone/>
            </a:pPr>
            <a:r>
              <a:rPr lang="en-US" dirty="0"/>
              <a:t>Micro business grants conditions:</a:t>
            </a:r>
          </a:p>
          <a:p>
            <a:pPr marL="267970" indent="-267970" algn="l"/>
            <a:endParaRPr lang="en-GB" sz="1800" b="0" i="0" u="none" strike="noStrike" baseline="0" dirty="0">
              <a:latin typeface="Georgia" panose="02040502050405020303" pitchFamily="18" charset="0"/>
            </a:endParaRPr>
          </a:p>
          <a:p>
            <a:pPr marL="267970" indent="-267970"/>
            <a:r>
              <a:rPr lang="en-US" sz="2400" b="0" i="0" u="none" strike="noStrike" baseline="0" dirty="0">
                <a:latin typeface="Calibri"/>
                <a:ea typeface="Calibri"/>
                <a:cs typeface="Calibri"/>
              </a:rPr>
              <a:t>The maximum amount for the sub-grants under this category is </a:t>
            </a:r>
            <a:r>
              <a:rPr lang="en-US" sz="2400" b="1" i="0" u="none" strike="noStrike" baseline="0" dirty="0">
                <a:latin typeface="Calibri"/>
                <a:ea typeface="Calibri"/>
                <a:cs typeface="Calibri"/>
              </a:rPr>
              <a:t>EUR 250 </a:t>
            </a:r>
            <a:r>
              <a:rPr lang="en-US" sz="2400" b="0" i="0" u="none" strike="noStrike" baseline="0" dirty="0">
                <a:latin typeface="Calibri"/>
                <a:ea typeface="Calibri"/>
                <a:cs typeface="Calibri"/>
              </a:rPr>
              <a:t>per supported youth/youth owned business;</a:t>
            </a:r>
            <a:r>
              <a:rPr lang="en-US" sz="2400" dirty="0">
                <a:latin typeface="Calibri"/>
                <a:ea typeface="Calibri"/>
                <a:cs typeface="Calibri"/>
              </a:rPr>
              <a:t> </a:t>
            </a:r>
          </a:p>
          <a:p>
            <a:pPr marL="267970" indent="-267970"/>
            <a:r>
              <a:rPr lang="en-US" sz="2400" b="1" i="0" u="none" strike="noStrike" baseline="0" dirty="0">
                <a:latin typeface="Calibri"/>
                <a:ea typeface="Calibri"/>
                <a:cs typeface="Calibri"/>
              </a:rPr>
              <a:t>Maximum 20% </a:t>
            </a:r>
            <a:r>
              <a:rPr lang="en-US" sz="2400" b="0" i="0" u="none" strike="noStrike" baseline="0" dirty="0">
                <a:latin typeface="Calibri"/>
                <a:ea typeface="Calibri"/>
                <a:cs typeface="Calibri"/>
              </a:rPr>
              <a:t>of supported youth/youth-owned businesses under the action can be eligible for a micro business grant;</a:t>
            </a:r>
            <a:r>
              <a:rPr lang="en-US" sz="2400" dirty="0">
                <a:latin typeface="Calibri"/>
                <a:ea typeface="Calibri"/>
                <a:cs typeface="Calibri"/>
              </a:rPr>
              <a:t> </a:t>
            </a:r>
            <a:endParaRPr lang="en-US" sz="2400" b="0" i="0" u="none" strike="noStrike" baseline="0">
              <a:latin typeface="Calibri" panose="020F0502020204030204" pitchFamily="34" charset="0"/>
              <a:ea typeface="Calibri" panose="020F0502020204030204" pitchFamily="34" charset="0"/>
              <a:cs typeface="Calibri" panose="020F0502020204030204" pitchFamily="34" charset="0"/>
            </a:endParaRPr>
          </a:p>
          <a:p>
            <a:pPr marL="267970" indent="-267970"/>
            <a:r>
              <a:rPr lang="en-US" sz="2400" b="0" i="0" u="none" strike="noStrike" baseline="0" dirty="0">
                <a:latin typeface="Calibri"/>
                <a:ea typeface="Calibri"/>
                <a:cs typeface="Calibri"/>
              </a:rPr>
              <a:t>To be eligible for a micro business grant, supported youth must have successfully completed the </a:t>
            </a:r>
            <a:r>
              <a:rPr lang="en-US" sz="2400" dirty="0">
                <a:latin typeface="Calibri"/>
                <a:ea typeface="Calibri"/>
                <a:cs typeface="Calibri"/>
              </a:rPr>
              <a:t>training </a:t>
            </a:r>
            <a:r>
              <a:rPr lang="en-US" sz="2400" b="0" i="0" u="none" strike="noStrike" baseline="0" dirty="0">
                <a:latin typeface="Calibri"/>
                <a:ea typeface="Calibri"/>
                <a:cs typeface="Calibri"/>
              </a:rPr>
              <a:t>organized under the action</a:t>
            </a:r>
            <a:r>
              <a:rPr lang="en-US" sz="2400" dirty="0">
                <a:latin typeface="Calibri"/>
                <a:ea typeface="Calibri"/>
                <a:cs typeface="Calibri"/>
              </a:rPr>
              <a:t>, be certified</a:t>
            </a:r>
            <a:r>
              <a:rPr lang="en-US" sz="2400" b="0" i="0" u="none" strike="noStrike" baseline="0" dirty="0">
                <a:latin typeface="Calibri"/>
                <a:ea typeface="Calibri"/>
                <a:cs typeface="Calibri"/>
              </a:rPr>
              <a:t> and present a sound and viable business plan/model;</a:t>
            </a:r>
            <a:endParaRPr lang="en-US" sz="2400" b="0" i="0" u="none" strike="noStrike" baseline="0">
              <a:latin typeface="Calibri"/>
              <a:ea typeface="Calibri" panose="020F0502020204030204" pitchFamily="34" charset="0"/>
              <a:cs typeface="Calibri" panose="020F0502020204030204" pitchFamily="34" charset="0"/>
            </a:endParaRPr>
          </a:p>
          <a:p>
            <a:pPr marL="267970" indent="-267970"/>
            <a:r>
              <a:rPr lang="en-US" sz="2400" b="0" i="0" u="none" strike="noStrike" baseline="0" dirty="0">
                <a:latin typeface="Calibri"/>
                <a:ea typeface="Calibri"/>
                <a:cs typeface="Calibri"/>
              </a:rPr>
              <a:t>Approval of micro business grants for supported youth/youth-owned businesses will be done by a selection committee which is to include representatives of </a:t>
            </a:r>
            <a:r>
              <a:rPr lang="en-US" sz="2400" b="0" i="0" u="none" strike="noStrike" baseline="0" dirty="0" err="1">
                <a:latin typeface="Calibri"/>
                <a:ea typeface="Calibri"/>
                <a:cs typeface="Calibri"/>
              </a:rPr>
              <a:t>Enabel</a:t>
            </a:r>
            <a:r>
              <a:rPr lang="en-US" sz="2400" b="0" i="0" u="none" strike="noStrike" baseline="0" dirty="0">
                <a:latin typeface="Calibri"/>
                <a:ea typeface="Calibri"/>
                <a:cs typeface="Calibri"/>
              </a:rPr>
              <a:t>, and by applying different evaluation criteria including (but not limited to) the viability of the business plan/model, vision/sound projections, financial need and relevance, technical and economic feasibility, experience and motivation of the applicant, etc.</a:t>
            </a:r>
            <a:endParaRPr lang="en-US" sz="2400" dirty="0">
              <a:latin typeface="Calibri"/>
              <a:ea typeface="Calibri"/>
              <a:cs typeface="Calibri"/>
            </a:endParaRPr>
          </a:p>
          <a:p>
            <a:pPr marL="267970" indent="-267970"/>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434267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vert="horz" lIns="91440" tIns="45720" rIns="91440" bIns="45720" rtlCol="0" anchor="t">
            <a:normAutofit/>
          </a:bodyPr>
          <a:lstStyle/>
          <a:p>
            <a:pPr marL="0" indent="0">
              <a:buNone/>
            </a:pPr>
            <a:endParaRPr lang="en-US" b="1">
              <a:solidFill>
                <a:srgbClr val="C00000"/>
              </a:solidFill>
            </a:endParaRPr>
          </a:p>
          <a:p>
            <a:pPr marL="267970" indent="-267970">
              <a:buNone/>
            </a:pPr>
            <a:r>
              <a:rPr lang="en-US" sz="2600" dirty="0">
                <a:ea typeface="Calibri"/>
                <a:cs typeface="Calibri"/>
              </a:rPr>
              <a:t>Micro business grants conditions (2) :</a:t>
            </a:r>
            <a:endParaRPr lang="en-US" sz="2600" dirty="0">
              <a:solidFill>
                <a:srgbClr val="000000"/>
              </a:solidFill>
              <a:ea typeface="Calibri"/>
              <a:cs typeface="Calibri"/>
            </a:endParaRPr>
          </a:p>
          <a:p>
            <a:pPr marL="0" indent="0">
              <a:buNone/>
            </a:pPr>
            <a:endParaRPr lang="en-GB" sz="2000">
              <a:solidFill>
                <a:srgbClr val="000000"/>
              </a:solidFill>
              <a:latin typeface="Georgia" panose="02040502050405020303" pitchFamily="18" charset="0"/>
              <a:ea typeface="Calibri"/>
              <a:cs typeface="Calibri"/>
            </a:endParaRPr>
          </a:p>
          <a:p>
            <a:pPr marL="267970" indent="-267970"/>
            <a:r>
              <a:rPr lang="en-US" sz="2400" b="0" i="0" u="none" strike="noStrike" baseline="0" dirty="0">
                <a:latin typeface="Calibri"/>
                <a:ea typeface="Calibri"/>
                <a:cs typeface="Calibri"/>
              </a:rPr>
              <a:t>Types of activities eligible for micro business grants include purchase of equipment, raw materials and inventory, marketing and advertising activities, or start-up related costs for newly developed businesses;</a:t>
            </a:r>
            <a:endParaRPr lang="en-US" sz="2400">
              <a:ea typeface="Calibri"/>
              <a:cs typeface="Calibri"/>
            </a:endParaRPr>
          </a:p>
          <a:p>
            <a:pPr marL="267970" indent="-267970"/>
            <a:r>
              <a:rPr lang="en-US" sz="2400" b="0" i="0" u="none" strike="noStrike" baseline="0" dirty="0">
                <a:latin typeface="Calibri"/>
                <a:ea typeface="Calibri" panose="020F0502020204030204"/>
                <a:cs typeface="Calibri" panose="020F0502020204030204"/>
              </a:rPr>
              <a:t>The following costs are ineligible for sub-granting: non-business-related costs (e.g. personal expenses or assets) and repayment of existing debts or loans.</a:t>
            </a:r>
          </a:p>
          <a:p>
            <a:pPr marL="267970" indent="-267970"/>
            <a:r>
              <a:rPr lang="en-US" sz="2400" b="0" i="0" u="none" strike="noStrike" baseline="0" dirty="0">
                <a:latin typeface="Calibri"/>
                <a:ea typeface="Calibri" panose="020F0502020204030204"/>
                <a:cs typeface="Calibri" panose="020F0502020204030204"/>
              </a:rPr>
              <a:t>Payment modalities cannot include any transfer in cash.</a:t>
            </a:r>
            <a:endParaRPr lang="en-US" sz="2400" dirty="0">
              <a:latin typeface="Calibri"/>
              <a:ea typeface="Calibri"/>
              <a:cs typeface="Calibri"/>
            </a:endParaRPr>
          </a:p>
          <a:p>
            <a:pPr marL="267970" indent="-267970"/>
            <a:endParaRPr lang="en-US" sz="2400" b="0" i="0" u="none" strike="noStrike" baseline="0" dirty="0">
              <a:solidFill>
                <a:srgbClr val="000000"/>
              </a:solidFill>
              <a:ea typeface="Calibri"/>
              <a:cs typeface="Calibri"/>
            </a:endParaRPr>
          </a:p>
          <a:p>
            <a:pPr marL="267970" indent="-267970"/>
            <a:endParaRPr lang="en-GB" sz="1800" b="0" i="0" u="none" strike="noStrike" baseline="0">
              <a:solidFill>
                <a:srgbClr val="000000"/>
              </a:solidFill>
              <a:latin typeface="Georgia" panose="02040502050405020303" pitchFamily="18" charset="0"/>
            </a:endParaRPr>
          </a:p>
          <a:p>
            <a:pPr marL="267970" indent="-267970"/>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637880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Other</a:t>
            </a:r>
            <a:r>
              <a:rPr lang="fr-BE" b="1" dirty="0">
                <a:solidFill>
                  <a:srgbClr val="C00000"/>
                </a:solidFill>
              </a:rPr>
              <a:t> admissible actions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92500" lnSpcReduction="10000"/>
          </a:bodyPr>
          <a:lstStyle/>
          <a:p>
            <a:pPr marL="0" indent="0">
              <a:buNone/>
            </a:pPr>
            <a:endParaRPr lang="en-US" i="1" dirty="0"/>
          </a:p>
          <a:p>
            <a:r>
              <a:rPr lang="en-US" i="1" dirty="0"/>
              <a:t>Training, studies, workshops, </a:t>
            </a:r>
            <a:r>
              <a:rPr lang="en-US" i="1" dirty="0" err="1"/>
              <a:t>etc</a:t>
            </a:r>
            <a:endParaRPr lang="en-US" i="1" dirty="0"/>
          </a:p>
          <a:p>
            <a:r>
              <a:rPr lang="en-US" i="1" dirty="0"/>
              <a:t>Training materials</a:t>
            </a:r>
          </a:p>
          <a:p>
            <a:r>
              <a:rPr lang="en-US" i="1" dirty="0"/>
              <a:t>Promotion of social or gender inclusion (e.g., transport arrangements, facilities and procedures that constitute safe learning and work environments, day-care services, counselling or psychosocial support,…)</a:t>
            </a:r>
          </a:p>
          <a:p>
            <a:r>
              <a:rPr lang="en-US" i="1" dirty="0"/>
              <a:t>Capacity building local partners</a:t>
            </a:r>
          </a:p>
          <a:p>
            <a:r>
              <a:rPr lang="en-US" i="1" dirty="0"/>
              <a:t>(Pre-training) career guidance, coaching</a:t>
            </a:r>
          </a:p>
          <a:p>
            <a:r>
              <a:rPr lang="en-US" i="1" dirty="0"/>
              <a:t>Toolkits for WBL </a:t>
            </a:r>
          </a:p>
          <a:p>
            <a:r>
              <a:rPr lang="en-US" i="1" dirty="0"/>
              <a:t>Job fairs, networking or matchmaking activities</a:t>
            </a:r>
          </a:p>
          <a:p>
            <a:r>
              <a:rPr lang="en-US" i="1" dirty="0"/>
              <a:t>… </a:t>
            </a:r>
          </a:p>
          <a:p>
            <a:pPr marL="0" indent="0">
              <a:buNone/>
            </a:pPr>
            <a:endParaRPr lang="en-US" dirty="0"/>
          </a:p>
        </p:txBody>
      </p:sp>
    </p:spTree>
    <p:extLst>
      <p:ext uri="{BB962C8B-B14F-4D97-AF65-F5344CB8AC3E}">
        <p14:creationId xmlns:p14="http://schemas.microsoft.com/office/powerpoint/2010/main" val="2633425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a:t>
            </a:r>
            <a:r>
              <a:rPr lang="fr-BE" b="1" dirty="0" err="1">
                <a:solidFill>
                  <a:srgbClr val="C00000"/>
                </a:solidFill>
              </a:rPr>
              <a:t>Number</a:t>
            </a:r>
            <a:r>
              <a:rPr lang="fr-BE" b="1" dirty="0">
                <a:solidFill>
                  <a:srgbClr val="C00000"/>
                </a:solidFill>
              </a:rPr>
              <a:t> of applications</a:t>
            </a:r>
            <a:endParaRPr lang="en-US" b="1" dirty="0">
              <a:solidFill>
                <a:srgbClr val="C00000"/>
              </a:solidFill>
            </a:endParaRPr>
          </a:p>
        </p:txBody>
      </p:sp>
      <p:sp>
        <p:nvSpPr>
          <p:cNvPr id="7" name="Content Placeholder 6"/>
          <p:cNvSpPr>
            <a:spLocks noGrp="1"/>
          </p:cNvSpPr>
          <p:nvPr>
            <p:ph idx="1"/>
          </p:nvPr>
        </p:nvSpPr>
        <p:spPr>
          <a:xfrm>
            <a:off x="1432915" y="1456104"/>
            <a:ext cx="9326170" cy="5257800"/>
          </a:xfrm>
        </p:spPr>
        <p:txBody>
          <a:bodyPr>
            <a:normAutofit/>
          </a:bodyPr>
          <a:lstStyle/>
          <a:p>
            <a:pPr marL="0" indent="0">
              <a:buNone/>
            </a:pPr>
            <a:endParaRPr lang="en-US" i="1" dirty="0"/>
          </a:p>
          <a:p>
            <a:r>
              <a:rPr lang="en-US" dirty="0"/>
              <a:t>The </a:t>
            </a:r>
            <a:r>
              <a:rPr lang="en-US" b="1" dirty="0"/>
              <a:t>applicant</a:t>
            </a:r>
            <a:r>
              <a:rPr lang="en-US" dirty="0"/>
              <a:t> may not submit more than one (1) application per lot under this Call for Proposals.</a:t>
            </a:r>
          </a:p>
          <a:p>
            <a:r>
              <a:rPr lang="en-US" dirty="0"/>
              <a:t>The </a:t>
            </a:r>
            <a:r>
              <a:rPr lang="en-US" b="1" dirty="0"/>
              <a:t>applicant</a:t>
            </a:r>
            <a:r>
              <a:rPr lang="en-US" dirty="0"/>
              <a:t> may not be awarded more than one (1) Grant Agreement per lot under this Call for Proposals.</a:t>
            </a:r>
          </a:p>
          <a:p>
            <a:r>
              <a:rPr lang="en-US" dirty="0"/>
              <a:t>The </a:t>
            </a:r>
            <a:r>
              <a:rPr lang="en-US" b="1" dirty="0"/>
              <a:t>applicant</a:t>
            </a:r>
            <a:r>
              <a:rPr lang="en-US" dirty="0"/>
              <a:t> may not be at the same time a co-applicant in another application</a:t>
            </a:r>
          </a:p>
          <a:p>
            <a:pPr marL="0" indent="0">
              <a:buNone/>
            </a:pPr>
            <a:endParaRPr lang="en-US" dirty="0"/>
          </a:p>
          <a:p>
            <a:r>
              <a:rPr lang="en-US" dirty="0"/>
              <a:t>A </a:t>
            </a:r>
            <a:r>
              <a:rPr lang="en-US" b="1" dirty="0"/>
              <a:t>co-applicant</a:t>
            </a:r>
            <a:r>
              <a:rPr lang="en-US" dirty="0"/>
              <a:t> may not be awarded more than one (1) Grant Agreement under this Call for Proposals</a:t>
            </a:r>
          </a:p>
          <a:p>
            <a:endParaRPr lang="en-US" dirty="0"/>
          </a:p>
          <a:p>
            <a:pPr marL="0" indent="0">
              <a:buNone/>
            </a:pPr>
            <a:endParaRPr lang="en-US" dirty="0"/>
          </a:p>
        </p:txBody>
      </p:sp>
    </p:spTree>
    <p:extLst>
      <p:ext uri="{BB962C8B-B14F-4D97-AF65-F5344CB8AC3E}">
        <p14:creationId xmlns:p14="http://schemas.microsoft.com/office/powerpoint/2010/main" val="261552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5664-754A-E014-8E3F-4DD04657FDD1}"/>
              </a:ext>
            </a:extLst>
          </p:cNvPr>
          <p:cNvSpPr>
            <a:spLocks noGrp="1"/>
          </p:cNvSpPr>
          <p:nvPr>
            <p:ph type="title"/>
          </p:nvPr>
        </p:nvSpPr>
        <p:spPr/>
        <p:txBody>
          <a:bodyPr vert="horz" lIns="91440" tIns="45720" rIns="91440" bIns="45720" rtlCol="0" anchor="t">
            <a:normAutofit/>
          </a:bodyPr>
          <a:lstStyle/>
          <a:p>
            <a:r>
              <a:rPr lang="fr-BE" b="1" dirty="0">
                <a:solidFill>
                  <a:srgbClr val="C00000"/>
                </a:solidFill>
                <a:ea typeface="+mj-lt"/>
                <a:cs typeface="+mj-lt"/>
              </a:rPr>
              <a:t>1. </a:t>
            </a:r>
            <a:r>
              <a:rPr lang="fr-BE" b="1" dirty="0" err="1">
                <a:solidFill>
                  <a:srgbClr val="C00000"/>
                </a:solidFill>
                <a:ea typeface="+mj-lt"/>
                <a:cs typeface="+mj-lt"/>
              </a:rPr>
              <a:t>Cn't</a:t>
            </a:r>
            <a:r>
              <a:rPr lang="fr-BE" b="1" dirty="0">
                <a:solidFill>
                  <a:srgbClr val="C00000"/>
                </a:solidFill>
                <a:ea typeface="+mj-lt"/>
                <a:cs typeface="+mj-lt"/>
              </a:rPr>
              <a:t> Introduction</a:t>
            </a:r>
            <a:endParaRPr lang="en-US" dirty="0">
              <a:solidFill>
                <a:srgbClr val="C00000"/>
              </a:solidFill>
              <a:ea typeface="Calibri"/>
              <a:cs typeface="Calibri"/>
            </a:endParaRPr>
          </a:p>
        </p:txBody>
      </p:sp>
      <p:sp>
        <p:nvSpPr>
          <p:cNvPr id="3" name="Content Placeholder 2">
            <a:extLst>
              <a:ext uri="{FF2B5EF4-FFF2-40B4-BE49-F238E27FC236}">
                <a16:creationId xmlns:a16="http://schemas.microsoft.com/office/drawing/2014/main" id="{6232814A-7387-7C3F-0883-63810EAF9DFA}"/>
              </a:ext>
            </a:extLst>
          </p:cNvPr>
          <p:cNvSpPr>
            <a:spLocks noGrp="1"/>
          </p:cNvSpPr>
          <p:nvPr>
            <p:ph idx="1"/>
          </p:nvPr>
        </p:nvSpPr>
        <p:spPr>
          <a:xfrm>
            <a:off x="827314" y="1825625"/>
            <a:ext cx="10526486" cy="4351338"/>
          </a:xfrm>
        </p:spPr>
        <p:txBody>
          <a:bodyPr vert="horz" lIns="91440" tIns="45720" rIns="91440" bIns="45720" rtlCol="0" anchor="t">
            <a:normAutofit/>
          </a:bodyPr>
          <a:lstStyle/>
          <a:p>
            <a:pPr marL="0" indent="0">
              <a:buNone/>
            </a:pPr>
            <a:r>
              <a:rPr lang="en-US" sz="2700" dirty="0">
                <a:ea typeface="Calibri"/>
                <a:cs typeface="Calibri"/>
              </a:rPr>
              <a:t>Interventions are funded by:</a:t>
            </a:r>
          </a:p>
          <a:p>
            <a:pPr marL="267970" indent="-267970"/>
            <a:r>
              <a:rPr lang="en-US" sz="2700" b="1" dirty="0">
                <a:ea typeface="Calibri"/>
                <a:cs typeface="Calibri"/>
              </a:rPr>
              <a:t>Belgian government </a:t>
            </a:r>
          </a:p>
          <a:p>
            <a:pPr lvl="1">
              <a:buFont typeface="Wingdings" panose="05000000000000000000" pitchFamily="2" charset="2"/>
              <a:buChar char="v"/>
            </a:pPr>
            <a:r>
              <a:rPr lang="en-US" sz="2300" b="1" u="sng" dirty="0">
                <a:ea typeface="Calibri"/>
                <a:cs typeface="Calibri"/>
              </a:rPr>
              <a:t>Employability and Employment: </a:t>
            </a:r>
            <a:r>
              <a:rPr lang="en-US" sz="2300" dirty="0">
                <a:solidFill>
                  <a:schemeClr val="tx1">
                    <a:lumMod val="65000"/>
                    <a:lumOff val="35000"/>
                  </a:schemeClr>
                </a:solidFill>
                <a:ea typeface="Calibri"/>
                <a:cs typeface="Calibri"/>
              </a:rPr>
              <a:t>Green and decent jobs for youth “WeWork” </a:t>
            </a:r>
          </a:p>
          <a:p>
            <a:pPr lvl="1">
              <a:buFont typeface="Wingdings" panose="05000000000000000000" pitchFamily="2" charset="2"/>
              <a:buChar char="v"/>
            </a:pPr>
            <a:r>
              <a:rPr lang="en-US" sz="2300" b="1" dirty="0">
                <a:ea typeface="Calibri"/>
                <a:cs typeface="Calibri"/>
              </a:rPr>
              <a:t>Education: </a:t>
            </a:r>
            <a:r>
              <a:rPr lang="en-US" sz="2300" dirty="0">
                <a:ea typeface="Calibri"/>
                <a:cs typeface="Calibri"/>
              </a:rPr>
              <a:t>WeLearn</a:t>
            </a:r>
          </a:p>
          <a:p>
            <a:pPr lvl="1">
              <a:buFont typeface="Wingdings" panose="05000000000000000000" pitchFamily="2" charset="2"/>
              <a:buChar char="v"/>
            </a:pPr>
            <a:r>
              <a:rPr lang="en-US" sz="2300" b="1" dirty="0">
                <a:ea typeface="Calibri"/>
                <a:cs typeface="Calibri"/>
              </a:rPr>
              <a:t>Health: </a:t>
            </a:r>
            <a:r>
              <a:rPr lang="en-US" sz="2300" dirty="0">
                <a:ea typeface="Calibri"/>
                <a:cs typeface="Calibri"/>
              </a:rPr>
              <a:t>WeCare and WeTrain4Health</a:t>
            </a:r>
          </a:p>
          <a:p>
            <a:pPr marL="267970" indent="-267970"/>
            <a:r>
              <a:rPr lang="en-US" sz="2700" dirty="0">
                <a:ea typeface="Calibri"/>
                <a:cs typeface="Calibri"/>
              </a:rPr>
              <a:t>and the </a:t>
            </a:r>
            <a:r>
              <a:rPr lang="en-US" sz="2700" b="1" dirty="0">
                <a:ea typeface="Calibri"/>
                <a:cs typeface="Calibri"/>
              </a:rPr>
              <a:t>EU </a:t>
            </a:r>
          </a:p>
          <a:p>
            <a:pPr lvl="1">
              <a:buFont typeface="Wingdings" panose="05000000000000000000" pitchFamily="2" charset="2"/>
              <a:buChar char="v"/>
            </a:pPr>
            <a:r>
              <a:rPr lang="en-US" sz="2300" b="1" dirty="0">
                <a:ea typeface="Calibri"/>
                <a:cs typeface="Calibri"/>
              </a:rPr>
              <a:t>Employability and Employment: </a:t>
            </a:r>
            <a:r>
              <a:rPr lang="en-US" sz="2300" dirty="0">
                <a:solidFill>
                  <a:srgbClr val="FF0000"/>
                </a:solidFill>
                <a:ea typeface="Calibri"/>
                <a:cs typeface="Calibri"/>
              </a:rPr>
              <a:t>Green and decent jobs for youth “WeWork” </a:t>
            </a:r>
          </a:p>
          <a:p>
            <a:pPr lvl="1">
              <a:buFont typeface="Wingdings" panose="05000000000000000000" pitchFamily="2" charset="2"/>
              <a:buChar char="v"/>
            </a:pPr>
            <a:r>
              <a:rPr lang="en-US" sz="2300" b="1" dirty="0">
                <a:ea typeface="Calibri"/>
                <a:cs typeface="Calibri"/>
              </a:rPr>
              <a:t>Business: </a:t>
            </a:r>
            <a:r>
              <a:rPr lang="en-US" sz="2300" dirty="0">
                <a:ea typeface="Calibri"/>
                <a:cs typeface="Calibri"/>
              </a:rPr>
              <a:t>SB4U and SBHR</a:t>
            </a:r>
          </a:p>
          <a:p>
            <a:pPr lvl="1">
              <a:buFont typeface="Wingdings" panose="05000000000000000000" pitchFamily="2" charset="2"/>
              <a:buChar char="v"/>
            </a:pPr>
            <a:r>
              <a:rPr lang="en-US" sz="2300" b="1" dirty="0">
                <a:ea typeface="Calibri"/>
                <a:cs typeface="Calibri"/>
              </a:rPr>
              <a:t>Gender: </a:t>
            </a:r>
            <a:r>
              <a:rPr lang="en-US" sz="2300" dirty="0">
                <a:ea typeface="Calibri"/>
                <a:cs typeface="Calibri"/>
              </a:rPr>
              <a:t>G4DU</a:t>
            </a:r>
          </a:p>
        </p:txBody>
      </p:sp>
    </p:spTree>
    <p:extLst>
      <p:ext uri="{BB962C8B-B14F-4D97-AF65-F5344CB8AC3E}">
        <p14:creationId xmlns:p14="http://schemas.microsoft.com/office/powerpoint/2010/main" val="1000952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529" y="2771570"/>
            <a:ext cx="5102942" cy="657430"/>
          </a:xfrm>
        </p:spPr>
        <p:txBody>
          <a:bodyPr vert="horz" lIns="91440" tIns="45720" rIns="91440" bIns="45720" rtlCol="0" anchor="t">
            <a:normAutofit fontScale="90000"/>
          </a:bodyPr>
          <a:lstStyle/>
          <a:p>
            <a:r>
              <a:rPr lang="fr-BE" b="1" dirty="0">
                <a:solidFill>
                  <a:srgbClr val="C00000"/>
                </a:solidFill>
                <a:cs typeface="Calibri"/>
              </a:rPr>
              <a:t>Questions?</a:t>
            </a:r>
            <a:br>
              <a:rPr lang="fr-BE" b="1" dirty="0">
                <a:solidFill>
                  <a:srgbClr val="C00000"/>
                </a:solidFill>
                <a:cs typeface="Calibri"/>
              </a:rPr>
            </a:br>
            <a:br>
              <a:rPr lang="fr-BE" b="1" dirty="0">
                <a:solidFill>
                  <a:srgbClr val="C00000"/>
                </a:solidFill>
                <a:cs typeface="Calibri"/>
              </a:rPr>
            </a:br>
            <a:r>
              <a:rPr lang="fr-BE" b="1" dirty="0">
                <a:solidFill>
                  <a:srgbClr val="C00000"/>
                </a:solidFill>
                <a:cs typeface="Calibri"/>
              </a:rPr>
              <a:t>sdf.grants@enabel.be</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4226642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dirty="0">
                <a:solidFill>
                  <a:srgbClr val="C00000"/>
                </a:solidFill>
              </a:rPr>
              <a:t>3c. Admissible/ Ineligible costs</a:t>
            </a:r>
            <a:endParaRPr lang="en-UG" dirty="0">
              <a:solidFill>
                <a:srgbClr val="C00000"/>
              </a:solidFill>
              <a:ea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186976"/>
          </a:xfrm>
        </p:spPr>
        <p:txBody>
          <a:bodyPr vert="horz" lIns="91440" tIns="45720" rIns="91440" bIns="45720" rtlCol="0" anchor="t">
            <a:noAutofit/>
          </a:bodyPr>
          <a:lstStyle/>
          <a:p>
            <a:pPr marL="0" indent="0">
              <a:buNone/>
            </a:pPr>
            <a:r>
              <a:rPr lang="en-US" sz="3600" b="1" u="sng" dirty="0">
                <a:ea typeface="Calibri"/>
                <a:cs typeface="Calibri"/>
              </a:rPr>
              <a:t>Admissible / Eligible Costs:</a:t>
            </a:r>
            <a:endParaRPr lang="en-US" sz="3600" dirty="0">
              <a:ea typeface="Calibri"/>
              <a:cs typeface="Calibri"/>
            </a:endParaRPr>
          </a:p>
          <a:p>
            <a:pPr marL="0" indent="0">
              <a:buNone/>
            </a:pPr>
            <a:r>
              <a:rPr lang="en-US" sz="3600" dirty="0">
                <a:ea typeface="Calibri"/>
                <a:cs typeface="Calibri"/>
              </a:rPr>
              <a:t>Costs that </a:t>
            </a:r>
            <a:r>
              <a:rPr lang="en-US" sz="3600" dirty="0" err="1">
                <a:ea typeface="Calibri"/>
                <a:cs typeface="Calibri"/>
              </a:rPr>
              <a:t>Enabel</a:t>
            </a:r>
            <a:r>
              <a:rPr lang="en-US" sz="3600" dirty="0">
                <a:ea typeface="Calibri"/>
                <a:cs typeface="Calibri"/>
              </a:rPr>
              <a:t> can subsidize under any Grant Agreement</a:t>
            </a:r>
          </a:p>
          <a:p>
            <a:pPr marL="0" indent="0">
              <a:buNone/>
            </a:pPr>
            <a:endParaRPr lang="en-US" sz="3600" b="1" dirty="0">
              <a:ea typeface="Calibri"/>
              <a:cs typeface="Calibri"/>
            </a:endParaRPr>
          </a:p>
          <a:p>
            <a:pPr marL="0" indent="0">
              <a:buNone/>
            </a:pPr>
            <a:r>
              <a:rPr lang="en-US" sz="3600" b="1" dirty="0">
                <a:ea typeface="Calibri"/>
                <a:cs typeface="Calibri"/>
              </a:rPr>
              <a:t>Two Types:</a:t>
            </a:r>
            <a:endParaRPr lang="en-US" sz="3600" dirty="0">
              <a:ea typeface="Calibri"/>
              <a:cs typeface="Calibri"/>
            </a:endParaRPr>
          </a:p>
          <a:p>
            <a:pPr marL="457200" indent="-457200">
              <a:buFont typeface="Wingdings" panose="020B0604020202020204" pitchFamily="34" charset="0"/>
              <a:buChar char="ü"/>
            </a:pPr>
            <a:r>
              <a:rPr lang="en-US" sz="3600" dirty="0">
                <a:ea typeface="Calibri"/>
                <a:cs typeface="Calibri"/>
              </a:rPr>
              <a:t>Directs Costs</a:t>
            </a:r>
          </a:p>
          <a:p>
            <a:pPr marL="457200" indent="-457200">
              <a:buFont typeface="Wingdings" panose="020B0604020202020204" pitchFamily="34" charset="0"/>
              <a:buChar char="ü"/>
            </a:pPr>
            <a:r>
              <a:rPr lang="en-US" sz="3600" dirty="0">
                <a:ea typeface="Calibri"/>
                <a:cs typeface="Calibri"/>
              </a:rPr>
              <a:t>Indirect Costs</a:t>
            </a:r>
            <a:endParaRPr lang="en-US" sz="3600">
              <a:ea typeface="Calibri"/>
              <a:cs typeface="Calibri"/>
            </a:endParaRPr>
          </a:p>
          <a:p>
            <a:pPr marL="0" indent="0">
              <a:buNone/>
            </a:pPr>
            <a:endParaRPr lang="en-US" sz="3600" b="1" u="sng" dirty="0">
              <a:ea typeface="Calibri" panose="020F0502020204030204"/>
              <a:cs typeface="Calibri" panose="020F0502020204030204"/>
            </a:endParaRPr>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chor="t">
            <a:normAutofit lnSpcReduction="1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3600" b="1" u="sng" dirty="0">
              <a:sym typeface="Arial"/>
            </a:endParaRPr>
          </a:p>
          <a:p>
            <a:pPr marL="0" indent="0">
              <a:buNone/>
            </a:pPr>
            <a:r>
              <a:rPr lang="en-US" sz="3600" b="1" u="sng" dirty="0">
                <a:ea typeface="Calibri"/>
                <a:cs typeface="Calibri"/>
              </a:rPr>
              <a:t>1) Direct costs</a:t>
            </a:r>
            <a:endParaRPr lang="en-US" sz="3600" dirty="0">
              <a:ea typeface="Calibri"/>
              <a:cs typeface="Calibri"/>
            </a:endParaRPr>
          </a:p>
          <a:p>
            <a:pPr marL="571500" indent="-571500">
              <a:buFont typeface="Wingdings,Sans-Serif" panose="020B0604020202020204" pitchFamily="34" charset="0"/>
              <a:buChar char="ü"/>
            </a:pPr>
            <a:r>
              <a:rPr lang="en-US" sz="3600" dirty="0">
                <a:ea typeface="Calibri"/>
                <a:cs typeface="Calibri"/>
              </a:rPr>
              <a:t>Operational Costs</a:t>
            </a:r>
          </a:p>
          <a:p>
            <a:pPr marL="571500" indent="-571500">
              <a:buFont typeface="Wingdings,Sans-Serif" panose="020B0604020202020204" pitchFamily="34" charset="0"/>
              <a:buChar char="ü"/>
            </a:pPr>
            <a:r>
              <a:rPr lang="en-US" sz="3600" dirty="0">
                <a:ea typeface="Calibri"/>
                <a:cs typeface="Calibri"/>
              </a:rPr>
              <a:t>Management Costs (Direct Administration Costs).</a:t>
            </a:r>
            <a:br>
              <a:rPr lang="en-US" sz="3600" dirty="0">
                <a:ea typeface="Calibri"/>
                <a:cs typeface="Calibri"/>
              </a:rPr>
            </a:br>
            <a:endParaRPr lang="en-US" sz="3600" dirty="0">
              <a:ea typeface="Calibri"/>
              <a:cs typeface="Calibri"/>
            </a:endParaRPr>
          </a:p>
          <a:p>
            <a:pPr marL="0" indent="0">
              <a:buNone/>
            </a:pPr>
            <a:r>
              <a:rPr lang="fr-FR" sz="3600" b="1" u="sng" dirty="0">
                <a:sym typeface="Arial"/>
              </a:rPr>
              <a:t>2) Indirect </a:t>
            </a:r>
            <a:r>
              <a:rPr lang="fr-FR" sz="3600" b="1" u="sng" dirty="0" err="1">
                <a:sym typeface="Arial"/>
              </a:rPr>
              <a:t>Costs</a:t>
            </a:r>
            <a:r>
              <a:rPr lang="en-GB" sz="3600" b="1" u="sng" dirty="0">
                <a:sym typeface="Arial"/>
              </a:rPr>
              <a:t>:</a:t>
            </a:r>
            <a:endParaRPr lang="en-GB" sz="3600" u="sng" dirty="0">
              <a:ea typeface="Calibri"/>
              <a:cs typeface="Calibri"/>
            </a:endParaRPr>
          </a:p>
          <a:p>
            <a:pPr marL="571500" indent="-571500">
              <a:buFont typeface="Wingdings" panose="020B0604020202020204" pitchFamily="34" charset="0"/>
              <a:buChar char="ü"/>
            </a:pPr>
            <a:r>
              <a:rPr lang="en-GB" sz="3600" dirty="0">
                <a:ea typeface="Calibri" panose="020F0502020204030204"/>
                <a:cs typeface="Calibri" panose="020F0502020204030204"/>
              </a:rPr>
              <a:t>Structure Costs (Indirect Administration Costs)</a:t>
            </a:r>
          </a:p>
          <a:p>
            <a:pPr marL="267970" indent="-267970">
              <a:buFont typeface="Wingdings" panose="020B0604020202020204" pitchFamily="34" charset="0"/>
              <a:buChar char="ü"/>
            </a:pPr>
            <a:endParaRPr lang="en-US" sz="3600" dirty="0">
              <a:ea typeface="Calibri" panose="020F0502020204030204"/>
              <a:cs typeface="Calibri" panose="020F0502020204030204"/>
            </a:endParaRPr>
          </a:p>
        </p:txBody>
      </p:sp>
    </p:spTree>
    <p:extLst>
      <p:ext uri="{BB962C8B-B14F-4D97-AF65-F5344CB8AC3E}">
        <p14:creationId xmlns:p14="http://schemas.microsoft.com/office/powerpoint/2010/main" val="4037111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dirty="0">
                <a:solidFill>
                  <a:srgbClr val="C00000"/>
                </a:solidFill>
              </a:rPr>
              <a:t>3c. Admissible/ Eligible costs</a:t>
            </a:r>
            <a:endParaRPr lang="en-UG" dirty="0">
              <a:solidFill>
                <a:srgbClr val="C00000"/>
              </a:solidFill>
              <a:ea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393804"/>
          </a:xfrm>
        </p:spPr>
        <p:txBody>
          <a:bodyPr vert="horz" lIns="91440" tIns="45720" rIns="91440" bIns="45720" rtlCol="0" anchor="t">
            <a:noAutofit/>
          </a:bodyPr>
          <a:lstStyle/>
          <a:p>
            <a:pPr marL="0" indent="0">
              <a:buNone/>
            </a:pPr>
            <a:r>
              <a:rPr lang="en-US" sz="2400" b="1" u="sng" dirty="0"/>
              <a:t>Direct costs</a:t>
            </a:r>
          </a:p>
          <a:p>
            <a:pPr marL="0" indent="0">
              <a:buNone/>
            </a:pPr>
            <a:r>
              <a:rPr lang="en-US" sz="2400" b="1" dirty="0" err="1"/>
              <a:t>i</a:t>
            </a:r>
            <a:r>
              <a:rPr lang="en-US" sz="2400" b="1" dirty="0"/>
              <a:t>) Operational Costs</a:t>
            </a:r>
            <a:endParaRPr lang="en-US" sz="2400" dirty="0"/>
          </a:p>
          <a:p>
            <a:pPr marL="0" indent="0">
              <a:buNone/>
            </a:pPr>
            <a:r>
              <a:rPr lang="en-US" sz="2400" u="sng" dirty="0"/>
              <a:t>Activity costs necessary for achieving the results of the action</a:t>
            </a:r>
            <a:r>
              <a:rPr lang="en-US" sz="2400" dirty="0"/>
              <a:t>. This comprises the </a:t>
            </a:r>
            <a:r>
              <a:rPr lang="en-US" sz="2400" b="1" i="1" dirty="0"/>
              <a:t>costs of the core activities </a:t>
            </a:r>
            <a:r>
              <a:rPr lang="en-US" sz="2400" i="1" dirty="0"/>
              <a:t>to be implemented.</a:t>
            </a:r>
            <a:endParaRPr lang="en-US" sz="2400" dirty="0"/>
          </a:p>
          <a:p>
            <a:pPr marL="0" indent="0">
              <a:buNone/>
            </a:pPr>
            <a:r>
              <a:rPr lang="en-US" sz="2400" u="sng" dirty="0"/>
              <a:t>Examples:</a:t>
            </a:r>
            <a:endParaRPr lang="en-US" sz="2400" dirty="0">
              <a:ea typeface="Calibri" panose="020F0502020204030204"/>
              <a:cs typeface="Calibri" panose="020F0502020204030204"/>
            </a:endParaRPr>
          </a:p>
          <a:p>
            <a:pPr marL="267970" indent="-267970">
              <a:buFont typeface="Wingdings" panose="05000000000000000000" pitchFamily="2" charset="2"/>
              <a:buChar char="Ø"/>
            </a:pPr>
            <a:r>
              <a:rPr lang="en-US" sz="2400" dirty="0"/>
              <a:t>Training materials</a:t>
            </a:r>
            <a:endParaRPr lang="en-US" sz="2400" dirty="0">
              <a:ea typeface="Calibri" panose="020F0502020204030204"/>
              <a:cs typeface="Calibri" panose="020F0502020204030204"/>
            </a:endParaRPr>
          </a:p>
          <a:p>
            <a:pPr marL="267970" indent="-267970">
              <a:buFont typeface="Wingdings" panose="05000000000000000000" pitchFamily="2" charset="2"/>
              <a:buChar char="Ø"/>
            </a:pPr>
            <a:r>
              <a:rPr lang="en-US" sz="2400" dirty="0"/>
              <a:t>Food for trainees</a:t>
            </a:r>
            <a:endParaRPr lang="en-US" sz="2400" dirty="0">
              <a:ea typeface="Calibri" panose="020F0502020204030204"/>
              <a:cs typeface="Calibri" panose="020F0502020204030204"/>
            </a:endParaRPr>
          </a:p>
          <a:p>
            <a:pPr marL="267970" indent="-267970">
              <a:buFont typeface="Wingdings" panose="05000000000000000000" pitchFamily="2" charset="2"/>
              <a:buChar char="Ø"/>
            </a:pPr>
            <a:r>
              <a:rPr lang="en-US" sz="2400" dirty="0"/>
              <a:t>Transport costs for trainees or attend training workshop</a:t>
            </a:r>
            <a:endParaRPr lang="en-US" sz="2400" dirty="0">
              <a:ea typeface="Calibri" panose="020F0502020204030204"/>
              <a:cs typeface="Calibri" panose="020F0502020204030204"/>
            </a:endParaRPr>
          </a:p>
          <a:p>
            <a:pPr marL="267970" indent="-267970">
              <a:buFont typeface="Wingdings" panose="05000000000000000000" pitchFamily="2" charset="2"/>
              <a:buChar char="Ø"/>
            </a:pPr>
            <a:r>
              <a:rPr lang="en-US" sz="2400" dirty="0"/>
              <a:t>Training fees</a:t>
            </a:r>
            <a:endParaRPr lang="en-US" sz="2400" dirty="0">
              <a:ea typeface="Calibri" panose="020F0502020204030204"/>
              <a:cs typeface="Calibri" panose="020F0502020204030204"/>
            </a:endParaRPr>
          </a:p>
          <a:p>
            <a:pPr marL="267970" indent="-267970">
              <a:buFont typeface="Wingdings" panose="05000000000000000000" pitchFamily="2" charset="2"/>
              <a:buChar char="Ø"/>
            </a:pPr>
            <a:r>
              <a:rPr lang="en-US" sz="2400" dirty="0"/>
              <a:t>Etc.</a:t>
            </a:r>
            <a:br>
              <a:rPr lang="en-US" sz="2400" dirty="0"/>
            </a:br>
            <a:endParaRPr lang="en-UG" sz="2400" dirty="0">
              <a:ea typeface="Calibri" panose="020F0502020204030204"/>
              <a:cs typeface="Calibri" panose="020F0502020204030204"/>
            </a:endParaRPr>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chor="t">
            <a:normAutofit fontScale="250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400" b="1" dirty="0">
              <a:sym typeface="Arial"/>
            </a:endParaRPr>
          </a:p>
          <a:p>
            <a:pPr marL="0" indent="0">
              <a:buFont typeface="Arial" panose="020B0604020202020204" pitchFamily="34" charset="0"/>
              <a:buNone/>
            </a:pPr>
            <a:r>
              <a:rPr lang="fr-FR" sz="9600" b="1" dirty="0">
                <a:sym typeface="Arial"/>
              </a:rPr>
              <a:t>ii) </a:t>
            </a:r>
            <a:r>
              <a:rPr lang="en-GB" sz="9600" b="1" dirty="0">
                <a:sym typeface="Arial"/>
              </a:rPr>
              <a:t>Management Costs:</a:t>
            </a:r>
            <a:endParaRPr lang="en-GB" sz="9600" dirty="0">
              <a:sym typeface="Arial"/>
            </a:endParaRPr>
          </a:p>
          <a:p>
            <a:pPr marL="0" indent="0" algn="just">
              <a:lnSpc>
                <a:spcPct val="120000"/>
              </a:lnSpc>
              <a:buSzPct val="101818"/>
              <a:buFont typeface="Arial" panose="020B0604020202020204" pitchFamily="34" charset="0"/>
              <a:buNone/>
            </a:pPr>
            <a:r>
              <a:rPr lang="en-GB" sz="9600" u="sng" dirty="0">
                <a:sym typeface="Arial"/>
              </a:rPr>
              <a:t>Administration costs directly attributed</a:t>
            </a:r>
            <a:r>
              <a:rPr lang="en-GB" sz="9600" dirty="0">
                <a:sym typeface="Arial"/>
              </a:rPr>
              <a:t> to the implementation of the actions. This comprise the costs of </a:t>
            </a:r>
            <a:r>
              <a:rPr lang="en-GB" sz="9600" b="1" i="1" dirty="0">
                <a:sym typeface="Arial"/>
              </a:rPr>
              <a:t>management</a:t>
            </a:r>
            <a:r>
              <a:rPr lang="en-GB" sz="9600" dirty="0">
                <a:sym typeface="Arial"/>
              </a:rPr>
              <a:t>, </a:t>
            </a:r>
            <a:r>
              <a:rPr lang="en-GB" sz="9600" b="1" i="1" dirty="0">
                <a:sym typeface="Arial"/>
              </a:rPr>
              <a:t>monitoring, equipment</a:t>
            </a:r>
            <a:r>
              <a:rPr lang="en-GB" sz="9600" dirty="0">
                <a:sym typeface="Arial"/>
              </a:rPr>
              <a:t>, </a:t>
            </a:r>
            <a:r>
              <a:rPr lang="en-GB" sz="9600" b="1" i="1" dirty="0">
                <a:sym typeface="Arial"/>
              </a:rPr>
              <a:t>facilities</a:t>
            </a:r>
            <a:r>
              <a:rPr lang="en-GB" sz="9600" dirty="0">
                <a:sym typeface="Arial"/>
              </a:rPr>
              <a:t> and </a:t>
            </a:r>
            <a:r>
              <a:rPr lang="en-GB" sz="9600" b="1" i="1" dirty="0">
                <a:sym typeface="Arial"/>
              </a:rPr>
              <a:t>other costs directly</a:t>
            </a:r>
            <a:r>
              <a:rPr lang="en-GB" sz="9600" dirty="0">
                <a:sym typeface="Arial"/>
              </a:rPr>
              <a:t>  related to the core activity.</a:t>
            </a:r>
            <a:endParaRPr lang="en-GB" sz="9600" dirty="0">
              <a:ea typeface="Calibri" panose="020F0502020204030204"/>
              <a:cs typeface="Calibri" panose="020F0502020204030204"/>
            </a:endParaRPr>
          </a:p>
          <a:p>
            <a:pPr marL="0" indent="0">
              <a:buFont typeface="Arial" panose="020B0604020202020204" pitchFamily="34" charset="0"/>
              <a:buNone/>
            </a:pPr>
            <a:r>
              <a:rPr lang="en-GB" sz="9600" u="sng" dirty="0">
                <a:sym typeface="Arial"/>
              </a:rPr>
              <a:t>Examples:</a:t>
            </a:r>
          </a:p>
          <a:p>
            <a:pPr marL="267970" indent="-267970">
              <a:buFont typeface="Wingdings" panose="05000000000000000000" pitchFamily="2" charset="2"/>
              <a:buChar char="Ø"/>
            </a:pPr>
            <a:r>
              <a:rPr lang="en-GB" sz="9600" dirty="0"/>
              <a:t>IT/Computer equipment(Laptops, printers, projectors, Camera etc.)</a:t>
            </a:r>
            <a:endParaRPr lang="en-GB" sz="9600" dirty="0">
              <a:ea typeface="Calibri" panose="020F0502020204030204"/>
              <a:cs typeface="Calibri" panose="020F0502020204030204"/>
            </a:endParaRPr>
          </a:p>
          <a:p>
            <a:pPr marL="267970" indent="-267970">
              <a:buFont typeface="Wingdings" panose="05000000000000000000" pitchFamily="2" charset="2"/>
              <a:buChar char="Ø"/>
            </a:pPr>
            <a:r>
              <a:rPr lang="en-GB" sz="9600" dirty="0"/>
              <a:t>Furniture and fittings</a:t>
            </a:r>
            <a:endParaRPr lang="en-GB" sz="9600" dirty="0">
              <a:ea typeface="Calibri" panose="020F0502020204030204"/>
              <a:cs typeface="Calibri" panose="020F0502020204030204"/>
            </a:endParaRPr>
          </a:p>
          <a:p>
            <a:pPr marL="267970" indent="-267970">
              <a:buFont typeface="Wingdings" panose="05000000000000000000" pitchFamily="2" charset="2"/>
              <a:buChar char="Ø"/>
            </a:pPr>
            <a:r>
              <a:rPr lang="en-GB" sz="9600" dirty="0"/>
              <a:t>Audit &amp; Accounting fees</a:t>
            </a:r>
            <a:endParaRPr lang="en-GB" sz="9600" dirty="0">
              <a:ea typeface="Calibri" panose="020F0502020204030204"/>
              <a:cs typeface="Calibri" panose="020F0502020204030204"/>
            </a:endParaRPr>
          </a:p>
          <a:p>
            <a:pPr marL="267970" indent="-267970">
              <a:buFont typeface="Wingdings" panose="05000000000000000000" pitchFamily="2" charset="2"/>
              <a:buChar char="Ø"/>
            </a:pPr>
            <a:r>
              <a:rPr lang="en-GB" sz="9600" dirty="0"/>
              <a:t>Salary of program staff + other direct staff </a:t>
            </a:r>
            <a:endParaRPr lang="en-GB" sz="9600" dirty="0">
              <a:ea typeface="Calibri" panose="020F0502020204030204"/>
              <a:cs typeface="Calibri" panose="020F0502020204030204"/>
            </a:endParaRPr>
          </a:p>
          <a:p>
            <a:pPr marL="267970" indent="-267970">
              <a:buFont typeface="Wingdings" panose="05000000000000000000" pitchFamily="2" charset="2"/>
              <a:buChar char="Ø"/>
            </a:pPr>
            <a:r>
              <a:rPr lang="en-GB" sz="9600" dirty="0"/>
              <a:t>Etc.</a:t>
            </a:r>
            <a:endParaRPr lang="en-GB" sz="9600" dirty="0">
              <a:ea typeface="Calibri" panose="020F0502020204030204"/>
              <a:cs typeface="Calibri" panose="020F0502020204030204"/>
            </a:endParaRPr>
          </a:p>
          <a:p>
            <a:pPr marL="267970" indent="-267970"/>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168209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A30-8FDF-830E-4CD4-E5CD7293BC91}"/>
              </a:ext>
            </a:extLst>
          </p:cNvPr>
          <p:cNvSpPr>
            <a:spLocks noGrp="1"/>
          </p:cNvSpPr>
          <p:nvPr>
            <p:ph type="title"/>
          </p:nvPr>
        </p:nvSpPr>
        <p:spPr/>
        <p:txBody>
          <a:bodyPr/>
          <a:lstStyle/>
          <a:p>
            <a:r>
              <a:rPr lang="en-US" dirty="0">
                <a:solidFill>
                  <a:srgbClr val="C00000"/>
                </a:solidFill>
              </a:rPr>
              <a:t>3c. Admissible/Ineligible costs</a:t>
            </a:r>
            <a:endParaRPr lang="en-UG" dirty="0"/>
          </a:p>
        </p:txBody>
      </p:sp>
      <p:sp>
        <p:nvSpPr>
          <p:cNvPr id="5" name="Content Placeholder 3">
            <a:extLst>
              <a:ext uri="{FF2B5EF4-FFF2-40B4-BE49-F238E27FC236}">
                <a16:creationId xmlns:a16="http://schemas.microsoft.com/office/drawing/2014/main" id="{89F4A1E8-0986-B1C9-6F69-E7E004FF234E}"/>
              </a:ext>
            </a:extLst>
          </p:cNvPr>
          <p:cNvSpPr txBox="1">
            <a:spLocks/>
          </p:cNvSpPr>
          <p:nvPr/>
        </p:nvSpPr>
        <p:spPr>
          <a:xfrm>
            <a:off x="948932" y="1531375"/>
            <a:ext cx="10526365" cy="4996542"/>
          </a:xfrm>
          <a:prstGeom prst="rect">
            <a:avLst/>
          </a:prstGeom>
        </p:spPr>
        <p:txBody>
          <a:bodyPr lIns="91440" tIns="45720" rIns="91440" bIns="45720" anchor="t">
            <a:normAutofit fontScale="550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5100" b="1" u="sng" dirty="0">
                <a:ea typeface="Calibri"/>
                <a:cs typeface="Calibri"/>
              </a:rPr>
              <a:t>Indirect Costs:</a:t>
            </a:r>
            <a:endParaRPr lang="en-GB" sz="5100" b="1" u="sng" dirty="0">
              <a:sym typeface="Arial"/>
            </a:endParaRPr>
          </a:p>
          <a:p>
            <a:pPr marL="0" indent="0">
              <a:lnSpc>
                <a:spcPct val="120000"/>
              </a:lnSpc>
              <a:buNone/>
            </a:pPr>
            <a:r>
              <a:rPr lang="en-GB" sz="5100" b="1">
                <a:sym typeface="Arial"/>
              </a:rPr>
              <a:t>Structure Costs: </a:t>
            </a:r>
            <a:r>
              <a:rPr lang="en-GB" sz="5100" i="1" u="sng" dirty="0"/>
              <a:t>Administration costs not directly attributed to the project</a:t>
            </a:r>
            <a:r>
              <a:rPr lang="en-GB" sz="5100" dirty="0"/>
              <a:t>, but are necessary for the implementation of the actions.</a:t>
            </a:r>
            <a:endParaRPr lang="en-GB" sz="5100">
              <a:ea typeface="Calibri"/>
              <a:cs typeface="Calibri"/>
            </a:endParaRPr>
          </a:p>
          <a:p>
            <a:pPr marL="0" indent="0">
              <a:lnSpc>
                <a:spcPct val="120000"/>
              </a:lnSpc>
              <a:buNone/>
            </a:pPr>
            <a:r>
              <a:rPr lang="en-GB" sz="6000" i="1" dirty="0">
                <a:ea typeface="Calibri"/>
                <a:cs typeface="Calibri"/>
              </a:rPr>
              <a:t>Max 7% of operational costs, and to be verified.</a:t>
            </a:r>
            <a:endParaRPr lang="en-GB" i="1" dirty="0"/>
          </a:p>
          <a:p>
            <a:pPr marL="0" indent="0">
              <a:buFont typeface="Arial" panose="020B0604020202020204" pitchFamily="34" charset="0"/>
              <a:buNone/>
            </a:pPr>
            <a:r>
              <a:rPr lang="en-GB" sz="5100" dirty="0">
                <a:sym typeface="Arial"/>
              </a:rPr>
              <a:t>Examples:</a:t>
            </a:r>
            <a:endParaRPr lang="en-GB" sz="5100" dirty="0"/>
          </a:p>
          <a:p>
            <a:pPr>
              <a:buFont typeface="Wingdings" panose="05000000000000000000" pitchFamily="2" charset="2"/>
              <a:buChar char="Ø"/>
            </a:pPr>
            <a:r>
              <a:rPr lang="en-GB" sz="5100" dirty="0"/>
              <a:t>Office rental</a:t>
            </a:r>
          </a:p>
          <a:p>
            <a:pPr>
              <a:buFont typeface="Wingdings" panose="05000000000000000000" pitchFamily="2" charset="2"/>
              <a:buChar char="Ø"/>
            </a:pPr>
            <a:r>
              <a:rPr lang="en-GB" sz="5100" dirty="0"/>
              <a:t>Utilities: electricity, water, etc. for project office</a:t>
            </a:r>
          </a:p>
          <a:p>
            <a:pPr>
              <a:buFont typeface="Wingdings" panose="05000000000000000000" pitchFamily="2" charset="2"/>
              <a:buChar char="Ø"/>
            </a:pPr>
            <a:r>
              <a:rPr lang="en-GB" sz="5100" dirty="0"/>
              <a:t>Salary of the Executive Director or + other support staff</a:t>
            </a:r>
          </a:p>
          <a:p>
            <a:pPr>
              <a:buFont typeface="Wingdings" panose="05000000000000000000" pitchFamily="2" charset="2"/>
              <a:buChar char="Ø"/>
            </a:pPr>
            <a:r>
              <a:rPr lang="en-GB" sz="5100" dirty="0"/>
              <a:t>Office telecommunication cost</a:t>
            </a:r>
          </a:p>
          <a:p>
            <a:pPr>
              <a:buFont typeface="Wingdings" panose="05000000000000000000" pitchFamily="2" charset="2"/>
              <a:buChar char="Ø"/>
            </a:pPr>
            <a:r>
              <a:rPr lang="en-GB" sz="5100" dirty="0"/>
              <a:t>Etc.</a:t>
            </a:r>
          </a:p>
          <a:p>
            <a:endParaRPr lang="en-US" dirty="0"/>
          </a:p>
        </p:txBody>
      </p:sp>
    </p:spTree>
    <p:extLst>
      <p:ext uri="{BB962C8B-B14F-4D97-AF65-F5344CB8AC3E}">
        <p14:creationId xmlns:p14="http://schemas.microsoft.com/office/powerpoint/2010/main" val="611101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8E4C-3F34-E591-4EFB-BB9F2CEC907A}"/>
              </a:ext>
            </a:extLst>
          </p:cNvPr>
          <p:cNvSpPr>
            <a:spLocks noGrp="1"/>
          </p:cNvSpPr>
          <p:nvPr>
            <p:ph type="title"/>
          </p:nvPr>
        </p:nvSpPr>
        <p:spPr/>
        <p:txBody>
          <a:bodyPr/>
          <a:lstStyle/>
          <a:p>
            <a:r>
              <a:rPr lang="en-US" dirty="0">
                <a:solidFill>
                  <a:srgbClr val="C00000"/>
                </a:solidFill>
              </a:rPr>
              <a:t>3c. Admissible/Eligible costs</a:t>
            </a:r>
            <a:endParaRPr lang="en-UG" dirty="0"/>
          </a:p>
        </p:txBody>
      </p:sp>
      <p:sp>
        <p:nvSpPr>
          <p:cNvPr id="3" name="Content Placeholder 2">
            <a:extLst>
              <a:ext uri="{FF2B5EF4-FFF2-40B4-BE49-F238E27FC236}">
                <a16:creationId xmlns:a16="http://schemas.microsoft.com/office/drawing/2014/main" id="{988F37FB-9311-4162-8B29-9F730A01EDF4}"/>
              </a:ext>
            </a:extLst>
          </p:cNvPr>
          <p:cNvSpPr>
            <a:spLocks noGrp="1"/>
          </p:cNvSpPr>
          <p:nvPr>
            <p:ph idx="1"/>
          </p:nvPr>
        </p:nvSpPr>
        <p:spPr>
          <a:xfrm>
            <a:off x="819588" y="1825625"/>
            <a:ext cx="10423045" cy="4351338"/>
          </a:xfrm>
        </p:spPr>
        <p:txBody>
          <a:bodyPr vert="horz" lIns="91440" tIns="45720" rIns="91440" bIns="45720" rtlCol="0" anchor="t">
            <a:normAutofit/>
          </a:bodyPr>
          <a:lstStyle/>
          <a:p>
            <a:pPr marL="0" indent="0">
              <a:buNone/>
            </a:pPr>
            <a:r>
              <a:rPr lang="en-US" b="1" dirty="0"/>
              <a:t>Reserve for contingencies:</a:t>
            </a:r>
          </a:p>
          <a:p>
            <a:pPr marL="0" indent="0">
              <a:buNone/>
            </a:pPr>
            <a:endParaRPr lang="en-US" b="1" dirty="0"/>
          </a:p>
          <a:p>
            <a:pPr marL="0" indent="0">
              <a:buNone/>
            </a:pPr>
            <a:r>
              <a:rPr lang="en-US" dirty="0"/>
              <a:t>The budget may include a contingency reserve up to a </a:t>
            </a:r>
            <a:r>
              <a:rPr lang="en-US" b="1" i="1" dirty="0"/>
              <a:t>maximum of 5%</a:t>
            </a:r>
            <a:r>
              <a:rPr lang="en-US" dirty="0"/>
              <a:t> of the estimated eligible direct costs. </a:t>
            </a:r>
            <a:endParaRPr lang="en-UG"/>
          </a:p>
          <a:p>
            <a:pPr marL="0" indent="0">
              <a:buNone/>
            </a:pPr>
            <a:endParaRPr lang="en-US" dirty="0"/>
          </a:p>
          <a:p>
            <a:pPr marL="0" indent="0">
              <a:buNone/>
            </a:pPr>
            <a:r>
              <a:rPr lang="en-US" dirty="0"/>
              <a:t>It may only be used with the </a:t>
            </a:r>
            <a:r>
              <a:rPr lang="en-US" b="1" i="1" dirty="0"/>
              <a:t>prior written authorization of </a:t>
            </a:r>
            <a:r>
              <a:rPr lang="en-US" b="1" i="1" dirty="0" err="1"/>
              <a:t>Enabel</a:t>
            </a:r>
            <a:r>
              <a:rPr lang="en-US" b="1" i="1" dirty="0"/>
              <a:t>.</a:t>
            </a:r>
            <a:r>
              <a:rPr lang="en-US" dirty="0"/>
              <a:t> </a:t>
            </a:r>
            <a:endParaRPr lang="en-UG" dirty="0">
              <a:ea typeface="Calibri"/>
              <a:cs typeface="Calibri"/>
            </a:endParaRPr>
          </a:p>
        </p:txBody>
      </p:sp>
    </p:spTree>
    <p:extLst>
      <p:ext uri="{BB962C8B-B14F-4D97-AF65-F5344CB8AC3E}">
        <p14:creationId xmlns:p14="http://schemas.microsoft.com/office/powerpoint/2010/main" val="1882308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p:txBody>
          <a:bodyPr/>
          <a:lstStyle/>
          <a:p>
            <a:r>
              <a:rPr lang="en-US" dirty="0">
                <a:solidFill>
                  <a:srgbClr val="C00000"/>
                </a:solidFill>
              </a:rPr>
              <a:t>3c. Ineligible costs</a:t>
            </a:r>
            <a:endParaRPr lang="en-UG" dirty="0">
              <a:solidFill>
                <a:srgbClr val="C00000"/>
              </a:solidFill>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US" sz="6200" dirty="0">
              <a:solidFill>
                <a:schemeClr val="accent1">
                  <a:lumMod val="75000"/>
                </a:schemeClr>
              </a:solidFill>
            </a:endParaRPr>
          </a:p>
          <a:p>
            <a:pPr>
              <a:buFont typeface="Wingdings" panose="05000000000000000000" pitchFamily="2" charset="2"/>
              <a:buChar char="Ø"/>
            </a:pPr>
            <a:r>
              <a:rPr lang="en-GB" sz="7400" dirty="0"/>
              <a:t> </a:t>
            </a:r>
            <a:r>
              <a:rPr lang="en-US" sz="7400" dirty="0"/>
              <a:t>Accounting entries not leading to payments </a:t>
            </a:r>
          </a:p>
          <a:p>
            <a:pPr>
              <a:buFont typeface="Wingdings" panose="05000000000000000000" pitchFamily="2" charset="2"/>
              <a:buChar char="Ø"/>
            </a:pPr>
            <a:r>
              <a:rPr lang="en-US" sz="7400" dirty="0"/>
              <a:t> Provisions for liabilities and charges, losses, debts or possible future debts </a:t>
            </a:r>
          </a:p>
          <a:p>
            <a:pPr>
              <a:buFont typeface="Wingdings" panose="05000000000000000000" pitchFamily="2" charset="2"/>
              <a:buChar char="Ø"/>
            </a:pPr>
            <a:r>
              <a:rPr lang="en-US" sz="7400" dirty="0"/>
              <a:t> Debts and debit interests </a:t>
            </a:r>
          </a:p>
          <a:p>
            <a:pPr>
              <a:buFont typeface="Wingdings" panose="05000000000000000000" pitchFamily="2" charset="2"/>
              <a:buChar char="Ø"/>
            </a:pPr>
            <a:r>
              <a:rPr lang="en-US" sz="7400" dirty="0"/>
              <a:t> Doubtful debts </a:t>
            </a:r>
          </a:p>
          <a:p>
            <a:pPr>
              <a:buFont typeface="Wingdings" panose="05000000000000000000" pitchFamily="2" charset="2"/>
              <a:buChar char="Ø"/>
            </a:pPr>
            <a:r>
              <a:rPr lang="en-US" sz="7400" dirty="0"/>
              <a:t> Currency exchange losses </a:t>
            </a:r>
          </a:p>
          <a:p>
            <a:pPr>
              <a:buFont typeface="Wingdings" panose="05000000000000000000" pitchFamily="2" charset="2"/>
              <a:buChar char="Ø"/>
            </a:pPr>
            <a:r>
              <a:rPr lang="en-US" sz="7400" dirty="0"/>
              <a:t> Loans to third parties </a:t>
            </a:r>
          </a:p>
          <a:p>
            <a:pPr>
              <a:buFont typeface="Wingdings" panose="05000000000000000000" pitchFamily="2" charset="2"/>
              <a:buChar char="Ø"/>
            </a:pPr>
            <a:r>
              <a:rPr lang="en-US" sz="7400" dirty="0"/>
              <a:t> Guarantees and securities; </a:t>
            </a:r>
          </a:p>
          <a:p>
            <a:pPr>
              <a:buFont typeface="Wingdings" panose="05000000000000000000" pitchFamily="2" charset="2"/>
              <a:buChar char="Ø"/>
            </a:pPr>
            <a:r>
              <a:rPr lang="en-US" sz="7400" dirty="0"/>
              <a:t> Costs already financed by another grant </a:t>
            </a:r>
          </a:p>
          <a:p>
            <a:pPr>
              <a:buFont typeface="Wingdings" panose="05000000000000000000" pitchFamily="2" charset="2"/>
              <a:buChar char="Ø"/>
            </a:pPr>
            <a:r>
              <a:rPr lang="en-US" sz="7400" dirty="0"/>
              <a:t> Invoices made out by other </a:t>
            </a:r>
            <a:r>
              <a:rPr lang="en-US" sz="7400" dirty="0" err="1"/>
              <a:t>organisations</a:t>
            </a:r>
            <a:r>
              <a:rPr lang="en-US" sz="7400" dirty="0"/>
              <a:t> for goods and services already subsidized </a:t>
            </a:r>
            <a:endParaRPr lang="en-US" dirty="0"/>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lIns="91440" tIns="45720" rIns="91440" bIns="45720" anchor="t">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dirty="0"/>
          </a:p>
          <a:p>
            <a:pPr>
              <a:buFont typeface="Wingdings" panose="05000000000000000000" pitchFamily="2" charset="2"/>
              <a:buChar char="Ø"/>
            </a:pPr>
            <a:r>
              <a:rPr lang="en-US" sz="7400" dirty="0"/>
              <a:t>Subcontracting by means of service or consultancy contracts to personnel members, Board members or General Assembly members of the </a:t>
            </a:r>
            <a:r>
              <a:rPr lang="en-US" sz="7400" dirty="0" err="1"/>
              <a:t>organisation</a:t>
            </a:r>
            <a:r>
              <a:rPr lang="en-US" sz="7400" dirty="0"/>
              <a:t> subsidized </a:t>
            </a:r>
          </a:p>
          <a:p>
            <a:pPr>
              <a:buFont typeface="Wingdings" panose="05000000000000000000" pitchFamily="2" charset="2"/>
              <a:buChar char="Ø"/>
            </a:pPr>
            <a:r>
              <a:rPr lang="en-US" sz="7400" dirty="0"/>
              <a:t>Any sub-letting to oneself </a:t>
            </a:r>
          </a:p>
          <a:p>
            <a:pPr>
              <a:buFont typeface="Wingdings" panose="05000000000000000000" pitchFamily="2" charset="2"/>
              <a:buChar char="Ø"/>
            </a:pPr>
            <a:r>
              <a:rPr lang="en-US" sz="7400" dirty="0"/>
              <a:t>Purchases of land or buildings; </a:t>
            </a:r>
          </a:p>
          <a:p>
            <a:pPr>
              <a:buFont typeface="Wingdings" panose="05000000000000000000" pitchFamily="2" charset="2"/>
              <a:buChar char="Ø"/>
            </a:pPr>
            <a:r>
              <a:rPr lang="en-US" sz="7400" dirty="0"/>
              <a:t>Compensation for damage falling under the civil liability of the </a:t>
            </a:r>
            <a:r>
              <a:rPr lang="en-US" sz="7400" dirty="0" err="1"/>
              <a:t>organisation</a:t>
            </a:r>
            <a:r>
              <a:rPr lang="en-US" sz="7400" dirty="0"/>
              <a:t> </a:t>
            </a:r>
          </a:p>
          <a:p>
            <a:pPr>
              <a:buFont typeface="Wingdings" panose="05000000000000000000" pitchFamily="2" charset="2"/>
              <a:buChar char="Ø"/>
            </a:pPr>
            <a:r>
              <a:rPr lang="en-US" sz="7400" dirty="0"/>
              <a:t>Employment termination compensation for the term of notice not performed </a:t>
            </a:r>
          </a:p>
          <a:p>
            <a:pPr>
              <a:buFont typeface="Wingdings" panose="05000000000000000000" pitchFamily="2" charset="2"/>
              <a:buChar char="Ø"/>
            </a:pPr>
            <a:r>
              <a:rPr lang="en-US" sz="7400" dirty="0"/>
              <a:t>Purchase of alcoholic beverages, tobacco and derived products thereof  </a:t>
            </a:r>
            <a:endParaRPr lang="en-US" dirty="0"/>
          </a:p>
        </p:txBody>
      </p:sp>
    </p:spTree>
    <p:extLst>
      <p:ext uri="{BB962C8B-B14F-4D97-AF65-F5344CB8AC3E}">
        <p14:creationId xmlns:p14="http://schemas.microsoft.com/office/powerpoint/2010/main" val="146907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E93-8013-651A-96B5-A0B567617095}"/>
              </a:ext>
            </a:extLst>
          </p:cNvPr>
          <p:cNvSpPr>
            <a:spLocks noGrp="1"/>
          </p:cNvSpPr>
          <p:nvPr>
            <p:ph type="title"/>
          </p:nvPr>
        </p:nvSpPr>
        <p:spPr/>
        <p:txBody>
          <a:bodyPr/>
          <a:lstStyle/>
          <a:p>
            <a:r>
              <a:rPr lang="en-US" dirty="0">
                <a:solidFill>
                  <a:srgbClr val="C00000"/>
                </a:solidFill>
              </a:rPr>
              <a:t>3c. Budget template review</a:t>
            </a:r>
            <a:endParaRPr lang="en-UG" dirty="0">
              <a:solidFill>
                <a:srgbClr val="C00000"/>
              </a:solidFill>
            </a:endParaRPr>
          </a:p>
        </p:txBody>
      </p:sp>
      <p:graphicFrame>
        <p:nvGraphicFramePr>
          <p:cNvPr id="5" name="Table 4">
            <a:extLst>
              <a:ext uri="{FF2B5EF4-FFF2-40B4-BE49-F238E27FC236}">
                <a16:creationId xmlns:a16="http://schemas.microsoft.com/office/drawing/2014/main" id="{E0C73184-10BD-C7A2-E0AA-4129E5EB3A21}"/>
              </a:ext>
            </a:extLst>
          </p:cNvPr>
          <p:cNvGraphicFramePr>
            <a:graphicFrameLocks noGrp="1"/>
          </p:cNvGraphicFramePr>
          <p:nvPr>
            <p:extLst>
              <p:ext uri="{D42A27DB-BD31-4B8C-83A1-F6EECF244321}">
                <p14:modId xmlns:p14="http://schemas.microsoft.com/office/powerpoint/2010/main" val="446175117"/>
              </p:ext>
            </p:extLst>
          </p:nvPr>
        </p:nvGraphicFramePr>
        <p:xfrm>
          <a:off x="1165765" y="1829610"/>
          <a:ext cx="9768123" cy="4334388"/>
        </p:xfrm>
        <a:graphic>
          <a:graphicData uri="http://schemas.openxmlformats.org/drawingml/2006/table">
            <a:tbl>
              <a:tblPr firstRow="1" firstCol="1" bandRow="1">
                <a:tableStyleId>{5C22544A-7EE6-4342-B048-85BDC9FD1C3A}</a:tableStyleId>
              </a:tblPr>
              <a:tblGrid>
                <a:gridCol w="1016009">
                  <a:extLst>
                    <a:ext uri="{9D8B030D-6E8A-4147-A177-3AD203B41FA5}">
                      <a16:colId xmlns:a16="http://schemas.microsoft.com/office/drawing/2014/main" val="2087879856"/>
                    </a:ext>
                  </a:extLst>
                </a:gridCol>
                <a:gridCol w="3722915">
                  <a:extLst>
                    <a:ext uri="{9D8B030D-6E8A-4147-A177-3AD203B41FA5}">
                      <a16:colId xmlns:a16="http://schemas.microsoft.com/office/drawing/2014/main" val="3563608703"/>
                    </a:ext>
                  </a:extLst>
                </a:gridCol>
                <a:gridCol w="3433914">
                  <a:extLst>
                    <a:ext uri="{9D8B030D-6E8A-4147-A177-3AD203B41FA5}">
                      <a16:colId xmlns:a16="http://schemas.microsoft.com/office/drawing/2014/main" val="4190291189"/>
                    </a:ext>
                  </a:extLst>
                </a:gridCol>
                <a:gridCol w="1595285">
                  <a:extLst>
                    <a:ext uri="{9D8B030D-6E8A-4147-A177-3AD203B41FA5}">
                      <a16:colId xmlns:a16="http://schemas.microsoft.com/office/drawing/2014/main" val="2231476152"/>
                    </a:ext>
                  </a:extLst>
                </a:gridCol>
              </a:tblGrid>
              <a:tr h="585979">
                <a:tc>
                  <a:txBody>
                    <a:bodyPr/>
                    <a:lstStyle/>
                    <a:p>
                      <a:pPr algn="ctr"/>
                      <a:r>
                        <a:rPr lang="en-GB" sz="1600" dirty="0">
                          <a:effectLst/>
                        </a:rPr>
                        <a:t>S/NO</a:t>
                      </a:r>
                      <a:endParaRPr lang="en-UG"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600" dirty="0">
                          <a:effectLst/>
                        </a:rPr>
                        <a:t>Category of expenses</a:t>
                      </a:r>
                      <a:endParaRPr lang="en-UG"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600" dirty="0">
                          <a:effectLst/>
                        </a:rPr>
                        <a:t>Activity</a:t>
                      </a:r>
                      <a:r>
                        <a:rPr lang="fr-FR"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600" dirty="0">
                          <a:effectLst/>
                        </a:rPr>
                        <a:t>Budget (in EUR)</a:t>
                      </a:r>
                      <a:endParaRPr lang="en-UG"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2447046"/>
                  </a:ext>
                </a:extLst>
              </a:tr>
              <a:tr h="292990">
                <a:tc>
                  <a:txBody>
                    <a:bodyPr/>
                    <a:lstStyle/>
                    <a:p>
                      <a:r>
                        <a:rPr lang="en-GB" sz="1600">
                          <a:effectLst/>
                        </a:rPr>
                        <a:t>1</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Operational costs</a:t>
                      </a:r>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5541406"/>
                  </a:ext>
                </a:extLst>
              </a:tr>
              <a:tr h="292990">
                <a:tc>
                  <a:txBody>
                    <a:bodyPr/>
                    <a:lstStyle/>
                    <a:p>
                      <a:r>
                        <a:rPr lang="fr-FR"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Ex. Activity 1.1</a:t>
                      </a:r>
                      <a:r>
                        <a:rPr lang="en-GB" sz="1600" baseline="0" dirty="0">
                          <a:effectLst/>
                        </a:rPr>
                        <a:t>: Start up kits</a:t>
                      </a:r>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 </a:t>
                      </a:r>
                      <a:r>
                        <a:rPr lang="en-US" sz="1600" dirty="0" err="1">
                          <a:effectLst/>
                        </a:rPr>
                        <a:t>xxxx</a:t>
                      </a:r>
                      <a:endParaRPr lang="en-UG"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1970619"/>
                  </a:ext>
                </a:extLst>
              </a:tr>
              <a:tr h="292990">
                <a:tc>
                  <a:txBody>
                    <a:bodyPr/>
                    <a:lstStyle/>
                    <a:p>
                      <a:r>
                        <a:rPr lang="fr-FR"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44358826"/>
                  </a:ext>
                </a:extLst>
              </a:tr>
              <a:tr h="381811">
                <a:tc>
                  <a:txBody>
                    <a:bodyPr/>
                    <a:lstStyle/>
                    <a:p>
                      <a:r>
                        <a:rPr lang="fr-FR"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HR:</a:t>
                      </a:r>
                      <a:r>
                        <a:rPr lang="en-GB" sz="1600" baseline="0" dirty="0">
                          <a:effectLst/>
                        </a:rPr>
                        <a:t> Technical experts</a:t>
                      </a:r>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0188472"/>
                  </a:ext>
                </a:extLst>
              </a:tr>
              <a:tr h="234599">
                <a:tc>
                  <a:txBody>
                    <a:bodyPr/>
                    <a:lstStyle/>
                    <a:p>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dirty="0">
                          <a:effectLst/>
                          <a:latin typeface="Times New Roman" panose="02020603050405020304" pitchFamily="18" charset="0"/>
                          <a:ea typeface="Times New Roman" panose="02020603050405020304" pitchFamily="18" charset="0"/>
                        </a:rPr>
                        <a:t>HR: Support staff</a:t>
                      </a:r>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G"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7655111"/>
                  </a:ext>
                </a:extLst>
              </a:tr>
              <a:tr h="292990">
                <a:tc>
                  <a:txBody>
                    <a:bodyPr/>
                    <a:lstStyle/>
                    <a:p>
                      <a:r>
                        <a:rPr lang="en-GB" sz="1600">
                          <a:effectLst/>
                        </a:rPr>
                        <a:t>2</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a:effectLst/>
                        </a:rPr>
                        <a:t>Management costs</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2596850"/>
                  </a:ext>
                </a:extLst>
              </a:tr>
              <a:tr h="292990">
                <a:tc>
                  <a:txBody>
                    <a:bodyPr/>
                    <a:lstStyle/>
                    <a:p>
                      <a:r>
                        <a:rPr lang="fr-FR"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Hr: Admin</a:t>
                      </a:r>
                      <a:r>
                        <a:rPr lang="en-GB" sz="1600" baseline="0" dirty="0">
                          <a:effectLst/>
                        </a:rPr>
                        <a:t> staff</a:t>
                      </a:r>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131822"/>
                  </a:ext>
                </a:extLst>
              </a:tr>
              <a:tr h="101600">
                <a:tc>
                  <a:txBody>
                    <a:bodyPr/>
                    <a:lstStyle/>
                    <a:p>
                      <a:r>
                        <a:rPr lang="fr-FR"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2511526"/>
                  </a:ext>
                </a:extLst>
              </a:tr>
              <a:tr h="203200">
                <a:tc>
                  <a:txBody>
                    <a:bodyPr/>
                    <a:lstStyle/>
                    <a:p>
                      <a:r>
                        <a:rPr lang="en-US" sz="1600" dirty="0">
                          <a:effectLst/>
                          <a:latin typeface="Times New Roman" panose="02020603050405020304" pitchFamily="18" charset="0"/>
                          <a:ea typeface="Times New Roman" panose="02020603050405020304" pitchFamily="18" charset="0"/>
                        </a:rPr>
                        <a:t>3</a:t>
                      </a:r>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US" sz="1600" dirty="0">
                          <a:effectLst/>
                          <a:latin typeface="Times New Roman" panose="02020603050405020304" pitchFamily="18" charset="0"/>
                          <a:ea typeface="Times New Roman" panose="02020603050405020304" pitchFamily="18" charset="0"/>
                        </a:rPr>
                        <a:t>Contingency</a:t>
                      </a:r>
                      <a:r>
                        <a:rPr lang="en-US" sz="1600" baseline="0" dirty="0">
                          <a:effectLst/>
                          <a:latin typeface="Times New Roman" panose="02020603050405020304" pitchFamily="18" charset="0"/>
                          <a:ea typeface="Times New Roman" panose="02020603050405020304" pitchFamily="18" charset="0"/>
                        </a:rPr>
                        <a:t> 5% - If applicable</a:t>
                      </a:r>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G"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2504560"/>
                  </a:ext>
                </a:extLst>
              </a:tr>
              <a:tr h="328633">
                <a:tc>
                  <a:txBody>
                    <a:bodyPr/>
                    <a:lstStyle/>
                    <a:p>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G"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35843694"/>
                  </a:ext>
                </a:extLst>
              </a:tr>
              <a:tr h="548505">
                <a:tc>
                  <a:txBody>
                    <a:bodyPr/>
                    <a:lstStyle/>
                    <a:p>
                      <a:r>
                        <a:rPr lang="en-GB" sz="1600" dirty="0">
                          <a:effectLst/>
                        </a:rPr>
                        <a:t> 4</a:t>
                      </a:r>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Structure costs (maximum 7% of operational costs)</a:t>
                      </a:r>
                      <a:endParaRPr lang="en-UG"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83409242"/>
                  </a:ext>
                </a:extLst>
              </a:tr>
              <a:tr h="292990">
                <a:tc>
                  <a:txBody>
                    <a:bodyPr/>
                    <a:lstStyle/>
                    <a:p>
                      <a:r>
                        <a:rPr lang="fr-FR"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a:effectLst/>
                        </a:rPr>
                        <a:t>Total </a:t>
                      </a:r>
                      <a:endParaRPr lang="en-UG"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1600">
                          <a:effectLst/>
                        </a:rPr>
                        <a:t> </a:t>
                      </a:r>
                      <a:endParaRPr lang="en-UG" sz="16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600" dirty="0">
                          <a:effectLst/>
                        </a:rPr>
                        <a:t> </a:t>
                      </a:r>
                      <a:endParaRPr lang="en-UG"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0310368"/>
                  </a:ext>
                </a:extLst>
              </a:tr>
            </a:tbl>
          </a:graphicData>
        </a:graphic>
      </p:graphicFrame>
    </p:spTree>
    <p:extLst>
      <p:ext uri="{BB962C8B-B14F-4D97-AF65-F5344CB8AC3E}">
        <p14:creationId xmlns:p14="http://schemas.microsoft.com/office/powerpoint/2010/main" val="3911056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651270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4. Concept note application</a:t>
            </a:r>
            <a:endParaRPr lang="en-US" dirty="0">
              <a:solidFill>
                <a:srgbClr val="C00000"/>
              </a:solidFill>
            </a:endParaRPr>
          </a:p>
        </p:txBody>
      </p:sp>
      <p:sp>
        <p:nvSpPr>
          <p:cNvPr id="3" name="Content Placeholder 2"/>
          <p:cNvSpPr>
            <a:spLocks noGrp="1"/>
          </p:cNvSpPr>
          <p:nvPr>
            <p:ph idx="1"/>
          </p:nvPr>
        </p:nvSpPr>
        <p:spPr>
          <a:xfrm>
            <a:off x="1400425" y="1260168"/>
            <a:ext cx="9435541" cy="5452533"/>
          </a:xfrm>
        </p:spPr>
        <p:txBody>
          <a:bodyPr vert="horz" lIns="91440" tIns="45720" rIns="91440" bIns="45720" rtlCol="0" anchor="t">
            <a:normAutofit fontScale="92500" lnSpcReduction="20000"/>
          </a:bodyPr>
          <a:lstStyle/>
          <a:p>
            <a:pPr marL="267970" indent="-267970"/>
            <a:r>
              <a:rPr lang="en-GB" sz="3000" dirty="0"/>
              <a:t>Use </a:t>
            </a:r>
            <a:r>
              <a:rPr lang="en-GB" sz="3000" b="1" dirty="0"/>
              <a:t>the complete Annex A Grant Application File, Part A. </a:t>
            </a:r>
            <a:r>
              <a:rPr lang="en-GB" sz="3000" dirty="0"/>
              <a:t>Do not use own templates &amp; do not tweak the template</a:t>
            </a:r>
            <a:endParaRPr lang="en-US" sz="3000" dirty="0">
              <a:ea typeface="Calibri" panose="020F0502020204030204"/>
              <a:cs typeface="Calibri" panose="020F0502020204030204"/>
            </a:endParaRPr>
          </a:p>
          <a:p>
            <a:pPr marL="267970" indent="-267970"/>
            <a:r>
              <a:rPr lang="en-GB" sz="3000" dirty="0"/>
              <a:t>Submission in </a:t>
            </a:r>
            <a:r>
              <a:rPr lang="en-GB" sz="3000" b="1" dirty="0"/>
              <a:t>English</a:t>
            </a:r>
            <a:r>
              <a:rPr lang="en-GB" sz="3000" dirty="0"/>
              <a:t> only</a:t>
            </a:r>
            <a:endParaRPr lang="en-GB" sz="3000" dirty="0">
              <a:ea typeface="Calibri"/>
              <a:cs typeface="Calibri"/>
            </a:endParaRPr>
          </a:p>
          <a:p>
            <a:pPr marL="267970" indent="-267970"/>
            <a:r>
              <a:rPr lang="en-US" sz="3000" dirty="0"/>
              <a:t>In the concept note, provide </a:t>
            </a:r>
            <a:r>
              <a:rPr lang="en-US" sz="3000" b="1" dirty="0"/>
              <a:t>only an estimate of the amount requested. </a:t>
            </a:r>
            <a:r>
              <a:rPr lang="en-US" sz="3000" dirty="0"/>
              <a:t>Detailed budget (annex B) is only required in second stage (Amount requested in the proposal may not vary more than 20% in relation to the initial estimate)</a:t>
            </a:r>
            <a:endParaRPr lang="en-US" sz="3000" dirty="0">
              <a:ea typeface="Calibri"/>
              <a:cs typeface="Calibri"/>
            </a:endParaRPr>
          </a:p>
          <a:p>
            <a:pPr marL="267970" indent="-267970"/>
            <a:r>
              <a:rPr lang="en-US" sz="3000" dirty="0"/>
              <a:t>Errors or major inconsistencies concerning the points mentioned in the </a:t>
            </a:r>
            <a:r>
              <a:rPr lang="en-US" sz="3000" b="1" dirty="0"/>
              <a:t>instructions</a:t>
            </a:r>
            <a:r>
              <a:rPr lang="en-US" sz="3000" dirty="0"/>
              <a:t> of the form may result in rejection (e.g., content required, pages, …)</a:t>
            </a:r>
            <a:endParaRPr lang="en-US" sz="3000" dirty="0">
              <a:ea typeface="Calibri" panose="020F0502020204030204"/>
              <a:cs typeface="Calibri" panose="020F0502020204030204"/>
            </a:endParaRPr>
          </a:p>
          <a:p>
            <a:pPr marL="267970" indent="-267970"/>
            <a:r>
              <a:rPr lang="en-US" sz="3000" dirty="0" err="1"/>
              <a:t>Enabel</a:t>
            </a:r>
            <a:r>
              <a:rPr lang="en-US" sz="3000" dirty="0"/>
              <a:t> reserves the right to request clarification where the information provided does not enable it to carry out an objective evaluation</a:t>
            </a:r>
            <a:endParaRPr lang="en-US" sz="3000" dirty="0">
              <a:ea typeface="Calibri" panose="020F0502020204030204"/>
              <a:cs typeface="Calibri" panose="020F0502020204030204"/>
            </a:endParaRPr>
          </a:p>
          <a:p>
            <a:pPr marL="267970" indent="-267970"/>
            <a:r>
              <a:rPr lang="en-US" sz="3000" dirty="0"/>
              <a:t>Elements defined in the concept note may not be modified by the applicant in the proposal </a:t>
            </a:r>
            <a:endParaRPr lang="en-US" sz="3000" dirty="0">
              <a:ea typeface="Calibri" panose="020F0502020204030204"/>
              <a:cs typeface="Calibri" panose="020F0502020204030204"/>
            </a:endParaRPr>
          </a:p>
          <a:p>
            <a:pPr marL="0" indent="0">
              <a:buNone/>
            </a:pPr>
            <a:endParaRPr lang="en-US" i="1" dirty="0">
              <a:solidFill>
                <a:srgbClr val="FF0000"/>
              </a:solidFill>
            </a:endParaRPr>
          </a:p>
        </p:txBody>
      </p:sp>
    </p:spTree>
    <p:extLst>
      <p:ext uri="{BB962C8B-B14F-4D97-AF65-F5344CB8AC3E}">
        <p14:creationId xmlns:p14="http://schemas.microsoft.com/office/powerpoint/2010/main" val="703802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4. Concept note application annexes</a:t>
            </a:r>
            <a:endParaRPr lang="en-US" dirty="0">
              <a:solidFill>
                <a:srgbClr val="C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62634367"/>
              </p:ext>
            </p:extLst>
          </p:nvPr>
        </p:nvGraphicFramePr>
        <p:xfrm>
          <a:off x="801352" y="1475766"/>
          <a:ext cx="10745546" cy="1657707"/>
        </p:xfrm>
        <a:graphic>
          <a:graphicData uri="http://schemas.openxmlformats.org/drawingml/2006/table">
            <a:tbl>
              <a:tblPr firstRow="1" firstCol="1" bandRow="1">
                <a:tableStyleId>{0505E3EF-67EA-436B-97B2-0124C06EBD24}</a:tableStyleId>
              </a:tblPr>
              <a:tblGrid>
                <a:gridCol w="10745546">
                  <a:extLst>
                    <a:ext uri="{9D8B030D-6E8A-4147-A177-3AD203B41FA5}">
                      <a16:colId xmlns:a16="http://schemas.microsoft.com/office/drawing/2014/main" val="1377685022"/>
                    </a:ext>
                  </a:extLst>
                </a:gridCol>
              </a:tblGrid>
              <a:tr h="437634">
                <a:tc>
                  <a:txBody>
                    <a:bodyPr/>
                    <a:lstStyle/>
                    <a:p>
                      <a:pPr algn="l">
                        <a:spcBef>
                          <a:spcPts val="600"/>
                        </a:spcBef>
                        <a:spcAft>
                          <a:spcPts val="600"/>
                        </a:spcAft>
                        <a:tabLst>
                          <a:tab pos="1357630" algn="l"/>
                          <a:tab pos="1358265" algn="l"/>
                        </a:tabLst>
                      </a:pPr>
                      <a:r>
                        <a:rPr lang="fr-FR" sz="2200" b="0" dirty="0">
                          <a:effectLst/>
                        </a:rPr>
                        <a:t>1. The concept note </a:t>
                      </a:r>
                      <a:r>
                        <a:rPr lang="fr-FR" sz="2200" b="0" err="1">
                          <a:effectLst/>
                        </a:rPr>
                        <a:t>declaration</a:t>
                      </a:r>
                      <a:r>
                        <a:rPr lang="fr-FR" sz="2200" b="0" dirty="0">
                          <a:effectLst/>
                        </a:rPr>
                        <a:t> </a:t>
                      </a:r>
                      <a:r>
                        <a:rPr lang="fr-FR" sz="2200" b="0" err="1">
                          <a:effectLst/>
                        </a:rPr>
                        <a:t>signed</a:t>
                      </a:r>
                      <a:r>
                        <a:rPr lang="fr-FR" sz="2200" b="0" dirty="0">
                          <a:effectLst/>
                        </a:rPr>
                        <a:t> by the lead </a:t>
                      </a:r>
                      <a:r>
                        <a:rPr lang="fr-FR" sz="2200" b="0" err="1">
                          <a:effectLst/>
                        </a:rPr>
                        <a:t>applicant</a:t>
                      </a:r>
                      <a:endParaRPr lang="en-US" sz="2200" b="0">
                        <a:effectLst/>
                        <a:latin typeface="Times New Roman"/>
                        <a:ea typeface="Times New Roman" panose="02020603050405020304" pitchFamily="18" charset="0"/>
                      </a:endParaRPr>
                    </a:p>
                  </a:txBody>
                  <a:tcPr marL="68498" marR="68498" marT="0" marB="0"/>
                </a:tc>
                <a:extLst>
                  <a:ext uri="{0D108BD9-81ED-4DB2-BD59-A6C34878D82A}">
                    <a16:rowId xmlns:a16="http://schemas.microsoft.com/office/drawing/2014/main" val="3261225638"/>
                  </a:ext>
                </a:extLst>
              </a:tr>
              <a:tr h="397849">
                <a:tc>
                  <a:txBody>
                    <a:bodyPr/>
                    <a:lstStyle/>
                    <a:p>
                      <a:pPr algn="l">
                        <a:spcBef>
                          <a:spcPts val="600"/>
                        </a:spcBef>
                        <a:spcAft>
                          <a:spcPts val="600"/>
                        </a:spcAft>
                        <a:tabLst>
                          <a:tab pos="1357630" algn="l"/>
                          <a:tab pos="1358265" algn="l"/>
                        </a:tabLst>
                      </a:pPr>
                      <a:r>
                        <a:rPr lang="en-GB" sz="2200" b="0" dirty="0">
                          <a:effectLst/>
                        </a:rPr>
                        <a:t>2. </a:t>
                      </a:r>
                      <a:r>
                        <a:rPr lang="en-GB" sz="2200" b="1" dirty="0">
                          <a:effectLst/>
                        </a:rPr>
                        <a:t>Statutes or articles of association </a:t>
                      </a:r>
                      <a:r>
                        <a:rPr lang="en-GB" sz="2200" b="0" dirty="0">
                          <a:effectLst/>
                        </a:rPr>
                        <a:t>of the </a:t>
                      </a:r>
                      <a:r>
                        <a:rPr lang="en-GB" sz="2200" b="1" dirty="0">
                          <a:solidFill>
                            <a:srgbClr val="C00000"/>
                          </a:solidFill>
                          <a:effectLst/>
                        </a:rPr>
                        <a:t>lead applicant and any co-applicant(s).</a:t>
                      </a:r>
                      <a:endParaRPr lang="en-US" sz="2200" b="1">
                        <a:solidFill>
                          <a:srgbClr val="C00000"/>
                        </a:solidFill>
                        <a:effectLst/>
                        <a:latin typeface="Times New Roman"/>
                        <a:ea typeface="Times New Roman" panose="02020603050405020304" pitchFamily="18" charset="0"/>
                      </a:endParaRPr>
                    </a:p>
                  </a:txBody>
                  <a:tcPr marL="68498" marR="68498" marT="0" marB="0"/>
                </a:tc>
                <a:extLst>
                  <a:ext uri="{0D108BD9-81ED-4DB2-BD59-A6C34878D82A}">
                    <a16:rowId xmlns:a16="http://schemas.microsoft.com/office/drawing/2014/main" val="3589260755"/>
                  </a:ext>
                </a:extLst>
              </a:tr>
              <a:tr h="822224">
                <a:tc>
                  <a:txBody>
                    <a:bodyPr/>
                    <a:lstStyle/>
                    <a:p>
                      <a:pPr algn="just">
                        <a:spcBef>
                          <a:spcPts val="600"/>
                        </a:spcBef>
                        <a:spcAft>
                          <a:spcPts val="600"/>
                        </a:spcAft>
                      </a:pPr>
                      <a:r>
                        <a:rPr lang="en-US" sz="2200" b="0" dirty="0">
                          <a:effectLst/>
                        </a:rPr>
                        <a:t>3.</a:t>
                      </a:r>
                      <a:r>
                        <a:rPr lang="en-US" sz="2200" b="0" baseline="0" dirty="0">
                          <a:effectLst/>
                        </a:rPr>
                        <a:t> MoU with relevant authorities (e.g., OPM/KCCA) to operate in Kampala metropolitan targeting urban refugees</a:t>
                      </a:r>
                      <a:r>
                        <a:rPr lang="en-US" sz="2200" b="0" dirty="0">
                          <a:effectLst/>
                        </a:rPr>
                        <a:t> </a:t>
                      </a:r>
                      <a:r>
                        <a:rPr lang="en-US" sz="2200" b="0" dirty="0">
                          <a:solidFill>
                            <a:srgbClr val="C00000"/>
                          </a:solidFill>
                          <a:effectLst/>
                        </a:rPr>
                        <a:t>- </a:t>
                      </a:r>
                      <a:r>
                        <a:rPr lang="en-US" sz="2200" b="1" kern="1200" dirty="0">
                          <a:solidFill>
                            <a:srgbClr val="C00000"/>
                          </a:solidFill>
                          <a:effectLst/>
                          <a:latin typeface="+mn-lt"/>
                          <a:ea typeface="+mn-ea"/>
                          <a:cs typeface="+mn-cs"/>
                        </a:rPr>
                        <a:t>where applicable</a:t>
                      </a:r>
                      <a:endParaRPr lang="en-US" sz="2200" b="0">
                        <a:solidFill>
                          <a:srgbClr val="C00000"/>
                        </a:solidFill>
                        <a:effectLst/>
                        <a:latin typeface="Times New Roman"/>
                        <a:ea typeface="Times New Roman" panose="02020603050405020304" pitchFamily="18" charset="0"/>
                      </a:endParaRPr>
                    </a:p>
                  </a:txBody>
                  <a:tcPr marL="68498" marR="68498" marT="0" marB="0"/>
                </a:tc>
                <a:extLst>
                  <a:ext uri="{0D108BD9-81ED-4DB2-BD59-A6C34878D82A}">
                    <a16:rowId xmlns:a16="http://schemas.microsoft.com/office/drawing/2014/main" val="3238469015"/>
                  </a:ext>
                </a:extLst>
              </a:tr>
            </a:tbl>
          </a:graphicData>
        </a:graphic>
      </p:graphicFrame>
      <p:graphicFrame>
        <p:nvGraphicFramePr>
          <p:cNvPr id="5" name="Tabel 4">
            <a:extLst>
              <a:ext uri="{FF2B5EF4-FFF2-40B4-BE49-F238E27FC236}">
                <a16:creationId xmlns:a16="http://schemas.microsoft.com/office/drawing/2014/main" id="{1E8EB285-0700-1B98-C6AC-73EA913DC004}"/>
              </a:ext>
            </a:extLst>
          </p:cNvPr>
          <p:cNvGraphicFramePr>
            <a:graphicFrameLocks noGrp="1"/>
          </p:cNvGraphicFramePr>
          <p:nvPr>
            <p:extLst>
              <p:ext uri="{D42A27DB-BD31-4B8C-83A1-F6EECF244321}">
                <p14:modId xmlns:p14="http://schemas.microsoft.com/office/powerpoint/2010/main" val="604353563"/>
              </p:ext>
            </p:extLst>
          </p:nvPr>
        </p:nvGraphicFramePr>
        <p:xfrm>
          <a:off x="804929" y="3015802"/>
          <a:ext cx="10743701" cy="3567112"/>
        </p:xfrm>
        <a:graphic>
          <a:graphicData uri="http://schemas.openxmlformats.org/drawingml/2006/table">
            <a:tbl>
              <a:tblPr bandRow="1">
                <a:tableStyleId>{5C22544A-7EE6-4342-B048-85BDC9FD1C3A}</a:tableStyleId>
              </a:tblPr>
              <a:tblGrid>
                <a:gridCol w="10743701">
                  <a:extLst>
                    <a:ext uri="{9D8B030D-6E8A-4147-A177-3AD203B41FA5}">
                      <a16:colId xmlns:a16="http://schemas.microsoft.com/office/drawing/2014/main" val="2201010625"/>
                    </a:ext>
                  </a:extLst>
                </a:gridCol>
              </a:tblGrid>
              <a:tr h="1181100">
                <a:tc>
                  <a:txBody>
                    <a:bodyPr/>
                    <a:lstStyle/>
                    <a:p>
                      <a:pPr fontAlgn="base"/>
                      <a:r>
                        <a:rPr lang="en-GB" sz="2200" b="0" dirty="0">
                          <a:effectLst/>
                          <a:latin typeface="Calibri"/>
                        </a:rPr>
                        <a:t>4. </a:t>
                      </a:r>
                      <a:r>
                        <a:rPr lang="en-GB" sz="2200" b="1" dirty="0">
                          <a:effectLst/>
                          <a:latin typeface="Calibri"/>
                        </a:rPr>
                        <a:t>An external audit report </a:t>
                      </a:r>
                      <a:r>
                        <a:rPr lang="en-GB" sz="2200" b="0" dirty="0">
                          <a:effectLst/>
                          <a:latin typeface="Calibri"/>
                        </a:rPr>
                        <a:t>produced by an approved auditor, certifying the lead applicant accounts for the last available financial year </a:t>
                      </a:r>
                      <a:endParaRPr lang="en-GB" sz="2200" b="1" dirty="0">
                        <a:effectLst/>
                        <a:latin typeface="Calibri"/>
                      </a:endParaRPr>
                    </a:p>
                    <a:p>
                      <a:pPr fontAlgn="base"/>
                      <a:r>
                        <a:rPr lang="en-GB" sz="2200" b="0" dirty="0">
                          <a:solidFill>
                            <a:srgbClr val="C00000"/>
                          </a:solidFill>
                          <a:effectLst/>
                          <a:latin typeface="Calibri"/>
                        </a:rPr>
                        <a:t>– </a:t>
                      </a:r>
                      <a:r>
                        <a:rPr lang="en-GB" sz="2200" b="1" dirty="0">
                          <a:solidFill>
                            <a:srgbClr val="C00000"/>
                          </a:solidFill>
                          <a:effectLst/>
                          <a:latin typeface="Calibri"/>
                        </a:rPr>
                        <a:t>Lead &amp; private applicant only – only if requested amount is above 200,000 EUR</a:t>
                      </a:r>
                      <a:endParaRPr lang="en-GB" sz="2200" b="1" dirty="0">
                        <a:effectLst/>
                        <a:latin typeface="Calibri"/>
                      </a:endParaRPr>
                    </a:p>
                  </a:txBody>
                  <a:tcPr marL="68494" marR="68494">
                    <a:lnL w="9525" cap="flat" cmpd="sng" algn="ctr">
                      <a:solidFill>
                        <a:srgbClr val="A5A5A5"/>
                      </a:solidFill>
                      <a:prstDash val="solid"/>
                      <a:round/>
                      <a:headEnd type="none" w="med" len="med"/>
                      <a:tailEnd type="none" w="med" len="med"/>
                    </a:lnL>
                    <a:lnR w="9525" cap="flat" cmpd="sng" algn="ctr">
                      <a:solidFill>
                        <a:srgbClr val="A5A5A5"/>
                      </a:solidFill>
                      <a:prstDash val="solid"/>
                      <a:round/>
                      <a:headEnd type="none" w="med" len="med"/>
                      <a:tailEnd type="none" w="med" len="med"/>
                    </a:lnR>
                    <a:lnT w="9525" cap="flat" cmpd="sng" algn="ctr">
                      <a:solidFill>
                        <a:srgbClr val="A5A5A5"/>
                      </a:solidFill>
                      <a:prstDash val="solid"/>
                      <a:round/>
                      <a:headEnd type="none" w="med" len="med"/>
                      <a:tailEnd type="none" w="med" len="med"/>
                    </a:lnT>
                    <a:lnB w="9525" cap="flat" cmpd="sng" algn="ctr">
                      <a:solidFill>
                        <a:srgbClr val="A5A5A5"/>
                      </a:solidFill>
                      <a:prstDash val="solid"/>
                      <a:round/>
                      <a:headEnd type="none" w="med" len="med"/>
                      <a:tailEnd type="none" w="med" len="med"/>
                    </a:lnB>
                    <a:solidFill>
                      <a:srgbClr val="F0F0F0"/>
                    </a:solidFill>
                  </a:tcPr>
                </a:tc>
                <a:extLst>
                  <a:ext uri="{0D108BD9-81ED-4DB2-BD59-A6C34878D82A}">
                    <a16:rowId xmlns:a16="http://schemas.microsoft.com/office/drawing/2014/main" val="1288933372"/>
                  </a:ext>
                </a:extLst>
              </a:tr>
              <a:tr h="1457325">
                <a:tc>
                  <a:txBody>
                    <a:bodyPr/>
                    <a:lstStyle/>
                    <a:p>
                      <a:pPr fontAlgn="base"/>
                      <a:r>
                        <a:rPr lang="en-GB" sz="2200" b="0" dirty="0">
                          <a:effectLst/>
                          <a:latin typeface="Calibri"/>
                        </a:rPr>
                        <a:t>5. A copy of the lead applicant’s most recent approved financial statements (income statement and balance sheet for the last closed financial year) </a:t>
                      </a:r>
                      <a:endParaRPr lang="en-GB" sz="2200" b="1" dirty="0">
                        <a:effectLst/>
                        <a:latin typeface="Calibri"/>
                      </a:endParaRPr>
                    </a:p>
                    <a:p>
                      <a:pPr fontAlgn="base"/>
                      <a:r>
                        <a:rPr lang="en-GB" sz="2200" b="0" dirty="0">
                          <a:effectLst/>
                          <a:latin typeface="Calibri"/>
                        </a:rPr>
                        <a:t>– </a:t>
                      </a:r>
                      <a:r>
                        <a:rPr lang="en-GB" sz="2200" b="1" dirty="0">
                          <a:effectLst/>
                          <a:latin typeface="Calibri"/>
                        </a:rPr>
                        <a:t>Lead applicant only; not applicable where the accounts are in practice the same documents as the external audit report of point 4</a:t>
                      </a:r>
                    </a:p>
                  </a:txBody>
                  <a:tcPr marL="68494" marR="68494">
                    <a:lnL w="9525" cap="flat" cmpd="sng" algn="ctr">
                      <a:solidFill>
                        <a:srgbClr val="A5A5A5"/>
                      </a:solidFill>
                      <a:prstDash val="solid"/>
                      <a:round/>
                      <a:headEnd type="none" w="med" len="med"/>
                      <a:tailEnd type="none" w="med" len="med"/>
                    </a:lnL>
                    <a:lnR w="9525" cap="flat" cmpd="sng" algn="ctr">
                      <a:solidFill>
                        <a:srgbClr val="A5A5A5"/>
                      </a:solidFill>
                      <a:prstDash val="solid"/>
                      <a:round/>
                      <a:headEnd type="none" w="med" len="med"/>
                      <a:tailEnd type="none" w="med" len="med"/>
                    </a:lnR>
                    <a:lnT w="9525" cap="flat" cmpd="sng" algn="ctr">
                      <a:solidFill>
                        <a:srgbClr val="A5A5A5"/>
                      </a:solidFill>
                      <a:prstDash val="solid"/>
                      <a:round/>
                      <a:headEnd type="none" w="med" len="med"/>
                      <a:tailEnd type="none" w="med" len="med"/>
                    </a:lnT>
                    <a:lnB w="9525"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34789320"/>
                  </a:ext>
                </a:extLst>
              </a:tr>
              <a:tr h="928687">
                <a:tc>
                  <a:txBody>
                    <a:bodyPr/>
                    <a:lstStyle/>
                    <a:p>
                      <a:pPr fontAlgn="base"/>
                      <a:r>
                        <a:rPr lang="en-GB" sz="2200" b="0" dirty="0">
                          <a:effectLst/>
                          <a:latin typeface="Calibri"/>
                        </a:rPr>
                        <a:t>6. The </a:t>
                      </a:r>
                      <a:r>
                        <a:rPr lang="en-GB" sz="2200" b="1" dirty="0">
                          <a:effectLst/>
                          <a:latin typeface="Calibri"/>
                        </a:rPr>
                        <a:t>legal entity file </a:t>
                      </a:r>
                      <a:r>
                        <a:rPr lang="en-GB" sz="2200" b="0" dirty="0">
                          <a:effectLst/>
                          <a:latin typeface="Calibri"/>
                        </a:rPr>
                        <a:t>(see Annex D of these guidelines) duly completed and signed </a:t>
                      </a:r>
                      <a:r>
                        <a:rPr lang="en-GB" sz="2200" b="1" dirty="0">
                          <a:solidFill>
                            <a:srgbClr val="C00000"/>
                          </a:solidFill>
                          <a:effectLst/>
                          <a:latin typeface="Calibri"/>
                        </a:rPr>
                        <a:t>by the applicant and any co-applicant(s)</a:t>
                      </a:r>
                      <a:r>
                        <a:rPr lang="en-GB" sz="2200" b="0" dirty="0">
                          <a:effectLst/>
                          <a:latin typeface="Calibri"/>
                        </a:rPr>
                        <a:t>, </a:t>
                      </a:r>
                      <a:r>
                        <a:rPr lang="en-GB" sz="2200" b="1" dirty="0">
                          <a:effectLst/>
                          <a:latin typeface="Calibri"/>
                        </a:rPr>
                        <a:t>along with the supporting documents requested</a:t>
                      </a:r>
                    </a:p>
                  </a:txBody>
                  <a:tcPr marL="68494" marR="68494">
                    <a:lnL w="9525" cap="flat" cmpd="sng" algn="ctr">
                      <a:solidFill>
                        <a:srgbClr val="A5A5A5"/>
                      </a:solidFill>
                      <a:prstDash val="solid"/>
                      <a:round/>
                      <a:headEnd type="none" w="med" len="med"/>
                      <a:tailEnd type="none" w="med" len="med"/>
                    </a:lnL>
                    <a:lnR w="9525" cap="flat" cmpd="sng" algn="ctr">
                      <a:solidFill>
                        <a:srgbClr val="A5A5A5"/>
                      </a:solidFill>
                      <a:prstDash val="solid"/>
                      <a:round/>
                      <a:headEnd type="none" w="med" len="med"/>
                      <a:tailEnd type="none" w="med" len="med"/>
                    </a:lnR>
                    <a:lnT w="9525" cap="flat" cmpd="sng" algn="ctr">
                      <a:solidFill>
                        <a:srgbClr val="A5A5A5"/>
                      </a:solidFill>
                      <a:prstDash val="solid"/>
                      <a:round/>
                      <a:headEnd type="none" w="med" len="med"/>
                      <a:tailEnd type="none" w="med" len="med"/>
                    </a:lnT>
                    <a:lnB w="9525" cap="flat" cmpd="sng" algn="ctr">
                      <a:solidFill>
                        <a:srgbClr val="A5A5A5"/>
                      </a:solidFill>
                      <a:prstDash val="solid"/>
                      <a:round/>
                      <a:headEnd type="none" w="med" len="med"/>
                      <a:tailEnd type="none" w="med" len="med"/>
                    </a:lnB>
                    <a:solidFill>
                      <a:srgbClr val="F0F0F0"/>
                    </a:solidFill>
                  </a:tcPr>
                </a:tc>
                <a:extLst>
                  <a:ext uri="{0D108BD9-81ED-4DB2-BD59-A6C34878D82A}">
                    <a16:rowId xmlns:a16="http://schemas.microsoft.com/office/drawing/2014/main" val="3092354930"/>
                  </a:ext>
                </a:extLst>
              </a:tr>
            </a:tbl>
          </a:graphicData>
        </a:graphic>
      </p:graphicFrame>
    </p:spTree>
    <p:extLst>
      <p:ext uri="{BB962C8B-B14F-4D97-AF65-F5344CB8AC3E}">
        <p14:creationId xmlns:p14="http://schemas.microsoft.com/office/powerpoint/2010/main" val="302976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8E0-0E20-FBA2-5FF3-82C7D83EAD58}"/>
              </a:ext>
            </a:extLst>
          </p:cNvPr>
          <p:cNvSpPr>
            <a:spLocks noGrp="1"/>
          </p:cNvSpPr>
          <p:nvPr>
            <p:ph type="title"/>
          </p:nvPr>
        </p:nvSpPr>
        <p:spPr/>
        <p:txBody>
          <a:bodyPr vert="horz" lIns="91440" tIns="45720" rIns="91440" bIns="45720" rtlCol="0" anchor="t">
            <a:normAutofit/>
          </a:bodyPr>
          <a:lstStyle/>
          <a:p>
            <a:r>
              <a:rPr lang="fr-BE" b="1" dirty="0">
                <a:solidFill>
                  <a:srgbClr val="C00000"/>
                </a:solidFill>
                <a:ea typeface="Calibri"/>
                <a:cs typeface="Calibri"/>
              </a:rPr>
              <a:t>1. </a:t>
            </a:r>
            <a:r>
              <a:rPr lang="fr-BE" b="1" dirty="0" err="1">
                <a:solidFill>
                  <a:srgbClr val="C00000"/>
                </a:solidFill>
                <a:ea typeface="Calibri"/>
                <a:cs typeface="Calibri"/>
              </a:rPr>
              <a:t>Cn't</a:t>
            </a:r>
            <a:r>
              <a:rPr lang="fr-BE" b="1" dirty="0">
                <a:solidFill>
                  <a:srgbClr val="C00000"/>
                </a:solidFill>
                <a:ea typeface="Calibri"/>
                <a:cs typeface="Calibri"/>
              </a:rPr>
              <a:t> Introduction - WeWork</a:t>
            </a:r>
            <a:endParaRPr lang="en-US" dirty="0">
              <a:solidFill>
                <a:srgbClr val="C00000"/>
              </a:solidFill>
              <a:ea typeface="+mj-lt"/>
              <a:cs typeface="+mj-lt"/>
            </a:endParaRPr>
          </a:p>
          <a:p>
            <a:endParaRPr lang="en-US" dirty="0">
              <a:ea typeface="Calibri"/>
              <a:cs typeface="Calibri"/>
            </a:endParaRPr>
          </a:p>
        </p:txBody>
      </p:sp>
      <p:sp>
        <p:nvSpPr>
          <p:cNvPr id="8" name="TextBox 7">
            <a:extLst>
              <a:ext uri="{FF2B5EF4-FFF2-40B4-BE49-F238E27FC236}">
                <a16:creationId xmlns:a16="http://schemas.microsoft.com/office/drawing/2014/main" id="{4815F690-6AA1-E6AC-84AE-119667E773A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Picture 2">
            <a:extLst>
              <a:ext uri="{FF2B5EF4-FFF2-40B4-BE49-F238E27FC236}">
                <a16:creationId xmlns:a16="http://schemas.microsoft.com/office/drawing/2014/main" id="{D1990829-E9DE-655E-54BD-3019DFC48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71" y="1008242"/>
            <a:ext cx="9066503" cy="5717516"/>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90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dirty="0">
                <a:solidFill>
                  <a:srgbClr val="C00000"/>
                </a:solidFill>
              </a:rPr>
              <a:t>5. Application </a:t>
            </a:r>
            <a:r>
              <a:rPr lang="fr-BE" b="1" dirty="0" err="1">
                <a:solidFill>
                  <a:srgbClr val="C00000"/>
                </a:solidFill>
              </a:rPr>
              <a:t>procedure</a:t>
            </a:r>
            <a:endParaRPr lang="fr-BE" b="1" dirty="0">
              <a:solidFill>
                <a:srgbClr val="C00000"/>
              </a:solidFill>
              <a:cs typeface="Calibri"/>
            </a:endParaRPr>
          </a:p>
        </p:txBody>
      </p:sp>
      <p:sp>
        <p:nvSpPr>
          <p:cNvPr id="3" name="Content Placeholder 2"/>
          <p:cNvSpPr>
            <a:spLocks noGrp="1"/>
          </p:cNvSpPr>
          <p:nvPr>
            <p:ph idx="1"/>
          </p:nvPr>
        </p:nvSpPr>
        <p:spPr>
          <a:xfrm>
            <a:off x="2094272" y="1436916"/>
            <a:ext cx="8229600" cy="5096933"/>
          </a:xfrm>
        </p:spPr>
        <p:txBody>
          <a:bodyPr vert="horz" lIns="91440" tIns="45720" rIns="91440" bIns="45720" rtlCol="0" anchor="t">
            <a:normAutofit/>
          </a:bodyPr>
          <a:lstStyle/>
          <a:p>
            <a:pPr>
              <a:buNone/>
            </a:pPr>
            <a:endParaRPr lang="en-US" dirty="0">
              <a:ea typeface="+mn-lt"/>
              <a:cs typeface="+mn-lt"/>
            </a:endParaRPr>
          </a:p>
          <a:p>
            <a:pPr>
              <a:buNone/>
            </a:pPr>
            <a:r>
              <a:rPr lang="en-US" dirty="0">
                <a:ea typeface="+mn-lt"/>
                <a:cs typeface="+mn-lt"/>
              </a:rPr>
              <a:t>Guidelines, annexes, clarifications (Q&amp;A) and all other communication:</a:t>
            </a:r>
          </a:p>
          <a:p>
            <a:pPr marL="267970" indent="-267970">
              <a:buNone/>
            </a:pPr>
            <a:r>
              <a:rPr lang="en-US" dirty="0">
                <a:ea typeface="+mn-lt"/>
                <a:cs typeface="+mn-lt"/>
                <a:hlinkClick r:id="rId2"/>
              </a:rPr>
              <a:t>https://www.enabel.be/grants/</a:t>
            </a:r>
            <a:r>
              <a:rPr lang="en-US" dirty="0">
                <a:ea typeface="+mn-lt"/>
                <a:cs typeface="+mn-lt"/>
              </a:rPr>
              <a:t> </a:t>
            </a:r>
          </a:p>
          <a:p>
            <a:pPr marL="0" indent="0">
              <a:buNone/>
            </a:pPr>
            <a:endParaRPr lang="en-US" i="1" dirty="0">
              <a:solidFill>
                <a:srgbClr val="FF0000"/>
              </a:solidFill>
              <a:cs typeface="Calibri"/>
            </a:endParaRPr>
          </a:p>
          <a:p>
            <a:pPr marL="0" indent="0">
              <a:buNone/>
            </a:pPr>
            <a:r>
              <a:rPr lang="en-US" dirty="0">
                <a:cs typeface="Calibri"/>
              </a:rPr>
              <a:t>Uganda – Open calls:  </a:t>
            </a:r>
            <a:endParaRPr lang="en-US" b="1" cap="all" dirty="0"/>
          </a:p>
          <a:p>
            <a:pPr marL="0" indent="0">
              <a:buNone/>
            </a:pPr>
            <a:endParaRPr lang="en-US" cap="all" dirty="0">
              <a:solidFill>
                <a:schemeClr val="tx1">
                  <a:lumMod val="65000"/>
                  <a:lumOff val="35000"/>
                </a:schemeClr>
              </a:solidFill>
              <a:cs typeface="Calibri"/>
            </a:endParaRPr>
          </a:p>
          <a:p>
            <a:pPr marL="0" indent="0">
              <a:buNone/>
            </a:pPr>
            <a:r>
              <a:rPr lang="en-US" b="1" cap="all" dirty="0">
                <a:solidFill>
                  <a:schemeClr val="tx1">
                    <a:lumMod val="65000"/>
                    <a:lumOff val="35000"/>
                  </a:schemeClr>
                </a:solidFill>
                <a:cs typeface="Calibri"/>
              </a:rPr>
              <a:t>Kampala metropolitan</a:t>
            </a:r>
            <a:r>
              <a:rPr lang="en-US" cap="all" dirty="0">
                <a:solidFill>
                  <a:schemeClr val="tx1">
                    <a:lumMod val="65000"/>
                    <a:lumOff val="35000"/>
                  </a:schemeClr>
                </a:solidFill>
                <a:cs typeface="Calibri"/>
              </a:rPr>
              <a:t>: reference number UGA22003-10008</a:t>
            </a:r>
          </a:p>
          <a:p>
            <a:pPr marL="0" indent="0">
              <a:buNone/>
            </a:pPr>
            <a:endParaRPr lang="en-US" dirty="0">
              <a:solidFill>
                <a:schemeClr val="tx1">
                  <a:lumMod val="65000"/>
                  <a:lumOff val="35000"/>
                </a:schemeClr>
              </a:solidFill>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829690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dirty="0">
                <a:solidFill>
                  <a:srgbClr val="C00000"/>
                </a:solidFill>
              </a:rPr>
              <a:t>5. Application </a:t>
            </a:r>
            <a:r>
              <a:rPr lang="fr-BE" b="1" dirty="0" err="1">
                <a:solidFill>
                  <a:srgbClr val="C00000"/>
                </a:solidFill>
              </a:rPr>
              <a:t>procedure</a:t>
            </a:r>
            <a:r>
              <a:rPr lang="fr-BE" b="1" dirty="0">
                <a:solidFill>
                  <a:srgbClr val="C00000"/>
                </a:solidFill>
              </a:rPr>
              <a:t> </a:t>
            </a:r>
            <a:endParaRPr lang="fr-BE" b="1">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0" indent="0">
              <a:buNone/>
            </a:pPr>
            <a:endParaRPr lang="en-US" cap="all" dirty="0">
              <a:solidFill>
                <a:schemeClr val="tx1">
                  <a:lumMod val="65000"/>
                  <a:lumOff val="35000"/>
                </a:schemeClr>
              </a:solidFill>
              <a:cs typeface="Calibri"/>
            </a:endParaRPr>
          </a:p>
          <a:p>
            <a:pPr marL="0" indent="0">
              <a:buNone/>
            </a:pPr>
            <a:r>
              <a:rPr lang="en-US" b="1" i="1" cap="all" dirty="0">
                <a:solidFill>
                  <a:srgbClr val="C00000"/>
                </a:solidFill>
                <a:cs typeface="Calibri"/>
              </a:rPr>
              <a:t>Remaining questions: </a:t>
            </a:r>
            <a:r>
              <a:rPr lang="en-GB" b="1" i="1" u="none" strike="noStrike" baseline="0" dirty="0">
                <a:solidFill>
                  <a:srgbClr val="0000FF"/>
                </a:solidFill>
              </a:rPr>
              <a:t>sdf.grants@enabel.be </a:t>
            </a:r>
          </a:p>
          <a:p>
            <a:pPr marL="0" indent="0">
              <a:buNone/>
            </a:pPr>
            <a:endParaRPr lang="en-GB" b="1" i="1" dirty="0">
              <a:solidFill>
                <a:srgbClr val="0000FF"/>
              </a:solidFill>
              <a:cs typeface="Calibri"/>
            </a:endParaRPr>
          </a:p>
          <a:p>
            <a:pPr marL="0" indent="0">
              <a:buNone/>
            </a:pPr>
            <a:r>
              <a:rPr lang="en-GB" b="1" i="1" dirty="0">
                <a:solidFill>
                  <a:srgbClr val="C00000"/>
                </a:solidFill>
                <a:cs typeface="Calibri"/>
              </a:rPr>
              <a:t>Subject: </a:t>
            </a:r>
            <a:r>
              <a:rPr lang="en-GB" b="1" i="1" dirty="0">
                <a:solidFill>
                  <a:srgbClr val="0000FF"/>
                </a:solidFill>
                <a:cs typeface="Calibri"/>
              </a:rPr>
              <a:t>reference number + name</a:t>
            </a:r>
            <a:endParaRPr lang="en-US" i="1" dirty="0">
              <a:solidFill>
                <a:srgbClr val="FF0000"/>
              </a:solidFill>
              <a:cs typeface="Calibri"/>
            </a:endParaRPr>
          </a:p>
        </p:txBody>
      </p:sp>
    </p:spTree>
    <p:extLst>
      <p:ext uri="{BB962C8B-B14F-4D97-AF65-F5344CB8AC3E}">
        <p14:creationId xmlns:p14="http://schemas.microsoft.com/office/powerpoint/2010/main" val="1125514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5.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a:p>
            <a:pPr marL="0" indent="0">
              <a:buNone/>
            </a:pPr>
            <a:r>
              <a:rPr lang="en-US" dirty="0">
                <a:solidFill>
                  <a:schemeClr val="tx1">
                    <a:lumMod val="75000"/>
                    <a:lumOff val="25000"/>
                  </a:schemeClr>
                </a:solidFill>
              </a:rPr>
              <a:t>Deadline for application</a:t>
            </a:r>
            <a:r>
              <a:rPr lang="en-US" b="1" dirty="0">
                <a:solidFill>
                  <a:schemeClr val="tx1">
                    <a:lumMod val="75000"/>
                    <a:lumOff val="25000"/>
                  </a:schemeClr>
                </a:solidFill>
              </a:rPr>
              <a:t>: </a:t>
            </a:r>
            <a:r>
              <a:rPr lang="en-US" b="1" dirty="0">
                <a:solidFill>
                  <a:srgbClr val="C00000"/>
                </a:solidFill>
              </a:rPr>
              <a:t>05/09/2024 at </a:t>
            </a:r>
            <a:r>
              <a:rPr lang="en-US" b="1" u="sng" dirty="0">
                <a:solidFill>
                  <a:srgbClr val="C00000"/>
                </a:solidFill>
              </a:rPr>
              <a:t>5 PM EAT</a:t>
            </a:r>
            <a:endParaRPr lang="en-US" b="1" u="sng" dirty="0">
              <a:solidFill>
                <a:srgbClr val="C00000"/>
              </a:solidFill>
              <a:ea typeface="Calibri"/>
              <a:cs typeface="Calibri"/>
            </a:endParaRPr>
          </a:p>
          <a:p>
            <a:pPr marL="0" indent="0">
              <a:buNone/>
            </a:pPr>
            <a:endParaRPr lang="nl-BE">
              <a:solidFill>
                <a:schemeClr val="tx1">
                  <a:lumMod val="75000"/>
                  <a:lumOff val="25000"/>
                </a:schemeClr>
              </a:solidFill>
            </a:endParaRPr>
          </a:p>
          <a:p>
            <a:pPr marL="0" indent="0">
              <a:buNone/>
            </a:pPr>
            <a:r>
              <a:rPr lang="nl-BE" b="1" dirty="0">
                <a:solidFill>
                  <a:srgbClr val="C00000"/>
                </a:solidFill>
              </a:rPr>
              <a:t>!!! </a:t>
            </a:r>
            <a:r>
              <a:rPr lang="nl-BE" dirty="0">
                <a:solidFill>
                  <a:schemeClr val="tx1">
                    <a:lumMod val="75000"/>
                    <a:lumOff val="25000"/>
                  </a:schemeClr>
                </a:solidFill>
              </a:rPr>
              <a:t>Online </a:t>
            </a:r>
            <a:r>
              <a:rPr lang="nl-BE" dirty="0" err="1">
                <a:solidFill>
                  <a:schemeClr val="tx1">
                    <a:lumMod val="75000"/>
                    <a:lumOff val="25000"/>
                  </a:schemeClr>
                </a:solidFill>
              </a:rPr>
              <a:t>submission</a:t>
            </a:r>
            <a:r>
              <a:rPr lang="nl-BE" dirty="0">
                <a:solidFill>
                  <a:schemeClr val="tx1">
                    <a:lumMod val="75000"/>
                    <a:lumOff val="25000"/>
                  </a:schemeClr>
                </a:solidFill>
              </a:rPr>
              <a:t> form – </a:t>
            </a:r>
            <a:r>
              <a:rPr lang="nl-BE" b="1" i="1" dirty="0">
                <a:solidFill>
                  <a:schemeClr val="tx1">
                    <a:lumMod val="75000"/>
                    <a:lumOff val="25000"/>
                  </a:schemeClr>
                </a:solidFill>
              </a:rPr>
              <a:t>‘</a:t>
            </a:r>
            <a:r>
              <a:rPr lang="nl-BE" b="1" i="1" dirty="0" err="1">
                <a:solidFill>
                  <a:schemeClr val="tx1">
                    <a:lumMod val="75000"/>
                    <a:lumOff val="25000"/>
                  </a:schemeClr>
                </a:solidFill>
              </a:rPr>
              <a:t>Submit</a:t>
            </a:r>
            <a:r>
              <a:rPr lang="nl-BE" b="1" i="1" dirty="0">
                <a:solidFill>
                  <a:schemeClr val="tx1">
                    <a:lumMod val="75000"/>
                    <a:lumOff val="25000"/>
                  </a:schemeClr>
                </a:solidFill>
              </a:rPr>
              <a:t>’: </a:t>
            </a:r>
            <a:r>
              <a:rPr lang="nl-BE" b="1" dirty="0">
                <a:solidFill>
                  <a:schemeClr val="accent1">
                    <a:lumMod val="76000"/>
                  </a:schemeClr>
                </a:solidFill>
                <a:ea typeface="+mn-lt"/>
                <a:cs typeface="+mn-lt"/>
                <a:hlinkClick r:id="rId2">
                  <a:extLst>
                    <a:ext uri="{A12FA001-AC4F-418D-AE19-62706E023703}">
                      <ahyp:hlinkClr xmlns:ahyp="http://schemas.microsoft.com/office/drawing/2018/hyperlinkcolor" val="tx"/>
                    </a:ext>
                  </a:extLst>
                </a:hlinkClick>
              </a:rPr>
              <a:t>https://submit.link/2O5</a:t>
            </a:r>
            <a:r>
              <a:rPr lang="nl-BE" dirty="0">
                <a:solidFill>
                  <a:schemeClr val="accent1">
                    <a:lumMod val="76000"/>
                  </a:schemeClr>
                </a:solidFill>
                <a:ea typeface="+mn-lt"/>
                <a:cs typeface="+mn-lt"/>
              </a:rPr>
              <a:t>  </a:t>
            </a:r>
            <a:endParaRPr lang="en-GB" b="1" i="0" u="none" strike="noStrike" baseline="0" dirty="0">
              <a:solidFill>
                <a:schemeClr val="accent1">
                  <a:lumMod val="76000"/>
                </a:schemeClr>
              </a:solidFill>
              <a:ea typeface="+mn-lt"/>
              <a:cs typeface="+mn-lt"/>
            </a:endParaRPr>
          </a:p>
          <a:p>
            <a:pPr marL="0" indent="0">
              <a:buNone/>
            </a:pPr>
            <a:endParaRPr lang="en-GB" sz="2800" b="1">
              <a:solidFill>
                <a:srgbClr val="0000FF"/>
              </a:solidFill>
            </a:endParaRPr>
          </a:p>
          <a:p>
            <a:pPr marL="0" indent="0">
              <a:buNone/>
            </a:pPr>
            <a:r>
              <a:rPr lang="en-GB" sz="2800" b="1" dirty="0">
                <a:solidFill>
                  <a:srgbClr val="C00000"/>
                </a:solidFill>
              </a:rPr>
              <a:t>SUBMISSIONS BY EMAIL/POST </a:t>
            </a:r>
            <a:r>
              <a:rPr lang="en-GB" sz="2800" b="1" i="0" u="none" strike="noStrike" baseline="0" dirty="0">
                <a:solidFill>
                  <a:srgbClr val="C00000"/>
                </a:solidFill>
                <a:sym typeface="Wingdings" panose="05000000000000000000" pitchFamily="2" charset="2"/>
              </a:rPr>
              <a:t> AUTOMATIC REJECTION</a:t>
            </a:r>
            <a:endParaRPr lang="en-GB" sz="2800" b="1" i="0" u="none" strike="noStrike" baseline="0" dirty="0">
              <a:solidFill>
                <a:srgbClr val="C00000"/>
              </a:solidFill>
              <a:ea typeface="Calibri"/>
              <a:cs typeface="Calibri"/>
            </a:endParaRPr>
          </a:p>
          <a:p>
            <a:pPr marL="0" indent="0">
              <a:buNone/>
            </a:pPr>
            <a:endParaRPr lang="en-US" sz="28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2456228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5.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dirty="0">
                <a:solidFill>
                  <a:schemeClr val="tx1">
                    <a:lumMod val="75000"/>
                    <a:lumOff val="25000"/>
                  </a:schemeClr>
                </a:solidFill>
              </a:rPr>
              <a:t>Online </a:t>
            </a:r>
            <a:r>
              <a:rPr lang="nl-BE" dirty="0" err="1">
                <a:solidFill>
                  <a:schemeClr val="tx1">
                    <a:lumMod val="75000"/>
                    <a:lumOff val="25000"/>
                  </a:schemeClr>
                </a:solidFill>
              </a:rPr>
              <a:t>submission</a:t>
            </a:r>
            <a:r>
              <a:rPr lang="nl-BE" dirty="0">
                <a:solidFill>
                  <a:schemeClr val="tx1">
                    <a:lumMod val="75000"/>
                    <a:lumOff val="25000"/>
                  </a:schemeClr>
                </a:solidFill>
              </a:rPr>
              <a:t> form – </a:t>
            </a:r>
            <a:r>
              <a:rPr lang="nl-BE" b="1" i="1" dirty="0">
                <a:solidFill>
                  <a:schemeClr val="tx1">
                    <a:lumMod val="75000"/>
                    <a:lumOff val="25000"/>
                  </a:schemeClr>
                </a:solidFill>
              </a:rPr>
              <a:t>‘</a:t>
            </a:r>
            <a:r>
              <a:rPr lang="nl-BE" b="1" i="1" dirty="0" err="1">
                <a:solidFill>
                  <a:schemeClr val="tx1">
                    <a:lumMod val="75000"/>
                    <a:lumOff val="25000"/>
                  </a:schemeClr>
                </a:solidFill>
              </a:rPr>
              <a:t>Submit</a:t>
            </a:r>
            <a:r>
              <a:rPr lang="nl-BE" b="1" i="1" dirty="0">
                <a:solidFill>
                  <a:schemeClr val="tx1">
                    <a:lumMod val="75000"/>
                    <a:lumOff val="25000"/>
                  </a:schemeClr>
                </a:solidFill>
              </a:rPr>
              <a:t>’: </a:t>
            </a:r>
            <a:r>
              <a:rPr lang="nl-BE" b="1" i="1" dirty="0">
                <a:solidFill>
                  <a:schemeClr val="accent1">
                    <a:lumMod val="76000"/>
                  </a:schemeClr>
                </a:solidFill>
                <a:hlinkClick r:id="rId2">
                  <a:extLst>
                    <a:ext uri="{A12FA001-AC4F-418D-AE19-62706E023703}">
                      <ahyp:hlinkClr xmlns:ahyp="http://schemas.microsoft.com/office/drawing/2018/hyperlinkcolor" val="tx"/>
                    </a:ext>
                  </a:extLst>
                </a:hlinkClick>
              </a:rPr>
              <a:t>https://submit.link/2O5</a:t>
            </a:r>
            <a:r>
              <a:rPr lang="nl-BE" b="1" i="1" dirty="0">
                <a:solidFill>
                  <a:schemeClr val="accent1">
                    <a:lumMod val="76000"/>
                  </a:schemeClr>
                </a:solidFill>
              </a:rPr>
              <a:t> </a:t>
            </a:r>
            <a:r>
              <a:rPr lang="en-GB" sz="2800" b="1" dirty="0">
                <a:solidFill>
                  <a:srgbClr val="0000FF"/>
                </a:solidFill>
              </a:rPr>
              <a:t> </a:t>
            </a:r>
            <a:endParaRPr lang="en-GB" sz="8800" b="1" i="0" u="none" strike="noStrike" baseline="0" dirty="0">
              <a:solidFill>
                <a:srgbClr val="0000FF"/>
              </a:solidFill>
              <a:ea typeface="Calibri" panose="020F0502020204030204"/>
              <a:cs typeface="Calibri" panose="020F0502020204030204"/>
            </a:endParaRPr>
          </a:p>
          <a:p>
            <a:pPr marL="0" indent="0">
              <a:buNone/>
            </a:pPr>
            <a:endParaRPr lang="en-GB" sz="2800" b="1">
              <a:solidFill>
                <a:srgbClr val="0000FF"/>
              </a:solidFill>
            </a:endParaRPr>
          </a:p>
          <a:p>
            <a:pPr marL="0" indent="0">
              <a:buNone/>
            </a:pPr>
            <a:r>
              <a:rPr lang="en-GB" sz="2800" b="1" i="1" u="none" strike="noStrike" baseline="0" dirty="0">
                <a:solidFill>
                  <a:srgbClr val="C00000"/>
                </a:solidFill>
              </a:rPr>
              <a:t>Demo</a:t>
            </a:r>
            <a:r>
              <a:rPr lang="en-GB" sz="2800" b="1" i="1" dirty="0">
                <a:solidFill>
                  <a:srgbClr val="C00000"/>
                </a:solidFill>
              </a:rPr>
              <a:t> </a:t>
            </a:r>
            <a:endParaRPr lang="en-GB" sz="2800" b="1" i="1" u="none" strike="noStrike" baseline="0">
              <a:solidFill>
                <a:srgbClr val="C00000"/>
              </a:solidFill>
              <a:ea typeface="Calibri"/>
              <a:cs typeface="Calibri"/>
            </a:endParaRPr>
          </a:p>
          <a:p>
            <a:pPr marL="0" indent="0">
              <a:buNone/>
            </a:pPr>
            <a:endParaRPr lang="en-US" sz="2800" b="1">
              <a:solidFill>
                <a:srgbClr val="C00000"/>
              </a:solidFill>
            </a:endParaRPr>
          </a:p>
          <a:p>
            <a:pPr>
              <a:buFontTx/>
              <a:buChar char="-"/>
            </a:pPr>
            <a:r>
              <a:rPr lang="en-US" sz="2800" b="1" dirty="0">
                <a:solidFill>
                  <a:srgbClr val="C00000"/>
                </a:solidFill>
              </a:rPr>
              <a:t>Avoid last minute submission; </a:t>
            </a:r>
            <a:r>
              <a:rPr lang="en-US" sz="2800" dirty="0">
                <a:solidFill>
                  <a:srgbClr val="C00000"/>
                </a:solidFill>
              </a:rPr>
              <a:t>System automatically closes when past deadline</a:t>
            </a:r>
            <a:endParaRPr lang="en-US" sz="2800" dirty="0">
              <a:solidFill>
                <a:srgbClr val="C00000"/>
              </a:solidFill>
              <a:ea typeface="Calibri"/>
              <a:cs typeface="Calibri"/>
            </a:endParaRPr>
          </a:p>
          <a:p>
            <a:pPr>
              <a:buFontTx/>
              <a:buChar char="-"/>
            </a:pPr>
            <a:r>
              <a:rPr lang="en-US" sz="2800" dirty="0">
                <a:solidFill>
                  <a:srgbClr val="C00000"/>
                </a:solidFill>
              </a:rPr>
              <a:t>Start working on a</a:t>
            </a:r>
            <a:r>
              <a:rPr lang="en-US" sz="2800" b="1" dirty="0">
                <a:solidFill>
                  <a:srgbClr val="C00000"/>
                </a:solidFill>
              </a:rPr>
              <a:t> draft </a:t>
            </a:r>
            <a:r>
              <a:rPr lang="en-US" sz="2800" dirty="0">
                <a:solidFill>
                  <a:srgbClr val="C00000"/>
                </a:solidFill>
              </a:rPr>
              <a:t>timely (you can always go back to your draft, it saves automatically</a:t>
            </a:r>
            <a:r>
              <a:rPr lang="en-US" sz="2400" dirty="0">
                <a:solidFill>
                  <a:srgbClr val="C00000"/>
                </a:solidFill>
              </a:rPr>
              <a:t>)</a:t>
            </a:r>
            <a:endParaRPr lang="en-US" sz="2400" dirty="0">
              <a:solidFill>
                <a:srgbClr val="C00000"/>
              </a:solidFill>
              <a:ea typeface="Calibri"/>
              <a:cs typeface="Calibri"/>
            </a:endParaRPr>
          </a:p>
          <a:p>
            <a:pPr>
              <a:buFontTx/>
              <a:buChar char="-"/>
            </a:pPr>
            <a:r>
              <a:rPr lang="en-US" sz="2800" b="1" dirty="0">
                <a:solidFill>
                  <a:srgbClr val="C00000"/>
                </a:solidFill>
              </a:rPr>
              <a:t>Get documentation (annexes to the application file) ready </a:t>
            </a:r>
            <a:r>
              <a:rPr lang="en-US" sz="2800" dirty="0">
                <a:solidFill>
                  <a:srgbClr val="C00000"/>
                </a:solidFill>
              </a:rPr>
              <a:t>on time; you cannot proceed to uploading application file before uploading the annexes)</a:t>
            </a:r>
            <a:endParaRPr lang="en-US" sz="2800" dirty="0">
              <a:solidFill>
                <a:srgbClr val="C00000"/>
              </a:solidFill>
              <a:ea typeface="Calibri"/>
              <a:cs typeface="Calibri"/>
            </a:endParaRPr>
          </a:p>
          <a:p>
            <a:pPr lvl="1">
              <a:buFontTx/>
              <a:buChar char="-"/>
            </a:pPr>
            <a:endParaRPr lang="en-US" sz="2400">
              <a:solidFill>
                <a:srgbClr val="C00000"/>
              </a:solidFill>
            </a:endParaRPr>
          </a:p>
          <a:p>
            <a:pPr lvl="1">
              <a:buFontTx/>
              <a:buChar char="-"/>
            </a:pPr>
            <a:endParaRPr lang="en-US" sz="24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57184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5.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chemeClr val="tx1">
                  <a:lumMod val="75000"/>
                  <a:lumOff val="25000"/>
                </a:schemeClr>
              </a:solidFill>
              <a:cs typeface="Calibri"/>
            </a:endParaRPr>
          </a:p>
          <a:p>
            <a:pPr marL="0" indent="0">
              <a:buNone/>
            </a:pPr>
            <a:endParaRPr lang="en-US" i="1">
              <a:solidFill>
                <a:schemeClr val="tx1">
                  <a:lumMod val="75000"/>
                  <a:lumOff val="25000"/>
                </a:schemeClr>
              </a:solidFill>
              <a:cs typeface="Calibri"/>
            </a:endParaRPr>
          </a:p>
          <a:p>
            <a:pPr>
              <a:buFontTx/>
              <a:buChar char="-"/>
            </a:pPr>
            <a:r>
              <a:rPr lang="en-US" b="1">
                <a:solidFill>
                  <a:schemeClr val="tx1">
                    <a:lumMod val="75000"/>
                    <a:lumOff val="25000"/>
                  </a:schemeClr>
                </a:solidFill>
                <a:cs typeface="Calibri"/>
              </a:rPr>
              <a:t>Timely</a:t>
            </a:r>
            <a:endParaRPr lang="en-US" b="1">
              <a:solidFill>
                <a:schemeClr val="tx1">
                  <a:lumMod val="75000"/>
                  <a:lumOff val="25000"/>
                </a:schemeClr>
              </a:solidFill>
              <a:ea typeface="Calibri"/>
              <a:cs typeface="Calibri"/>
            </a:endParaRPr>
          </a:p>
          <a:p>
            <a:pPr>
              <a:buFontTx/>
              <a:buChar char="-"/>
            </a:pPr>
            <a:r>
              <a:rPr lang="en-US" b="1">
                <a:solidFill>
                  <a:schemeClr val="tx1">
                    <a:lumMod val="75000"/>
                    <a:lumOff val="25000"/>
                  </a:schemeClr>
                </a:solidFill>
                <a:cs typeface="Calibri"/>
              </a:rPr>
              <a:t>Complete (guide + declaration + annexes)</a:t>
            </a:r>
            <a:endParaRPr lang="en-US" b="1">
              <a:solidFill>
                <a:schemeClr val="tx1">
                  <a:lumMod val="75000"/>
                  <a:lumOff val="25000"/>
                </a:schemeClr>
              </a:solidFill>
              <a:ea typeface="Calibri"/>
              <a:cs typeface="Calibri"/>
            </a:endParaRPr>
          </a:p>
          <a:p>
            <a:pPr>
              <a:buFontTx/>
              <a:buChar char="-"/>
            </a:pPr>
            <a:r>
              <a:rPr lang="en-US" b="1">
                <a:solidFill>
                  <a:schemeClr val="tx1">
                    <a:lumMod val="75000"/>
                    <a:lumOff val="25000"/>
                  </a:schemeClr>
                </a:solidFill>
                <a:cs typeface="Calibri"/>
              </a:rPr>
              <a:t>and following the procedure (use the template!) </a:t>
            </a:r>
            <a:endParaRPr lang="en-US" b="1">
              <a:solidFill>
                <a:schemeClr val="tx1">
                  <a:lumMod val="75000"/>
                  <a:lumOff val="25000"/>
                </a:schemeClr>
              </a:solidFill>
              <a:ea typeface="Calibri"/>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406914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409472" cy="1325563"/>
          </a:xfrm>
        </p:spPr>
        <p:txBody>
          <a:bodyPr vert="horz" lIns="91440" tIns="45720" rIns="91440" bIns="45720" rtlCol="0" anchor="t">
            <a:normAutofit/>
          </a:bodyPr>
          <a:lstStyle/>
          <a:p>
            <a:r>
              <a:rPr lang="fr-BE" b="1" dirty="0">
                <a:solidFill>
                  <a:srgbClr val="C00000"/>
                </a:solidFill>
              </a:rPr>
              <a:t>5. Evaluation and </a:t>
            </a:r>
            <a:r>
              <a:rPr lang="fr-BE" b="1" dirty="0" err="1">
                <a:solidFill>
                  <a:srgbClr val="C00000"/>
                </a:solidFill>
              </a:rPr>
              <a:t>selection</a:t>
            </a:r>
            <a:r>
              <a:rPr lang="fr-BE" b="1" dirty="0">
                <a:solidFill>
                  <a:srgbClr val="C00000"/>
                </a:solidFill>
              </a:rPr>
              <a:t> </a:t>
            </a:r>
            <a:r>
              <a:rPr lang="fr-BE" b="1" dirty="0" err="1">
                <a:solidFill>
                  <a:srgbClr val="C00000"/>
                </a:solidFill>
              </a:rPr>
              <a:t>procedure</a:t>
            </a:r>
            <a:r>
              <a:rPr lang="fr-BE" b="1" dirty="0">
                <a:solidFill>
                  <a:srgbClr val="C00000"/>
                </a:solidFill>
              </a:rPr>
              <a:t> –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022193019"/>
              </p:ext>
            </p:extLst>
          </p:nvPr>
        </p:nvGraphicFramePr>
        <p:xfrm>
          <a:off x="1796125" y="1826347"/>
          <a:ext cx="8500534" cy="4873307"/>
        </p:xfrm>
        <a:graphic>
          <a:graphicData uri="http://schemas.openxmlformats.org/drawingml/2006/table">
            <a:tbl>
              <a:tblPr>
                <a:tableStyleId>{5C22544A-7EE6-4342-B048-85BDC9FD1C3A}</a:tableStyleId>
              </a:tblPr>
              <a:tblGrid>
                <a:gridCol w="4351604">
                  <a:extLst>
                    <a:ext uri="{9D8B030D-6E8A-4147-A177-3AD203B41FA5}">
                      <a16:colId xmlns:a16="http://schemas.microsoft.com/office/drawing/2014/main" val="3686763134"/>
                    </a:ext>
                  </a:extLst>
                </a:gridCol>
                <a:gridCol w="2371098">
                  <a:extLst>
                    <a:ext uri="{9D8B030D-6E8A-4147-A177-3AD203B41FA5}">
                      <a16:colId xmlns:a16="http://schemas.microsoft.com/office/drawing/2014/main" val="1853263996"/>
                    </a:ext>
                  </a:extLst>
                </a:gridCol>
                <a:gridCol w="1777832">
                  <a:extLst>
                    <a:ext uri="{9D8B030D-6E8A-4147-A177-3AD203B41FA5}">
                      <a16:colId xmlns:a16="http://schemas.microsoft.com/office/drawing/2014/main" val="901510403"/>
                    </a:ext>
                  </a:extLst>
                </a:gridCol>
              </a:tblGrid>
              <a:tr h="642937">
                <a:tc>
                  <a:txBody>
                    <a:bodyPr/>
                    <a:lstStyle/>
                    <a:p>
                      <a:pPr>
                        <a:spcBef>
                          <a:spcPts val="600"/>
                        </a:spcBef>
                        <a:spcAft>
                          <a:spcPts val="600"/>
                        </a:spcAft>
                      </a:pPr>
                      <a:r>
                        <a:rPr lang="en-GB" sz="1800" kern="50" dirty="0">
                          <a:effectLst/>
                        </a:rPr>
                        <a:t>Deadline for clarification requests to the contracting authority</a:t>
                      </a:r>
                    </a:p>
                    <a:p>
                      <a:pPr>
                        <a:spcBef>
                          <a:spcPts val="600"/>
                        </a:spcBef>
                        <a:spcAft>
                          <a:spcPts val="600"/>
                        </a:spcAft>
                      </a:pPr>
                      <a:r>
                        <a:rPr lang="en-GB" sz="1800" b="1" kern="50" dirty="0">
                          <a:effectLst/>
                          <a:latin typeface="+mn-lt"/>
                          <a:cs typeface="Tahoma" panose="020B0604030504040204" pitchFamily="34" charset="0"/>
                        </a:rPr>
                        <a:t>Sdf.grants@enabel.be</a:t>
                      </a:r>
                      <a:endParaRPr lang="en-US" sz="1800" b="1" kern="50" dirty="0">
                        <a:effectLst/>
                        <a:latin typeface="+mn-lt"/>
                        <a:cs typeface="Tahoma" panose="020B0604030504040204" pitchFamily="34" charset="0"/>
                      </a:endParaRPr>
                    </a:p>
                  </a:txBody>
                  <a:tcPr marL="68580" marR="68580" marT="0" marB="0"/>
                </a:tc>
                <a:tc>
                  <a:txBody>
                    <a:bodyPr/>
                    <a:lstStyle/>
                    <a:p>
                      <a:pPr algn="ctr">
                        <a:spcBef>
                          <a:spcPts val="600"/>
                        </a:spcBef>
                        <a:spcAft>
                          <a:spcPts val="600"/>
                        </a:spcAft>
                      </a:pPr>
                      <a:r>
                        <a:rPr lang="fr-FR" sz="1800" kern="50" dirty="0">
                          <a:effectLst/>
                        </a:rPr>
                        <a:t>15/08/2024</a:t>
                      </a:r>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453739889"/>
                  </a:ext>
                </a:extLst>
              </a:tr>
              <a:tr h="1287074">
                <a:tc>
                  <a:txBody>
                    <a:bodyPr/>
                    <a:lstStyle/>
                    <a:p>
                      <a:pPr>
                        <a:spcBef>
                          <a:spcPts val="600"/>
                        </a:spcBef>
                        <a:spcAft>
                          <a:spcPts val="600"/>
                        </a:spcAft>
                      </a:pPr>
                      <a:r>
                        <a:rPr lang="en-US" sz="1800" kern="50" dirty="0">
                          <a:effectLst/>
                        </a:rPr>
                        <a:t>Response to </a:t>
                      </a:r>
                      <a:r>
                        <a:rPr lang="en-GB" sz="1800" kern="50" dirty="0">
                          <a:effectLst/>
                        </a:rPr>
                        <a:t>clarification requests </a:t>
                      </a:r>
                      <a:r>
                        <a:rPr lang="en-US" sz="1800" kern="50" dirty="0">
                          <a:effectLst/>
                        </a:rPr>
                        <a:t>are given by the contracting authority</a:t>
                      </a:r>
                    </a:p>
                    <a:p>
                      <a:pPr marL="0" marR="0" indent="0" algn="l" defTabSz="457200" rtl="0" eaLnBrk="1" fontAlgn="auto" latinLnBrk="0" hangingPunct="1">
                        <a:lnSpc>
                          <a:spcPct val="100000"/>
                        </a:lnSpc>
                        <a:spcBef>
                          <a:spcPts val="600"/>
                        </a:spcBef>
                        <a:spcAft>
                          <a:spcPts val="600"/>
                        </a:spcAft>
                        <a:buClrTx/>
                        <a:buSzTx/>
                        <a:buFontTx/>
                        <a:buNone/>
                        <a:tabLst/>
                        <a:defRPr/>
                      </a:pPr>
                      <a:r>
                        <a:rPr lang="en-US" sz="1800" dirty="0">
                          <a:ea typeface="+mn-lt"/>
                          <a:cs typeface="+mn-lt"/>
                          <a:hlinkClick r:id="rId2"/>
                        </a:rPr>
                        <a:t>https://www.enabel.be/content/enabel-grants</a:t>
                      </a:r>
                      <a:endParaRPr lang="nl-NL" sz="1800" dirty="0">
                        <a:cs typeface="Calibri"/>
                      </a:endParaRPr>
                    </a:p>
                  </a:txBody>
                  <a:tcPr marL="68580" marR="68580" marT="0" marB="0"/>
                </a:tc>
                <a:tc>
                  <a:txBody>
                    <a:bodyPr/>
                    <a:lstStyle/>
                    <a:p>
                      <a:pPr lvl="0" algn="ctr">
                        <a:spcBef>
                          <a:spcPts val="600"/>
                        </a:spcBef>
                        <a:spcAft>
                          <a:spcPts val="600"/>
                        </a:spcAft>
                        <a:buNone/>
                      </a:pPr>
                      <a:r>
                        <a:rPr lang="fr-FR" sz="1800" kern="50" dirty="0">
                          <a:effectLst/>
                        </a:rPr>
                        <a:t>23/08/2024</a:t>
                      </a:r>
                      <a:endParaRPr lang="nl-NL" dirty="0"/>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900008836"/>
                  </a:ext>
                </a:extLst>
              </a:tr>
              <a:tr h="393597">
                <a:tc>
                  <a:txBody>
                    <a:bodyPr/>
                    <a:lstStyle/>
                    <a:p>
                      <a:pPr>
                        <a:spcBef>
                          <a:spcPts val="600"/>
                        </a:spcBef>
                        <a:spcAft>
                          <a:spcPts val="600"/>
                        </a:spcAft>
                      </a:pPr>
                      <a:r>
                        <a:rPr lang="en-US" sz="1800" kern="50" dirty="0">
                          <a:effectLst/>
                        </a:rPr>
                        <a:t>Submission deadline for concept notes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800" kern="50" dirty="0">
                          <a:effectLst/>
                        </a:rPr>
                        <a:t>05/09/2024</a:t>
                      </a:r>
                      <a:endParaRPr lang="nl-NL" dirty="0"/>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3828790148"/>
                  </a:ext>
                </a:extLst>
              </a:tr>
              <a:tr h="858049">
                <a:tc>
                  <a:txBody>
                    <a:bodyPr/>
                    <a:lstStyle/>
                    <a:p>
                      <a:pPr>
                        <a:spcBef>
                          <a:spcPts val="600"/>
                        </a:spcBef>
                        <a:spcAft>
                          <a:spcPts val="600"/>
                        </a:spcAft>
                      </a:pPr>
                      <a:r>
                        <a:rPr lang="en-US" sz="1800" kern="50" dirty="0">
                          <a:effectLst/>
                        </a:rPr>
                        <a:t>Opening, administrative and admissibility checks of concept notes (stage 1) </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800" kern="50" dirty="0">
                          <a:effectLst/>
                        </a:rPr>
                        <a:t>9/09/2024*</a:t>
                      </a:r>
                      <a:endParaRPr lang="nl-NL" dirty="0"/>
                    </a:p>
                  </a:txBody>
                  <a:tcPr marL="68580" marR="68580" marT="0" marB="0" anchor="ctr"/>
                </a:tc>
                <a:tc>
                  <a:txBody>
                    <a:bodyPr/>
                    <a:lstStyle/>
                    <a:p>
                      <a:pPr algn="ctr">
                        <a:spcBef>
                          <a:spcPts val="600"/>
                        </a:spcBef>
                        <a:spcAft>
                          <a:spcPts val="600"/>
                        </a:spcAft>
                      </a:pPr>
                      <a:r>
                        <a:rPr lang="fr-FR" sz="1800" kern="50" dirty="0">
                          <a:effectLst/>
                        </a:rPr>
                        <a:t>N/A</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358107187"/>
                  </a:ext>
                </a:extLst>
              </a:tr>
              <a:tr h="572033">
                <a:tc>
                  <a:txBody>
                    <a:bodyPr/>
                    <a:lstStyle/>
                    <a:p>
                      <a:pPr>
                        <a:spcBef>
                          <a:spcPts val="600"/>
                        </a:spcBef>
                        <a:spcAft>
                          <a:spcPts val="600"/>
                        </a:spcAft>
                      </a:pPr>
                      <a:r>
                        <a:rPr lang="en-US" sz="1800" kern="50" dirty="0">
                          <a:effectLst/>
                        </a:rPr>
                        <a:t>Evaluation of concept notes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800" kern="50" dirty="0">
                          <a:effectLst/>
                        </a:rPr>
                        <a:t>16/09/2024*</a:t>
                      </a:r>
                      <a:endParaRPr lang="en-US" sz="1800" kern="50" dirty="0">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fr-FR" sz="1800" kern="50" dirty="0">
                          <a:effectLst/>
                        </a:rPr>
                        <a:t>N/A</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29528996"/>
                  </a:ext>
                </a:extLst>
              </a:tr>
              <a:tr h="393597">
                <a:tc>
                  <a:txBody>
                    <a:bodyPr/>
                    <a:lstStyle/>
                    <a:p>
                      <a:pPr>
                        <a:spcBef>
                          <a:spcPts val="600"/>
                        </a:spcBef>
                        <a:spcAft>
                          <a:spcPts val="600"/>
                        </a:spcAft>
                      </a:pPr>
                      <a:r>
                        <a:rPr lang="en-US" sz="1800" kern="50" dirty="0">
                          <a:effectLst/>
                          <a:latin typeface="+mn-lt"/>
                        </a:rPr>
                        <a:t>Invitations to submit the proposals </a:t>
                      </a:r>
                      <a:endParaRPr lang="en-US" sz="1800" kern="50" dirty="0">
                        <a:effectLst/>
                        <a:latin typeface="+mn-lt"/>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800" b="0" i="0" u="none" strike="noStrike" kern="50" noProof="0" dirty="0">
                          <a:effectLst/>
                          <a:latin typeface="Calibri"/>
                        </a:rPr>
                        <a:t>14/10/2024* </a:t>
                      </a:r>
                      <a:endParaRPr lang="nl-NL" dirty="0"/>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113790721"/>
                  </a:ext>
                </a:extLst>
              </a:tr>
              <a:tr h="393597">
                <a:tc>
                  <a:txBody>
                    <a:bodyPr/>
                    <a:lstStyle/>
                    <a:p>
                      <a:pPr>
                        <a:spcBef>
                          <a:spcPts val="600"/>
                        </a:spcBef>
                        <a:spcAft>
                          <a:spcPts val="600"/>
                        </a:spcAft>
                      </a:pPr>
                      <a:r>
                        <a:rPr lang="en-US" sz="1800" kern="50" dirty="0">
                          <a:effectLst/>
                          <a:latin typeface="+mn-lt"/>
                          <a:ea typeface="Arial Unicode MS"/>
                          <a:cs typeface="Tahoma"/>
                        </a:rPr>
                        <a:t>Orientation sessions</a:t>
                      </a:r>
                      <a:r>
                        <a:rPr lang="en-US" sz="1800" kern="50" baseline="0" dirty="0">
                          <a:effectLst/>
                          <a:latin typeface="+mn-lt"/>
                          <a:ea typeface="Arial Unicode MS"/>
                          <a:cs typeface="Tahoma"/>
                        </a:rPr>
                        <a:t> proposals</a:t>
                      </a:r>
                      <a:endParaRPr lang="en-US" sz="1800" kern="50" dirty="0">
                        <a:effectLst/>
                        <a:latin typeface="+mn-lt"/>
                        <a:ea typeface="Arial Unicode MS"/>
                        <a:cs typeface="Tahoma"/>
                      </a:endParaRPr>
                    </a:p>
                  </a:txBody>
                  <a:tcPr marL="68580" marR="68580" marT="0" marB="0"/>
                </a:tc>
                <a:tc>
                  <a:txBody>
                    <a:bodyPr/>
                    <a:lstStyle/>
                    <a:p>
                      <a:pPr lvl="0" algn="ctr">
                        <a:spcBef>
                          <a:spcPts val="600"/>
                        </a:spcBef>
                        <a:spcAft>
                          <a:spcPts val="600"/>
                        </a:spcAft>
                        <a:buNone/>
                      </a:pPr>
                      <a:r>
                        <a:rPr lang="fr-FR" sz="1800" b="0" i="0" u="none" strike="noStrike" kern="50" noProof="0" dirty="0">
                          <a:effectLst/>
                          <a:latin typeface="Calibri"/>
                        </a:rPr>
                        <a:t>18/10/2024*</a:t>
                      </a:r>
                    </a:p>
                  </a:txBody>
                  <a:tcPr marL="68580" marR="68580" marT="0" marB="0" anchor="ctr"/>
                </a:tc>
                <a:tc>
                  <a:txBody>
                    <a:bodyPr/>
                    <a:lstStyle/>
                    <a:p>
                      <a:pPr algn="ctr">
                        <a:spcBef>
                          <a:spcPts val="600"/>
                        </a:spcBef>
                        <a:spcAft>
                          <a:spcPts val="600"/>
                        </a:spcAft>
                      </a:pPr>
                      <a:r>
                        <a:rPr lang="en-US" sz="1800" kern="50" dirty="0">
                          <a:effectLst/>
                          <a:latin typeface="Arial"/>
                          <a:ea typeface="Arial Unicode MS"/>
                          <a:cs typeface="Tahoma"/>
                        </a:rPr>
                        <a:t>N/A</a:t>
                      </a:r>
                    </a:p>
                  </a:txBody>
                  <a:tcPr marL="68580" marR="68580" marT="0" marB="0" anchor="ctr"/>
                </a:tc>
                <a:extLst>
                  <a:ext uri="{0D108BD9-81ED-4DB2-BD59-A6C34878D82A}">
                    <a16:rowId xmlns:a16="http://schemas.microsoft.com/office/drawing/2014/main" val="666477972"/>
                  </a:ext>
                </a:extLst>
              </a:tr>
            </a:tbl>
          </a:graphicData>
        </a:graphic>
      </p:graphicFrame>
    </p:spTree>
    <p:extLst>
      <p:ext uri="{BB962C8B-B14F-4D97-AF65-F5344CB8AC3E}">
        <p14:creationId xmlns:p14="http://schemas.microsoft.com/office/powerpoint/2010/main" val="3503836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408333" cy="1143000"/>
          </a:xfrm>
        </p:spPr>
        <p:txBody>
          <a:bodyPr vert="horz" lIns="91440" tIns="45720" rIns="91440" bIns="45720" rtlCol="0" anchor="t">
            <a:normAutofit/>
          </a:bodyPr>
          <a:lstStyle/>
          <a:p>
            <a:r>
              <a:rPr lang="fr-BE" sz="3600" b="1" dirty="0">
                <a:solidFill>
                  <a:srgbClr val="C00000"/>
                </a:solidFill>
              </a:rPr>
              <a:t>5. Evaluation and </a:t>
            </a:r>
            <a:r>
              <a:rPr lang="fr-BE" sz="3600" b="1" dirty="0" err="1">
                <a:solidFill>
                  <a:srgbClr val="C00000"/>
                </a:solidFill>
              </a:rPr>
              <a:t>selection</a:t>
            </a:r>
            <a:r>
              <a:rPr lang="fr-BE" sz="3600" b="1" dirty="0">
                <a:solidFill>
                  <a:srgbClr val="C00000"/>
                </a:solidFill>
              </a:rPr>
              <a:t> </a:t>
            </a:r>
            <a:r>
              <a:rPr lang="fr-BE" sz="3600" b="1" dirty="0" err="1">
                <a:solidFill>
                  <a:srgbClr val="C00000"/>
                </a:solidFill>
              </a:rPr>
              <a:t>procedure</a:t>
            </a:r>
            <a:r>
              <a:rPr lang="fr-BE" sz="3600" b="1" dirty="0">
                <a:solidFill>
                  <a:srgbClr val="C00000"/>
                </a:solidFill>
              </a:rPr>
              <a:t> – </a:t>
            </a:r>
            <a:r>
              <a:rPr lang="fr-BE" sz="3600" b="1" dirty="0" err="1">
                <a:solidFill>
                  <a:srgbClr val="C00000"/>
                </a:solidFill>
              </a:rPr>
              <a:t>Proposals</a:t>
            </a:r>
            <a:endParaRPr lang="fr-BE" sz="3600"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758895189"/>
              </p:ext>
            </p:extLst>
          </p:nvPr>
        </p:nvGraphicFramePr>
        <p:xfrm>
          <a:off x="1828798" y="1395780"/>
          <a:ext cx="8627534" cy="4932208"/>
        </p:xfrm>
        <a:graphic>
          <a:graphicData uri="http://schemas.openxmlformats.org/drawingml/2006/table">
            <a:tbl>
              <a:tblPr>
                <a:tableStyleId>{5C22544A-7EE6-4342-B048-85BDC9FD1C3A}</a:tableStyleId>
              </a:tblPr>
              <a:tblGrid>
                <a:gridCol w="4416618">
                  <a:extLst>
                    <a:ext uri="{9D8B030D-6E8A-4147-A177-3AD203B41FA5}">
                      <a16:colId xmlns:a16="http://schemas.microsoft.com/office/drawing/2014/main" val="2452238909"/>
                    </a:ext>
                  </a:extLst>
                </a:gridCol>
                <a:gridCol w="2406523">
                  <a:extLst>
                    <a:ext uri="{9D8B030D-6E8A-4147-A177-3AD203B41FA5}">
                      <a16:colId xmlns:a16="http://schemas.microsoft.com/office/drawing/2014/main" val="913984750"/>
                    </a:ext>
                  </a:extLst>
                </a:gridCol>
                <a:gridCol w="1804393">
                  <a:extLst>
                    <a:ext uri="{9D8B030D-6E8A-4147-A177-3AD203B41FA5}">
                      <a16:colId xmlns:a16="http://schemas.microsoft.com/office/drawing/2014/main" val="1888668704"/>
                    </a:ext>
                  </a:extLst>
                </a:gridCol>
              </a:tblGrid>
              <a:tr h="555566">
                <a:tc>
                  <a:txBody>
                    <a:bodyPr/>
                    <a:lstStyle/>
                    <a:p>
                      <a:pPr>
                        <a:spcBef>
                          <a:spcPts val="600"/>
                        </a:spcBef>
                        <a:spcAft>
                          <a:spcPts val="600"/>
                        </a:spcAft>
                      </a:pPr>
                      <a:r>
                        <a:rPr lang="en-GB" sz="1600" kern="50" dirty="0">
                          <a:effectLst/>
                        </a:rPr>
                        <a:t>Deadline for clarification requests to the contracting authority</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marL="0" lvl="0" indent="0" algn="ctr">
                        <a:lnSpc>
                          <a:spcPct val="100000"/>
                        </a:lnSpc>
                        <a:buNone/>
                      </a:pPr>
                      <a:r>
                        <a:rPr lang="fr-FR" sz="1600" b="0" i="0" u="none" strike="noStrike" kern="50" baseline="0" noProof="0" dirty="0">
                          <a:solidFill>
                            <a:srgbClr val="000000"/>
                          </a:solidFill>
                          <a:effectLst/>
                          <a:latin typeface="Calibri"/>
                        </a:rPr>
                        <a:t>24/10/2024* </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37007894"/>
                  </a:ext>
                </a:extLst>
              </a:tr>
              <a:tr h="555566">
                <a:tc>
                  <a:txBody>
                    <a:bodyPr/>
                    <a:lstStyle/>
                    <a:p>
                      <a:pPr>
                        <a:spcBef>
                          <a:spcPts val="600"/>
                        </a:spcBef>
                        <a:spcAft>
                          <a:spcPts val="600"/>
                        </a:spcAft>
                      </a:pPr>
                      <a:r>
                        <a:rPr lang="en-US" sz="1600" kern="50" dirty="0">
                          <a:effectLst/>
                        </a:rPr>
                        <a:t>Response to </a:t>
                      </a:r>
                      <a:r>
                        <a:rPr lang="en-GB" sz="1600" kern="50" dirty="0">
                          <a:effectLst/>
                        </a:rPr>
                        <a:t>clarification requests </a:t>
                      </a:r>
                      <a:r>
                        <a:rPr lang="en-US" sz="1600" kern="50" dirty="0">
                          <a:effectLst/>
                        </a:rPr>
                        <a:t>are given by the contracting authority</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600" b="0" i="0" u="none" strike="noStrike" kern="50" noProof="0" dirty="0">
                          <a:effectLst/>
                          <a:latin typeface="Calibri"/>
                        </a:rPr>
                        <a:t>3/11/2024*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940677903"/>
                  </a:ext>
                </a:extLst>
              </a:tr>
              <a:tr h="277783">
                <a:tc>
                  <a:txBody>
                    <a:bodyPr/>
                    <a:lstStyle/>
                    <a:p>
                      <a:pPr>
                        <a:spcBef>
                          <a:spcPts val="600"/>
                        </a:spcBef>
                        <a:spcAft>
                          <a:spcPts val="600"/>
                        </a:spcAft>
                      </a:pPr>
                      <a:r>
                        <a:rPr lang="en-US" sz="1600" kern="50" dirty="0">
                          <a:effectLst/>
                        </a:rPr>
                        <a:t>Deadline for the submission of the proposals</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600" b="0" i="0" u="none" strike="noStrike" kern="50" noProof="0" dirty="0">
                          <a:effectLst/>
                          <a:latin typeface="Calibri"/>
                        </a:rPr>
                        <a:t>14/11/2024*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698264990"/>
                  </a:ext>
                </a:extLst>
              </a:tr>
              <a:tr h="555566">
                <a:tc>
                  <a:txBody>
                    <a:bodyPr/>
                    <a:lstStyle/>
                    <a:p>
                      <a:pPr>
                        <a:spcBef>
                          <a:spcPts val="600"/>
                        </a:spcBef>
                        <a:spcAft>
                          <a:spcPts val="600"/>
                        </a:spcAft>
                      </a:pPr>
                      <a:r>
                        <a:rPr lang="en-US" sz="1600" kern="50" dirty="0">
                          <a:effectLst/>
                        </a:rPr>
                        <a:t>Opening, </a:t>
                      </a:r>
                      <a:r>
                        <a:rPr lang="en-GB" sz="1600" kern="50" dirty="0">
                          <a:effectLst/>
                        </a:rPr>
                        <a:t>administrative and admissibility checks of proposals (stage 1) </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600" b="0" i="0" u="none" strike="noStrike" kern="50" noProof="0" dirty="0">
                          <a:effectLst/>
                          <a:latin typeface="Calibri"/>
                        </a:rPr>
                        <a:t>18/11 /2024*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3473485704"/>
                  </a:ext>
                </a:extLst>
              </a:tr>
              <a:tr h="277783">
                <a:tc>
                  <a:txBody>
                    <a:bodyPr/>
                    <a:lstStyle/>
                    <a:p>
                      <a:pPr>
                        <a:spcBef>
                          <a:spcPts val="600"/>
                        </a:spcBef>
                        <a:spcAft>
                          <a:spcPts val="600"/>
                        </a:spcAft>
                      </a:pPr>
                      <a:r>
                        <a:rPr lang="en-US" sz="1600" kern="50" dirty="0">
                          <a:effectLst/>
                        </a:rPr>
                        <a:t>Evaluation of proposals</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endParaRPr lang="fr-FR" sz="1600" kern="50" dirty="0">
                        <a:effectLst/>
                      </a:endParaRP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478081083"/>
                  </a:ext>
                </a:extLst>
              </a:tr>
              <a:tr h="555566">
                <a:tc>
                  <a:txBody>
                    <a:bodyPr/>
                    <a:lstStyle/>
                    <a:p>
                      <a:pPr>
                        <a:spcBef>
                          <a:spcPts val="600"/>
                        </a:spcBef>
                        <a:spcAft>
                          <a:spcPts val="600"/>
                        </a:spcAft>
                      </a:pPr>
                      <a:r>
                        <a:rPr lang="en-US" sz="1600" kern="50" dirty="0">
                          <a:effectLst/>
                        </a:rPr>
                        <a:t>Request certificates and supporting documents relating to the grounds for exclusion </a:t>
                      </a:r>
                      <a:r>
                        <a:rPr lang="en-US" sz="1600" b="1" kern="50" dirty="0">
                          <a:solidFill>
                            <a:srgbClr val="FF0000"/>
                          </a:solidFill>
                          <a:effectLst/>
                        </a:rPr>
                        <a:t>(see 2.1.1 (2))</a:t>
                      </a:r>
                      <a:endParaRPr lang="en-US" sz="1600" b="1" kern="50" dirty="0">
                        <a:solidFill>
                          <a:srgbClr val="FF0000"/>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600" b="0" i="0" u="none" strike="noStrike" kern="50" noProof="0" dirty="0">
                          <a:effectLst/>
                          <a:latin typeface="Calibri"/>
                        </a:rPr>
                        <a:t>6/01/2025* </a:t>
                      </a:r>
                      <a:endParaRPr lang="fr-FR" sz="1600" kern="50" dirty="0">
                        <a:effectLst/>
                      </a:endParaRP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156087389"/>
                  </a:ext>
                </a:extLst>
              </a:tr>
              <a:tr h="555566">
                <a:tc>
                  <a:txBody>
                    <a:bodyPr/>
                    <a:lstStyle/>
                    <a:p>
                      <a:pPr>
                        <a:spcBef>
                          <a:spcPts val="600"/>
                        </a:spcBef>
                        <a:spcAft>
                          <a:spcPts val="600"/>
                        </a:spcAft>
                      </a:pPr>
                      <a:r>
                        <a:rPr lang="en-US" sz="1600" kern="50" dirty="0">
                          <a:effectLst/>
                        </a:rPr>
                        <a:t>Receipt of certificates and supporting documents relating to the grounds for exclusion</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600" b="0" i="0" u="none" strike="noStrike" kern="50" noProof="0" dirty="0">
                          <a:effectLst/>
                          <a:latin typeface="Calibri"/>
                        </a:rPr>
                        <a:t>21/01/2025*</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167288722"/>
                  </a:ext>
                </a:extLst>
              </a:tr>
              <a:tr h="555566">
                <a:tc>
                  <a:txBody>
                    <a:bodyPr/>
                    <a:lstStyle/>
                    <a:p>
                      <a:pPr>
                        <a:spcBef>
                          <a:spcPts val="600"/>
                        </a:spcBef>
                        <a:spcAft>
                          <a:spcPts val="600"/>
                        </a:spcAft>
                      </a:pPr>
                      <a:r>
                        <a:rPr lang="en-US" sz="1600" kern="50" dirty="0">
                          <a:effectLst/>
                        </a:rPr>
                        <a:t>Onsite organizational analysis of the successful applicants after technical evaluation</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600" b="0" i="0" u="none" strike="noStrike" kern="50" noProof="0" dirty="0">
                          <a:effectLst/>
                          <a:latin typeface="Calibri"/>
                        </a:rPr>
                        <a:t>6/01-31/06/2025*</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729992403"/>
                  </a:ext>
                </a:extLst>
              </a:tr>
              <a:tr h="555566">
                <a:tc>
                  <a:txBody>
                    <a:bodyPr/>
                    <a:lstStyle/>
                    <a:p>
                      <a:pPr>
                        <a:spcBef>
                          <a:spcPts val="600"/>
                        </a:spcBef>
                        <a:spcAft>
                          <a:spcPts val="600"/>
                        </a:spcAft>
                      </a:pPr>
                      <a:r>
                        <a:rPr lang="en-US" sz="1600" kern="50" dirty="0">
                          <a:effectLst/>
                        </a:rPr>
                        <a:t>Notification of the award decision and transmission of signed grant agreement</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600" b="0" i="0" u="none" strike="noStrike" kern="50" noProof="0" dirty="0">
                          <a:effectLst/>
                          <a:latin typeface="Calibri"/>
                        </a:rPr>
                        <a:t>1/02/2025* </a:t>
                      </a:r>
                      <a:endParaRPr lang="fr-FR" sz="1600" kern="50" dirty="0">
                        <a:effectLst/>
                      </a:endParaRP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273067393"/>
                  </a:ext>
                </a:extLst>
              </a:tr>
              <a:tr h="277783">
                <a:tc>
                  <a:txBody>
                    <a:bodyPr/>
                    <a:lstStyle/>
                    <a:p>
                      <a:pPr>
                        <a:spcBef>
                          <a:spcPts val="600"/>
                        </a:spcBef>
                        <a:spcAft>
                          <a:spcPts val="600"/>
                        </a:spcAft>
                      </a:pPr>
                      <a:r>
                        <a:rPr lang="en-GB" sz="1600" kern="50" dirty="0">
                          <a:effectLst/>
                        </a:rPr>
                        <a:t>Signature of the Agreement by contracting beneficiary</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Aft>
                          <a:spcPts val="0"/>
                        </a:spcAft>
                        <a:buNone/>
                      </a:pPr>
                      <a:r>
                        <a:rPr lang="fr-FR" sz="1600" b="0" i="0" u="none" strike="noStrike" kern="50" noProof="0" dirty="0">
                          <a:effectLst/>
                          <a:latin typeface="Calibri"/>
                        </a:rPr>
                        <a:t>2/02/2025* </a:t>
                      </a:r>
                      <a:endParaRPr lang="fr-FR" sz="1600" kern="50" dirty="0">
                        <a:effectLst/>
                      </a:endParaRP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314045353"/>
                  </a:ext>
                </a:extLst>
              </a:tr>
            </a:tbl>
          </a:graphicData>
        </a:graphic>
      </p:graphicFrame>
    </p:spTree>
    <p:extLst>
      <p:ext uri="{BB962C8B-B14F-4D97-AF65-F5344CB8AC3E}">
        <p14:creationId xmlns:p14="http://schemas.microsoft.com/office/powerpoint/2010/main" val="2859091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92" y="2286000"/>
            <a:ext cx="7408333" cy="1143000"/>
          </a:xfrm>
        </p:spPr>
        <p:txBody>
          <a:bodyPr vert="horz" lIns="91440" tIns="45720" rIns="91440" bIns="45720" rtlCol="0" anchor="t">
            <a:normAutofit fontScale="90000"/>
          </a:bodyPr>
          <a:lstStyle/>
          <a:p>
            <a:br>
              <a:rPr lang="fr-BE" sz="3600" b="1" dirty="0">
                <a:solidFill>
                  <a:schemeClr val="accent6"/>
                </a:solidFill>
              </a:rPr>
            </a:br>
            <a:r>
              <a:rPr lang="fr-BE" sz="3600" b="1" dirty="0" err="1">
                <a:solidFill>
                  <a:srgbClr val="C00000"/>
                </a:solidFill>
              </a:rPr>
              <a:t>Thank</a:t>
            </a:r>
            <a:r>
              <a:rPr lang="fr-BE" sz="3600" b="1" dirty="0">
                <a:solidFill>
                  <a:srgbClr val="C00000"/>
                </a:solidFill>
              </a:rPr>
              <a:t> </a:t>
            </a:r>
            <a:r>
              <a:rPr lang="fr-BE" sz="3600" b="1" dirty="0" err="1">
                <a:solidFill>
                  <a:srgbClr val="C00000"/>
                </a:solidFill>
              </a:rPr>
              <a:t>you</a:t>
            </a:r>
            <a:r>
              <a:rPr lang="fr-BE" sz="3600" b="1" dirty="0">
                <a:solidFill>
                  <a:srgbClr val="C00000"/>
                </a:solidFill>
              </a:rPr>
              <a:t>!</a:t>
            </a:r>
            <a:br>
              <a:rPr lang="fr-BE" sz="3600" b="1" dirty="0">
                <a:solidFill>
                  <a:srgbClr val="C00000"/>
                </a:solidFill>
              </a:rPr>
            </a:br>
            <a:br>
              <a:rPr lang="fr-BE" sz="3600" b="1" dirty="0">
                <a:solidFill>
                  <a:srgbClr val="C00000"/>
                </a:solidFill>
                <a:cs typeface="Calibri"/>
              </a:rPr>
            </a:br>
            <a:r>
              <a:rPr lang="fr-BE" sz="3600" b="1" dirty="0">
                <a:solidFill>
                  <a:srgbClr val="C00000"/>
                </a:solidFill>
                <a:cs typeface="Calibri"/>
              </a:rPr>
              <a:t>     Q&amp;A</a:t>
            </a:r>
            <a:br>
              <a:rPr lang="fr-BE" sz="3600" b="1" dirty="0">
                <a:solidFill>
                  <a:srgbClr val="C00000"/>
                </a:solidFill>
                <a:cs typeface="Calibri"/>
              </a:rPr>
            </a:br>
            <a:br>
              <a:rPr lang="fr-BE" sz="3600" b="1" dirty="0">
                <a:solidFill>
                  <a:srgbClr val="C00000"/>
                </a:solidFill>
                <a:cs typeface="Calibri"/>
              </a:rPr>
            </a:br>
            <a:r>
              <a:rPr lang="fr-BE" sz="3600" b="1" dirty="0">
                <a:solidFill>
                  <a:srgbClr val="C00000"/>
                </a:solidFill>
                <a:cs typeface="Calibri"/>
              </a:rPr>
              <a:t>sdf.grants@enabel.be</a:t>
            </a: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1011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8234" y="3622595"/>
            <a:ext cx="10212705" cy="2059305"/>
          </a:xfrm>
          <a:custGeom>
            <a:avLst/>
            <a:gdLst/>
            <a:ahLst/>
            <a:cxnLst/>
            <a:rect l="l" t="t" r="r" b="b"/>
            <a:pathLst>
              <a:path w="10212705" h="2059304">
                <a:moveTo>
                  <a:pt x="10212324" y="0"/>
                </a:moveTo>
                <a:lnTo>
                  <a:pt x="0" y="0"/>
                </a:lnTo>
                <a:lnTo>
                  <a:pt x="0" y="2058720"/>
                </a:lnTo>
                <a:lnTo>
                  <a:pt x="10212324" y="2058720"/>
                </a:lnTo>
                <a:lnTo>
                  <a:pt x="10212324" y="0"/>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991061"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title"/>
          </p:nvPr>
        </p:nvSpPr>
        <p:spPr>
          <a:xfrm>
            <a:off x="1709530" y="1215"/>
            <a:ext cx="9919253" cy="1397819"/>
          </a:xfrm>
          <a:prstGeom prst="rect">
            <a:avLst/>
          </a:prstGeom>
        </p:spPr>
        <p:txBody>
          <a:bodyPr vert="horz" wrap="square" lIns="0" tIns="12700" rIns="0" bIns="0" rtlCol="0">
            <a:spAutoFit/>
          </a:bodyPr>
          <a:lstStyle/>
          <a:p>
            <a:pPr marL="12700">
              <a:lnSpc>
                <a:spcPct val="100000"/>
              </a:lnSpc>
              <a:spcBef>
                <a:spcPts val="100"/>
              </a:spcBef>
            </a:pPr>
            <a:r>
              <a:rPr lang="en-US" sz="4500" dirty="0">
                <a:solidFill>
                  <a:srgbClr val="C00000"/>
                </a:solidFill>
                <a:latin typeface="+mn-lt"/>
              </a:rPr>
              <a:t>1. WeWork: Green and Decent Jobs for Youth</a:t>
            </a:r>
            <a:endParaRPr sz="4500" dirty="0">
              <a:solidFill>
                <a:srgbClr val="C00000"/>
              </a:solidFill>
              <a:latin typeface="+mn-lt"/>
            </a:endParaRPr>
          </a:p>
        </p:txBody>
      </p:sp>
      <p:grpSp>
        <p:nvGrpSpPr>
          <p:cNvPr id="8" name="object 8"/>
          <p:cNvGrpSpPr/>
          <p:nvPr/>
        </p:nvGrpSpPr>
        <p:grpSpPr>
          <a:xfrm>
            <a:off x="9196328" y="5070332"/>
            <a:ext cx="603885" cy="524510"/>
            <a:chOff x="9196328" y="5070332"/>
            <a:chExt cx="603885" cy="524510"/>
          </a:xfrm>
        </p:grpSpPr>
        <p:sp>
          <p:nvSpPr>
            <p:cNvPr id="9" name="object 9"/>
            <p:cNvSpPr/>
            <p:nvPr/>
          </p:nvSpPr>
          <p:spPr>
            <a:xfrm>
              <a:off x="9196324" y="5070335"/>
              <a:ext cx="603885" cy="524510"/>
            </a:xfrm>
            <a:custGeom>
              <a:avLst/>
              <a:gdLst/>
              <a:ahLst/>
              <a:cxnLst/>
              <a:rect l="l" t="t" r="r" b="b"/>
              <a:pathLst>
                <a:path w="603884" h="524510">
                  <a:moveTo>
                    <a:pt x="324091" y="141566"/>
                  </a:moveTo>
                  <a:lnTo>
                    <a:pt x="318490" y="127177"/>
                  </a:lnTo>
                  <a:lnTo>
                    <a:pt x="315226" y="121526"/>
                  </a:lnTo>
                  <a:lnTo>
                    <a:pt x="275958" y="58305"/>
                  </a:lnTo>
                  <a:lnTo>
                    <a:pt x="253834" y="40474"/>
                  </a:lnTo>
                  <a:lnTo>
                    <a:pt x="225475" y="47117"/>
                  </a:lnTo>
                  <a:lnTo>
                    <a:pt x="177698" y="74079"/>
                  </a:lnTo>
                  <a:lnTo>
                    <a:pt x="147828" y="93446"/>
                  </a:lnTo>
                  <a:lnTo>
                    <a:pt x="135724" y="110337"/>
                  </a:lnTo>
                  <a:lnTo>
                    <a:pt x="140131" y="130771"/>
                  </a:lnTo>
                  <a:lnTo>
                    <a:pt x="160616" y="161912"/>
                  </a:lnTo>
                  <a:lnTo>
                    <a:pt x="159753" y="164134"/>
                  </a:lnTo>
                  <a:lnTo>
                    <a:pt x="159296" y="173050"/>
                  </a:lnTo>
                  <a:lnTo>
                    <a:pt x="128079" y="161340"/>
                  </a:lnTo>
                  <a:lnTo>
                    <a:pt x="103987" y="140817"/>
                  </a:lnTo>
                  <a:lnTo>
                    <a:pt x="80759" y="119316"/>
                  </a:lnTo>
                  <a:lnTo>
                    <a:pt x="52120" y="104736"/>
                  </a:lnTo>
                  <a:lnTo>
                    <a:pt x="76454" y="88836"/>
                  </a:lnTo>
                  <a:lnTo>
                    <a:pt x="91338" y="72110"/>
                  </a:lnTo>
                  <a:lnTo>
                    <a:pt x="96596" y="54114"/>
                  </a:lnTo>
                  <a:lnTo>
                    <a:pt x="92024" y="34429"/>
                  </a:lnTo>
                  <a:lnTo>
                    <a:pt x="62598" y="5499"/>
                  </a:lnTo>
                  <a:lnTo>
                    <a:pt x="34074" y="0"/>
                  </a:lnTo>
                  <a:lnTo>
                    <a:pt x="20993" y="6540"/>
                  </a:lnTo>
                  <a:lnTo>
                    <a:pt x="10820" y="18046"/>
                  </a:lnTo>
                  <a:lnTo>
                    <a:pt x="3568" y="32562"/>
                  </a:lnTo>
                  <a:lnTo>
                    <a:pt x="0" y="51917"/>
                  </a:lnTo>
                  <a:lnTo>
                    <a:pt x="4699" y="70053"/>
                  </a:lnTo>
                  <a:lnTo>
                    <a:pt x="17957" y="87541"/>
                  </a:lnTo>
                  <a:lnTo>
                    <a:pt x="40043" y="104940"/>
                  </a:lnTo>
                  <a:lnTo>
                    <a:pt x="18961" y="115773"/>
                  </a:lnTo>
                  <a:lnTo>
                    <a:pt x="6426" y="130924"/>
                  </a:lnTo>
                  <a:lnTo>
                    <a:pt x="939" y="149606"/>
                  </a:lnTo>
                  <a:lnTo>
                    <a:pt x="1003" y="171043"/>
                  </a:lnTo>
                  <a:lnTo>
                    <a:pt x="2755" y="219989"/>
                  </a:lnTo>
                  <a:lnTo>
                    <a:pt x="1600" y="269062"/>
                  </a:lnTo>
                  <a:lnTo>
                    <a:pt x="3136" y="318300"/>
                  </a:lnTo>
                  <a:lnTo>
                    <a:pt x="12979" y="367766"/>
                  </a:lnTo>
                  <a:lnTo>
                    <a:pt x="18669" y="398424"/>
                  </a:lnTo>
                  <a:lnTo>
                    <a:pt x="18910" y="430657"/>
                  </a:lnTo>
                  <a:lnTo>
                    <a:pt x="16916" y="463575"/>
                  </a:lnTo>
                  <a:lnTo>
                    <a:pt x="15875" y="496277"/>
                  </a:lnTo>
                  <a:lnTo>
                    <a:pt x="18173" y="509143"/>
                  </a:lnTo>
                  <a:lnTo>
                    <a:pt x="24523" y="517969"/>
                  </a:lnTo>
                  <a:lnTo>
                    <a:pt x="34823" y="523011"/>
                  </a:lnTo>
                  <a:lnTo>
                    <a:pt x="48933" y="524510"/>
                  </a:lnTo>
                  <a:lnTo>
                    <a:pt x="62014" y="522935"/>
                  </a:lnTo>
                  <a:lnTo>
                    <a:pt x="95351" y="236004"/>
                  </a:lnTo>
                  <a:lnTo>
                    <a:pt x="95592" y="228803"/>
                  </a:lnTo>
                  <a:lnTo>
                    <a:pt x="95427" y="207162"/>
                  </a:lnTo>
                  <a:lnTo>
                    <a:pt x="101180" y="202793"/>
                  </a:lnTo>
                  <a:lnTo>
                    <a:pt x="122161" y="224548"/>
                  </a:lnTo>
                  <a:lnTo>
                    <a:pt x="143560" y="228269"/>
                  </a:lnTo>
                  <a:lnTo>
                    <a:pt x="165227" y="220433"/>
                  </a:lnTo>
                  <a:lnTo>
                    <a:pt x="187007" y="207556"/>
                  </a:lnTo>
                  <a:lnTo>
                    <a:pt x="187210" y="217347"/>
                  </a:lnTo>
                  <a:lnTo>
                    <a:pt x="238912" y="217347"/>
                  </a:lnTo>
                  <a:lnTo>
                    <a:pt x="237845" y="218363"/>
                  </a:lnTo>
                  <a:lnTo>
                    <a:pt x="238493" y="218351"/>
                  </a:lnTo>
                  <a:lnTo>
                    <a:pt x="238696" y="217830"/>
                  </a:lnTo>
                  <a:lnTo>
                    <a:pt x="305206" y="176288"/>
                  </a:lnTo>
                  <a:lnTo>
                    <a:pt x="317639" y="166116"/>
                  </a:lnTo>
                  <a:lnTo>
                    <a:pt x="323875" y="154546"/>
                  </a:lnTo>
                  <a:lnTo>
                    <a:pt x="324091" y="141566"/>
                  </a:lnTo>
                  <a:close/>
                </a:path>
                <a:path w="603884" h="524510">
                  <a:moveTo>
                    <a:pt x="603656" y="282041"/>
                  </a:moveTo>
                  <a:lnTo>
                    <a:pt x="597065" y="235305"/>
                  </a:lnTo>
                  <a:lnTo>
                    <a:pt x="596379" y="232117"/>
                  </a:lnTo>
                  <a:lnTo>
                    <a:pt x="593763" y="219925"/>
                  </a:lnTo>
                  <a:lnTo>
                    <a:pt x="586955" y="188252"/>
                  </a:lnTo>
                  <a:lnTo>
                    <a:pt x="577138" y="141389"/>
                  </a:lnTo>
                  <a:lnTo>
                    <a:pt x="571614" y="126758"/>
                  </a:lnTo>
                  <a:lnTo>
                    <a:pt x="561568" y="116293"/>
                  </a:lnTo>
                  <a:lnTo>
                    <a:pt x="547751" y="110096"/>
                  </a:lnTo>
                  <a:lnTo>
                    <a:pt x="530885" y="108267"/>
                  </a:lnTo>
                  <a:lnTo>
                    <a:pt x="514388" y="111086"/>
                  </a:lnTo>
                  <a:lnTo>
                    <a:pt x="501497" y="118364"/>
                  </a:lnTo>
                  <a:lnTo>
                    <a:pt x="491972" y="129489"/>
                  </a:lnTo>
                  <a:lnTo>
                    <a:pt x="485622" y="143865"/>
                  </a:lnTo>
                  <a:lnTo>
                    <a:pt x="465937" y="174396"/>
                  </a:lnTo>
                  <a:lnTo>
                    <a:pt x="431774" y="199910"/>
                  </a:lnTo>
                  <a:lnTo>
                    <a:pt x="391515" y="216420"/>
                  </a:lnTo>
                  <a:lnTo>
                    <a:pt x="353491" y="219925"/>
                  </a:lnTo>
                  <a:lnTo>
                    <a:pt x="324840" y="217678"/>
                  </a:lnTo>
                  <a:lnTo>
                    <a:pt x="295910" y="217424"/>
                  </a:lnTo>
                  <a:lnTo>
                    <a:pt x="238493" y="218363"/>
                  </a:lnTo>
                  <a:lnTo>
                    <a:pt x="226745" y="248107"/>
                  </a:lnTo>
                  <a:lnTo>
                    <a:pt x="223862" y="279565"/>
                  </a:lnTo>
                  <a:lnTo>
                    <a:pt x="226161" y="311340"/>
                  </a:lnTo>
                  <a:lnTo>
                    <a:pt x="233146" y="349173"/>
                  </a:lnTo>
                  <a:lnTo>
                    <a:pt x="280746" y="364680"/>
                  </a:lnTo>
                  <a:lnTo>
                    <a:pt x="300393" y="365366"/>
                  </a:lnTo>
                  <a:lnTo>
                    <a:pt x="320014" y="364832"/>
                  </a:lnTo>
                  <a:lnTo>
                    <a:pt x="363791" y="355206"/>
                  </a:lnTo>
                  <a:lnTo>
                    <a:pt x="385025" y="303936"/>
                  </a:lnTo>
                  <a:lnTo>
                    <a:pt x="383120" y="285330"/>
                  </a:lnTo>
                  <a:lnTo>
                    <a:pt x="375221" y="267944"/>
                  </a:lnTo>
                  <a:lnTo>
                    <a:pt x="494957" y="232117"/>
                  </a:lnTo>
                  <a:lnTo>
                    <a:pt x="500087" y="263855"/>
                  </a:lnTo>
                  <a:lnTo>
                    <a:pt x="508762" y="309219"/>
                  </a:lnTo>
                  <a:lnTo>
                    <a:pt x="518579" y="354444"/>
                  </a:lnTo>
                  <a:lnTo>
                    <a:pt x="526923" y="399834"/>
                  </a:lnTo>
                  <a:lnTo>
                    <a:pt x="531190" y="445693"/>
                  </a:lnTo>
                  <a:lnTo>
                    <a:pt x="528739" y="492315"/>
                  </a:lnTo>
                  <a:lnTo>
                    <a:pt x="528358" y="495109"/>
                  </a:lnTo>
                  <a:lnTo>
                    <a:pt x="528866" y="498055"/>
                  </a:lnTo>
                  <a:lnTo>
                    <a:pt x="563943" y="524459"/>
                  </a:lnTo>
                  <a:lnTo>
                    <a:pt x="576110" y="522757"/>
                  </a:lnTo>
                  <a:lnTo>
                    <a:pt x="596455" y="456539"/>
                  </a:lnTo>
                  <a:lnTo>
                    <a:pt x="597674" y="413816"/>
                  </a:lnTo>
                  <a:lnTo>
                    <a:pt x="599224" y="370979"/>
                  </a:lnTo>
                  <a:lnTo>
                    <a:pt x="602919" y="327939"/>
                  </a:lnTo>
                  <a:lnTo>
                    <a:pt x="603656" y="28204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object 10"/>
            <p:cNvPicPr/>
            <p:nvPr/>
          </p:nvPicPr>
          <p:blipFill>
            <a:blip r:embed="rId2" cstate="email">
              <a:extLst>
                <a:ext uri="{28A0092B-C50C-407E-A947-70E740481C1C}">
                  <a14:useLocalDpi xmlns:a14="http://schemas.microsoft.com/office/drawing/2010/main"/>
                </a:ext>
              </a:extLst>
            </a:blip>
            <a:stretch>
              <a:fillRect/>
            </a:stretch>
          </p:blipFill>
          <p:spPr>
            <a:xfrm>
              <a:off x="9421715" y="5444679"/>
              <a:ext cx="157567" cy="149818"/>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9644952" y="5074950"/>
              <a:ext cx="96405" cy="102603"/>
            </a:xfrm>
            <a:prstGeom prst="rect">
              <a:avLst/>
            </a:prstGeom>
          </p:spPr>
        </p:pic>
      </p:grpSp>
      <p:grpSp>
        <p:nvGrpSpPr>
          <p:cNvPr id="12" name="object 12"/>
          <p:cNvGrpSpPr/>
          <p:nvPr/>
        </p:nvGrpSpPr>
        <p:grpSpPr>
          <a:xfrm>
            <a:off x="989831" y="1474599"/>
            <a:ext cx="10212336" cy="2137044"/>
            <a:chOff x="991057" y="1339545"/>
            <a:chExt cx="10212336" cy="2261146"/>
          </a:xfrm>
        </p:grpSpPr>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4395165" y="1339545"/>
              <a:ext cx="6808228" cy="2261146"/>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991057" y="1339545"/>
              <a:ext cx="3404108" cy="2261146"/>
            </a:xfrm>
            <a:prstGeom prst="rect">
              <a:avLst/>
            </a:prstGeom>
          </p:spPr>
        </p:pic>
      </p:grpSp>
      <p:sp>
        <p:nvSpPr>
          <p:cNvPr id="16" name="object 16"/>
          <p:cNvSpPr/>
          <p:nvPr/>
        </p:nvSpPr>
        <p:spPr>
          <a:xfrm>
            <a:off x="3977580" y="1478087"/>
            <a:ext cx="252729" cy="232410"/>
          </a:xfrm>
          <a:custGeom>
            <a:avLst/>
            <a:gdLst/>
            <a:ahLst/>
            <a:cxnLst/>
            <a:rect l="l" t="t" r="r" b="b"/>
            <a:pathLst>
              <a:path w="252729" h="232410">
                <a:moveTo>
                  <a:pt x="252234" y="0"/>
                </a:moveTo>
                <a:lnTo>
                  <a:pt x="0" y="0"/>
                </a:lnTo>
                <a:lnTo>
                  <a:pt x="252234" y="232041"/>
                </a:lnTo>
                <a:lnTo>
                  <a:pt x="252234"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4395168"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7799276" y="3687788"/>
            <a:ext cx="2576195" cy="400050"/>
          </a:xfrm>
          <a:custGeom>
            <a:avLst/>
            <a:gdLst/>
            <a:ahLst/>
            <a:cxnLst/>
            <a:rect l="l" t="t" r="r" b="b"/>
            <a:pathLst>
              <a:path w="2576195" h="400050">
                <a:moveTo>
                  <a:pt x="2212340" y="0"/>
                </a:moveTo>
                <a:lnTo>
                  <a:pt x="0" y="0"/>
                </a:lnTo>
                <a:lnTo>
                  <a:pt x="0" y="399897"/>
                </a:lnTo>
                <a:lnTo>
                  <a:pt x="2576068"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object 19"/>
          <p:cNvGrpSpPr/>
          <p:nvPr/>
        </p:nvGrpSpPr>
        <p:grpSpPr>
          <a:xfrm>
            <a:off x="5681029" y="5069682"/>
            <a:ext cx="829944" cy="487045"/>
            <a:chOff x="5681029" y="5069682"/>
            <a:chExt cx="829944" cy="487045"/>
          </a:xfrm>
        </p:grpSpPr>
        <p:sp>
          <p:nvSpPr>
            <p:cNvPr id="20" name="object 20"/>
            <p:cNvSpPr/>
            <p:nvPr/>
          </p:nvSpPr>
          <p:spPr>
            <a:xfrm>
              <a:off x="5681027" y="5070830"/>
              <a:ext cx="829944" cy="486409"/>
            </a:xfrm>
            <a:custGeom>
              <a:avLst/>
              <a:gdLst/>
              <a:ahLst/>
              <a:cxnLst/>
              <a:rect l="l" t="t" r="r" b="b"/>
              <a:pathLst>
                <a:path w="829945" h="486410">
                  <a:moveTo>
                    <a:pt x="389978" y="422046"/>
                  </a:moveTo>
                  <a:lnTo>
                    <a:pt x="389877" y="361124"/>
                  </a:lnTo>
                  <a:lnTo>
                    <a:pt x="388302" y="308140"/>
                  </a:lnTo>
                  <a:lnTo>
                    <a:pt x="383895" y="264401"/>
                  </a:lnTo>
                  <a:lnTo>
                    <a:pt x="374891" y="221030"/>
                  </a:lnTo>
                  <a:lnTo>
                    <a:pt x="346976" y="200964"/>
                  </a:lnTo>
                  <a:lnTo>
                    <a:pt x="323824" y="201218"/>
                  </a:lnTo>
                  <a:lnTo>
                    <a:pt x="325640" y="235712"/>
                  </a:lnTo>
                  <a:lnTo>
                    <a:pt x="326301" y="247180"/>
                  </a:lnTo>
                  <a:lnTo>
                    <a:pt x="329031" y="290906"/>
                  </a:lnTo>
                  <a:lnTo>
                    <a:pt x="331825" y="334606"/>
                  </a:lnTo>
                  <a:lnTo>
                    <a:pt x="334441" y="378815"/>
                  </a:lnTo>
                  <a:lnTo>
                    <a:pt x="336537" y="422046"/>
                  </a:lnTo>
                  <a:lnTo>
                    <a:pt x="334187" y="437921"/>
                  </a:lnTo>
                  <a:lnTo>
                    <a:pt x="326097" y="446887"/>
                  </a:lnTo>
                  <a:lnTo>
                    <a:pt x="312940" y="448716"/>
                  </a:lnTo>
                  <a:lnTo>
                    <a:pt x="295402" y="443179"/>
                  </a:lnTo>
                  <a:lnTo>
                    <a:pt x="299034" y="441185"/>
                  </a:lnTo>
                  <a:lnTo>
                    <a:pt x="301752" y="439648"/>
                  </a:lnTo>
                  <a:lnTo>
                    <a:pt x="304533" y="438111"/>
                  </a:lnTo>
                  <a:lnTo>
                    <a:pt x="311823" y="433971"/>
                  </a:lnTo>
                  <a:lnTo>
                    <a:pt x="325221" y="429971"/>
                  </a:lnTo>
                  <a:lnTo>
                    <a:pt x="325107" y="410387"/>
                  </a:lnTo>
                  <a:lnTo>
                    <a:pt x="325081" y="408101"/>
                  </a:lnTo>
                  <a:lnTo>
                    <a:pt x="324040" y="390563"/>
                  </a:lnTo>
                  <a:lnTo>
                    <a:pt x="322681" y="375272"/>
                  </a:lnTo>
                  <a:lnTo>
                    <a:pt x="322478" y="372973"/>
                  </a:lnTo>
                  <a:lnTo>
                    <a:pt x="320497" y="354063"/>
                  </a:lnTo>
                  <a:lnTo>
                    <a:pt x="312902" y="352590"/>
                  </a:lnTo>
                  <a:lnTo>
                    <a:pt x="308787" y="352590"/>
                  </a:lnTo>
                  <a:lnTo>
                    <a:pt x="295402" y="352526"/>
                  </a:lnTo>
                  <a:lnTo>
                    <a:pt x="295402" y="416750"/>
                  </a:lnTo>
                  <a:lnTo>
                    <a:pt x="292049" y="432549"/>
                  </a:lnTo>
                  <a:lnTo>
                    <a:pt x="283286" y="444957"/>
                  </a:lnTo>
                  <a:lnTo>
                    <a:pt x="270141" y="453009"/>
                  </a:lnTo>
                  <a:lnTo>
                    <a:pt x="253644" y="455701"/>
                  </a:lnTo>
                  <a:lnTo>
                    <a:pt x="237464" y="452335"/>
                  </a:lnTo>
                  <a:lnTo>
                    <a:pt x="231876" y="448564"/>
                  </a:lnTo>
                  <a:lnTo>
                    <a:pt x="224536" y="443611"/>
                  </a:lnTo>
                  <a:lnTo>
                    <a:pt x="216065" y="430758"/>
                  </a:lnTo>
                  <a:lnTo>
                    <a:pt x="213271" y="414972"/>
                  </a:lnTo>
                  <a:lnTo>
                    <a:pt x="217004" y="399478"/>
                  </a:lnTo>
                  <a:lnTo>
                    <a:pt x="226263" y="386740"/>
                  </a:lnTo>
                  <a:lnTo>
                    <a:pt x="239572" y="378193"/>
                  </a:lnTo>
                  <a:lnTo>
                    <a:pt x="255422" y="375272"/>
                  </a:lnTo>
                  <a:lnTo>
                    <a:pt x="271233" y="378815"/>
                  </a:lnTo>
                  <a:lnTo>
                    <a:pt x="284010" y="387769"/>
                  </a:lnTo>
                  <a:lnTo>
                    <a:pt x="292481" y="400850"/>
                  </a:lnTo>
                  <a:lnTo>
                    <a:pt x="295402" y="416750"/>
                  </a:lnTo>
                  <a:lnTo>
                    <a:pt x="295402" y="352526"/>
                  </a:lnTo>
                  <a:lnTo>
                    <a:pt x="260807" y="352348"/>
                  </a:lnTo>
                  <a:lnTo>
                    <a:pt x="236842" y="352526"/>
                  </a:lnTo>
                  <a:lnTo>
                    <a:pt x="212890" y="353123"/>
                  </a:lnTo>
                  <a:lnTo>
                    <a:pt x="207162" y="353364"/>
                  </a:lnTo>
                  <a:lnTo>
                    <a:pt x="196621" y="361124"/>
                  </a:lnTo>
                  <a:lnTo>
                    <a:pt x="196964" y="363969"/>
                  </a:lnTo>
                  <a:lnTo>
                    <a:pt x="196913" y="367817"/>
                  </a:lnTo>
                  <a:lnTo>
                    <a:pt x="196469" y="383946"/>
                  </a:lnTo>
                  <a:lnTo>
                    <a:pt x="196354" y="386740"/>
                  </a:lnTo>
                  <a:lnTo>
                    <a:pt x="194729" y="408101"/>
                  </a:lnTo>
                  <a:lnTo>
                    <a:pt x="199567" y="429387"/>
                  </a:lnTo>
                  <a:lnTo>
                    <a:pt x="218541" y="448564"/>
                  </a:lnTo>
                  <a:lnTo>
                    <a:pt x="202374" y="447979"/>
                  </a:lnTo>
                  <a:lnTo>
                    <a:pt x="191935" y="443484"/>
                  </a:lnTo>
                  <a:lnTo>
                    <a:pt x="186626" y="434936"/>
                  </a:lnTo>
                  <a:lnTo>
                    <a:pt x="185851" y="422211"/>
                  </a:lnTo>
                  <a:lnTo>
                    <a:pt x="192278" y="345668"/>
                  </a:lnTo>
                  <a:lnTo>
                    <a:pt x="195300" y="307378"/>
                  </a:lnTo>
                  <a:lnTo>
                    <a:pt x="197954" y="269925"/>
                  </a:lnTo>
                  <a:lnTo>
                    <a:pt x="198031" y="268617"/>
                  </a:lnTo>
                  <a:lnTo>
                    <a:pt x="198666" y="251891"/>
                  </a:lnTo>
                  <a:lnTo>
                    <a:pt x="198577" y="227266"/>
                  </a:lnTo>
                  <a:lnTo>
                    <a:pt x="198412" y="216725"/>
                  </a:lnTo>
                  <a:lnTo>
                    <a:pt x="198247" y="198691"/>
                  </a:lnTo>
                  <a:lnTo>
                    <a:pt x="198247" y="198462"/>
                  </a:lnTo>
                  <a:lnTo>
                    <a:pt x="174383" y="198145"/>
                  </a:lnTo>
                  <a:lnTo>
                    <a:pt x="161315" y="198170"/>
                  </a:lnTo>
                  <a:lnTo>
                    <a:pt x="147967" y="198691"/>
                  </a:lnTo>
                  <a:lnTo>
                    <a:pt x="126771" y="197129"/>
                  </a:lnTo>
                  <a:lnTo>
                    <a:pt x="110439" y="189522"/>
                  </a:lnTo>
                  <a:lnTo>
                    <a:pt x="98361" y="175920"/>
                  </a:lnTo>
                  <a:lnTo>
                    <a:pt x="89941" y="156425"/>
                  </a:lnTo>
                  <a:lnTo>
                    <a:pt x="79514" y="123380"/>
                  </a:lnTo>
                  <a:lnTo>
                    <a:pt x="68465" y="90525"/>
                  </a:lnTo>
                  <a:lnTo>
                    <a:pt x="45783" y="24955"/>
                  </a:lnTo>
                  <a:lnTo>
                    <a:pt x="37642" y="7607"/>
                  </a:lnTo>
                  <a:lnTo>
                    <a:pt x="27889" y="0"/>
                  </a:lnTo>
                  <a:lnTo>
                    <a:pt x="15633" y="1892"/>
                  </a:lnTo>
                  <a:lnTo>
                    <a:pt x="0" y="13055"/>
                  </a:lnTo>
                  <a:lnTo>
                    <a:pt x="0" y="28498"/>
                  </a:lnTo>
                  <a:lnTo>
                    <a:pt x="1790" y="35801"/>
                  </a:lnTo>
                  <a:lnTo>
                    <a:pt x="3479" y="43091"/>
                  </a:lnTo>
                  <a:lnTo>
                    <a:pt x="5346" y="50330"/>
                  </a:lnTo>
                  <a:lnTo>
                    <a:pt x="49110" y="227266"/>
                  </a:lnTo>
                  <a:lnTo>
                    <a:pt x="56083" y="245008"/>
                  </a:lnTo>
                  <a:lnTo>
                    <a:pt x="67017" y="257365"/>
                  </a:lnTo>
                  <a:lnTo>
                    <a:pt x="82092" y="264401"/>
                  </a:lnTo>
                  <a:lnTo>
                    <a:pt x="101485" y="266230"/>
                  </a:lnTo>
                  <a:lnTo>
                    <a:pt x="114160" y="266331"/>
                  </a:lnTo>
                  <a:lnTo>
                    <a:pt x="127254" y="267271"/>
                  </a:lnTo>
                  <a:lnTo>
                    <a:pt x="156184" y="269925"/>
                  </a:lnTo>
                  <a:lnTo>
                    <a:pt x="156387" y="367817"/>
                  </a:lnTo>
                  <a:lnTo>
                    <a:pt x="156260" y="414972"/>
                  </a:lnTo>
                  <a:lnTo>
                    <a:pt x="155803" y="456628"/>
                  </a:lnTo>
                  <a:lnTo>
                    <a:pt x="156756" y="470484"/>
                  </a:lnTo>
                  <a:lnTo>
                    <a:pt x="161074" y="479806"/>
                  </a:lnTo>
                  <a:lnTo>
                    <a:pt x="170014" y="484822"/>
                  </a:lnTo>
                  <a:lnTo>
                    <a:pt x="184848" y="485749"/>
                  </a:lnTo>
                  <a:lnTo>
                    <a:pt x="214553" y="484822"/>
                  </a:lnTo>
                  <a:lnTo>
                    <a:pt x="244309" y="484886"/>
                  </a:lnTo>
                  <a:lnTo>
                    <a:pt x="303847" y="485749"/>
                  </a:lnTo>
                  <a:lnTo>
                    <a:pt x="324967" y="485787"/>
                  </a:lnTo>
                  <a:lnTo>
                    <a:pt x="389750" y="485749"/>
                  </a:lnTo>
                  <a:lnTo>
                    <a:pt x="389750" y="484822"/>
                  </a:lnTo>
                  <a:lnTo>
                    <a:pt x="389839" y="455701"/>
                  </a:lnTo>
                  <a:lnTo>
                    <a:pt x="389864" y="448716"/>
                  </a:lnTo>
                  <a:lnTo>
                    <a:pt x="389978" y="422046"/>
                  </a:lnTo>
                  <a:close/>
                </a:path>
                <a:path w="829945" h="486410">
                  <a:moveTo>
                    <a:pt x="829932" y="383476"/>
                  </a:moveTo>
                  <a:lnTo>
                    <a:pt x="829856" y="347370"/>
                  </a:lnTo>
                  <a:lnTo>
                    <a:pt x="809421" y="322783"/>
                  </a:lnTo>
                  <a:lnTo>
                    <a:pt x="787908" y="297141"/>
                  </a:lnTo>
                  <a:lnTo>
                    <a:pt x="773264" y="268300"/>
                  </a:lnTo>
                  <a:lnTo>
                    <a:pt x="772388" y="247180"/>
                  </a:lnTo>
                  <a:lnTo>
                    <a:pt x="771753" y="232041"/>
                  </a:lnTo>
                  <a:lnTo>
                    <a:pt x="759206" y="234746"/>
                  </a:lnTo>
                  <a:lnTo>
                    <a:pt x="759206" y="393242"/>
                  </a:lnTo>
                  <a:lnTo>
                    <a:pt x="752462" y="397230"/>
                  </a:lnTo>
                  <a:lnTo>
                    <a:pt x="746099" y="402996"/>
                  </a:lnTo>
                  <a:lnTo>
                    <a:pt x="738822" y="404914"/>
                  </a:lnTo>
                  <a:lnTo>
                    <a:pt x="724966" y="408063"/>
                  </a:lnTo>
                  <a:lnTo>
                    <a:pt x="697026" y="413334"/>
                  </a:lnTo>
                  <a:lnTo>
                    <a:pt x="683196" y="416521"/>
                  </a:lnTo>
                  <a:lnTo>
                    <a:pt x="657783" y="421601"/>
                  </a:lnTo>
                  <a:lnTo>
                    <a:pt x="632802" y="422808"/>
                  </a:lnTo>
                  <a:lnTo>
                    <a:pt x="607949" y="419341"/>
                  </a:lnTo>
                  <a:lnTo>
                    <a:pt x="582879" y="410375"/>
                  </a:lnTo>
                  <a:lnTo>
                    <a:pt x="572490" y="405930"/>
                  </a:lnTo>
                  <a:lnTo>
                    <a:pt x="557034" y="399313"/>
                  </a:lnTo>
                  <a:lnTo>
                    <a:pt x="530440" y="393001"/>
                  </a:lnTo>
                  <a:lnTo>
                    <a:pt x="503339" y="395465"/>
                  </a:lnTo>
                  <a:lnTo>
                    <a:pt x="475970" y="410756"/>
                  </a:lnTo>
                  <a:lnTo>
                    <a:pt x="472884" y="395351"/>
                  </a:lnTo>
                  <a:lnTo>
                    <a:pt x="506387" y="357720"/>
                  </a:lnTo>
                  <a:lnTo>
                    <a:pt x="521335" y="347370"/>
                  </a:lnTo>
                  <a:lnTo>
                    <a:pt x="535711" y="336588"/>
                  </a:lnTo>
                  <a:lnTo>
                    <a:pt x="549732" y="325234"/>
                  </a:lnTo>
                  <a:lnTo>
                    <a:pt x="555142" y="320713"/>
                  </a:lnTo>
                  <a:lnTo>
                    <a:pt x="554837" y="309410"/>
                  </a:lnTo>
                  <a:lnTo>
                    <a:pt x="557085" y="301256"/>
                  </a:lnTo>
                  <a:lnTo>
                    <a:pt x="550633" y="299085"/>
                  </a:lnTo>
                  <a:lnTo>
                    <a:pt x="544093" y="296621"/>
                  </a:lnTo>
                  <a:lnTo>
                    <a:pt x="537832" y="294995"/>
                  </a:lnTo>
                  <a:lnTo>
                    <a:pt x="532218" y="295351"/>
                  </a:lnTo>
                  <a:lnTo>
                    <a:pt x="517918" y="300710"/>
                  </a:lnTo>
                  <a:lnTo>
                    <a:pt x="503745" y="306959"/>
                  </a:lnTo>
                  <a:lnTo>
                    <a:pt x="474586" y="320713"/>
                  </a:lnTo>
                  <a:lnTo>
                    <a:pt x="473646" y="315785"/>
                  </a:lnTo>
                  <a:lnTo>
                    <a:pt x="472249" y="312559"/>
                  </a:lnTo>
                  <a:lnTo>
                    <a:pt x="472719" y="309651"/>
                  </a:lnTo>
                  <a:lnTo>
                    <a:pt x="474319" y="294995"/>
                  </a:lnTo>
                  <a:lnTo>
                    <a:pt x="502577" y="255282"/>
                  </a:lnTo>
                  <a:lnTo>
                    <a:pt x="545490" y="245364"/>
                  </a:lnTo>
                  <a:lnTo>
                    <a:pt x="567512" y="254622"/>
                  </a:lnTo>
                  <a:lnTo>
                    <a:pt x="596836" y="269925"/>
                  </a:lnTo>
                  <a:lnTo>
                    <a:pt x="626694" y="274104"/>
                  </a:lnTo>
                  <a:lnTo>
                    <a:pt x="656958" y="270776"/>
                  </a:lnTo>
                  <a:lnTo>
                    <a:pt x="693762" y="262128"/>
                  </a:lnTo>
                  <a:lnTo>
                    <a:pt x="757656" y="247180"/>
                  </a:lnTo>
                  <a:lnTo>
                    <a:pt x="757656" y="322783"/>
                  </a:lnTo>
                  <a:lnTo>
                    <a:pt x="743953" y="315595"/>
                  </a:lnTo>
                  <a:lnTo>
                    <a:pt x="730910" y="308610"/>
                  </a:lnTo>
                  <a:lnTo>
                    <a:pt x="718134" y="302323"/>
                  </a:lnTo>
                  <a:lnTo>
                    <a:pt x="705205" y="297192"/>
                  </a:lnTo>
                  <a:lnTo>
                    <a:pt x="698309" y="296392"/>
                  </a:lnTo>
                  <a:lnTo>
                    <a:pt x="690765" y="297522"/>
                  </a:lnTo>
                  <a:lnTo>
                    <a:pt x="682917" y="299491"/>
                  </a:lnTo>
                  <a:lnTo>
                    <a:pt x="675157" y="301193"/>
                  </a:lnTo>
                  <a:lnTo>
                    <a:pt x="677367" y="308940"/>
                  </a:lnTo>
                  <a:lnTo>
                    <a:pt x="679323" y="316903"/>
                  </a:lnTo>
                  <a:lnTo>
                    <a:pt x="681913" y="324129"/>
                  </a:lnTo>
                  <a:lnTo>
                    <a:pt x="685990" y="329628"/>
                  </a:lnTo>
                  <a:lnTo>
                    <a:pt x="700201" y="340664"/>
                  </a:lnTo>
                  <a:lnTo>
                    <a:pt x="715060" y="350913"/>
                  </a:lnTo>
                  <a:lnTo>
                    <a:pt x="730072" y="361010"/>
                  </a:lnTo>
                  <a:lnTo>
                    <a:pt x="744715" y="371576"/>
                  </a:lnTo>
                  <a:lnTo>
                    <a:pt x="749096" y="376059"/>
                  </a:lnTo>
                  <a:lnTo>
                    <a:pt x="752665" y="381546"/>
                  </a:lnTo>
                  <a:lnTo>
                    <a:pt x="755878" y="387451"/>
                  </a:lnTo>
                  <a:lnTo>
                    <a:pt x="759206" y="393242"/>
                  </a:lnTo>
                  <a:lnTo>
                    <a:pt x="759206" y="234746"/>
                  </a:lnTo>
                  <a:lnTo>
                    <a:pt x="715213" y="244195"/>
                  </a:lnTo>
                  <a:lnTo>
                    <a:pt x="688467" y="250317"/>
                  </a:lnTo>
                  <a:lnTo>
                    <a:pt x="662444" y="257314"/>
                  </a:lnTo>
                  <a:lnTo>
                    <a:pt x="640397" y="262001"/>
                  </a:lnTo>
                  <a:lnTo>
                    <a:pt x="619455" y="262128"/>
                  </a:lnTo>
                  <a:lnTo>
                    <a:pt x="599262" y="257175"/>
                  </a:lnTo>
                  <a:lnTo>
                    <a:pt x="579462" y="246646"/>
                  </a:lnTo>
                  <a:lnTo>
                    <a:pt x="576173" y="245364"/>
                  </a:lnTo>
                  <a:lnTo>
                    <a:pt x="550532" y="235331"/>
                  </a:lnTo>
                  <a:lnTo>
                    <a:pt x="522312" y="237223"/>
                  </a:lnTo>
                  <a:lnTo>
                    <a:pt x="466598" y="254317"/>
                  </a:lnTo>
                  <a:lnTo>
                    <a:pt x="465201" y="254622"/>
                  </a:lnTo>
                  <a:lnTo>
                    <a:pt x="463727" y="256171"/>
                  </a:lnTo>
                  <a:lnTo>
                    <a:pt x="462876" y="257467"/>
                  </a:lnTo>
                  <a:lnTo>
                    <a:pt x="434632" y="299491"/>
                  </a:lnTo>
                  <a:lnTo>
                    <a:pt x="407949" y="341985"/>
                  </a:lnTo>
                  <a:lnTo>
                    <a:pt x="402107" y="368592"/>
                  </a:lnTo>
                  <a:lnTo>
                    <a:pt x="403453" y="377266"/>
                  </a:lnTo>
                  <a:lnTo>
                    <a:pt x="410006" y="392315"/>
                  </a:lnTo>
                  <a:lnTo>
                    <a:pt x="420255" y="399656"/>
                  </a:lnTo>
                  <a:lnTo>
                    <a:pt x="436130" y="400151"/>
                  </a:lnTo>
                  <a:lnTo>
                    <a:pt x="459549" y="394627"/>
                  </a:lnTo>
                  <a:lnTo>
                    <a:pt x="462800" y="424980"/>
                  </a:lnTo>
                  <a:lnTo>
                    <a:pt x="472020" y="421589"/>
                  </a:lnTo>
                  <a:lnTo>
                    <a:pt x="479691" y="419747"/>
                  </a:lnTo>
                  <a:lnTo>
                    <a:pt x="486346" y="416052"/>
                  </a:lnTo>
                  <a:lnTo>
                    <a:pt x="499325" y="410756"/>
                  </a:lnTo>
                  <a:lnTo>
                    <a:pt x="505294" y="408317"/>
                  </a:lnTo>
                  <a:lnTo>
                    <a:pt x="524154" y="405930"/>
                  </a:lnTo>
                  <a:lnTo>
                    <a:pt x="543102" y="408457"/>
                  </a:lnTo>
                  <a:lnTo>
                    <a:pt x="562356" y="415455"/>
                  </a:lnTo>
                  <a:lnTo>
                    <a:pt x="591146" y="426948"/>
                  </a:lnTo>
                  <a:lnTo>
                    <a:pt x="620572" y="433959"/>
                  </a:lnTo>
                  <a:lnTo>
                    <a:pt x="650811" y="435254"/>
                  </a:lnTo>
                  <a:lnTo>
                    <a:pt x="682040" y="429590"/>
                  </a:lnTo>
                  <a:lnTo>
                    <a:pt x="698868" y="425272"/>
                  </a:lnTo>
                  <a:lnTo>
                    <a:pt x="711111" y="422808"/>
                  </a:lnTo>
                  <a:lnTo>
                    <a:pt x="717207" y="421589"/>
                  </a:lnTo>
                  <a:lnTo>
                    <a:pt x="733069" y="418477"/>
                  </a:lnTo>
                  <a:lnTo>
                    <a:pt x="749985" y="414375"/>
                  </a:lnTo>
                  <a:lnTo>
                    <a:pt x="757440" y="411365"/>
                  </a:lnTo>
                  <a:lnTo>
                    <a:pt x="764781" y="406971"/>
                  </a:lnTo>
                  <a:lnTo>
                    <a:pt x="772477" y="401751"/>
                  </a:lnTo>
                  <a:lnTo>
                    <a:pt x="780973" y="396240"/>
                  </a:lnTo>
                  <a:lnTo>
                    <a:pt x="795604" y="401840"/>
                  </a:lnTo>
                  <a:lnTo>
                    <a:pt x="805802" y="402336"/>
                  </a:lnTo>
                  <a:lnTo>
                    <a:pt x="815835" y="396595"/>
                  </a:lnTo>
                  <a:lnTo>
                    <a:pt x="816216" y="396240"/>
                  </a:lnTo>
                  <a:lnTo>
                    <a:pt x="829932" y="38347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21"/>
            <p:cNvPicPr/>
            <p:nvPr/>
          </p:nvPicPr>
          <p:blipFill>
            <a:blip r:embed="rId6" cstate="email">
              <a:extLst>
                <a:ext uri="{28A0092B-C50C-407E-A947-70E740481C1C}">
                  <a14:useLocalDpi xmlns:a14="http://schemas.microsoft.com/office/drawing/2010/main"/>
                </a:ext>
              </a:extLst>
            </a:blip>
            <a:stretch>
              <a:fillRect/>
            </a:stretch>
          </p:blipFill>
          <p:spPr>
            <a:xfrm>
              <a:off x="5867810" y="5083733"/>
              <a:ext cx="156032" cy="153441"/>
            </a:xfrm>
            <a:prstGeom prst="rect">
              <a:avLst/>
            </a:prstGeom>
          </p:spPr>
        </p:pic>
        <p:pic>
          <p:nvPicPr>
            <p:cNvPr id="22" name="object 22"/>
            <p:cNvPicPr/>
            <p:nvPr/>
          </p:nvPicPr>
          <p:blipFill>
            <a:blip r:embed="rId7" cstate="email">
              <a:extLst>
                <a:ext uri="{28A0092B-C50C-407E-A947-70E740481C1C}">
                  <a14:useLocalDpi xmlns:a14="http://schemas.microsoft.com/office/drawing/2010/main"/>
                </a:ext>
              </a:extLst>
            </a:blip>
            <a:stretch>
              <a:fillRect/>
            </a:stretch>
          </p:blipFill>
          <p:spPr>
            <a:xfrm>
              <a:off x="5897565" y="5259307"/>
              <a:ext cx="92108" cy="156895"/>
            </a:xfrm>
            <a:prstGeom prst="rect">
              <a:avLst/>
            </a:prstGeom>
          </p:spPr>
        </p:pic>
        <p:pic>
          <p:nvPicPr>
            <p:cNvPr id="23" name="object 23"/>
            <p:cNvPicPr/>
            <p:nvPr/>
          </p:nvPicPr>
          <p:blipFill>
            <a:blip r:embed="rId8" cstate="email">
              <a:extLst>
                <a:ext uri="{28A0092B-C50C-407E-A947-70E740481C1C}">
                  <a14:useLocalDpi xmlns:a14="http://schemas.microsoft.com/office/drawing/2010/main"/>
                </a:ext>
              </a:extLst>
            </a:blip>
            <a:stretch>
              <a:fillRect/>
            </a:stretch>
          </p:blipFill>
          <p:spPr>
            <a:xfrm>
              <a:off x="6198219" y="5069682"/>
              <a:ext cx="225602" cy="173002"/>
            </a:xfrm>
            <a:prstGeom prst="rect">
              <a:avLst/>
            </a:prstGeom>
          </p:spPr>
        </p:pic>
        <p:pic>
          <p:nvPicPr>
            <p:cNvPr id="24" name="object 24"/>
            <p:cNvPicPr/>
            <p:nvPr/>
          </p:nvPicPr>
          <p:blipFill>
            <a:blip r:embed="rId9" cstate="email">
              <a:extLst>
                <a:ext uri="{28A0092B-C50C-407E-A947-70E740481C1C}">
                  <a14:useLocalDpi xmlns:a14="http://schemas.microsoft.com/office/drawing/2010/main"/>
                </a:ext>
              </a:extLst>
            </a:blip>
            <a:stretch>
              <a:fillRect/>
            </a:stretch>
          </p:blipFill>
          <p:spPr>
            <a:xfrm>
              <a:off x="6205280" y="5490487"/>
              <a:ext cx="204584" cy="64401"/>
            </a:xfrm>
            <a:prstGeom prst="rect">
              <a:avLst/>
            </a:prstGeom>
          </p:spPr>
        </p:pic>
        <p:sp>
          <p:nvSpPr>
            <p:cNvPr id="25" name="object 25"/>
            <p:cNvSpPr/>
            <p:nvPr/>
          </p:nvSpPr>
          <p:spPr>
            <a:xfrm>
              <a:off x="5912802" y="5267540"/>
              <a:ext cx="490855" cy="242570"/>
            </a:xfrm>
            <a:custGeom>
              <a:avLst/>
              <a:gdLst/>
              <a:ahLst/>
              <a:cxnLst/>
              <a:rect l="l" t="t" r="r" b="b"/>
              <a:pathLst>
                <a:path w="490854" h="242570">
                  <a:moveTo>
                    <a:pt x="45796" y="227114"/>
                  </a:moveTo>
                  <a:lnTo>
                    <a:pt x="25577" y="199224"/>
                  </a:lnTo>
                  <a:lnTo>
                    <a:pt x="20231" y="191389"/>
                  </a:lnTo>
                  <a:lnTo>
                    <a:pt x="14287" y="198208"/>
                  </a:lnTo>
                  <a:lnTo>
                    <a:pt x="8089" y="204978"/>
                  </a:lnTo>
                  <a:lnTo>
                    <a:pt x="2908" y="211924"/>
                  </a:lnTo>
                  <a:lnTo>
                    <a:pt x="0" y="219278"/>
                  </a:lnTo>
                  <a:lnTo>
                    <a:pt x="1282" y="225056"/>
                  </a:lnTo>
                  <a:lnTo>
                    <a:pt x="5842" y="231736"/>
                  </a:lnTo>
                  <a:lnTo>
                    <a:pt x="12141" y="237705"/>
                  </a:lnTo>
                  <a:lnTo>
                    <a:pt x="18681" y="241325"/>
                  </a:lnTo>
                  <a:lnTo>
                    <a:pt x="29159" y="242417"/>
                  </a:lnTo>
                  <a:lnTo>
                    <a:pt x="37439" y="239585"/>
                  </a:lnTo>
                  <a:lnTo>
                    <a:pt x="43116" y="234073"/>
                  </a:lnTo>
                  <a:lnTo>
                    <a:pt x="45796" y="227114"/>
                  </a:lnTo>
                  <a:close/>
                </a:path>
                <a:path w="490854" h="242570">
                  <a:moveTo>
                    <a:pt x="490321" y="21043"/>
                  </a:moveTo>
                  <a:lnTo>
                    <a:pt x="445389" y="3962"/>
                  </a:lnTo>
                  <a:lnTo>
                    <a:pt x="400850" y="0"/>
                  </a:lnTo>
                  <a:lnTo>
                    <a:pt x="356336" y="2273"/>
                  </a:lnTo>
                  <a:lnTo>
                    <a:pt x="311442" y="3911"/>
                  </a:lnTo>
                  <a:lnTo>
                    <a:pt x="353796" y="33616"/>
                  </a:lnTo>
                  <a:lnTo>
                    <a:pt x="397281" y="43243"/>
                  </a:lnTo>
                  <a:lnTo>
                    <a:pt x="442569" y="37490"/>
                  </a:lnTo>
                  <a:lnTo>
                    <a:pt x="490321" y="2104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object 26"/>
          <p:cNvGrpSpPr/>
          <p:nvPr/>
        </p:nvGrpSpPr>
        <p:grpSpPr>
          <a:xfrm>
            <a:off x="2262179" y="5069436"/>
            <a:ext cx="434975" cy="525780"/>
            <a:chOff x="2262179" y="5069436"/>
            <a:chExt cx="434975" cy="525780"/>
          </a:xfrm>
        </p:grpSpPr>
        <p:sp>
          <p:nvSpPr>
            <p:cNvPr id="27" name="object 27"/>
            <p:cNvSpPr/>
            <p:nvPr/>
          </p:nvSpPr>
          <p:spPr>
            <a:xfrm>
              <a:off x="2330757" y="5231001"/>
              <a:ext cx="316230" cy="152400"/>
            </a:xfrm>
            <a:custGeom>
              <a:avLst/>
              <a:gdLst/>
              <a:ahLst/>
              <a:cxnLst/>
              <a:rect l="l" t="t" r="r" b="b"/>
              <a:pathLst>
                <a:path w="316230" h="152400">
                  <a:moveTo>
                    <a:pt x="44474" y="99037"/>
                  </a:moveTo>
                  <a:lnTo>
                    <a:pt x="25692" y="99037"/>
                  </a:lnTo>
                  <a:lnTo>
                    <a:pt x="26542" y="100066"/>
                  </a:lnTo>
                  <a:lnTo>
                    <a:pt x="26538" y="151984"/>
                  </a:lnTo>
                  <a:lnTo>
                    <a:pt x="26682" y="152136"/>
                  </a:lnTo>
                  <a:lnTo>
                    <a:pt x="33896" y="152225"/>
                  </a:lnTo>
                  <a:lnTo>
                    <a:pt x="44335" y="152111"/>
                  </a:lnTo>
                  <a:lnTo>
                    <a:pt x="44461" y="125410"/>
                  </a:lnTo>
                  <a:lnTo>
                    <a:pt x="44474" y="99037"/>
                  </a:lnTo>
                  <a:close/>
                </a:path>
                <a:path w="316230" h="152400">
                  <a:moveTo>
                    <a:pt x="183141" y="72443"/>
                  </a:moveTo>
                  <a:lnTo>
                    <a:pt x="54876" y="72443"/>
                  </a:lnTo>
                  <a:lnTo>
                    <a:pt x="55817" y="73447"/>
                  </a:lnTo>
                  <a:lnTo>
                    <a:pt x="55795" y="151984"/>
                  </a:lnTo>
                  <a:lnTo>
                    <a:pt x="55994" y="152161"/>
                  </a:lnTo>
                  <a:lnTo>
                    <a:pt x="181305" y="152161"/>
                  </a:lnTo>
                  <a:lnTo>
                    <a:pt x="181356" y="147551"/>
                  </a:lnTo>
                  <a:lnTo>
                    <a:pt x="181481" y="125410"/>
                  </a:lnTo>
                  <a:lnTo>
                    <a:pt x="181394" y="74742"/>
                  </a:lnTo>
                  <a:lnTo>
                    <a:pt x="180962" y="73447"/>
                  </a:lnTo>
                  <a:lnTo>
                    <a:pt x="183141" y="72443"/>
                  </a:lnTo>
                  <a:close/>
                </a:path>
                <a:path w="316230" h="152400">
                  <a:moveTo>
                    <a:pt x="22033" y="99164"/>
                  </a:moveTo>
                  <a:lnTo>
                    <a:pt x="9740" y="99164"/>
                  </a:lnTo>
                  <a:lnTo>
                    <a:pt x="16179" y="99367"/>
                  </a:lnTo>
                  <a:lnTo>
                    <a:pt x="22033" y="99164"/>
                  </a:lnTo>
                  <a:close/>
                </a:path>
                <a:path w="316230" h="152400">
                  <a:moveTo>
                    <a:pt x="109581" y="0"/>
                  </a:moveTo>
                  <a:lnTo>
                    <a:pt x="63055" y="155"/>
                  </a:lnTo>
                  <a:lnTo>
                    <a:pt x="22215" y="15776"/>
                  </a:lnTo>
                  <a:lnTo>
                    <a:pt x="1168" y="54105"/>
                  </a:lnTo>
                  <a:lnTo>
                    <a:pt x="0" y="98707"/>
                  </a:lnTo>
                  <a:lnTo>
                    <a:pt x="1282" y="99253"/>
                  </a:lnTo>
                  <a:lnTo>
                    <a:pt x="9740" y="99164"/>
                  </a:lnTo>
                  <a:lnTo>
                    <a:pt x="22033" y="99164"/>
                  </a:lnTo>
                  <a:lnTo>
                    <a:pt x="25692" y="99037"/>
                  </a:lnTo>
                  <a:lnTo>
                    <a:pt x="44474" y="99037"/>
                  </a:lnTo>
                  <a:lnTo>
                    <a:pt x="44487" y="72875"/>
                  </a:lnTo>
                  <a:lnTo>
                    <a:pt x="43459" y="72875"/>
                  </a:lnTo>
                  <a:lnTo>
                    <a:pt x="44488" y="71351"/>
                  </a:lnTo>
                  <a:lnTo>
                    <a:pt x="302020" y="71351"/>
                  </a:lnTo>
                  <a:lnTo>
                    <a:pt x="302702" y="70538"/>
                  </a:lnTo>
                  <a:lnTo>
                    <a:pt x="245097" y="70538"/>
                  </a:lnTo>
                  <a:lnTo>
                    <a:pt x="213731" y="33656"/>
                  </a:lnTo>
                  <a:lnTo>
                    <a:pt x="204215" y="22647"/>
                  </a:lnTo>
                  <a:lnTo>
                    <a:pt x="194072" y="13029"/>
                  </a:lnTo>
                  <a:lnTo>
                    <a:pt x="182652" y="6035"/>
                  </a:lnTo>
                  <a:lnTo>
                    <a:pt x="169988" y="1737"/>
                  </a:lnTo>
                  <a:lnTo>
                    <a:pt x="156108" y="206"/>
                  </a:lnTo>
                  <a:lnTo>
                    <a:pt x="109581" y="0"/>
                  </a:lnTo>
                  <a:close/>
                </a:path>
                <a:path w="316230" h="152400">
                  <a:moveTo>
                    <a:pt x="301626" y="71821"/>
                  </a:moveTo>
                  <a:lnTo>
                    <a:pt x="184492" y="71821"/>
                  </a:lnTo>
                  <a:lnTo>
                    <a:pt x="189179" y="72888"/>
                  </a:lnTo>
                  <a:lnTo>
                    <a:pt x="204794" y="91459"/>
                  </a:lnTo>
                  <a:lnTo>
                    <a:pt x="210705" y="98567"/>
                  </a:lnTo>
                  <a:lnTo>
                    <a:pt x="212039" y="99253"/>
                  </a:lnTo>
                  <a:lnTo>
                    <a:pt x="277620" y="99212"/>
                  </a:lnTo>
                  <a:lnTo>
                    <a:pt x="279082" y="98682"/>
                  </a:lnTo>
                  <a:lnTo>
                    <a:pt x="280945" y="96437"/>
                  </a:lnTo>
                  <a:lnTo>
                    <a:pt x="301626" y="71821"/>
                  </a:lnTo>
                  <a:close/>
                </a:path>
                <a:path w="316230" h="152400">
                  <a:moveTo>
                    <a:pt x="277620" y="99212"/>
                  </a:moveTo>
                  <a:lnTo>
                    <a:pt x="260090" y="99212"/>
                  </a:lnTo>
                  <a:lnTo>
                    <a:pt x="277507" y="99253"/>
                  </a:lnTo>
                  <a:close/>
                </a:path>
                <a:path w="316230" h="152400">
                  <a:moveTo>
                    <a:pt x="44488" y="71351"/>
                  </a:moveTo>
                  <a:lnTo>
                    <a:pt x="43459" y="72875"/>
                  </a:lnTo>
                  <a:lnTo>
                    <a:pt x="44487" y="72836"/>
                  </a:lnTo>
                  <a:lnTo>
                    <a:pt x="44488" y="71351"/>
                  </a:lnTo>
                  <a:close/>
                </a:path>
                <a:path w="316230" h="152400">
                  <a:moveTo>
                    <a:pt x="44487" y="72836"/>
                  </a:moveTo>
                  <a:lnTo>
                    <a:pt x="43459" y="72875"/>
                  </a:lnTo>
                  <a:lnTo>
                    <a:pt x="44487" y="72875"/>
                  </a:lnTo>
                  <a:close/>
                </a:path>
                <a:path w="316230" h="152400">
                  <a:moveTo>
                    <a:pt x="302020" y="71351"/>
                  </a:moveTo>
                  <a:lnTo>
                    <a:pt x="44488" y="71351"/>
                  </a:lnTo>
                  <a:lnTo>
                    <a:pt x="44487" y="72836"/>
                  </a:lnTo>
                  <a:lnTo>
                    <a:pt x="54876" y="72443"/>
                  </a:lnTo>
                  <a:lnTo>
                    <a:pt x="183141" y="72443"/>
                  </a:lnTo>
                  <a:lnTo>
                    <a:pt x="184492" y="71821"/>
                  </a:lnTo>
                  <a:lnTo>
                    <a:pt x="301626" y="71821"/>
                  </a:lnTo>
                  <a:lnTo>
                    <a:pt x="302020" y="71351"/>
                  </a:lnTo>
                  <a:close/>
                </a:path>
                <a:path w="316230" h="152400">
                  <a:moveTo>
                    <a:pt x="295092" y="24126"/>
                  </a:moveTo>
                  <a:lnTo>
                    <a:pt x="285381" y="26110"/>
                  </a:lnTo>
                  <a:lnTo>
                    <a:pt x="276948" y="32515"/>
                  </a:lnTo>
                  <a:lnTo>
                    <a:pt x="245097" y="70513"/>
                  </a:lnTo>
                  <a:lnTo>
                    <a:pt x="302702" y="70538"/>
                  </a:lnTo>
                  <a:lnTo>
                    <a:pt x="311277" y="60188"/>
                  </a:lnTo>
                  <a:lnTo>
                    <a:pt x="314824" y="53852"/>
                  </a:lnTo>
                  <a:lnTo>
                    <a:pt x="316152" y="46755"/>
                  </a:lnTo>
                  <a:lnTo>
                    <a:pt x="315286" y="39643"/>
                  </a:lnTo>
                  <a:lnTo>
                    <a:pt x="312254" y="33264"/>
                  </a:lnTo>
                  <a:lnTo>
                    <a:pt x="304557" y="26525"/>
                  </a:lnTo>
                  <a:lnTo>
                    <a:pt x="295092" y="2412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28"/>
            <p:cNvPicPr/>
            <p:nvPr/>
          </p:nvPicPr>
          <p:blipFill>
            <a:blip r:embed="rId10" cstate="email">
              <a:extLst>
                <a:ext uri="{28A0092B-C50C-407E-A947-70E740481C1C}">
                  <a14:useLocalDpi xmlns:a14="http://schemas.microsoft.com/office/drawing/2010/main"/>
                </a:ext>
              </a:extLst>
            </a:blip>
            <a:stretch>
              <a:fillRect/>
            </a:stretch>
          </p:blipFill>
          <p:spPr>
            <a:xfrm>
              <a:off x="2383918" y="5069436"/>
              <a:ext cx="130822" cy="156323"/>
            </a:xfrm>
            <a:prstGeom prst="rect">
              <a:avLst/>
            </a:prstGeom>
          </p:spPr>
        </p:pic>
        <p:sp>
          <p:nvSpPr>
            <p:cNvPr id="29" name="object 29"/>
            <p:cNvSpPr/>
            <p:nvPr/>
          </p:nvSpPr>
          <p:spPr>
            <a:xfrm>
              <a:off x="2262174" y="5335104"/>
              <a:ext cx="374015" cy="259715"/>
            </a:xfrm>
            <a:custGeom>
              <a:avLst/>
              <a:gdLst/>
              <a:ahLst/>
              <a:cxnLst/>
              <a:rect l="l" t="t" r="r" b="b"/>
              <a:pathLst>
                <a:path w="374014" h="259714">
                  <a:moveTo>
                    <a:pt x="90322" y="212140"/>
                  </a:moveTo>
                  <a:lnTo>
                    <a:pt x="90119" y="212140"/>
                  </a:lnTo>
                  <a:lnTo>
                    <a:pt x="90119" y="210870"/>
                  </a:lnTo>
                  <a:lnTo>
                    <a:pt x="609" y="210870"/>
                  </a:lnTo>
                  <a:lnTo>
                    <a:pt x="609" y="212140"/>
                  </a:lnTo>
                  <a:lnTo>
                    <a:pt x="609" y="245160"/>
                  </a:lnTo>
                  <a:lnTo>
                    <a:pt x="609" y="259130"/>
                  </a:lnTo>
                  <a:lnTo>
                    <a:pt x="90322" y="259130"/>
                  </a:lnTo>
                  <a:lnTo>
                    <a:pt x="90322" y="245160"/>
                  </a:lnTo>
                  <a:lnTo>
                    <a:pt x="90322" y="212140"/>
                  </a:lnTo>
                  <a:close/>
                </a:path>
                <a:path w="374014" h="259714">
                  <a:moveTo>
                    <a:pt x="90398" y="105676"/>
                  </a:moveTo>
                  <a:lnTo>
                    <a:pt x="89293" y="105676"/>
                  </a:lnTo>
                  <a:lnTo>
                    <a:pt x="89293" y="104406"/>
                  </a:lnTo>
                  <a:lnTo>
                    <a:pt x="87947" y="104406"/>
                  </a:lnTo>
                  <a:lnTo>
                    <a:pt x="87947" y="105676"/>
                  </a:lnTo>
                  <a:lnTo>
                    <a:pt x="508" y="105676"/>
                  </a:lnTo>
                  <a:lnTo>
                    <a:pt x="508" y="106946"/>
                  </a:lnTo>
                  <a:lnTo>
                    <a:pt x="279" y="106946"/>
                  </a:lnTo>
                  <a:lnTo>
                    <a:pt x="279" y="114566"/>
                  </a:lnTo>
                  <a:lnTo>
                    <a:pt x="622" y="114566"/>
                  </a:lnTo>
                  <a:lnTo>
                    <a:pt x="622" y="119646"/>
                  </a:lnTo>
                  <a:lnTo>
                    <a:pt x="406" y="119646"/>
                  </a:lnTo>
                  <a:lnTo>
                    <a:pt x="406" y="133616"/>
                  </a:lnTo>
                  <a:lnTo>
                    <a:pt x="533" y="133616"/>
                  </a:lnTo>
                  <a:lnTo>
                    <a:pt x="533" y="141236"/>
                  </a:lnTo>
                  <a:lnTo>
                    <a:pt x="635" y="152666"/>
                  </a:lnTo>
                  <a:lnTo>
                    <a:pt x="0" y="152666"/>
                  </a:lnTo>
                  <a:lnTo>
                    <a:pt x="0" y="153936"/>
                  </a:lnTo>
                  <a:lnTo>
                    <a:pt x="90208" y="153936"/>
                  </a:lnTo>
                  <a:lnTo>
                    <a:pt x="90208" y="152666"/>
                  </a:lnTo>
                  <a:lnTo>
                    <a:pt x="90398" y="152666"/>
                  </a:lnTo>
                  <a:lnTo>
                    <a:pt x="90398" y="106946"/>
                  </a:lnTo>
                  <a:lnTo>
                    <a:pt x="90398" y="105676"/>
                  </a:lnTo>
                  <a:close/>
                </a:path>
                <a:path w="374014" h="259714">
                  <a:moveTo>
                    <a:pt x="90601" y="12"/>
                  </a:moveTo>
                  <a:lnTo>
                    <a:pt x="431" y="12"/>
                  </a:lnTo>
                  <a:lnTo>
                    <a:pt x="431" y="36842"/>
                  </a:lnTo>
                  <a:lnTo>
                    <a:pt x="533" y="41922"/>
                  </a:lnTo>
                  <a:lnTo>
                    <a:pt x="546" y="47002"/>
                  </a:lnTo>
                  <a:lnTo>
                    <a:pt x="647" y="48272"/>
                  </a:lnTo>
                  <a:lnTo>
                    <a:pt x="90385" y="48272"/>
                  </a:lnTo>
                  <a:lnTo>
                    <a:pt x="90385" y="47002"/>
                  </a:lnTo>
                  <a:lnTo>
                    <a:pt x="90411" y="41922"/>
                  </a:lnTo>
                  <a:lnTo>
                    <a:pt x="90563" y="41922"/>
                  </a:lnTo>
                  <a:lnTo>
                    <a:pt x="90563" y="36842"/>
                  </a:lnTo>
                  <a:lnTo>
                    <a:pt x="90601" y="12"/>
                  </a:lnTo>
                  <a:close/>
                </a:path>
                <a:path w="374014" h="259714">
                  <a:moveTo>
                    <a:pt x="140322" y="83045"/>
                  </a:moveTo>
                  <a:lnTo>
                    <a:pt x="140296" y="63995"/>
                  </a:lnTo>
                  <a:lnTo>
                    <a:pt x="140258" y="52565"/>
                  </a:lnTo>
                  <a:lnTo>
                    <a:pt x="50431" y="52565"/>
                  </a:lnTo>
                  <a:lnTo>
                    <a:pt x="50431" y="63995"/>
                  </a:lnTo>
                  <a:lnTo>
                    <a:pt x="50406" y="83045"/>
                  </a:lnTo>
                  <a:lnTo>
                    <a:pt x="50406" y="99555"/>
                  </a:lnTo>
                  <a:lnTo>
                    <a:pt x="50330" y="100825"/>
                  </a:lnTo>
                  <a:lnTo>
                    <a:pt x="140042" y="100825"/>
                  </a:lnTo>
                  <a:lnTo>
                    <a:pt x="140042" y="99555"/>
                  </a:lnTo>
                  <a:lnTo>
                    <a:pt x="140322" y="99555"/>
                  </a:lnTo>
                  <a:lnTo>
                    <a:pt x="140322" y="83045"/>
                  </a:lnTo>
                  <a:close/>
                </a:path>
                <a:path w="374014" h="259714">
                  <a:moveTo>
                    <a:pt x="140487" y="158292"/>
                  </a:moveTo>
                  <a:lnTo>
                    <a:pt x="50279" y="158292"/>
                  </a:lnTo>
                  <a:lnTo>
                    <a:pt x="50279" y="167182"/>
                  </a:lnTo>
                  <a:lnTo>
                    <a:pt x="50495" y="167182"/>
                  </a:lnTo>
                  <a:lnTo>
                    <a:pt x="50495" y="170992"/>
                  </a:lnTo>
                  <a:lnTo>
                    <a:pt x="50431" y="205282"/>
                  </a:lnTo>
                  <a:lnTo>
                    <a:pt x="50431" y="206552"/>
                  </a:lnTo>
                  <a:lnTo>
                    <a:pt x="140144" y="206552"/>
                  </a:lnTo>
                  <a:lnTo>
                    <a:pt x="140144" y="205282"/>
                  </a:lnTo>
                  <a:lnTo>
                    <a:pt x="140474" y="205282"/>
                  </a:lnTo>
                  <a:lnTo>
                    <a:pt x="140474" y="170992"/>
                  </a:lnTo>
                  <a:lnTo>
                    <a:pt x="140487" y="167182"/>
                  </a:lnTo>
                  <a:lnTo>
                    <a:pt x="140487" y="158292"/>
                  </a:lnTo>
                  <a:close/>
                </a:path>
                <a:path w="374014" h="259714">
                  <a:moveTo>
                    <a:pt x="184645" y="106959"/>
                  </a:moveTo>
                  <a:lnTo>
                    <a:pt x="184505" y="106959"/>
                  </a:lnTo>
                  <a:lnTo>
                    <a:pt x="184505" y="105689"/>
                  </a:lnTo>
                  <a:lnTo>
                    <a:pt x="95072" y="105689"/>
                  </a:lnTo>
                  <a:lnTo>
                    <a:pt x="95072" y="106959"/>
                  </a:lnTo>
                  <a:lnTo>
                    <a:pt x="94957" y="152679"/>
                  </a:lnTo>
                  <a:lnTo>
                    <a:pt x="95046" y="153949"/>
                  </a:lnTo>
                  <a:lnTo>
                    <a:pt x="184416" y="153949"/>
                  </a:lnTo>
                  <a:lnTo>
                    <a:pt x="184416" y="152679"/>
                  </a:lnTo>
                  <a:lnTo>
                    <a:pt x="184645" y="152679"/>
                  </a:lnTo>
                  <a:lnTo>
                    <a:pt x="184645" y="106959"/>
                  </a:lnTo>
                  <a:close/>
                </a:path>
                <a:path w="374014" h="259714">
                  <a:moveTo>
                    <a:pt x="184670" y="211429"/>
                  </a:moveTo>
                  <a:lnTo>
                    <a:pt x="118008" y="211429"/>
                  </a:lnTo>
                  <a:lnTo>
                    <a:pt x="118008" y="210159"/>
                  </a:lnTo>
                  <a:lnTo>
                    <a:pt x="95783" y="210159"/>
                  </a:lnTo>
                  <a:lnTo>
                    <a:pt x="95783" y="211429"/>
                  </a:lnTo>
                  <a:lnTo>
                    <a:pt x="94970" y="211429"/>
                  </a:lnTo>
                  <a:lnTo>
                    <a:pt x="94970" y="258419"/>
                  </a:lnTo>
                  <a:lnTo>
                    <a:pt x="95148" y="258419"/>
                  </a:lnTo>
                  <a:lnTo>
                    <a:pt x="95148" y="259689"/>
                  </a:lnTo>
                  <a:lnTo>
                    <a:pt x="184429" y="259689"/>
                  </a:lnTo>
                  <a:lnTo>
                    <a:pt x="184429" y="258419"/>
                  </a:lnTo>
                  <a:lnTo>
                    <a:pt x="184670" y="258419"/>
                  </a:lnTo>
                  <a:lnTo>
                    <a:pt x="184670" y="211429"/>
                  </a:lnTo>
                  <a:close/>
                </a:path>
                <a:path w="374014" h="259714">
                  <a:moveTo>
                    <a:pt x="234581" y="205270"/>
                  </a:moveTo>
                  <a:lnTo>
                    <a:pt x="234569" y="159550"/>
                  </a:lnTo>
                  <a:lnTo>
                    <a:pt x="234327" y="159550"/>
                  </a:lnTo>
                  <a:lnTo>
                    <a:pt x="234327" y="158280"/>
                  </a:lnTo>
                  <a:lnTo>
                    <a:pt x="145199" y="158280"/>
                  </a:lnTo>
                  <a:lnTo>
                    <a:pt x="145199" y="159550"/>
                  </a:lnTo>
                  <a:lnTo>
                    <a:pt x="144945" y="159550"/>
                  </a:lnTo>
                  <a:lnTo>
                    <a:pt x="144945" y="205270"/>
                  </a:lnTo>
                  <a:lnTo>
                    <a:pt x="145224" y="205270"/>
                  </a:lnTo>
                  <a:lnTo>
                    <a:pt x="145224" y="206540"/>
                  </a:lnTo>
                  <a:lnTo>
                    <a:pt x="234581" y="206540"/>
                  </a:lnTo>
                  <a:lnTo>
                    <a:pt x="234581" y="205270"/>
                  </a:lnTo>
                  <a:close/>
                </a:path>
                <a:path w="374014" h="259714">
                  <a:moveTo>
                    <a:pt x="234581" y="53835"/>
                  </a:moveTo>
                  <a:lnTo>
                    <a:pt x="234518" y="52565"/>
                  </a:lnTo>
                  <a:lnTo>
                    <a:pt x="145059" y="52565"/>
                  </a:lnTo>
                  <a:lnTo>
                    <a:pt x="145059" y="53835"/>
                  </a:lnTo>
                  <a:lnTo>
                    <a:pt x="144995" y="99555"/>
                  </a:lnTo>
                  <a:lnTo>
                    <a:pt x="145046" y="100825"/>
                  </a:lnTo>
                  <a:lnTo>
                    <a:pt x="234505" y="100825"/>
                  </a:lnTo>
                  <a:lnTo>
                    <a:pt x="234505" y="99555"/>
                  </a:lnTo>
                  <a:lnTo>
                    <a:pt x="234581" y="53835"/>
                  </a:lnTo>
                  <a:close/>
                </a:path>
                <a:path w="374014" h="259714">
                  <a:moveTo>
                    <a:pt x="278980" y="225399"/>
                  </a:moveTo>
                  <a:lnTo>
                    <a:pt x="278942" y="211429"/>
                  </a:lnTo>
                  <a:lnTo>
                    <a:pt x="212610" y="211429"/>
                  </a:lnTo>
                  <a:lnTo>
                    <a:pt x="212610" y="210159"/>
                  </a:lnTo>
                  <a:lnTo>
                    <a:pt x="190449" y="210159"/>
                  </a:lnTo>
                  <a:lnTo>
                    <a:pt x="190449" y="211429"/>
                  </a:lnTo>
                  <a:lnTo>
                    <a:pt x="189331" y="211429"/>
                  </a:lnTo>
                  <a:lnTo>
                    <a:pt x="189331" y="225399"/>
                  </a:lnTo>
                  <a:lnTo>
                    <a:pt x="189331" y="258419"/>
                  </a:lnTo>
                  <a:lnTo>
                    <a:pt x="189471" y="258419"/>
                  </a:lnTo>
                  <a:lnTo>
                    <a:pt x="189471" y="259689"/>
                  </a:lnTo>
                  <a:lnTo>
                    <a:pt x="278726" y="259689"/>
                  </a:lnTo>
                  <a:lnTo>
                    <a:pt x="278726" y="258419"/>
                  </a:lnTo>
                  <a:lnTo>
                    <a:pt x="278980" y="258419"/>
                  </a:lnTo>
                  <a:lnTo>
                    <a:pt x="278980" y="225399"/>
                  </a:lnTo>
                  <a:close/>
                </a:path>
                <a:path w="374014" h="259714">
                  <a:moveTo>
                    <a:pt x="278993" y="106972"/>
                  </a:moveTo>
                  <a:lnTo>
                    <a:pt x="278866" y="106972"/>
                  </a:lnTo>
                  <a:lnTo>
                    <a:pt x="278866" y="105702"/>
                  </a:lnTo>
                  <a:lnTo>
                    <a:pt x="189445" y="105702"/>
                  </a:lnTo>
                  <a:lnTo>
                    <a:pt x="189445" y="106972"/>
                  </a:lnTo>
                  <a:lnTo>
                    <a:pt x="189268" y="106972"/>
                  </a:lnTo>
                  <a:lnTo>
                    <a:pt x="189268" y="152692"/>
                  </a:lnTo>
                  <a:lnTo>
                    <a:pt x="189560" y="152692"/>
                  </a:lnTo>
                  <a:lnTo>
                    <a:pt x="189560" y="153962"/>
                  </a:lnTo>
                  <a:lnTo>
                    <a:pt x="278701" y="153962"/>
                  </a:lnTo>
                  <a:lnTo>
                    <a:pt x="278701" y="152692"/>
                  </a:lnTo>
                  <a:lnTo>
                    <a:pt x="278993" y="152692"/>
                  </a:lnTo>
                  <a:lnTo>
                    <a:pt x="278993" y="106972"/>
                  </a:lnTo>
                  <a:close/>
                </a:path>
                <a:path w="374014" h="259714">
                  <a:moveTo>
                    <a:pt x="329069" y="159575"/>
                  </a:moveTo>
                  <a:lnTo>
                    <a:pt x="329006" y="158305"/>
                  </a:lnTo>
                  <a:lnTo>
                    <a:pt x="239064" y="158305"/>
                  </a:lnTo>
                  <a:lnTo>
                    <a:pt x="239064" y="159575"/>
                  </a:lnTo>
                  <a:lnTo>
                    <a:pt x="238823" y="159575"/>
                  </a:lnTo>
                  <a:lnTo>
                    <a:pt x="238823" y="205295"/>
                  </a:lnTo>
                  <a:lnTo>
                    <a:pt x="238874" y="206565"/>
                  </a:lnTo>
                  <a:lnTo>
                    <a:pt x="328777" y="206565"/>
                  </a:lnTo>
                  <a:lnTo>
                    <a:pt x="328777" y="205295"/>
                  </a:lnTo>
                  <a:lnTo>
                    <a:pt x="329069" y="205295"/>
                  </a:lnTo>
                  <a:lnTo>
                    <a:pt x="329069" y="159575"/>
                  </a:lnTo>
                  <a:close/>
                </a:path>
                <a:path w="374014" h="259714">
                  <a:moveTo>
                    <a:pt x="329095" y="53835"/>
                  </a:moveTo>
                  <a:lnTo>
                    <a:pt x="329031" y="52565"/>
                  </a:lnTo>
                  <a:lnTo>
                    <a:pt x="239420" y="52565"/>
                  </a:lnTo>
                  <a:lnTo>
                    <a:pt x="239420" y="53835"/>
                  </a:lnTo>
                  <a:lnTo>
                    <a:pt x="239331" y="66535"/>
                  </a:lnTo>
                  <a:lnTo>
                    <a:pt x="239356" y="86855"/>
                  </a:lnTo>
                  <a:lnTo>
                    <a:pt x="239280" y="100825"/>
                  </a:lnTo>
                  <a:lnTo>
                    <a:pt x="329069" y="100825"/>
                  </a:lnTo>
                  <a:lnTo>
                    <a:pt x="329069" y="86855"/>
                  </a:lnTo>
                  <a:lnTo>
                    <a:pt x="329044" y="66535"/>
                  </a:lnTo>
                  <a:lnTo>
                    <a:pt x="329095" y="53835"/>
                  </a:lnTo>
                  <a:close/>
                </a:path>
                <a:path w="374014" h="259714">
                  <a:moveTo>
                    <a:pt x="373418" y="225399"/>
                  </a:moveTo>
                  <a:lnTo>
                    <a:pt x="373341" y="211429"/>
                  </a:lnTo>
                  <a:lnTo>
                    <a:pt x="311251" y="211429"/>
                  </a:lnTo>
                  <a:lnTo>
                    <a:pt x="311251" y="210159"/>
                  </a:lnTo>
                  <a:lnTo>
                    <a:pt x="284607" y="210159"/>
                  </a:lnTo>
                  <a:lnTo>
                    <a:pt x="284607" y="211429"/>
                  </a:lnTo>
                  <a:lnTo>
                    <a:pt x="283667" y="211429"/>
                  </a:lnTo>
                  <a:lnTo>
                    <a:pt x="283667" y="225399"/>
                  </a:lnTo>
                  <a:lnTo>
                    <a:pt x="283667" y="258419"/>
                  </a:lnTo>
                  <a:lnTo>
                    <a:pt x="283895" y="258419"/>
                  </a:lnTo>
                  <a:lnTo>
                    <a:pt x="283895" y="259689"/>
                  </a:lnTo>
                  <a:lnTo>
                    <a:pt x="373253" y="259689"/>
                  </a:lnTo>
                  <a:lnTo>
                    <a:pt x="373253" y="258419"/>
                  </a:lnTo>
                  <a:lnTo>
                    <a:pt x="373418" y="258419"/>
                  </a:lnTo>
                  <a:lnTo>
                    <a:pt x="373418" y="225399"/>
                  </a:lnTo>
                  <a:close/>
                </a:path>
                <a:path w="374014" h="259714">
                  <a:moveTo>
                    <a:pt x="373430" y="46990"/>
                  </a:moveTo>
                  <a:lnTo>
                    <a:pt x="373418" y="1270"/>
                  </a:lnTo>
                  <a:lnTo>
                    <a:pt x="373418" y="0"/>
                  </a:lnTo>
                  <a:lnTo>
                    <a:pt x="283184" y="0"/>
                  </a:lnTo>
                  <a:lnTo>
                    <a:pt x="283184" y="1270"/>
                  </a:lnTo>
                  <a:lnTo>
                    <a:pt x="283184" y="46990"/>
                  </a:lnTo>
                  <a:lnTo>
                    <a:pt x="283375" y="46990"/>
                  </a:lnTo>
                  <a:lnTo>
                    <a:pt x="283375" y="48260"/>
                  </a:lnTo>
                  <a:lnTo>
                    <a:pt x="373430" y="48260"/>
                  </a:lnTo>
                  <a:lnTo>
                    <a:pt x="373430" y="46990"/>
                  </a:lnTo>
                  <a:close/>
                </a:path>
                <a:path w="374014" h="259714">
                  <a:moveTo>
                    <a:pt x="373443" y="152704"/>
                  </a:moveTo>
                  <a:lnTo>
                    <a:pt x="373430" y="105714"/>
                  </a:lnTo>
                  <a:lnTo>
                    <a:pt x="372770" y="105714"/>
                  </a:lnTo>
                  <a:lnTo>
                    <a:pt x="372770" y="104444"/>
                  </a:lnTo>
                  <a:lnTo>
                    <a:pt x="370763" y="104444"/>
                  </a:lnTo>
                  <a:lnTo>
                    <a:pt x="370763" y="105714"/>
                  </a:lnTo>
                  <a:lnTo>
                    <a:pt x="283603" y="105714"/>
                  </a:lnTo>
                  <a:lnTo>
                    <a:pt x="283603" y="152704"/>
                  </a:lnTo>
                  <a:lnTo>
                    <a:pt x="283794" y="152704"/>
                  </a:lnTo>
                  <a:lnTo>
                    <a:pt x="283794" y="153974"/>
                  </a:lnTo>
                  <a:lnTo>
                    <a:pt x="373443" y="153974"/>
                  </a:lnTo>
                  <a:lnTo>
                    <a:pt x="373443" y="152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object 30"/>
            <p:cNvPicPr/>
            <p:nvPr/>
          </p:nvPicPr>
          <p:blipFill>
            <a:blip r:embed="rId11" cstate="email">
              <a:extLst>
                <a:ext uri="{28A0092B-C50C-407E-A947-70E740481C1C}">
                  <a14:useLocalDpi xmlns:a14="http://schemas.microsoft.com/office/drawing/2010/main"/>
                </a:ext>
              </a:extLst>
            </a:blip>
            <a:stretch>
              <a:fillRect/>
            </a:stretch>
          </p:blipFill>
          <p:spPr>
            <a:xfrm>
              <a:off x="2592882" y="5201755"/>
              <a:ext cx="103949" cy="98094"/>
            </a:xfrm>
            <a:prstGeom prst="rect">
              <a:avLst/>
            </a:prstGeom>
          </p:spPr>
        </p:pic>
      </p:grpSp>
      <p:sp>
        <p:nvSpPr>
          <p:cNvPr id="31" name="object 31"/>
          <p:cNvSpPr/>
          <p:nvPr/>
        </p:nvSpPr>
        <p:spPr>
          <a:xfrm>
            <a:off x="7408621" y="1478089"/>
            <a:ext cx="3620135" cy="232410"/>
          </a:xfrm>
          <a:custGeom>
            <a:avLst/>
            <a:gdLst/>
            <a:ahLst/>
            <a:cxnLst/>
            <a:rect l="l" t="t" r="r" b="b"/>
            <a:pathLst>
              <a:path w="3620134" h="232410">
                <a:moveTo>
                  <a:pt x="252234" y="0"/>
                </a:moveTo>
                <a:lnTo>
                  <a:pt x="0" y="0"/>
                </a:lnTo>
                <a:lnTo>
                  <a:pt x="252234" y="232041"/>
                </a:lnTo>
                <a:lnTo>
                  <a:pt x="252234" y="0"/>
                </a:lnTo>
                <a:close/>
              </a:path>
              <a:path w="3620134" h="232410">
                <a:moveTo>
                  <a:pt x="3619741" y="0"/>
                </a:moveTo>
                <a:lnTo>
                  <a:pt x="3367506" y="0"/>
                </a:lnTo>
                <a:lnTo>
                  <a:pt x="3619741" y="232041"/>
                </a:lnTo>
                <a:lnTo>
                  <a:pt x="3619741"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object 33"/>
          <p:cNvSpPr txBox="1"/>
          <p:nvPr/>
        </p:nvSpPr>
        <p:spPr>
          <a:xfrm>
            <a:off x="988234" y="5750059"/>
            <a:ext cx="10211435" cy="312073"/>
          </a:xfrm>
          <a:prstGeom prst="rect">
            <a:avLst/>
          </a:prstGeom>
          <a:solidFill>
            <a:srgbClr val="D9DEDF"/>
          </a:solidFill>
        </p:spPr>
        <p:txBody>
          <a:bodyPr vert="horz" wrap="square" lIns="0" tIns="0" rIns="0" bIns="0" rtlCol="0">
            <a:spAutoFit/>
          </a:bodyPr>
          <a:lstStyle/>
          <a:p>
            <a:pPr marL="168910" marR="0" lvl="0" indent="0" algn="l" defTabSz="914400" rtl="0" eaLnBrk="1" fontAlgn="auto" latinLnBrk="0" hangingPunct="1">
              <a:lnSpc>
                <a:spcPts val="2380"/>
              </a:lnSpc>
              <a:spcBef>
                <a:spcPts val="0"/>
              </a:spcBef>
              <a:spcAft>
                <a:spcPts val="0"/>
              </a:spcAft>
              <a:buClrTx/>
              <a:buSzTx/>
              <a:buFontTx/>
              <a:buNone/>
              <a:tabLst/>
              <a:defRPr/>
            </a:pPr>
            <a:r>
              <a:rPr kumimoji="0" sz="2400" b="1" i="0" u="none" strike="noStrike" kern="1200" cap="none" spc="0" normalizeH="0" baseline="0" noProof="0">
                <a:ln>
                  <a:noFill/>
                </a:ln>
                <a:solidFill>
                  <a:srgbClr val="58595B"/>
                </a:solidFill>
                <a:effectLst/>
                <a:uLnTx/>
                <a:uFillTx/>
                <a:latin typeface="Calibri" panose="020F0502020204030204"/>
                <a:ea typeface="+mn-ea"/>
                <a:cs typeface="Arial" panose="020B0604020202020204" pitchFamily="34" charset="0"/>
              </a:rPr>
              <a:t>Focus on agriculture and the green economy</a:t>
            </a:r>
            <a:endParaRPr kumimoji="0"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4" name="object 7">
            <a:extLst>
              <a:ext uri="{FF2B5EF4-FFF2-40B4-BE49-F238E27FC236}">
                <a16:creationId xmlns:a16="http://schemas.microsoft.com/office/drawing/2014/main" id="{6009AEF2-9E1F-AA88-4CCB-ABBCFB0FC5E9}"/>
              </a:ext>
            </a:extLst>
          </p:cNvPr>
          <p:cNvSpPr txBox="1">
            <a:spLocks/>
          </p:cNvSpPr>
          <p:nvPr/>
        </p:nvSpPr>
        <p:spPr>
          <a:xfrm>
            <a:off x="12002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1</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7" name="object 7">
            <a:extLst>
              <a:ext uri="{FF2B5EF4-FFF2-40B4-BE49-F238E27FC236}">
                <a16:creationId xmlns:a16="http://schemas.microsoft.com/office/drawing/2014/main" id="{90DF01D8-68FD-0834-A2CD-F8F4895CDFE9}"/>
              </a:ext>
            </a:extLst>
          </p:cNvPr>
          <p:cNvSpPr txBox="1">
            <a:spLocks/>
          </p:cNvSpPr>
          <p:nvPr/>
        </p:nvSpPr>
        <p:spPr>
          <a:xfrm>
            <a:off x="1200233" y="4114800"/>
            <a:ext cx="3078435" cy="105926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Improved employability of young people (especially women) through skilling and employment services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38" name="object 7">
            <a:extLst>
              <a:ext uri="{FF2B5EF4-FFF2-40B4-BE49-F238E27FC236}">
                <a16:creationId xmlns:a16="http://schemas.microsoft.com/office/drawing/2014/main" id="{6EF90F77-8532-5C3B-586C-10B6FFA372FD}"/>
              </a:ext>
            </a:extLst>
          </p:cNvPr>
          <p:cNvSpPr txBox="1">
            <a:spLocks/>
          </p:cNvSpPr>
          <p:nvPr/>
        </p:nvSpPr>
        <p:spPr>
          <a:xfrm>
            <a:off x="461780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2</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9" name="object 7">
            <a:extLst>
              <a:ext uri="{FF2B5EF4-FFF2-40B4-BE49-F238E27FC236}">
                <a16:creationId xmlns:a16="http://schemas.microsoft.com/office/drawing/2014/main" id="{15F1F3C1-1B18-B755-C998-72519D372A54}"/>
              </a:ext>
            </a:extLst>
          </p:cNvPr>
          <p:cNvSpPr txBox="1">
            <a:spLocks/>
          </p:cNvSpPr>
          <p:nvPr/>
        </p:nvSpPr>
        <p:spPr>
          <a:xfrm>
            <a:off x="4617803" y="4114800"/>
            <a:ext cx="3063756"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gainful self- employment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through entrepreneurship</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40" name="object 7">
            <a:extLst>
              <a:ext uri="{FF2B5EF4-FFF2-40B4-BE49-F238E27FC236}">
                <a16:creationId xmlns:a16="http://schemas.microsoft.com/office/drawing/2014/main" id="{0A589454-B991-070F-C351-0699499FE54D}"/>
              </a:ext>
            </a:extLst>
          </p:cNvPr>
          <p:cNvSpPr txBox="1">
            <a:spLocks/>
          </p:cNvSpPr>
          <p:nvPr/>
        </p:nvSpPr>
        <p:spPr>
          <a:xfrm>
            <a:off x="79439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3</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41" name="object 7">
            <a:extLst>
              <a:ext uri="{FF2B5EF4-FFF2-40B4-BE49-F238E27FC236}">
                <a16:creationId xmlns:a16="http://schemas.microsoft.com/office/drawing/2014/main" id="{ADB7D330-71D9-93F5-2CCA-C3DA9A06ABCF}"/>
              </a:ext>
            </a:extLst>
          </p:cNvPr>
          <p:cNvSpPr txBox="1">
            <a:spLocks/>
          </p:cNvSpPr>
          <p:nvPr/>
        </p:nvSpPr>
        <p:spPr>
          <a:xfrm>
            <a:off x="7943933" y="4114800"/>
            <a:ext cx="3047833"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productivity &amp;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sustainability of existing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businesses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cxnSp>
        <p:nvCxnSpPr>
          <p:cNvPr id="43" name="Straight Connector 42">
            <a:extLst>
              <a:ext uri="{FF2B5EF4-FFF2-40B4-BE49-F238E27FC236}">
                <a16:creationId xmlns:a16="http://schemas.microsoft.com/office/drawing/2014/main" id="{96B2DC7A-BCE8-EBA1-6763-B5CBA706DC98}"/>
              </a:ext>
            </a:extLst>
          </p:cNvPr>
          <p:cNvCxnSpPr/>
          <p:nvPr/>
        </p:nvCxnSpPr>
        <p:spPr>
          <a:xfrm>
            <a:off x="439272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22BE7F-EAD3-6200-5767-0D31C041B603}"/>
              </a:ext>
            </a:extLst>
          </p:cNvPr>
          <p:cNvCxnSpPr/>
          <p:nvPr/>
        </p:nvCxnSpPr>
        <p:spPr>
          <a:xfrm>
            <a:off x="779886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8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diagram, Lettertype&#10;&#10;Automatisch gegenereerde beschrijving">
            <a:extLst>
              <a:ext uri="{FF2B5EF4-FFF2-40B4-BE49-F238E27FC236}">
                <a16:creationId xmlns:a16="http://schemas.microsoft.com/office/drawing/2014/main" id="{4EEA56CE-999F-E92D-BF54-C44F70A54A63}"/>
              </a:ext>
            </a:extLst>
          </p:cNvPr>
          <p:cNvPicPr>
            <a:picLocks noChangeAspect="1"/>
          </p:cNvPicPr>
          <p:nvPr/>
        </p:nvPicPr>
        <p:blipFill>
          <a:blip r:embed="rId2"/>
          <a:stretch>
            <a:fillRect/>
          </a:stretch>
        </p:blipFill>
        <p:spPr>
          <a:xfrm>
            <a:off x="3391" y="-1319"/>
            <a:ext cx="12191999" cy="6697259"/>
          </a:xfrm>
          <a:prstGeom prst="rect">
            <a:avLst/>
          </a:prstGeom>
        </p:spPr>
      </p:pic>
    </p:spTree>
    <p:extLst>
      <p:ext uri="{BB962C8B-B14F-4D97-AF65-F5344CB8AC3E}">
        <p14:creationId xmlns:p14="http://schemas.microsoft.com/office/powerpoint/2010/main" val="181450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Call for </a:t>
            </a:r>
            <a:r>
              <a:rPr lang="fr-BE" b="1" err="1">
                <a:solidFill>
                  <a:srgbClr val="C00000"/>
                </a:solidFill>
              </a:rPr>
              <a:t>Proposals</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lnSpcReduction="10000"/>
          </a:bodyPr>
          <a:lstStyle/>
          <a:p>
            <a:pPr marL="0" indent="0">
              <a:buNone/>
            </a:pPr>
            <a:endParaRPr lang="en-US"/>
          </a:p>
          <a:p>
            <a:pPr marL="267970" indent="-267970">
              <a:buNone/>
            </a:pPr>
            <a:r>
              <a:rPr lang="en-US" dirty="0">
                <a:ea typeface="+mn-lt"/>
                <a:cs typeface="+mn-lt"/>
              </a:rPr>
              <a:t>Guidelines, annexes, clarifications (Q&amp;A) and all other communication:</a:t>
            </a:r>
          </a:p>
          <a:p>
            <a:pPr marL="267970" indent="-267970">
              <a:buNone/>
            </a:pPr>
            <a:r>
              <a:rPr lang="en-US" dirty="0">
                <a:ea typeface="+mn-lt"/>
                <a:cs typeface="+mn-lt"/>
                <a:hlinkClick r:id="rId2"/>
              </a:rPr>
              <a:t>www.enabel.be/grants</a:t>
            </a:r>
            <a:r>
              <a:rPr lang="en-US" dirty="0">
                <a:ea typeface="+mn-lt"/>
                <a:cs typeface="+mn-lt"/>
              </a:rPr>
              <a:t>  </a:t>
            </a:r>
          </a:p>
          <a:p>
            <a:pPr marL="0" indent="0">
              <a:buNone/>
            </a:pPr>
            <a:endParaRPr lang="en-US"/>
          </a:p>
          <a:p>
            <a:pPr marL="0" indent="0">
              <a:buNone/>
            </a:pPr>
            <a:r>
              <a:rPr lang="en-US" b="1" dirty="0"/>
              <a:t>Call reference number</a:t>
            </a:r>
            <a:r>
              <a:rPr lang="en-US" dirty="0"/>
              <a:t>: UGA22003-10008</a:t>
            </a:r>
            <a:endParaRPr lang="en-US" b="1" dirty="0"/>
          </a:p>
          <a:p>
            <a:pPr marL="0" indent="0">
              <a:lnSpc>
                <a:spcPct val="80000"/>
              </a:lnSpc>
              <a:buNone/>
            </a:pPr>
            <a:r>
              <a:rPr lang="en-US" b="1" dirty="0"/>
              <a:t>Call Title: </a:t>
            </a:r>
            <a:r>
              <a:rPr lang="en-US" dirty="0"/>
              <a:t>Skills development for increased employability of vulnerable youth, refugees, women and girls in Kampala metropolitan area</a:t>
            </a:r>
            <a:endParaRPr lang="en-US" dirty="0">
              <a:ea typeface="Calibri"/>
              <a:cs typeface="Calibri"/>
            </a:endParaRPr>
          </a:p>
          <a:p>
            <a:pPr marL="0" indent="0">
              <a:buNone/>
            </a:pPr>
            <a:r>
              <a:rPr lang="en-US" b="1" dirty="0"/>
              <a:t>Procedure: </a:t>
            </a:r>
            <a:r>
              <a:rPr lang="en-US" dirty="0"/>
              <a:t>2 phased : (1) Concept note stage, (2) proposal stage</a:t>
            </a:r>
            <a:endParaRPr lang="en-US" dirty="0">
              <a:cs typeface="Calibri"/>
            </a:endParaRPr>
          </a:p>
          <a:p>
            <a:pPr marL="0" indent="0">
              <a:buNone/>
            </a:pPr>
            <a:endParaRPr lang="en-US"/>
          </a:p>
        </p:txBody>
      </p:sp>
    </p:spTree>
    <p:extLst>
      <p:ext uri="{BB962C8B-B14F-4D97-AF65-F5344CB8AC3E}">
        <p14:creationId xmlns:p14="http://schemas.microsoft.com/office/powerpoint/2010/main" val="328824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b="1" dirty="0"/>
              <a:t>General objective</a:t>
            </a:r>
            <a:r>
              <a:rPr lang="en-US" dirty="0"/>
              <a:t> </a:t>
            </a:r>
            <a:endParaRPr lang="en-US">
              <a:ea typeface="Calibri"/>
              <a:cs typeface="Calibri"/>
            </a:endParaRPr>
          </a:p>
          <a:p>
            <a:pPr marL="0" indent="0">
              <a:buNone/>
            </a:pPr>
            <a:r>
              <a:rPr lang="en-US" dirty="0">
                <a:latin typeface="Calibri"/>
                <a:ea typeface="Calibri"/>
                <a:cs typeface="Calibri"/>
              </a:rPr>
              <a:t>Improve livelihoods of 2000 vulnerable youth through enhanced access to quality, demand-driven skills development and employment support services</a:t>
            </a:r>
            <a:endParaRPr lang="en-US">
              <a:ea typeface="Calibri"/>
              <a:cs typeface="Calibri"/>
            </a:endParaRPr>
          </a:p>
          <a:p>
            <a:pPr marL="400050" lvl="1" indent="0">
              <a:buNone/>
            </a:pPr>
            <a:endParaRPr lang="en-US" sz="2800" dirty="0">
              <a:ea typeface="Calibri"/>
              <a:cs typeface="Calibri"/>
            </a:endParaRPr>
          </a:p>
          <a:p>
            <a:pPr marL="0" indent="0">
              <a:buNone/>
            </a:pPr>
            <a:r>
              <a:rPr lang="en-US" b="1" dirty="0"/>
              <a:t>Specific objectives</a:t>
            </a:r>
            <a:r>
              <a:rPr lang="en-US" dirty="0"/>
              <a:t>  </a:t>
            </a:r>
            <a:endParaRPr lang="en-US" dirty="0">
              <a:latin typeface="Calibri"/>
              <a:ea typeface="Calibri"/>
              <a:cs typeface="Calibri"/>
            </a:endParaRPr>
          </a:p>
          <a:p>
            <a:pPr marL="0" indent="0">
              <a:buNone/>
            </a:pPr>
            <a:r>
              <a:rPr lang="en-US" dirty="0">
                <a:latin typeface="Calibri"/>
                <a:ea typeface="Calibri"/>
                <a:cs typeface="Calibri"/>
              </a:rPr>
              <a:t>The provision of skills development is more equitable, qualitative, innovative, and </a:t>
            </a:r>
            <a:r>
              <a:rPr lang="en-US" dirty="0" err="1">
                <a:latin typeface="Calibri"/>
                <a:ea typeface="Calibri"/>
                <a:cs typeface="Calibri"/>
              </a:rPr>
              <a:t>labour</a:t>
            </a:r>
            <a:r>
              <a:rPr lang="en-US" dirty="0">
                <a:latin typeface="Calibri"/>
                <a:ea typeface="Calibri"/>
                <a:cs typeface="Calibri"/>
              </a:rPr>
              <a:t> market-driven for increased employment opportunities</a:t>
            </a:r>
          </a:p>
        </p:txBody>
      </p:sp>
    </p:spTree>
    <p:extLst>
      <p:ext uri="{BB962C8B-B14F-4D97-AF65-F5344CB8AC3E}">
        <p14:creationId xmlns:p14="http://schemas.microsoft.com/office/powerpoint/2010/main" val="405653332"/>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9a959ea-d169-422e-b417-10a34bc39b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45AF398D07C243907CF35E0082C898" ma:contentTypeVersion="10" ma:contentTypeDescription="Create a new document." ma:contentTypeScope="" ma:versionID="949db08bcc5b3e355246c236257fbbe4">
  <xsd:schema xmlns:xsd="http://www.w3.org/2001/XMLSchema" xmlns:xs="http://www.w3.org/2001/XMLSchema" xmlns:p="http://schemas.microsoft.com/office/2006/metadata/properties" xmlns:ns3="39a959ea-d169-422e-b417-10a34bc39b16" targetNamespace="http://schemas.microsoft.com/office/2006/metadata/properties" ma:root="true" ma:fieldsID="c77e39ce2c284fdf0261a6c9c3837202" ns3:_="">
    <xsd:import namespace="39a959ea-d169-422e-b417-10a34bc39b1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959ea-d169-422e-b417-10a34bc39b1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2.xml><?xml version="1.0" encoding="utf-8"?>
<ds:datastoreItem xmlns:ds="http://schemas.openxmlformats.org/officeDocument/2006/customXml" ds:itemID="{42846C81-1955-4CEE-9D68-A30262C70901}">
  <ds:schemaRefs>
    <ds:schemaRef ds:uri="http://schemas.openxmlformats.org/package/2006/metadata/core-properties"/>
    <ds:schemaRef ds:uri="http://purl.org/dc/dcmitype/"/>
    <ds:schemaRef ds:uri="http://schemas.microsoft.com/office/2006/documentManagement/types"/>
    <ds:schemaRef ds:uri="http://purl.org/dc/elements/1.1/"/>
    <ds:schemaRef ds:uri="39a959ea-d169-422e-b417-10a34bc39b16"/>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D46CF27-4BCA-4D83-B9D6-989932739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a959ea-d169-422e-b417-10a34bc39b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10804</TotalTime>
  <Words>4029</Words>
  <Application>Microsoft Office PowerPoint</Application>
  <PresentationFormat>Widescreen</PresentationFormat>
  <Paragraphs>553</Paragraphs>
  <Slides>57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Calibri-Bold</vt:lpstr>
      <vt:lpstr>Courier New</vt:lpstr>
      <vt:lpstr>Georgia</vt:lpstr>
      <vt:lpstr>Times New Roman</vt:lpstr>
      <vt:lpstr>Wingdings</vt:lpstr>
      <vt:lpstr>Wingdings,Sans-Serif</vt:lpstr>
      <vt:lpstr>CTB-17-18908-powerpoint 80%-ab-151217</vt:lpstr>
      <vt:lpstr>Call For Proposals SKILLS DEVELOPMENT FOR INCREASED EMPLOYABILITY OF VULNERABLE YOUTH, WOMEN AND GIRLS IN KAMPALA</vt:lpstr>
      <vt:lpstr>Presentation outline</vt:lpstr>
      <vt:lpstr>1. Introduction </vt:lpstr>
      <vt:lpstr>1. Cn't Introduction</vt:lpstr>
      <vt:lpstr>1. Cn't Introduction - WeWork </vt:lpstr>
      <vt:lpstr>1. WeWork: Green and Decent Jobs for Youth</vt:lpstr>
      <vt:lpstr>PowerPoint Presentation</vt:lpstr>
      <vt:lpstr>Call for Proposals</vt:lpstr>
      <vt:lpstr>2. Call Objectives </vt:lpstr>
      <vt:lpstr>2. Call Objectives </vt:lpstr>
      <vt:lpstr>2. SDF basket</vt:lpstr>
      <vt:lpstr>2. Call volume and grant amounts</vt:lpstr>
      <vt:lpstr>2. Different lots</vt:lpstr>
      <vt:lpstr>3. Admissibility criteria</vt:lpstr>
      <vt:lpstr>3a. The actors: lead applicant </vt:lpstr>
      <vt:lpstr>3a. The actors: lead applicant </vt:lpstr>
      <vt:lpstr>3a. The actors: the applicant and co-applicant(s)</vt:lpstr>
      <vt:lpstr>3a. The actors: co-applicants</vt:lpstr>
      <vt:lpstr>3a. The actors: co-applicants</vt:lpstr>
      <vt:lpstr>3a. The actors – Summary types</vt:lpstr>
      <vt:lpstr>3a. The actors – Physical presence</vt:lpstr>
      <vt:lpstr>3a. The actors: Associates</vt:lpstr>
      <vt:lpstr>3a. The actors: Contractors</vt:lpstr>
      <vt:lpstr>3b. The actions</vt:lpstr>
      <vt:lpstr>3b. The actions: Duration</vt:lpstr>
      <vt:lpstr>3b. The actions: Location</vt:lpstr>
      <vt:lpstr>3b. The actions: Target beneficiaries</vt:lpstr>
      <vt:lpstr>3b. The actions: Priority sectors</vt:lpstr>
      <vt:lpstr>3b. The actions: Priority value chains</vt:lpstr>
      <vt:lpstr>3b. The actions: Priority value chains – Green economy</vt:lpstr>
      <vt:lpstr>3b. The actions: Priority Themes</vt:lpstr>
      <vt:lpstr>3b. The actions: mandatory activities</vt:lpstr>
      <vt:lpstr>3b. The actions: mandatory activities</vt:lpstr>
      <vt:lpstr>3b. The actions: Admissible activities</vt:lpstr>
      <vt:lpstr>3b. The actions: Sub-grants to sub-beneficiaries</vt:lpstr>
      <vt:lpstr>3b. The actions: Sub-grants to sub-beneficiaries</vt:lpstr>
      <vt:lpstr>3b. The actions: Sub-grants to sub-beneficiaries</vt:lpstr>
      <vt:lpstr>3b. The actions: Other admissible actions</vt:lpstr>
      <vt:lpstr>3b. Number of applications</vt:lpstr>
      <vt:lpstr>Questions?  sdf.grants@enabel.be</vt:lpstr>
      <vt:lpstr>3c. Admissible/ Ineligible costs</vt:lpstr>
      <vt:lpstr>3c. Admissible/ Eligible costs</vt:lpstr>
      <vt:lpstr>3c. Admissible/Ineligible costs</vt:lpstr>
      <vt:lpstr>3c. Admissible/Eligible costs</vt:lpstr>
      <vt:lpstr>3c. Ineligible costs</vt:lpstr>
      <vt:lpstr>3c. Budget template review</vt:lpstr>
      <vt:lpstr>Questions?</vt:lpstr>
      <vt:lpstr>4. Concept note application</vt:lpstr>
      <vt:lpstr>4. Concept note application annexes</vt:lpstr>
      <vt:lpstr>5. Application procedure</vt:lpstr>
      <vt:lpstr>5. Application procedure </vt:lpstr>
      <vt:lpstr>5. Submission concept notes</vt:lpstr>
      <vt:lpstr>5. Submission concept notes</vt:lpstr>
      <vt:lpstr>5. Submission concept notes</vt:lpstr>
      <vt:lpstr>5. Evaluation and selection procedure – Concept notes</vt:lpstr>
      <vt:lpstr>5. Evaluation and selection procedure – Proposals</vt:lpstr>
      <vt:lpstr> Thank you!       Q&amp;A  sdf.grants@enabel.be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HENDRICKX, Jan</cp:lastModifiedBy>
  <cp:revision>827</cp:revision>
  <dcterms:modified xsi:type="dcterms:W3CDTF">2024-08-16T06:11:07Z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0x0101000A45AF398D07C243907CF35E0082C898</vt:lpwstr>
  </property>
  <property fmtid="{D5CDD505-2E9C-101B-9397-08002B2CF9AE}" pid="3" name="_dlc_DocIdItemGuid">
    <vt:lpwstr>abc4da0e-17a1-4b2d-a0b9-e7f8752ce484</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