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3"/>
  </p:notesMasterIdLst>
  <p:handoutMasterIdLst>
    <p:handoutMasterId r:id="rId64"/>
  </p:handoutMasterIdLst>
  <p:sldIdLst>
    <p:sldId id="2995" r:id="rId6"/>
    <p:sldId id="257" r:id="rId7"/>
    <p:sldId id="304" r:id="rId8"/>
    <p:sldId id="3016" r:id="rId9"/>
    <p:sldId id="3017" r:id="rId10"/>
    <p:sldId id="3139" r:id="rId11"/>
    <p:sldId id="3125" r:id="rId12"/>
    <p:sldId id="303" r:id="rId13"/>
    <p:sldId id="305" r:id="rId14"/>
    <p:sldId id="359" r:id="rId15"/>
    <p:sldId id="307" r:id="rId16"/>
    <p:sldId id="309" r:id="rId17"/>
    <p:sldId id="3007" r:id="rId18"/>
    <p:sldId id="310" r:id="rId19"/>
    <p:sldId id="311" r:id="rId20"/>
    <p:sldId id="313" r:id="rId21"/>
    <p:sldId id="312" r:id="rId22"/>
    <p:sldId id="314" r:id="rId23"/>
    <p:sldId id="315" r:id="rId24"/>
    <p:sldId id="317" r:id="rId25"/>
    <p:sldId id="318" r:id="rId26"/>
    <p:sldId id="319" r:id="rId27"/>
    <p:sldId id="321" r:id="rId28"/>
    <p:sldId id="320" r:id="rId29"/>
    <p:sldId id="322" r:id="rId30"/>
    <p:sldId id="3009" r:id="rId31"/>
    <p:sldId id="3010" r:id="rId32"/>
    <p:sldId id="3011" r:id="rId33"/>
    <p:sldId id="3012" r:id="rId34"/>
    <p:sldId id="3013" r:id="rId35"/>
    <p:sldId id="3014" r:id="rId36"/>
    <p:sldId id="3015" r:id="rId37"/>
    <p:sldId id="324" r:id="rId38"/>
    <p:sldId id="325" r:id="rId39"/>
    <p:sldId id="2997" r:id="rId40"/>
    <p:sldId id="326" r:id="rId41"/>
    <p:sldId id="327" r:id="rId42"/>
    <p:sldId id="351" r:id="rId43"/>
    <p:sldId id="2998" r:id="rId44"/>
    <p:sldId id="2999" r:id="rId45"/>
    <p:sldId id="3001" r:id="rId46"/>
    <p:sldId id="3000" r:id="rId47"/>
    <p:sldId id="3002" r:id="rId48"/>
    <p:sldId id="3003" r:id="rId49"/>
    <p:sldId id="343" r:id="rId50"/>
    <p:sldId id="355" r:id="rId51"/>
    <p:sldId id="356" r:id="rId52"/>
    <p:sldId id="357" r:id="rId53"/>
    <p:sldId id="358" r:id="rId54"/>
    <p:sldId id="345" r:id="rId55"/>
    <p:sldId id="346" r:id="rId56"/>
    <p:sldId id="330" r:id="rId57"/>
    <p:sldId id="331" r:id="rId58"/>
    <p:sldId id="333" r:id="rId59"/>
    <p:sldId id="332" r:id="rId60"/>
    <p:sldId id="334" r:id="rId61"/>
    <p:sldId id="352" r:id="rId62"/>
  </p:sldIdLst>
  <p:sldSz cx="12192000" cy="68580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0FCB33-4B5A-69BB-BCEC-6875CA765190}" name="SSEKIWANDA, Bonny" initials="SB" userId="S::bonny.ssekiwanda@enabel.be::8f9a5783-b5fa-4544-bf1e-04a3295fa195" providerId="AD"/>
  <p188:author id="{A2D02459-4843-1A0B-87DD-6D800AC30772}" name="WABWIRE, Godfrey bazira" initials="Wb" userId="S::godfrey.wabwire@enabel.be::e731bc93-dc5d-4420-95a7-802187f98009" providerId="AD"/>
  <p188:author id="{55F4546C-D633-B3E5-3FFB-33AE4FCCD8C1}" name="TAMINAU, Laura" initials="TL" userId="S::laura.taminau@enabel.be::f80d331c-3b8d-45c6-928e-1a525d06c601" providerId="AD"/>
  <p188:author id="{FDABDC91-4006-97BD-5F98-8C76EBDC7FC3}" name="KATO, Rose" initials="KR" userId="S::rose.kato@enabel.be::7b753106-4f93-4d89-8250-e69963eb67ba" providerId="AD"/>
  <p188:author id="{527266A2-BEC0-D1D8-0319-1D7B8846C3ED}" name="MUGENI, Edward" initials="ME" userId="S::edward.mugeni@enabel.be::47b6ab0f-631d-4576-b01e-5987ee44ed9c" providerId="AD"/>
  <p188:author id="{125599C0-A827-5734-7780-48339A8C2CA8}" name="PAMUK, Umut" initials="PU" userId="S::umut.pamuk@enabel.be::4a602441-8fff-4d48-afe0-1baef1fcda73" providerId="AD"/>
  <p188:author id="{F9664BC2-DA44-C6A5-3D43-4A365D439866}" name="VANNESTE, Tom" initials="VT" userId="S::tom.vanneste@enabel.be::8a8c8108-cea6-4306-bbcc-f8a14b000aa9" providerId="AD"/>
  <p188:author id="{C6AC58D3-9AE4-22B3-4640-3B6C5131C03F}" name="HENDRICKX, Jan" initials="JH" userId="S::jan.hendrickx@enabel.be::3fc28212-da7d-4f2a-a320-3fbd2c295a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REMANS, Bart" initials="HB" lastIdx="2" clrIdx="0">
    <p:extLst>
      <p:ext uri="{19B8F6BF-5375-455C-9EA6-DF929625EA0E}">
        <p15:presenceInfo xmlns:p15="http://schemas.microsoft.com/office/powerpoint/2012/main" userId="S::bart.horemans@enabel.be::c36d433b-dc62-4ee6-bbcb-374594f9899b" providerId="AD"/>
      </p:ext>
    </p:extLst>
  </p:cmAuthor>
  <p:cmAuthor id="2" name="TAMINAU, Laura" initials="TL" lastIdx="47" clrIdx="1">
    <p:extLst>
      <p:ext uri="{19B8F6BF-5375-455C-9EA6-DF929625EA0E}">
        <p15:presenceInfo xmlns:p15="http://schemas.microsoft.com/office/powerpoint/2012/main" userId="TAMINAU, Laura" providerId="None"/>
      </p:ext>
    </p:extLst>
  </p:cmAuthor>
  <p:cmAuthor id="3" name="WABWIRE, Godfrey bazira" initials="WGb" lastIdx="2" clrIdx="2">
    <p:extLst>
      <p:ext uri="{19B8F6BF-5375-455C-9EA6-DF929625EA0E}">
        <p15:presenceInfo xmlns:p15="http://schemas.microsoft.com/office/powerpoint/2012/main" userId="WABWIRE, Godfrey bazi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756"/>
    <a:srgbClr val="7B7B7A"/>
    <a:srgbClr val="F38D6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DRICKX, Jan" userId="3fc28212-da7d-4f2a-a320-3fbd2c295a62" providerId="ADAL" clId="{A04DEA5D-CE5C-45A0-B828-014E4FF8A7C4}"/>
    <pc:docChg chg="undo custSel addSld delSld modSld sldOrd">
      <pc:chgData name="HENDRICKX, Jan" userId="3fc28212-da7d-4f2a-a320-3fbd2c295a62" providerId="ADAL" clId="{A04DEA5D-CE5C-45A0-B828-014E4FF8A7C4}" dt="2024-05-05T17:03:23.018" v="141" actId="14734"/>
      <pc:docMkLst>
        <pc:docMk/>
      </pc:docMkLst>
      <pc:sldChg chg="modSp mod">
        <pc:chgData name="HENDRICKX, Jan" userId="3fc28212-da7d-4f2a-a320-3fbd2c295a62" providerId="ADAL" clId="{A04DEA5D-CE5C-45A0-B828-014E4FF8A7C4}" dt="2024-05-05T13:02:05.954" v="82" actId="27636"/>
        <pc:sldMkLst>
          <pc:docMk/>
          <pc:sldMk cId="2772858204" sldId="303"/>
        </pc:sldMkLst>
        <pc:spChg chg="mod">
          <ac:chgData name="HENDRICKX, Jan" userId="3fc28212-da7d-4f2a-a320-3fbd2c295a62" providerId="ADAL" clId="{A04DEA5D-CE5C-45A0-B828-014E4FF8A7C4}" dt="2024-05-05T13:02:05.954" v="82" actId="27636"/>
          <ac:spMkLst>
            <pc:docMk/>
            <pc:sldMk cId="2772858204" sldId="303"/>
            <ac:spMk id="3" creationId="{00000000-0000-0000-0000-000000000000}"/>
          </ac:spMkLst>
        </pc:spChg>
      </pc:sldChg>
      <pc:sldChg chg="modSp mod ord">
        <pc:chgData name="HENDRICKX, Jan" userId="3fc28212-da7d-4f2a-a320-3fbd2c295a62" providerId="ADAL" clId="{A04DEA5D-CE5C-45A0-B828-014E4FF8A7C4}" dt="2024-05-05T13:11:54.740" v="122"/>
        <pc:sldMkLst>
          <pc:docMk/>
          <pc:sldMk cId="1562289570" sldId="311"/>
        </pc:sldMkLst>
        <pc:spChg chg="mod">
          <ac:chgData name="HENDRICKX, Jan" userId="3fc28212-da7d-4f2a-a320-3fbd2c295a62" providerId="ADAL" clId="{A04DEA5D-CE5C-45A0-B828-014E4FF8A7C4}" dt="2024-05-05T13:07:11.120" v="103" actId="404"/>
          <ac:spMkLst>
            <pc:docMk/>
            <pc:sldMk cId="1562289570" sldId="311"/>
            <ac:spMk id="3" creationId="{00000000-0000-0000-0000-000000000000}"/>
          </ac:spMkLst>
        </pc:spChg>
      </pc:sldChg>
      <pc:sldChg chg="modSp mod">
        <pc:chgData name="HENDRICKX, Jan" userId="3fc28212-da7d-4f2a-a320-3fbd2c295a62" providerId="ADAL" clId="{A04DEA5D-CE5C-45A0-B828-014E4FF8A7C4}" dt="2024-05-05T13:07:20.970" v="117" actId="20577"/>
        <pc:sldMkLst>
          <pc:docMk/>
          <pc:sldMk cId="3994590803" sldId="314"/>
        </pc:sldMkLst>
        <pc:spChg chg="mod">
          <ac:chgData name="HENDRICKX, Jan" userId="3fc28212-da7d-4f2a-a320-3fbd2c295a62" providerId="ADAL" clId="{A04DEA5D-CE5C-45A0-B828-014E4FF8A7C4}" dt="2024-05-05T13:07:20.970" v="117" actId="20577"/>
          <ac:spMkLst>
            <pc:docMk/>
            <pc:sldMk cId="3994590803" sldId="314"/>
            <ac:spMk id="3" creationId="{00000000-0000-0000-0000-000000000000}"/>
          </ac:spMkLst>
        </pc:spChg>
      </pc:sldChg>
      <pc:sldChg chg="modSp mod">
        <pc:chgData name="HENDRICKX, Jan" userId="3fc28212-da7d-4f2a-a320-3fbd2c295a62" providerId="ADAL" clId="{A04DEA5D-CE5C-45A0-B828-014E4FF8A7C4}" dt="2024-04-30T12:16:43.930" v="2" actId="13926"/>
        <pc:sldMkLst>
          <pc:docMk/>
          <pc:sldMk cId="2892138565" sldId="320"/>
        </pc:sldMkLst>
        <pc:spChg chg="mod">
          <ac:chgData name="HENDRICKX, Jan" userId="3fc28212-da7d-4f2a-a320-3fbd2c295a62" providerId="ADAL" clId="{A04DEA5D-CE5C-45A0-B828-014E4FF8A7C4}" dt="2024-04-30T12:16:43.930" v="2" actId="13926"/>
          <ac:spMkLst>
            <pc:docMk/>
            <pc:sldMk cId="2892138565" sldId="320"/>
            <ac:spMk id="7" creationId="{00000000-0000-0000-0000-000000000000}"/>
          </ac:spMkLst>
        </pc:spChg>
      </pc:sldChg>
      <pc:sldChg chg="modSp mod">
        <pc:chgData name="HENDRICKX, Jan" userId="3fc28212-da7d-4f2a-a320-3fbd2c295a62" providerId="ADAL" clId="{A04DEA5D-CE5C-45A0-B828-014E4FF8A7C4}" dt="2024-05-05T13:08:00.815" v="118" actId="20577"/>
        <pc:sldMkLst>
          <pc:docMk/>
          <pc:sldMk cId="1204000769" sldId="321"/>
        </pc:sldMkLst>
        <pc:spChg chg="mod">
          <ac:chgData name="HENDRICKX, Jan" userId="3fc28212-da7d-4f2a-a320-3fbd2c295a62" providerId="ADAL" clId="{A04DEA5D-CE5C-45A0-B828-014E4FF8A7C4}" dt="2024-05-05T13:08:00.815" v="118" actId="20577"/>
          <ac:spMkLst>
            <pc:docMk/>
            <pc:sldMk cId="1204000769" sldId="321"/>
            <ac:spMk id="7" creationId="{00000000-0000-0000-0000-000000000000}"/>
          </ac:spMkLst>
        </pc:spChg>
      </pc:sldChg>
      <pc:sldChg chg="del">
        <pc:chgData name="HENDRICKX, Jan" userId="3fc28212-da7d-4f2a-a320-3fbd2c295a62" providerId="ADAL" clId="{A04DEA5D-CE5C-45A0-B828-014E4FF8A7C4}" dt="2024-05-03T13:24:13.452" v="58" actId="47"/>
        <pc:sldMkLst>
          <pc:docMk/>
          <pc:sldMk cId="2675068811" sldId="323"/>
        </pc:sldMkLst>
      </pc:sldChg>
      <pc:sldChg chg="del">
        <pc:chgData name="HENDRICKX, Jan" userId="3fc28212-da7d-4f2a-a320-3fbd2c295a62" providerId="ADAL" clId="{A04DEA5D-CE5C-45A0-B828-014E4FF8A7C4}" dt="2024-05-05T12:44:57.829" v="75" actId="47"/>
        <pc:sldMkLst>
          <pc:docMk/>
          <pc:sldMk cId="1000952627" sldId="347"/>
        </pc:sldMkLst>
      </pc:sldChg>
      <pc:sldChg chg="del">
        <pc:chgData name="HENDRICKX, Jan" userId="3fc28212-da7d-4f2a-a320-3fbd2c295a62" providerId="ADAL" clId="{A04DEA5D-CE5C-45A0-B828-014E4FF8A7C4}" dt="2024-05-05T12:45:17.738" v="76" actId="47"/>
        <pc:sldMkLst>
          <pc:docMk/>
          <pc:sldMk cId="1120690867" sldId="348"/>
        </pc:sldMkLst>
      </pc:sldChg>
      <pc:sldChg chg="del">
        <pc:chgData name="HENDRICKX, Jan" userId="3fc28212-da7d-4f2a-a320-3fbd2c295a62" providerId="ADAL" clId="{A04DEA5D-CE5C-45A0-B828-014E4FF8A7C4}" dt="2024-05-05T12:45:19.521" v="77" actId="47"/>
        <pc:sldMkLst>
          <pc:docMk/>
          <pc:sldMk cId="2210414708" sldId="349"/>
        </pc:sldMkLst>
      </pc:sldChg>
      <pc:sldChg chg="modSp mod">
        <pc:chgData name="HENDRICKX, Jan" userId="3fc28212-da7d-4f2a-a320-3fbd2c295a62" providerId="ADAL" clId="{A04DEA5D-CE5C-45A0-B828-014E4FF8A7C4}" dt="2024-05-05T12:38:51.990" v="70" actId="1076"/>
        <pc:sldMkLst>
          <pc:docMk/>
          <pc:sldMk cId="4226642297" sldId="351"/>
        </pc:sldMkLst>
        <pc:spChg chg="mod">
          <ac:chgData name="HENDRICKX, Jan" userId="3fc28212-da7d-4f2a-a320-3fbd2c295a62" providerId="ADAL" clId="{A04DEA5D-CE5C-45A0-B828-014E4FF8A7C4}" dt="2024-05-05T12:38:51.990" v="70" actId="1076"/>
          <ac:spMkLst>
            <pc:docMk/>
            <pc:sldMk cId="4226642297" sldId="351"/>
            <ac:spMk id="2" creationId="{00000000-0000-0000-0000-000000000000}"/>
          </ac:spMkLst>
        </pc:spChg>
      </pc:sldChg>
      <pc:sldChg chg="modSp mod">
        <pc:chgData name="HENDRICKX, Jan" userId="3fc28212-da7d-4f2a-a320-3fbd2c295a62" providerId="ADAL" clId="{A04DEA5D-CE5C-45A0-B828-014E4FF8A7C4}" dt="2024-05-05T12:39:53.961" v="73"/>
        <pc:sldMkLst>
          <pc:docMk/>
          <pc:sldMk cId="910114627" sldId="352"/>
        </pc:sldMkLst>
        <pc:spChg chg="mod">
          <ac:chgData name="HENDRICKX, Jan" userId="3fc28212-da7d-4f2a-a320-3fbd2c295a62" providerId="ADAL" clId="{A04DEA5D-CE5C-45A0-B828-014E4FF8A7C4}" dt="2024-05-05T12:39:53.961" v="73"/>
          <ac:spMkLst>
            <pc:docMk/>
            <pc:sldMk cId="910114627" sldId="352"/>
            <ac:spMk id="2" creationId="{00000000-0000-0000-0000-000000000000}"/>
          </ac:spMkLst>
        </pc:spChg>
      </pc:sldChg>
      <pc:sldChg chg="del">
        <pc:chgData name="HENDRICKX, Jan" userId="3fc28212-da7d-4f2a-a320-3fbd2c295a62" providerId="ADAL" clId="{A04DEA5D-CE5C-45A0-B828-014E4FF8A7C4}" dt="2024-05-03T10:18:16.604" v="15" actId="47"/>
        <pc:sldMkLst>
          <pc:docMk/>
          <pc:sldMk cId="1428596189" sldId="2996"/>
        </pc:sldMkLst>
      </pc:sldChg>
      <pc:sldChg chg="modSp mod">
        <pc:chgData name="HENDRICKX, Jan" userId="3fc28212-da7d-4f2a-a320-3fbd2c295a62" providerId="ADAL" clId="{A04DEA5D-CE5C-45A0-B828-014E4FF8A7C4}" dt="2024-05-05T13:14:35.040" v="123" actId="13926"/>
        <pc:sldMkLst>
          <pc:docMk/>
          <pc:sldMk cId="4068782900" sldId="2998"/>
        </pc:sldMkLst>
        <pc:spChg chg="mod">
          <ac:chgData name="HENDRICKX, Jan" userId="3fc28212-da7d-4f2a-a320-3fbd2c295a62" providerId="ADAL" clId="{A04DEA5D-CE5C-45A0-B828-014E4FF8A7C4}" dt="2024-05-05T13:14:35.040" v="123" actId="13926"/>
          <ac:spMkLst>
            <pc:docMk/>
            <pc:sldMk cId="4068782900" sldId="2998"/>
            <ac:spMk id="3" creationId="{520A3252-34E1-C71E-CF91-D93F87C51D63}"/>
          </ac:spMkLst>
        </pc:spChg>
      </pc:sldChg>
      <pc:sldChg chg="addSp modSp mod">
        <pc:chgData name="HENDRICKX, Jan" userId="3fc28212-da7d-4f2a-a320-3fbd2c295a62" providerId="ADAL" clId="{A04DEA5D-CE5C-45A0-B828-014E4FF8A7C4}" dt="2024-05-05T17:03:23.018" v="141" actId="14734"/>
        <pc:sldMkLst>
          <pc:docMk/>
          <pc:sldMk cId="3911056199" sldId="3002"/>
        </pc:sldMkLst>
        <pc:graphicFrameChg chg="add mod modGraphic">
          <ac:chgData name="HENDRICKX, Jan" userId="3fc28212-da7d-4f2a-a320-3fbd2c295a62" providerId="ADAL" clId="{A04DEA5D-CE5C-45A0-B828-014E4FF8A7C4}" dt="2024-05-05T17:03:23.018" v="141" actId="14734"/>
          <ac:graphicFrameMkLst>
            <pc:docMk/>
            <pc:sldMk cId="3911056199" sldId="3002"/>
            <ac:graphicFrameMk id="4" creationId="{1FDA2271-8E35-8102-1520-7A3C0104BD6D}"/>
          </ac:graphicFrameMkLst>
        </pc:graphicFrameChg>
      </pc:sldChg>
      <pc:sldChg chg="del">
        <pc:chgData name="HENDRICKX, Jan" userId="3fc28212-da7d-4f2a-a320-3fbd2c295a62" providerId="ADAL" clId="{A04DEA5D-CE5C-45A0-B828-014E4FF8A7C4}" dt="2024-05-03T13:24:14.343" v="59" actId="47"/>
        <pc:sldMkLst>
          <pc:docMk/>
          <pc:sldMk cId="1235836829" sldId="3004"/>
        </pc:sldMkLst>
      </pc:sldChg>
      <pc:sldChg chg="del">
        <pc:chgData name="HENDRICKX, Jan" userId="3fc28212-da7d-4f2a-a320-3fbd2c295a62" providerId="ADAL" clId="{A04DEA5D-CE5C-45A0-B828-014E4FF8A7C4}" dt="2024-05-03T13:19:57.193" v="17" actId="47"/>
        <pc:sldMkLst>
          <pc:docMk/>
          <pc:sldMk cId="1457019478" sldId="3005"/>
        </pc:sldMkLst>
      </pc:sldChg>
      <pc:sldChg chg="del">
        <pc:chgData name="HENDRICKX, Jan" userId="3fc28212-da7d-4f2a-a320-3fbd2c295a62" providerId="ADAL" clId="{A04DEA5D-CE5C-45A0-B828-014E4FF8A7C4}" dt="2024-05-03T13:24:15.260" v="60" actId="47"/>
        <pc:sldMkLst>
          <pc:docMk/>
          <pc:sldMk cId="1754943177" sldId="3006"/>
        </pc:sldMkLst>
      </pc:sldChg>
      <pc:sldChg chg="modSp add mod">
        <pc:chgData name="HENDRICKX, Jan" userId="3fc28212-da7d-4f2a-a320-3fbd2c295a62" providerId="ADAL" clId="{A04DEA5D-CE5C-45A0-B828-014E4FF8A7C4}" dt="2024-05-03T13:27:13.530" v="63" actId="113"/>
        <pc:sldMkLst>
          <pc:docMk/>
          <pc:sldMk cId="2375636681" sldId="3007"/>
        </pc:sldMkLst>
        <pc:graphicFrameChg chg="modGraphic">
          <ac:chgData name="HENDRICKX, Jan" userId="3fc28212-da7d-4f2a-a320-3fbd2c295a62" providerId="ADAL" clId="{A04DEA5D-CE5C-45A0-B828-014E4FF8A7C4}" dt="2024-05-03T13:27:13.530" v="63" actId="113"/>
          <ac:graphicFrameMkLst>
            <pc:docMk/>
            <pc:sldMk cId="2375636681" sldId="3007"/>
            <ac:graphicFrameMk id="6" creationId="{C98372BB-E736-7EF6-6905-DC27324262DD}"/>
          </ac:graphicFrameMkLst>
        </pc:graphicFrameChg>
      </pc:sldChg>
      <pc:sldChg chg="del">
        <pc:chgData name="HENDRICKX, Jan" userId="3fc28212-da7d-4f2a-a320-3fbd2c295a62" providerId="ADAL" clId="{A04DEA5D-CE5C-45A0-B828-014E4FF8A7C4}" dt="2024-05-03T13:24:23.547" v="61" actId="47"/>
        <pc:sldMkLst>
          <pc:docMk/>
          <pc:sldMk cId="1039792858" sldId="3008"/>
        </pc:sldMkLst>
      </pc:sldChg>
      <pc:sldChg chg="add">
        <pc:chgData name="HENDRICKX, Jan" userId="3fc28212-da7d-4f2a-a320-3fbd2c295a62" providerId="ADAL" clId="{A04DEA5D-CE5C-45A0-B828-014E4FF8A7C4}" dt="2024-05-03T13:19:53.764" v="16"/>
        <pc:sldMkLst>
          <pc:docMk/>
          <pc:sldMk cId="1743459498" sldId="3009"/>
        </pc:sldMkLst>
      </pc:sldChg>
      <pc:sldChg chg="modSp add mod">
        <pc:chgData name="HENDRICKX, Jan" userId="3fc28212-da7d-4f2a-a320-3fbd2c295a62" providerId="ADAL" clId="{A04DEA5D-CE5C-45A0-B828-014E4FF8A7C4}" dt="2024-05-05T13:09:43.154" v="119" actId="113"/>
        <pc:sldMkLst>
          <pc:docMk/>
          <pc:sldMk cId="3818425073" sldId="3010"/>
        </pc:sldMkLst>
        <pc:spChg chg="mod">
          <ac:chgData name="HENDRICKX, Jan" userId="3fc28212-da7d-4f2a-a320-3fbd2c295a62" providerId="ADAL" clId="{A04DEA5D-CE5C-45A0-B828-014E4FF8A7C4}" dt="2024-05-05T13:09:43.154" v="119" actId="113"/>
          <ac:spMkLst>
            <pc:docMk/>
            <pc:sldMk cId="3818425073" sldId="3010"/>
            <ac:spMk id="3" creationId="{E58320F3-C4B9-C213-C219-1D37A86FCD44}"/>
          </ac:spMkLst>
        </pc:spChg>
      </pc:sldChg>
      <pc:sldChg chg="modSp add mod">
        <pc:chgData name="HENDRICKX, Jan" userId="3fc28212-da7d-4f2a-a320-3fbd2c295a62" providerId="ADAL" clId="{A04DEA5D-CE5C-45A0-B828-014E4FF8A7C4}" dt="2024-05-03T13:27:24.644" v="64" actId="1076"/>
        <pc:sldMkLst>
          <pc:docMk/>
          <pc:sldMk cId="2678377893" sldId="3011"/>
        </pc:sldMkLst>
        <pc:graphicFrameChg chg="mod modGraphic">
          <ac:chgData name="HENDRICKX, Jan" userId="3fc28212-da7d-4f2a-a320-3fbd2c295a62" providerId="ADAL" clId="{A04DEA5D-CE5C-45A0-B828-014E4FF8A7C4}" dt="2024-05-03T13:27:24.644" v="64" actId="1076"/>
          <ac:graphicFrameMkLst>
            <pc:docMk/>
            <pc:sldMk cId="2678377893" sldId="3011"/>
            <ac:graphicFrameMk id="5" creationId="{EF115CAC-4AB4-8790-76AF-88187CF70E32}"/>
          </ac:graphicFrameMkLst>
        </pc:graphicFrameChg>
      </pc:sldChg>
      <pc:sldChg chg="add">
        <pc:chgData name="HENDRICKX, Jan" userId="3fc28212-da7d-4f2a-a320-3fbd2c295a62" providerId="ADAL" clId="{A04DEA5D-CE5C-45A0-B828-014E4FF8A7C4}" dt="2024-05-03T13:19:53.764" v="16"/>
        <pc:sldMkLst>
          <pc:docMk/>
          <pc:sldMk cId="3650978484" sldId="3012"/>
        </pc:sldMkLst>
      </pc:sldChg>
      <pc:sldChg chg="modSp add mod modNotesTx">
        <pc:chgData name="HENDRICKX, Jan" userId="3fc28212-da7d-4f2a-a320-3fbd2c295a62" providerId="ADAL" clId="{A04DEA5D-CE5C-45A0-B828-014E4FF8A7C4}" dt="2024-05-05T13:11:26.313" v="120"/>
        <pc:sldMkLst>
          <pc:docMk/>
          <pc:sldMk cId="4226062576" sldId="3013"/>
        </pc:sldMkLst>
        <pc:graphicFrameChg chg="modGraphic">
          <ac:chgData name="HENDRICKX, Jan" userId="3fc28212-da7d-4f2a-a320-3fbd2c295a62" providerId="ADAL" clId="{A04DEA5D-CE5C-45A0-B828-014E4FF8A7C4}" dt="2024-05-03T13:27:37.926" v="65" actId="2711"/>
          <ac:graphicFrameMkLst>
            <pc:docMk/>
            <pc:sldMk cId="4226062576" sldId="3013"/>
            <ac:graphicFrameMk id="4" creationId="{DE000D00-54E2-14F2-8335-CDCCB8AA71EB}"/>
          </ac:graphicFrameMkLst>
        </pc:graphicFrameChg>
      </pc:sldChg>
      <pc:sldChg chg="add">
        <pc:chgData name="HENDRICKX, Jan" userId="3fc28212-da7d-4f2a-a320-3fbd2c295a62" providerId="ADAL" clId="{A04DEA5D-CE5C-45A0-B828-014E4FF8A7C4}" dt="2024-05-03T13:19:53.764" v="16"/>
        <pc:sldMkLst>
          <pc:docMk/>
          <pc:sldMk cId="3353110328" sldId="3014"/>
        </pc:sldMkLst>
      </pc:sldChg>
      <pc:sldChg chg="add">
        <pc:chgData name="HENDRICKX, Jan" userId="3fc28212-da7d-4f2a-a320-3fbd2c295a62" providerId="ADAL" clId="{A04DEA5D-CE5C-45A0-B828-014E4FF8A7C4}" dt="2024-05-03T13:19:53.764" v="16"/>
        <pc:sldMkLst>
          <pc:docMk/>
          <pc:sldMk cId="2859957821" sldId="3015"/>
        </pc:sldMkLst>
      </pc:sldChg>
      <pc:sldChg chg="add">
        <pc:chgData name="HENDRICKX, Jan" userId="3fc28212-da7d-4f2a-a320-3fbd2c295a62" providerId="ADAL" clId="{A04DEA5D-CE5C-45A0-B828-014E4FF8A7C4}" dt="2024-05-05T12:44:51.797" v="74"/>
        <pc:sldMkLst>
          <pc:docMk/>
          <pc:sldMk cId="865107811" sldId="3016"/>
        </pc:sldMkLst>
      </pc:sldChg>
      <pc:sldChg chg="add">
        <pc:chgData name="HENDRICKX, Jan" userId="3fc28212-da7d-4f2a-a320-3fbd2c295a62" providerId="ADAL" clId="{A04DEA5D-CE5C-45A0-B828-014E4FF8A7C4}" dt="2024-05-05T12:44:51.797" v="74"/>
        <pc:sldMkLst>
          <pc:docMk/>
          <pc:sldMk cId="1304013326" sldId="3017"/>
        </pc:sldMkLst>
      </pc:sldChg>
      <pc:sldChg chg="add">
        <pc:chgData name="HENDRICKX, Jan" userId="3fc28212-da7d-4f2a-a320-3fbd2c295a62" providerId="ADAL" clId="{A04DEA5D-CE5C-45A0-B828-014E4FF8A7C4}" dt="2024-05-05T12:44:51.797" v="74"/>
        <pc:sldMkLst>
          <pc:docMk/>
          <pc:sldMk cId="414996453" sldId="3125"/>
        </pc:sldMkLst>
      </pc:sldChg>
      <pc:sldChg chg="add">
        <pc:chgData name="HENDRICKX, Jan" userId="3fc28212-da7d-4f2a-a320-3fbd2c295a62" providerId="ADAL" clId="{A04DEA5D-CE5C-45A0-B828-014E4FF8A7C4}" dt="2024-05-05T12:44:51.797" v="74"/>
        <pc:sldMkLst>
          <pc:docMk/>
          <pc:sldMk cId="269283741" sldId="3139"/>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CCA4B9-F536-4663-8119-2215FEC07998}"/>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94C9CC46-D0EA-4183-86C7-1FD55820C99A}"/>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9357A31-665B-48E5-8CA3-226337B57428}" type="datetimeFigureOut">
              <a:rPr lang="fr-BE" smtClean="0"/>
              <a:t>05-05-24</a:t>
            </a:fld>
            <a:endParaRPr lang="fr-BE"/>
          </a:p>
        </p:txBody>
      </p:sp>
      <p:sp>
        <p:nvSpPr>
          <p:cNvPr id="6" name="Espace réservé du pied de page 5">
            <a:extLst>
              <a:ext uri="{FF2B5EF4-FFF2-40B4-BE49-F238E27FC236}">
                <a16:creationId xmlns:a16="http://schemas.microsoft.com/office/drawing/2014/main" id="{6AB5B229-A579-4669-A8F0-3FD5B27EA492}"/>
              </a:ext>
            </a:extLst>
          </p:cNvPr>
          <p:cNvSpPr>
            <a:spLocks noGrp="1"/>
          </p:cNvSpPr>
          <p:nvPr>
            <p:ph type="ftr" sz="quarter" idx="2"/>
          </p:nvPr>
        </p:nvSpPr>
        <p:spPr>
          <a:xfrm>
            <a:off x="1404790" y="6453026"/>
            <a:ext cx="6842150" cy="351736"/>
          </a:xfrm>
          <a:prstGeom prst="rect">
            <a:avLst/>
          </a:prstGeom>
          <a:blipFill>
            <a:blip r:embed="rId2"/>
            <a:stretch>
              <a:fillRect/>
            </a:stretch>
          </a:blipFill>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a:extLst>
              <a:ext uri="{FF2B5EF4-FFF2-40B4-BE49-F238E27FC236}">
                <a16:creationId xmlns:a16="http://schemas.microsoft.com/office/drawing/2014/main" id="{2FEAEB51-0758-45ED-8C25-BF5E222B8A83}"/>
              </a:ext>
            </a:extLst>
          </p:cNvPr>
          <p:cNvSpPr>
            <a:spLocks noGrp="1"/>
          </p:cNvSpPr>
          <p:nvPr>
            <p:ph type="sldNum" sz="quarter" idx="3"/>
          </p:nvPr>
        </p:nvSpPr>
        <p:spPr>
          <a:xfrm>
            <a:off x="8395682" y="6443678"/>
            <a:ext cx="650663" cy="345846"/>
          </a:xfrm>
          <a:prstGeom prst="rect">
            <a:avLst/>
          </a:prstGeom>
          <a:blipFill>
            <a:blip r:embed="rId2"/>
            <a:stretch>
              <a:fillRect/>
            </a:stretch>
          </a:blipFill>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194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CAF85CD-E54C-4546-BEBC-781C2DB58300}" type="datetimeFigureOut">
              <a:rPr lang="fr-BE" smtClean="0"/>
              <a:t>05-05-24</a:t>
            </a:fld>
            <a:endParaRPr lang="fr-BE"/>
          </a:p>
        </p:txBody>
      </p:sp>
      <p:sp>
        <p:nvSpPr>
          <p:cNvPr id="4" name="Espace réservé de l'image des diapositives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fr-BE"/>
          </a:p>
        </p:txBody>
      </p:sp>
      <p:sp>
        <p:nvSpPr>
          <p:cNvPr id="5" name="Espace réservé des note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404790" y="6658664"/>
            <a:ext cx="6842150" cy="351736"/>
          </a:xfrm>
          <a:prstGeom prst="rect">
            <a:avLst/>
          </a:prstGeom>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p:cNvSpPr>
            <a:spLocks noGrp="1"/>
          </p:cNvSpPr>
          <p:nvPr>
            <p:ph type="sldNum" sz="quarter" idx="5"/>
          </p:nvPr>
        </p:nvSpPr>
        <p:spPr>
          <a:xfrm>
            <a:off x="8643585" y="6533693"/>
            <a:ext cx="650663" cy="345846"/>
          </a:xfrm>
          <a:prstGeom prst="rect">
            <a:avLst/>
          </a:prstGeom>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455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habitat.org/sites/default/files/2020/07/gh077e.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0" i="0" u="none" strike="noStrike" dirty="0" err="1">
                <a:effectLst/>
                <a:highlight>
                  <a:srgbClr val="FFFFFF"/>
                </a:highlight>
                <a:latin typeface="arial" panose="020B0604020202020204" pitchFamily="34" charset="0"/>
                <a:hlinkClick r:id="rId3"/>
              </a:rPr>
              <a:t>Interlocking</a:t>
            </a:r>
            <a:r>
              <a:rPr lang="nl-BE" b="0" i="0" u="none" strike="noStrike" dirty="0">
                <a:effectLst/>
                <a:highlight>
                  <a:srgbClr val="FFFFFF"/>
                </a:highlight>
                <a:latin typeface="arial" panose="020B0604020202020204" pitchFamily="34" charset="0"/>
                <a:hlinkClick r:id="rId3"/>
              </a:rPr>
              <a:t> </a:t>
            </a:r>
            <a:r>
              <a:rPr lang="nl-BE" b="0" i="0" u="none" strike="noStrike" dirty="0" err="1">
                <a:effectLst/>
                <a:highlight>
                  <a:srgbClr val="FFFFFF"/>
                </a:highlight>
                <a:latin typeface="arial" panose="020B0604020202020204" pitchFamily="34" charset="0"/>
                <a:hlinkClick r:id="rId3"/>
              </a:rPr>
              <a:t>Stabilised</a:t>
            </a:r>
            <a:r>
              <a:rPr lang="nl-BE" b="0" i="0" u="none" strike="noStrike" dirty="0">
                <a:effectLst/>
                <a:highlight>
                  <a:srgbClr val="FFFFFF"/>
                </a:highlight>
                <a:latin typeface="arial" panose="020B0604020202020204" pitchFamily="34" charset="0"/>
                <a:hlinkClick r:id="rId3"/>
              </a:rPr>
              <a:t> </a:t>
            </a:r>
            <a:r>
              <a:rPr lang="nl-BE" b="0" i="0" u="none" strike="noStrike" dirty="0" err="1">
                <a:effectLst/>
                <a:highlight>
                  <a:srgbClr val="FFFFFF"/>
                </a:highlight>
                <a:latin typeface="arial" panose="020B0604020202020204" pitchFamily="34" charset="0"/>
                <a:hlinkClick r:id="rId3"/>
              </a:rPr>
              <a:t>Soil</a:t>
            </a:r>
            <a:r>
              <a:rPr lang="nl-BE" b="0" i="0" u="none" strike="noStrike" dirty="0">
                <a:effectLst/>
                <a:highlight>
                  <a:srgbClr val="FFFFFF"/>
                </a:highlight>
                <a:latin typeface="arial" panose="020B0604020202020204" pitchFamily="34" charset="0"/>
                <a:hlinkClick r:id="rId3"/>
              </a:rPr>
              <a:t> Blocks</a:t>
            </a:r>
          </a:p>
          <a:p>
            <a:endParaRPr lang="en-UG" dirty="0"/>
          </a:p>
        </p:txBody>
      </p:sp>
      <p:sp>
        <p:nvSpPr>
          <p:cNvPr id="4" name="Slide Number Placeholder 3"/>
          <p:cNvSpPr>
            <a:spLocks noGrp="1"/>
          </p:cNvSpPr>
          <p:nvPr>
            <p:ph type="sldNum" sz="quarter" idx="5"/>
          </p:nvPr>
        </p:nvSpPr>
        <p:spPr/>
        <p:txBody>
          <a:bodyPr/>
          <a:lstStyle/>
          <a:p>
            <a:fld id="{F24C261D-1966-411E-9C31-72BA4F47BB72}" type="slidenum">
              <a:rPr lang="fr-BE" smtClean="0"/>
              <a:t>30</a:t>
            </a:fld>
            <a:endParaRPr lang="fr-BE"/>
          </a:p>
        </p:txBody>
      </p:sp>
    </p:spTree>
    <p:extLst>
      <p:ext uri="{BB962C8B-B14F-4D97-AF65-F5344CB8AC3E}">
        <p14:creationId xmlns:p14="http://schemas.microsoft.com/office/powerpoint/2010/main" val="1560742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couver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5565" y="1887794"/>
            <a:ext cx="6616513" cy="1651666"/>
          </a:xfrm>
        </p:spPr>
        <p:txBody>
          <a:bodyPr anchor="b">
            <a:normAutofit/>
          </a:bodyPr>
          <a:lstStyle>
            <a:lvl1pPr marL="92075" indent="0" algn="l">
              <a:defRPr sz="4400">
                <a:solidFill>
                  <a:srgbClr val="D81A1A"/>
                </a:solidFill>
              </a:defRPr>
            </a:lvl1pPr>
          </a:lstStyle>
          <a:p>
            <a:r>
              <a:rPr lang="fr-FR"/>
              <a:t>Click to edit the title</a:t>
            </a:r>
            <a:endParaRPr lang="fr-BE"/>
          </a:p>
        </p:txBody>
      </p:sp>
      <p:sp>
        <p:nvSpPr>
          <p:cNvPr id="3" name="Sous-titre 2"/>
          <p:cNvSpPr>
            <a:spLocks noGrp="1"/>
          </p:cNvSpPr>
          <p:nvPr>
            <p:ph type="subTitle" idx="1" hasCustomPrompt="1"/>
          </p:nvPr>
        </p:nvSpPr>
        <p:spPr>
          <a:xfrm>
            <a:off x="295565" y="3670864"/>
            <a:ext cx="6616513" cy="1166607"/>
          </a:xfrm>
        </p:spPr>
        <p:txBody>
          <a:bodyPr>
            <a:normAutofit/>
          </a:bodyPr>
          <a:lstStyle>
            <a:lvl1pPr marL="92075" indent="0" algn="l">
              <a:buNone/>
              <a:defRPr sz="2400">
                <a:solidFill>
                  <a:srgbClr val="5857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edit the subtitle</a:t>
            </a:r>
            <a:endParaRPr lang="fr-BE"/>
          </a:p>
        </p:txBody>
      </p:sp>
    </p:spTree>
    <p:extLst>
      <p:ext uri="{BB962C8B-B14F-4D97-AF65-F5344CB8AC3E}">
        <p14:creationId xmlns:p14="http://schemas.microsoft.com/office/powerpoint/2010/main" val="15838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pu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9302" y="345461"/>
            <a:ext cx="8637789" cy="1325563"/>
          </a:xfrm>
        </p:spPr>
        <p:txBody>
          <a:bodyPr/>
          <a:lstStyle/>
          <a:p>
            <a:r>
              <a:rPr lang="fr-FR"/>
              <a:t>Change title style</a:t>
            </a:r>
            <a:endParaRPr lang="fr-BE"/>
          </a:p>
        </p:txBody>
      </p:sp>
      <p:sp>
        <p:nvSpPr>
          <p:cNvPr id="3" name="Espace réservé du contenu 2"/>
          <p:cNvSpPr>
            <a:spLocks noGrp="1"/>
          </p:cNvSpPr>
          <p:nvPr>
            <p:ph idx="1" hasCustomPrompt="1"/>
          </p:nvPr>
        </p:nvSpPr>
        <p:spPr>
          <a:xfrm>
            <a:off x="1799302" y="1825625"/>
            <a:ext cx="8637789" cy="4351338"/>
          </a:xfrm>
        </p:spPr>
        <p:txBody>
          <a:bodyPr/>
          <a:lstStyle>
            <a:lvl1pPr marL="268288" indent="-268288">
              <a:tabLst/>
              <a:defRPr/>
            </a:lvl1pPr>
            <a:lvl2pPr marL="628650" indent="-171450">
              <a:tabLst>
                <a:tab pos="360363" algn="l"/>
              </a:tabLst>
              <a:defRPr/>
            </a:lvl2pPr>
            <a:lvl3pPr marL="1081088" indent="-166688">
              <a:tabLst>
                <a:tab pos="360363" algn="l"/>
              </a:tabLst>
              <a:defRPr/>
            </a:lvl3pPr>
            <a:lvl4pPr marL="1524000" indent="-152400">
              <a:tabLst>
                <a:tab pos="360363" algn="l"/>
              </a:tabLst>
              <a:defRPr/>
            </a:lvl4pPr>
            <a:lvl5pPr marL="1976438" indent="-147638">
              <a:tabLst>
                <a:tab pos="360363" algn="l"/>
              </a:tabLst>
              <a:defRPr/>
            </a:lvl5pPr>
          </a:lstStyle>
          <a:p>
            <a:pPr lvl="0"/>
            <a:r>
              <a:rPr lang="fr-FR"/>
              <a:t>Change master text style</a:t>
            </a:r>
          </a:p>
          <a:p>
            <a:pPr lvl="1"/>
            <a:r>
              <a:rPr lang="fr-FR"/>
              <a:t>Second level</a:t>
            </a:r>
          </a:p>
          <a:p>
            <a:pPr lvl="2"/>
            <a:r>
              <a:rPr lang="fr-FR"/>
              <a:t>Third level</a:t>
            </a:r>
            <a:endParaRPr lang="fr-BE"/>
          </a:p>
        </p:txBody>
      </p:sp>
    </p:spTree>
    <p:extLst>
      <p:ext uri="{BB962C8B-B14F-4D97-AF65-F5344CB8AC3E}">
        <p14:creationId xmlns:p14="http://schemas.microsoft.com/office/powerpoint/2010/main" val="2155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799302" y="1825625"/>
            <a:ext cx="4220498"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431925" indent="-60325">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4" name="Espace réservé du contenu 3"/>
          <p:cNvSpPr>
            <a:spLocks noGrp="1"/>
          </p:cNvSpPr>
          <p:nvPr>
            <p:ph sz="half" idx="2" hasCustomPrompt="1"/>
          </p:nvPr>
        </p:nvSpPr>
        <p:spPr>
          <a:xfrm>
            <a:off x="6172200" y="1825625"/>
            <a:ext cx="4264891"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524000" indent="-152400">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5" name="Titre 1">
            <a:extLst>
              <a:ext uri="{FF2B5EF4-FFF2-40B4-BE49-F238E27FC236}">
                <a16:creationId xmlns:a16="http://schemas.microsoft.com/office/drawing/2014/main" id="{35C545CE-72B3-4E12-8B98-DFF48004107A}"/>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156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5CF8457-64FC-4063-9862-B0916BDE079C}"/>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55991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lide 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1764144" y="2057400"/>
            <a:ext cx="4331853"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Click on the icon to insert an image</a:t>
            </a:r>
            <a:endParaRPr lang="fr-BE"/>
          </a:p>
        </p:txBody>
      </p:sp>
      <p:sp>
        <p:nvSpPr>
          <p:cNvPr id="4" name="Espace réservé du texte 3"/>
          <p:cNvSpPr>
            <a:spLocks noGrp="1"/>
          </p:cNvSpPr>
          <p:nvPr>
            <p:ph type="body" sz="half" idx="2" hasCustomPrompt="1"/>
          </p:nvPr>
        </p:nvSpPr>
        <p:spPr>
          <a:xfrm>
            <a:off x="6095998" y="2057400"/>
            <a:ext cx="433185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Change master text style</a:t>
            </a:r>
          </a:p>
        </p:txBody>
      </p:sp>
      <p:sp>
        <p:nvSpPr>
          <p:cNvPr id="5" name="Titre 1">
            <a:extLst>
              <a:ext uri="{FF2B5EF4-FFF2-40B4-BE49-F238E27FC236}">
                <a16:creationId xmlns:a16="http://schemas.microsoft.com/office/drawing/2014/main" id="{7D5FE63B-9C10-455C-A818-4D3606BBCED1}"/>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22919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title style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Change master text style</a:t>
            </a:r>
          </a:p>
          <a:p>
            <a:pPr lvl="1"/>
            <a:r>
              <a:rPr lang="fr-FR"/>
              <a:t>Second level</a:t>
            </a:r>
          </a:p>
          <a:p>
            <a:pPr lvl="2"/>
            <a:r>
              <a:rPr lang="fr-FR"/>
              <a:t>Third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5389CC9-17CE-4DF9-8474-521CFDDE49E8}" type="datetimeFigureOut">
              <a:rPr lang="fr-BE" smtClean="0"/>
              <a:pPr/>
              <a:t>05-05-24</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8C414BF-7573-4B63-9595-FD7681D99699}" type="slidenum">
              <a:rPr lang="fr-BE" smtClean="0"/>
              <a:pPr/>
              <a:t>‹#›</a:t>
            </a:fld>
            <a:endParaRPr lang="fr-BE"/>
          </a:p>
        </p:txBody>
      </p:sp>
    </p:spTree>
    <p:extLst>
      <p:ext uri="{BB962C8B-B14F-4D97-AF65-F5344CB8AC3E}">
        <p14:creationId xmlns:p14="http://schemas.microsoft.com/office/powerpoint/2010/main" val="287514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p:titleStyle>
    <p:body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enabelbe.sharepoint.com/:x:/r/sites/UGA/Public/UGA22003_SB4U-WeWork-EU/SDF%20CfP%202024/1_Guidelines%20%26%20annexes/Rwenzori-Albertine%20CfP/ANNEX%20B_Budget%20template.xls?d=w7fe1934b18e849acba2af9be2a37d100&amp;csf=1&amp;web=1&amp;e=ebuG0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enabel.be/content/enabel-grant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mailto:sdf.grants@enabel.be"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enabel.be/content/enabel-grant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4483-6737-CCDD-6CA1-0615D4CC296B}"/>
              </a:ext>
            </a:extLst>
          </p:cNvPr>
          <p:cNvSpPr>
            <a:spLocks noGrp="1"/>
          </p:cNvSpPr>
          <p:nvPr>
            <p:ph type="ctrTitle"/>
          </p:nvPr>
        </p:nvSpPr>
        <p:spPr>
          <a:xfrm>
            <a:off x="197243" y="2743201"/>
            <a:ext cx="7088460" cy="1651666"/>
          </a:xfrm>
        </p:spPr>
        <p:txBody>
          <a:bodyPr>
            <a:noAutofit/>
          </a:bodyPr>
          <a:lstStyle/>
          <a:p>
            <a:r>
              <a:rPr lang="nl-BE" b="1" dirty="0">
                <a:solidFill>
                  <a:srgbClr val="C00000"/>
                </a:solidFill>
              </a:rPr>
              <a:t>Call For </a:t>
            </a:r>
            <a:r>
              <a:rPr lang="nl-BE" b="1" dirty="0" err="1">
                <a:solidFill>
                  <a:srgbClr val="C00000"/>
                </a:solidFill>
              </a:rPr>
              <a:t>Proposals</a:t>
            </a:r>
            <a:br>
              <a:rPr lang="nl-BE" dirty="0">
                <a:solidFill>
                  <a:srgbClr val="C00000"/>
                </a:solidFill>
              </a:rPr>
            </a:br>
            <a:r>
              <a:rPr lang="en-US" sz="3200" dirty="0">
                <a:solidFill>
                  <a:srgbClr val="C00000"/>
                </a:solidFill>
              </a:rPr>
              <a:t>SKILLS DEVELOPMENT FOR INCREASED EMPLOYABILITY OF VULNERABLE YOUTH, WOMEN AND GIRLS IN BUSOGA REGION</a:t>
            </a:r>
            <a:endParaRPr lang="en-UG" dirty="0">
              <a:solidFill>
                <a:srgbClr val="C00000"/>
              </a:solidFill>
            </a:endParaRPr>
          </a:p>
        </p:txBody>
      </p:sp>
      <p:sp>
        <p:nvSpPr>
          <p:cNvPr id="3" name="Subtitle 2">
            <a:extLst>
              <a:ext uri="{FF2B5EF4-FFF2-40B4-BE49-F238E27FC236}">
                <a16:creationId xmlns:a16="http://schemas.microsoft.com/office/drawing/2014/main" id="{347B1179-C751-F2B8-F5C3-C07A95C099BA}"/>
              </a:ext>
            </a:extLst>
          </p:cNvPr>
          <p:cNvSpPr>
            <a:spLocks noGrp="1"/>
          </p:cNvSpPr>
          <p:nvPr>
            <p:ph type="subTitle" idx="1"/>
          </p:nvPr>
        </p:nvSpPr>
        <p:spPr>
          <a:xfrm>
            <a:off x="197243" y="5047380"/>
            <a:ext cx="6616513" cy="1166607"/>
          </a:xfrm>
        </p:spPr>
        <p:txBody>
          <a:bodyPr>
            <a:normAutofit/>
          </a:bodyPr>
          <a:lstStyle/>
          <a:p>
            <a:r>
              <a:rPr lang="en-US" sz="2800" dirty="0"/>
              <a:t>Information sessions</a:t>
            </a:r>
            <a:endParaRPr lang="en-UG" sz="2800" dirty="0"/>
          </a:p>
        </p:txBody>
      </p:sp>
    </p:spTree>
    <p:extLst>
      <p:ext uri="{BB962C8B-B14F-4D97-AF65-F5344CB8AC3E}">
        <p14:creationId xmlns:p14="http://schemas.microsoft.com/office/powerpoint/2010/main" val="56740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2. Call Objectives </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r>
              <a:rPr lang="en-US" sz="3100" b="1">
                <a:cs typeface="Calibri"/>
              </a:rPr>
              <a:t>2 phased procedure </a:t>
            </a:r>
          </a:p>
          <a:p>
            <a:pPr marL="0" indent="0">
              <a:buNone/>
            </a:pPr>
            <a:endParaRPr lang="en-US" sz="3100" b="1">
              <a:cs typeface="Calibri"/>
            </a:endParaRPr>
          </a:p>
          <a:p>
            <a:pPr marL="0" indent="0">
              <a:buNone/>
            </a:pPr>
            <a:r>
              <a:rPr lang="en-US" sz="3100">
                <a:cs typeface="Calibri"/>
              </a:rPr>
              <a:t>- Concept note stage</a:t>
            </a:r>
          </a:p>
          <a:p>
            <a:pPr marL="0" indent="0">
              <a:buNone/>
            </a:pPr>
            <a:r>
              <a:rPr lang="en-US" sz="3100">
                <a:cs typeface="Calibri"/>
              </a:rPr>
              <a:t>- Proposal stage </a:t>
            </a:r>
          </a:p>
        </p:txBody>
      </p:sp>
    </p:spTree>
    <p:extLst>
      <p:ext uri="{BB962C8B-B14F-4D97-AF65-F5344CB8AC3E}">
        <p14:creationId xmlns:p14="http://schemas.microsoft.com/office/powerpoint/2010/main" val="1218088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a:bodyPr>
          <a:lstStyle/>
          <a:p>
            <a:r>
              <a:rPr lang="fr-BE" b="1" dirty="0">
                <a:solidFill>
                  <a:srgbClr val="C00000"/>
                </a:solidFill>
              </a:rPr>
              <a:t>2. SDF basket</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a:normAutofit lnSpcReduction="10000"/>
          </a:bodyPr>
          <a:lstStyle/>
          <a:p>
            <a:pPr marL="0" indent="0">
              <a:buNone/>
            </a:pPr>
            <a:endParaRPr lang="en-US" dirty="0"/>
          </a:p>
          <a:p>
            <a:r>
              <a:rPr lang="en-GB" dirty="0"/>
              <a:t>Quality </a:t>
            </a:r>
            <a:r>
              <a:rPr lang="en-GB" b="1" dirty="0"/>
              <a:t>non-formal</a:t>
            </a:r>
            <a:r>
              <a:rPr lang="en-GB" dirty="0"/>
              <a:t> skills development </a:t>
            </a:r>
          </a:p>
          <a:p>
            <a:r>
              <a:rPr lang="en-GB" dirty="0"/>
              <a:t>Skill gaps identified through livelihood and </a:t>
            </a:r>
            <a:r>
              <a:rPr lang="en-GB" b="1" dirty="0"/>
              <a:t>labour market analysis</a:t>
            </a:r>
          </a:p>
          <a:p>
            <a:r>
              <a:rPr lang="en-US" dirty="0"/>
              <a:t>Meaningful involvement of the (local) </a:t>
            </a:r>
            <a:r>
              <a:rPr lang="en-US" b="1" dirty="0"/>
              <a:t>private sector </a:t>
            </a:r>
            <a:r>
              <a:rPr lang="en-US" dirty="0"/>
              <a:t>in design, implementation and/or assessment of trainings</a:t>
            </a:r>
            <a:endParaRPr lang="en-GB" dirty="0"/>
          </a:p>
          <a:p>
            <a:r>
              <a:rPr lang="en-GB" b="1" dirty="0"/>
              <a:t>Holistic approach </a:t>
            </a:r>
            <a:r>
              <a:rPr lang="en-GB" dirty="0"/>
              <a:t>to skills development by integrating career guidance, 21</a:t>
            </a:r>
            <a:r>
              <a:rPr lang="en-GB" baseline="30000" dirty="0"/>
              <a:t>st</a:t>
            </a:r>
            <a:r>
              <a:rPr lang="en-GB" dirty="0"/>
              <a:t> century skills development, work-based learning, social inclusion strategies</a:t>
            </a:r>
          </a:p>
          <a:p>
            <a:r>
              <a:rPr lang="en-GB" dirty="0">
                <a:solidFill>
                  <a:srgbClr val="C00000"/>
                </a:solidFill>
              </a:rPr>
              <a:t>Intensive and innovative </a:t>
            </a:r>
            <a:r>
              <a:rPr lang="en-GB" b="1" dirty="0">
                <a:solidFill>
                  <a:srgbClr val="C00000"/>
                </a:solidFill>
              </a:rPr>
              <a:t>post-training employment support </a:t>
            </a:r>
            <a:r>
              <a:rPr lang="en-GB" dirty="0">
                <a:solidFill>
                  <a:srgbClr val="C00000"/>
                </a:solidFill>
              </a:rPr>
              <a:t>services</a:t>
            </a:r>
            <a:r>
              <a:rPr lang="en-US" dirty="0">
                <a:solidFill>
                  <a:srgbClr val="C00000"/>
                </a:solidFill>
              </a:rPr>
              <a:t> </a:t>
            </a:r>
          </a:p>
          <a:p>
            <a:pPr marL="0" indent="0">
              <a:buNone/>
            </a:pPr>
            <a:endParaRPr lang="en-US" dirty="0"/>
          </a:p>
        </p:txBody>
      </p:sp>
    </p:spTree>
    <p:extLst>
      <p:ext uri="{BB962C8B-B14F-4D97-AF65-F5344CB8AC3E}">
        <p14:creationId xmlns:p14="http://schemas.microsoft.com/office/powerpoint/2010/main" val="1383039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fontScale="90000"/>
          </a:bodyPr>
          <a:lstStyle/>
          <a:p>
            <a:r>
              <a:rPr lang="fr-BE" b="1" dirty="0">
                <a:solidFill>
                  <a:srgbClr val="C00000"/>
                </a:solidFill>
              </a:rPr>
              <a:t>2. Call volume and </a:t>
            </a:r>
            <a:r>
              <a:rPr lang="fr-BE" b="1" dirty="0" err="1">
                <a:solidFill>
                  <a:srgbClr val="C00000"/>
                </a:solidFill>
              </a:rPr>
              <a:t>grant</a:t>
            </a:r>
            <a:r>
              <a:rPr lang="fr-BE" b="1" dirty="0">
                <a:solidFill>
                  <a:srgbClr val="C00000"/>
                </a:solidFill>
              </a:rPr>
              <a:t> </a:t>
            </a:r>
            <a:r>
              <a:rPr lang="fr-BE" b="1" dirty="0" err="1">
                <a:solidFill>
                  <a:srgbClr val="C00000"/>
                </a:solidFill>
              </a:rPr>
              <a:t>amounts</a:t>
            </a:r>
            <a:endParaRPr lang="en-US" b="1" dirty="0">
              <a:solidFill>
                <a:srgbClr val="C00000"/>
              </a:solidFill>
            </a:endParaRPr>
          </a:p>
        </p:txBody>
      </p:sp>
      <p:sp>
        <p:nvSpPr>
          <p:cNvPr id="3" name="Content Placeholder 2"/>
          <p:cNvSpPr>
            <a:spLocks noGrp="1"/>
          </p:cNvSpPr>
          <p:nvPr>
            <p:ph idx="1"/>
          </p:nvPr>
        </p:nvSpPr>
        <p:spPr>
          <a:xfrm>
            <a:off x="1574104" y="1768499"/>
            <a:ext cx="9043792" cy="4554310"/>
          </a:xfrm>
        </p:spPr>
        <p:txBody>
          <a:bodyPr vert="horz" lIns="91440" tIns="45720" rIns="91440" bIns="45720" rtlCol="0" anchor="t">
            <a:normAutofit/>
          </a:bodyPr>
          <a:lstStyle/>
          <a:p>
            <a:pPr marL="0" indent="0">
              <a:buNone/>
            </a:pPr>
            <a:r>
              <a:rPr lang="en-US" dirty="0">
                <a:solidFill>
                  <a:schemeClr val="tx1">
                    <a:lumMod val="65000"/>
                    <a:lumOff val="35000"/>
                  </a:schemeClr>
                </a:solidFill>
              </a:rPr>
              <a:t>Total call volume is </a:t>
            </a:r>
            <a:r>
              <a:rPr lang="en-US" b="1" dirty="0">
                <a:solidFill>
                  <a:schemeClr val="tx1">
                    <a:lumMod val="65000"/>
                    <a:lumOff val="35000"/>
                  </a:schemeClr>
                </a:solidFill>
              </a:rPr>
              <a:t>2,000,000 EUR</a:t>
            </a:r>
          </a:p>
          <a:p>
            <a:pPr marL="267970" indent="-267970" algn="just" rtl="0" fontAlgn="base"/>
            <a:r>
              <a:rPr lang="en-US" sz="2400" b="1" i="0" dirty="0">
                <a:solidFill>
                  <a:schemeClr val="tx1">
                    <a:lumMod val="65000"/>
                    <a:lumOff val="35000"/>
                  </a:schemeClr>
                </a:solidFill>
                <a:effectLst/>
              </a:rPr>
              <a:t>Lot 1: Agriculture: </a:t>
            </a:r>
            <a:r>
              <a:rPr lang="en-US" sz="2400" b="0" i="0" dirty="0">
                <a:solidFill>
                  <a:schemeClr val="tx1">
                    <a:lumMod val="65000"/>
                    <a:lumOff val="35000"/>
                  </a:schemeClr>
                </a:solidFill>
                <a:effectLst/>
              </a:rPr>
              <a:t>indicative allocation: </a:t>
            </a:r>
            <a:r>
              <a:rPr lang="en-US" sz="2400" b="1" i="0" dirty="0">
                <a:solidFill>
                  <a:schemeClr val="tx1">
                    <a:lumMod val="65000"/>
                    <a:lumOff val="35000"/>
                  </a:schemeClr>
                </a:solidFill>
                <a:effectLst/>
              </a:rPr>
              <a:t>1,000,000 EUR</a:t>
            </a:r>
            <a:r>
              <a:rPr lang="en-US" sz="2400" b="0" i="0" dirty="0">
                <a:solidFill>
                  <a:schemeClr val="tx1">
                    <a:lumMod val="65000"/>
                    <a:lumOff val="35000"/>
                  </a:schemeClr>
                </a:solidFill>
                <a:effectLst/>
              </a:rPr>
              <a:t> </a:t>
            </a:r>
            <a:endParaRPr lang="en-US" sz="3600" b="0" i="0" dirty="0">
              <a:solidFill>
                <a:schemeClr val="tx1">
                  <a:lumMod val="65000"/>
                  <a:lumOff val="35000"/>
                </a:schemeClr>
              </a:solidFill>
              <a:effectLst/>
              <a:ea typeface="Calibri" panose="020F0502020204030204"/>
              <a:cs typeface="Calibri" panose="020F0502020204030204"/>
            </a:endParaRPr>
          </a:p>
          <a:p>
            <a:pPr marL="267970" indent="-267970" algn="just" rtl="0" fontAlgn="base"/>
            <a:r>
              <a:rPr lang="en-US" sz="2400" b="1" i="0" dirty="0">
                <a:solidFill>
                  <a:schemeClr val="tx1">
                    <a:lumMod val="65000"/>
                    <a:lumOff val="35000"/>
                  </a:schemeClr>
                </a:solidFill>
                <a:effectLst/>
              </a:rPr>
              <a:t>Lot 2: Green economy:</a:t>
            </a:r>
            <a:r>
              <a:rPr lang="en-US" sz="2400" b="0" i="0" dirty="0">
                <a:solidFill>
                  <a:schemeClr val="tx1">
                    <a:lumMod val="65000"/>
                    <a:lumOff val="35000"/>
                  </a:schemeClr>
                </a:solidFill>
                <a:effectLst/>
              </a:rPr>
              <a:t> indicative allocation: </a:t>
            </a:r>
            <a:r>
              <a:rPr lang="en-US" sz="2400" b="1" i="0" dirty="0">
                <a:solidFill>
                  <a:schemeClr val="tx1">
                    <a:lumMod val="65000"/>
                    <a:lumOff val="35000"/>
                  </a:schemeClr>
                </a:solidFill>
                <a:effectLst/>
              </a:rPr>
              <a:t>1,000,000 EUR</a:t>
            </a:r>
            <a:r>
              <a:rPr lang="en-US" sz="2400" b="0" i="0" dirty="0">
                <a:solidFill>
                  <a:schemeClr val="tx1">
                    <a:lumMod val="65000"/>
                    <a:lumOff val="35000"/>
                  </a:schemeClr>
                </a:solidFill>
                <a:effectLst/>
              </a:rPr>
              <a:t>  </a:t>
            </a:r>
            <a:endParaRPr lang="en-US" sz="3600" b="0" i="0" dirty="0">
              <a:solidFill>
                <a:schemeClr val="tx1">
                  <a:lumMod val="65000"/>
                  <a:lumOff val="35000"/>
                </a:schemeClr>
              </a:solidFill>
              <a:effectLst/>
              <a:ea typeface="Calibri" panose="020F0502020204030204"/>
              <a:cs typeface="Calibri" panose="020F0502020204030204"/>
            </a:endParaRPr>
          </a:p>
          <a:p>
            <a:pPr marL="0" indent="0">
              <a:buNone/>
            </a:pPr>
            <a:endParaRPr lang="en-US" b="1" dirty="0">
              <a:solidFill>
                <a:schemeClr val="tx1">
                  <a:lumMod val="65000"/>
                  <a:lumOff val="35000"/>
                </a:schemeClr>
              </a:solidFill>
              <a:cs typeface="Calibri"/>
            </a:endParaRPr>
          </a:p>
          <a:p>
            <a:pPr marL="0" indent="0">
              <a:buNone/>
            </a:pPr>
            <a:r>
              <a:rPr lang="en-US" dirty="0">
                <a:solidFill>
                  <a:schemeClr val="tx1">
                    <a:lumMod val="65000"/>
                    <a:lumOff val="35000"/>
                  </a:schemeClr>
                </a:solidFill>
                <a:cs typeface="Calibri"/>
              </a:rPr>
              <a:t>Grant applications must fall between </a:t>
            </a:r>
            <a:r>
              <a:rPr lang="en-US" b="1" dirty="0">
                <a:solidFill>
                  <a:schemeClr val="tx1">
                    <a:lumMod val="65000"/>
                    <a:lumOff val="35000"/>
                  </a:schemeClr>
                </a:solidFill>
                <a:cs typeface="Calibri"/>
              </a:rPr>
              <a:t>minimum 150,000</a:t>
            </a:r>
            <a:r>
              <a:rPr lang="en-US" dirty="0">
                <a:solidFill>
                  <a:schemeClr val="tx1">
                    <a:lumMod val="65000"/>
                    <a:lumOff val="35000"/>
                  </a:schemeClr>
                </a:solidFill>
                <a:cs typeface="Calibri"/>
              </a:rPr>
              <a:t> and </a:t>
            </a:r>
            <a:r>
              <a:rPr lang="en-US" b="1" dirty="0">
                <a:solidFill>
                  <a:schemeClr val="tx1">
                    <a:lumMod val="65000"/>
                    <a:lumOff val="35000"/>
                  </a:schemeClr>
                </a:solidFill>
                <a:cs typeface="Calibri"/>
              </a:rPr>
              <a:t>maximum 500,000</a:t>
            </a:r>
            <a:r>
              <a:rPr lang="en-US" dirty="0">
                <a:solidFill>
                  <a:schemeClr val="tx1">
                    <a:lumMod val="65000"/>
                    <a:lumOff val="35000"/>
                  </a:schemeClr>
                </a:solidFill>
                <a:cs typeface="Calibri"/>
              </a:rPr>
              <a:t> </a:t>
            </a:r>
            <a:r>
              <a:rPr lang="en-US" b="1" dirty="0">
                <a:solidFill>
                  <a:schemeClr val="tx1">
                    <a:lumMod val="65000"/>
                    <a:lumOff val="35000"/>
                  </a:schemeClr>
                </a:solidFill>
                <a:cs typeface="Calibri"/>
              </a:rPr>
              <a:t>Euro</a:t>
            </a:r>
            <a:endParaRPr lang="en-US" dirty="0">
              <a:solidFill>
                <a:schemeClr val="tx1">
                  <a:lumMod val="65000"/>
                  <a:lumOff val="35000"/>
                </a:schemeClr>
              </a:solidFill>
              <a:ea typeface="Calibri"/>
              <a:cs typeface="Calibri"/>
            </a:endParaRPr>
          </a:p>
          <a:p>
            <a:pPr marL="0" indent="0">
              <a:buNone/>
            </a:pPr>
            <a:endParaRPr lang="en-US" dirty="0">
              <a:solidFill>
                <a:schemeClr val="tx1">
                  <a:lumMod val="65000"/>
                  <a:lumOff val="35000"/>
                </a:schemeClr>
              </a:solidFill>
              <a:cs typeface="Calibri"/>
            </a:endParaRPr>
          </a:p>
          <a:p>
            <a:pPr marL="0" indent="0">
              <a:buNone/>
            </a:pPr>
            <a:r>
              <a:rPr lang="en-US" dirty="0">
                <a:solidFill>
                  <a:schemeClr val="tx1">
                    <a:lumMod val="65000"/>
                    <a:lumOff val="35000"/>
                  </a:schemeClr>
                </a:solidFill>
                <a:cs typeface="Calibri"/>
              </a:rPr>
              <a:t>Reasonable and efficient unit cost, to take into account holistic approach + intensive post training support</a:t>
            </a:r>
            <a:endParaRPr lang="en-US" dirty="0">
              <a:solidFill>
                <a:schemeClr val="tx1">
                  <a:lumMod val="65000"/>
                  <a:lumOff val="35000"/>
                </a:schemeClr>
              </a:solidFill>
              <a:ea typeface="Calibri"/>
              <a:cs typeface="Calibri"/>
            </a:endParaRPr>
          </a:p>
          <a:p>
            <a:pPr marL="0" indent="0">
              <a:buNone/>
            </a:pPr>
            <a:endParaRPr lang="en-US" dirty="0">
              <a:solidFill>
                <a:schemeClr val="tx1">
                  <a:lumMod val="65000"/>
                  <a:lumOff val="35000"/>
                </a:schemeClr>
              </a:solidFill>
              <a:cs typeface="Calibri"/>
            </a:endParaRPr>
          </a:p>
          <a:p>
            <a:pPr marL="0" indent="0">
              <a:buNone/>
            </a:pPr>
            <a:endParaRPr lang="en-US" dirty="0">
              <a:cs typeface="Calibri"/>
            </a:endParaRPr>
          </a:p>
        </p:txBody>
      </p:sp>
    </p:spTree>
    <p:extLst>
      <p:ext uri="{BB962C8B-B14F-4D97-AF65-F5344CB8AC3E}">
        <p14:creationId xmlns:p14="http://schemas.microsoft.com/office/powerpoint/2010/main" val="2297238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01DD-37A7-232E-2A52-FA0E1EC6D71F}"/>
              </a:ext>
            </a:extLst>
          </p:cNvPr>
          <p:cNvSpPr>
            <a:spLocks noGrp="1"/>
          </p:cNvSpPr>
          <p:nvPr>
            <p:ph type="title"/>
          </p:nvPr>
        </p:nvSpPr>
        <p:spPr>
          <a:xfrm>
            <a:off x="1799302" y="0"/>
            <a:ext cx="8637789" cy="1325563"/>
          </a:xfrm>
        </p:spPr>
        <p:txBody>
          <a:bodyPr/>
          <a:lstStyle/>
          <a:p>
            <a:r>
              <a:rPr lang="en-US" dirty="0">
                <a:solidFill>
                  <a:srgbClr val="C00000"/>
                </a:solidFill>
              </a:rPr>
              <a:t>2. Different lots</a:t>
            </a:r>
            <a:endParaRPr lang="en-UG" dirty="0">
              <a:solidFill>
                <a:srgbClr val="C00000"/>
              </a:solidFill>
            </a:endParaRPr>
          </a:p>
        </p:txBody>
      </p:sp>
      <p:graphicFrame>
        <p:nvGraphicFramePr>
          <p:cNvPr id="6" name="Content Placeholder 5">
            <a:extLst>
              <a:ext uri="{FF2B5EF4-FFF2-40B4-BE49-F238E27FC236}">
                <a16:creationId xmlns:a16="http://schemas.microsoft.com/office/drawing/2014/main" id="{C98372BB-E736-7EF6-6905-DC27324262DD}"/>
              </a:ext>
            </a:extLst>
          </p:cNvPr>
          <p:cNvGraphicFramePr>
            <a:graphicFrameLocks noGrp="1"/>
          </p:cNvGraphicFramePr>
          <p:nvPr>
            <p:ph idx="1"/>
            <p:extLst>
              <p:ext uri="{D42A27DB-BD31-4B8C-83A1-F6EECF244321}">
                <p14:modId xmlns:p14="http://schemas.microsoft.com/office/powerpoint/2010/main" val="2563066132"/>
              </p:ext>
            </p:extLst>
          </p:nvPr>
        </p:nvGraphicFramePr>
        <p:xfrm>
          <a:off x="1411515" y="1096305"/>
          <a:ext cx="9025576" cy="5181600"/>
        </p:xfrm>
        <a:graphic>
          <a:graphicData uri="http://schemas.openxmlformats.org/drawingml/2006/table">
            <a:tbl>
              <a:tblPr firstRow="1" bandRow="1">
                <a:tableStyleId>{21E4AEA4-8DFA-4A89-87EB-49C32662AFE0}</a:tableStyleId>
              </a:tblPr>
              <a:tblGrid>
                <a:gridCol w="9025576">
                  <a:extLst>
                    <a:ext uri="{9D8B030D-6E8A-4147-A177-3AD203B41FA5}">
                      <a16:colId xmlns:a16="http://schemas.microsoft.com/office/drawing/2014/main" val="855747188"/>
                    </a:ext>
                  </a:extLst>
                </a:gridCol>
              </a:tblGrid>
              <a:tr h="370840">
                <a:tc>
                  <a:txBody>
                    <a:bodyPr/>
                    <a:lstStyle/>
                    <a:p>
                      <a:pPr lvl="0" algn="ctr">
                        <a:buNone/>
                      </a:pPr>
                      <a:r>
                        <a:rPr lang="en-US" sz="2800" dirty="0" err="1"/>
                        <a:t>CfP</a:t>
                      </a:r>
                      <a:r>
                        <a:rPr lang="en-US" sz="2800" dirty="0"/>
                        <a:t> lots</a:t>
                      </a:r>
                      <a:endParaRPr lang="nl-NL" dirty="0" err="1"/>
                    </a:p>
                  </a:txBody>
                  <a:tcPr>
                    <a:solidFill>
                      <a:srgbClr val="C00000"/>
                    </a:solidFill>
                  </a:tcPr>
                </a:tc>
                <a:extLst>
                  <a:ext uri="{0D108BD9-81ED-4DB2-BD59-A6C34878D82A}">
                    <a16:rowId xmlns:a16="http://schemas.microsoft.com/office/drawing/2014/main" val="2951468101"/>
                  </a:ext>
                </a:extLst>
              </a:tr>
              <a:tr h="370840">
                <a:tc>
                  <a:txBody>
                    <a:bodyPr/>
                    <a:lstStyle/>
                    <a:p>
                      <a:pPr marL="342900" lvl="0" indent="-342900" algn="ctr">
                        <a:buAutoNum type="arabicPeriod"/>
                      </a:pPr>
                      <a:r>
                        <a:rPr lang="nl-NL" sz="2000" b="1" dirty="0" err="1">
                          <a:solidFill>
                            <a:schemeClr val="bg1"/>
                          </a:solidFill>
                        </a:rPr>
                        <a:t>Inclusive</a:t>
                      </a:r>
                      <a:r>
                        <a:rPr lang="nl-NL" sz="2000" b="1" dirty="0">
                          <a:solidFill>
                            <a:schemeClr val="bg1"/>
                          </a:solidFill>
                        </a:rPr>
                        <a:t>/</a:t>
                      </a:r>
                      <a:r>
                        <a:rPr lang="nl-NL" sz="2000" b="1" dirty="0" err="1">
                          <a:solidFill>
                            <a:schemeClr val="bg1"/>
                          </a:solidFill>
                        </a:rPr>
                        <a:t>accessible</a:t>
                      </a:r>
                      <a:endParaRPr lang="nl-NL" sz="2000" b="1" dirty="0">
                        <a:solidFill>
                          <a:schemeClr val="bg1"/>
                        </a:solidFill>
                      </a:endParaRPr>
                    </a:p>
                    <a:p>
                      <a:pPr marL="342900" lvl="0" indent="-342900" algn="ctr">
                        <a:buAutoNum type="arabicPeriod"/>
                      </a:pPr>
                      <a:r>
                        <a:rPr lang="nl-NL" sz="2000" b="1" dirty="0" err="1">
                          <a:solidFill>
                            <a:schemeClr val="bg1"/>
                          </a:solidFill>
                        </a:rPr>
                        <a:t>Conducive</a:t>
                      </a:r>
                      <a:r>
                        <a:rPr lang="nl-NL" sz="2000" b="1" dirty="0">
                          <a:solidFill>
                            <a:schemeClr val="bg1"/>
                          </a:solidFill>
                        </a:rPr>
                        <a:t> </a:t>
                      </a:r>
                      <a:r>
                        <a:rPr lang="nl-NL" sz="2000" b="1" dirty="0" err="1">
                          <a:solidFill>
                            <a:schemeClr val="bg1"/>
                          </a:solidFill>
                        </a:rPr>
                        <a:t>economical</a:t>
                      </a:r>
                      <a:r>
                        <a:rPr lang="nl-NL" sz="2000" b="1" dirty="0">
                          <a:solidFill>
                            <a:schemeClr val="bg1"/>
                          </a:solidFill>
                        </a:rPr>
                        <a:t> </a:t>
                      </a:r>
                      <a:r>
                        <a:rPr lang="nl-NL" sz="2000" b="1" dirty="0" err="1">
                          <a:solidFill>
                            <a:schemeClr val="bg1"/>
                          </a:solidFill>
                        </a:rPr>
                        <a:t>and</a:t>
                      </a:r>
                      <a:r>
                        <a:rPr lang="nl-NL" sz="2000" b="1" dirty="0">
                          <a:solidFill>
                            <a:schemeClr val="bg1"/>
                          </a:solidFill>
                        </a:rPr>
                        <a:t> </a:t>
                      </a:r>
                      <a:r>
                        <a:rPr lang="nl-NL" sz="2000" b="1" dirty="0" err="1">
                          <a:solidFill>
                            <a:schemeClr val="bg1"/>
                          </a:solidFill>
                        </a:rPr>
                        <a:t>technical</a:t>
                      </a:r>
                      <a:r>
                        <a:rPr lang="nl-NL" sz="2000" b="1" dirty="0">
                          <a:solidFill>
                            <a:schemeClr val="bg1"/>
                          </a:solidFill>
                        </a:rPr>
                        <a:t> </a:t>
                      </a:r>
                      <a:r>
                        <a:rPr lang="nl-NL" sz="2000" b="1" dirty="0" err="1">
                          <a:solidFill>
                            <a:schemeClr val="bg1"/>
                          </a:solidFill>
                        </a:rPr>
                        <a:t>conditions</a:t>
                      </a:r>
                      <a:endParaRPr lang="nl-NL" sz="2000" b="1" dirty="0">
                        <a:solidFill>
                          <a:schemeClr val="bg1"/>
                        </a:solidFill>
                      </a:endParaRPr>
                    </a:p>
                    <a:p>
                      <a:pPr marL="342900" lvl="0" indent="-342900" algn="ctr">
                        <a:buAutoNum type="arabicPeriod"/>
                      </a:pPr>
                      <a:r>
                        <a:rPr lang="nl-NL" sz="2000" b="1" dirty="0" err="1">
                          <a:solidFill>
                            <a:schemeClr val="bg1"/>
                          </a:solidFill>
                        </a:rPr>
                        <a:t>Environmental</a:t>
                      </a:r>
                      <a:r>
                        <a:rPr lang="nl-NL" sz="2000" b="1" dirty="0">
                          <a:solidFill>
                            <a:schemeClr val="bg1"/>
                          </a:solidFill>
                        </a:rPr>
                        <a:t> impact</a:t>
                      </a:r>
                    </a:p>
                  </a:txBody>
                  <a:tcPr>
                    <a:solidFill>
                      <a:schemeClr val="accent2">
                        <a:lumMod val="60000"/>
                        <a:lumOff val="40000"/>
                      </a:schemeClr>
                    </a:solidFill>
                  </a:tcPr>
                </a:tc>
                <a:extLst>
                  <a:ext uri="{0D108BD9-81ED-4DB2-BD59-A6C34878D82A}">
                    <a16:rowId xmlns:a16="http://schemas.microsoft.com/office/drawing/2014/main" val="1754850157"/>
                  </a:ext>
                </a:extLst>
              </a:tr>
              <a:tr h="370840">
                <a:tc>
                  <a:txBody>
                    <a:bodyPr/>
                    <a:lstStyle/>
                    <a:p>
                      <a:pPr algn="ctr"/>
                      <a:r>
                        <a:rPr lang="en-US" sz="2400" b="1" dirty="0"/>
                        <a:t>Lot 1: Agriculture</a:t>
                      </a:r>
                      <a:endParaRPr lang="en-UG" sz="2400" b="1" dirty="0"/>
                    </a:p>
                  </a:txBody>
                  <a:tcPr anchor="ctr"/>
                </a:tc>
                <a:extLst>
                  <a:ext uri="{0D108BD9-81ED-4DB2-BD59-A6C34878D82A}">
                    <a16:rowId xmlns:a16="http://schemas.microsoft.com/office/drawing/2014/main" val="632594360"/>
                  </a:ext>
                </a:extLst>
              </a:tr>
              <a:tr h="370840">
                <a:tc>
                  <a:txBody>
                    <a:bodyPr/>
                    <a:lstStyle/>
                    <a:p>
                      <a:pPr lvl="0">
                        <a:buNone/>
                      </a:pPr>
                      <a:r>
                        <a:rPr lang="en-US" sz="2400" dirty="0"/>
                        <a:t>Small livestock (poultry, piggery)</a:t>
                      </a:r>
                      <a:endParaRPr lang="nl-NL" sz="2400" dirty="0"/>
                    </a:p>
                  </a:txBody>
                  <a:tcPr/>
                </a:tc>
                <a:extLst>
                  <a:ext uri="{0D108BD9-81ED-4DB2-BD59-A6C34878D82A}">
                    <a16:rowId xmlns:a16="http://schemas.microsoft.com/office/drawing/2014/main" val="1997623275"/>
                  </a:ext>
                </a:extLst>
              </a:tr>
              <a:tr h="370840">
                <a:tc>
                  <a:txBody>
                    <a:bodyPr/>
                    <a:lstStyle/>
                    <a:p>
                      <a:r>
                        <a:rPr lang="en-US" sz="2400" dirty="0"/>
                        <a:t>Apiary</a:t>
                      </a:r>
                      <a:endParaRPr lang="en-UG" sz="2400" dirty="0"/>
                    </a:p>
                  </a:txBody>
                  <a:tcPr/>
                </a:tc>
                <a:extLst>
                  <a:ext uri="{0D108BD9-81ED-4DB2-BD59-A6C34878D82A}">
                    <a16:rowId xmlns:a16="http://schemas.microsoft.com/office/drawing/2014/main" val="3646063037"/>
                  </a:ext>
                </a:extLst>
              </a:tr>
              <a:tr h="370839">
                <a:tc>
                  <a:txBody>
                    <a:bodyPr/>
                    <a:lstStyle/>
                    <a:p>
                      <a:pPr lvl="0">
                        <a:buNone/>
                      </a:pPr>
                      <a:r>
                        <a:rPr lang="en-US" sz="2400" dirty="0"/>
                        <a:t>Fish </a:t>
                      </a:r>
                    </a:p>
                  </a:txBody>
                  <a:tcPr/>
                </a:tc>
                <a:extLst>
                  <a:ext uri="{0D108BD9-81ED-4DB2-BD59-A6C34878D82A}">
                    <a16:rowId xmlns:a16="http://schemas.microsoft.com/office/drawing/2014/main" val="1874907286"/>
                  </a:ext>
                </a:extLst>
              </a:tr>
              <a:tr h="370840">
                <a:tc>
                  <a:txBody>
                    <a:bodyPr/>
                    <a:lstStyle/>
                    <a:p>
                      <a:pPr algn="ctr"/>
                      <a:r>
                        <a:rPr lang="en-US" sz="2400" b="1" dirty="0"/>
                        <a:t>Lot 2: green economy</a:t>
                      </a:r>
                      <a:endParaRPr lang="en-UG" sz="2400" b="1" dirty="0"/>
                    </a:p>
                  </a:txBody>
                  <a:tcPr/>
                </a:tc>
                <a:extLst>
                  <a:ext uri="{0D108BD9-81ED-4DB2-BD59-A6C34878D82A}">
                    <a16:rowId xmlns:a16="http://schemas.microsoft.com/office/drawing/2014/main" val="1082369729"/>
                  </a:ext>
                </a:extLst>
              </a:tr>
              <a:tr h="370840">
                <a:tc>
                  <a:txBody>
                    <a:bodyPr/>
                    <a:lstStyle/>
                    <a:p>
                      <a:r>
                        <a:rPr lang="en-US" sz="2400" dirty="0"/>
                        <a:t>Sustainable tourism</a:t>
                      </a:r>
                      <a:endParaRPr lang="en-UG" sz="2400" dirty="0"/>
                    </a:p>
                  </a:txBody>
                  <a:tcPr/>
                </a:tc>
                <a:extLst>
                  <a:ext uri="{0D108BD9-81ED-4DB2-BD59-A6C34878D82A}">
                    <a16:rowId xmlns:a16="http://schemas.microsoft.com/office/drawing/2014/main" val="3090706370"/>
                  </a:ext>
                </a:extLst>
              </a:tr>
              <a:tr h="370840">
                <a:tc>
                  <a:txBody>
                    <a:bodyPr/>
                    <a:lstStyle/>
                    <a:p>
                      <a:r>
                        <a:rPr lang="en-US" sz="2400" dirty="0"/>
                        <a:t>Renewable energy (solar)</a:t>
                      </a:r>
                      <a:endParaRPr lang="en-UG" sz="2400" dirty="0"/>
                    </a:p>
                  </a:txBody>
                  <a:tcPr/>
                </a:tc>
                <a:extLst>
                  <a:ext uri="{0D108BD9-81ED-4DB2-BD59-A6C34878D82A}">
                    <a16:rowId xmlns:a16="http://schemas.microsoft.com/office/drawing/2014/main" val="901900407"/>
                  </a:ext>
                </a:extLst>
              </a:tr>
              <a:tr h="370840">
                <a:tc>
                  <a:txBody>
                    <a:bodyPr/>
                    <a:lstStyle/>
                    <a:p>
                      <a:r>
                        <a:rPr lang="en-US" sz="2400" dirty="0"/>
                        <a:t>Green construction</a:t>
                      </a:r>
                      <a:endParaRPr lang="en-UG" sz="2400" dirty="0"/>
                    </a:p>
                  </a:txBody>
                  <a:tcPr/>
                </a:tc>
                <a:extLst>
                  <a:ext uri="{0D108BD9-81ED-4DB2-BD59-A6C34878D82A}">
                    <a16:rowId xmlns:a16="http://schemas.microsoft.com/office/drawing/2014/main" val="434011596"/>
                  </a:ext>
                </a:extLst>
              </a:tr>
            </a:tbl>
          </a:graphicData>
        </a:graphic>
      </p:graphicFrame>
    </p:spTree>
    <p:extLst>
      <p:ext uri="{BB962C8B-B14F-4D97-AF65-F5344CB8AC3E}">
        <p14:creationId xmlns:p14="http://schemas.microsoft.com/office/powerpoint/2010/main" val="2375636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3. </a:t>
            </a:r>
            <a:r>
              <a:rPr lang="fr-BE" b="1" dirty="0" err="1">
                <a:solidFill>
                  <a:srgbClr val="C00000"/>
                </a:solidFill>
              </a:rPr>
              <a:t>Admissibility</a:t>
            </a:r>
            <a:r>
              <a:rPr lang="fr-BE" b="1" dirty="0">
                <a:solidFill>
                  <a:srgbClr val="C00000"/>
                </a:solidFill>
              </a:rPr>
              <a:t> </a:t>
            </a:r>
            <a:r>
              <a:rPr lang="fr-BE" b="1" dirty="0" err="1">
                <a:solidFill>
                  <a:srgbClr val="C00000"/>
                </a:solidFill>
              </a:rPr>
              <a:t>criteria</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a:normAutofit/>
          </a:bodyPr>
          <a:lstStyle/>
          <a:p>
            <a:pPr marL="0" indent="0">
              <a:buNone/>
            </a:pPr>
            <a:endParaRPr lang="en-US">
              <a:solidFill>
                <a:schemeClr val="tx2"/>
              </a:solidFill>
            </a:endParaRPr>
          </a:p>
          <a:p>
            <a:pPr marL="514350" indent="-514350">
              <a:buFont typeface="Arial"/>
              <a:buAutoNum type="alphaUcParenR"/>
            </a:pPr>
            <a:r>
              <a:rPr lang="en-US" b="1" u="sng"/>
              <a:t>The actors: </a:t>
            </a:r>
            <a:r>
              <a:rPr lang="en-US"/>
              <a:t>Eligible applicants</a:t>
            </a:r>
          </a:p>
          <a:p>
            <a:pPr marL="514350" indent="-514350">
              <a:buFont typeface="Arial"/>
              <a:buAutoNum type="alphaUcParenR"/>
            </a:pPr>
            <a:endParaRPr lang="en-US"/>
          </a:p>
          <a:p>
            <a:pPr marL="514350" indent="-514350">
              <a:buFont typeface="Arial"/>
              <a:buAutoNum type="alphaUcParenR"/>
            </a:pPr>
            <a:r>
              <a:rPr lang="en-US" b="1" u="sng"/>
              <a:t>The actions: </a:t>
            </a:r>
            <a:r>
              <a:rPr lang="en-US"/>
              <a:t>Admissible actions for grants</a:t>
            </a:r>
          </a:p>
          <a:p>
            <a:pPr marL="514350" indent="-514350">
              <a:buFont typeface="Arial"/>
              <a:buAutoNum type="alphaUcParenR"/>
            </a:pPr>
            <a:endParaRPr lang="en-US"/>
          </a:p>
          <a:p>
            <a:pPr marL="514350" indent="-514350">
              <a:buFont typeface="Arial"/>
              <a:buAutoNum type="alphaUcParenR"/>
            </a:pPr>
            <a:r>
              <a:rPr lang="en-US" b="1" u="sng"/>
              <a:t>The costs: </a:t>
            </a:r>
            <a:r>
              <a:rPr lang="en-US"/>
              <a:t>Acceptable types of costs that may be included in grants</a:t>
            </a:r>
          </a:p>
          <a:p>
            <a:pPr marL="0" indent="0">
              <a:buNone/>
            </a:pPr>
            <a:endParaRPr lang="en-US"/>
          </a:p>
        </p:txBody>
      </p:sp>
    </p:spTree>
    <p:extLst>
      <p:ext uri="{BB962C8B-B14F-4D97-AF65-F5344CB8AC3E}">
        <p14:creationId xmlns:p14="http://schemas.microsoft.com/office/powerpoint/2010/main" val="374219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lead </a:t>
            </a:r>
            <a:r>
              <a:rPr lang="fr-BE" b="1" dirty="0" err="1">
                <a:solidFill>
                  <a:srgbClr val="C00000"/>
                </a:solidFill>
              </a:rPr>
              <a:t>applicant</a:t>
            </a:r>
            <a:r>
              <a:rPr lang="fr-BE" b="1" dirty="0">
                <a:solidFill>
                  <a:srgbClr val="C00000"/>
                </a:solidFill>
              </a:rPr>
              <a:t> </a:t>
            </a:r>
            <a:endParaRPr lang="en-US" b="1" dirty="0">
              <a:solidFill>
                <a:srgbClr val="C00000"/>
              </a:solidFill>
            </a:endParaRPr>
          </a:p>
        </p:txBody>
      </p:sp>
      <p:sp>
        <p:nvSpPr>
          <p:cNvPr id="3" name="Content Placeholder 2"/>
          <p:cNvSpPr>
            <a:spLocks noGrp="1"/>
          </p:cNvSpPr>
          <p:nvPr>
            <p:ph idx="1"/>
          </p:nvPr>
        </p:nvSpPr>
        <p:spPr>
          <a:xfrm>
            <a:off x="1017723" y="1536095"/>
            <a:ext cx="10144458" cy="5168219"/>
          </a:xfrm>
        </p:spPr>
        <p:txBody>
          <a:bodyPr vert="horz" lIns="91440" tIns="45720" rIns="91440" bIns="45720" rtlCol="0" anchor="t">
            <a:normAutofit fontScale="55000" lnSpcReduction="20000"/>
          </a:bodyPr>
          <a:lstStyle/>
          <a:p>
            <a:pPr marL="267970" lvl="0" indent="-267970"/>
            <a:r>
              <a:rPr lang="en-US" sz="5100" dirty="0"/>
              <a:t>Legal entity</a:t>
            </a:r>
            <a:endParaRPr lang="nl-NL" dirty="0"/>
          </a:p>
          <a:p>
            <a:pPr marL="267970" lvl="0" indent="-267970"/>
            <a:r>
              <a:rPr lang="en-US" sz="5100" dirty="0">
                <a:solidFill>
                  <a:schemeClr val="tx1">
                    <a:lumMod val="65000"/>
                    <a:lumOff val="35000"/>
                  </a:schemeClr>
                </a:solidFill>
              </a:rPr>
              <a:t>Be a public entity or private not for profit or legal entity of private law for which profit maximization is not the priority objective</a:t>
            </a:r>
          </a:p>
          <a:p>
            <a:pPr marL="267970" lvl="0" indent="-267970"/>
            <a:r>
              <a:rPr lang="en-GB" sz="5100" dirty="0"/>
              <a:t>Established or represented in Uganda</a:t>
            </a:r>
            <a:endParaRPr lang="en-US" sz="5100" dirty="0">
              <a:cs typeface="Calibri" panose="020F0502020204030204"/>
            </a:endParaRPr>
          </a:p>
          <a:p>
            <a:pPr marL="267970" indent="-267970"/>
            <a:r>
              <a:rPr lang="en-GB" sz="5100" dirty="0"/>
              <a:t>National or international </a:t>
            </a:r>
            <a:r>
              <a:rPr lang="en-GB" sz="5100" b="1" dirty="0"/>
              <a:t>NGO, Civil Society or Community-Based Organization, Foundation, Business Membership organisation or a non-profit business development service provider</a:t>
            </a:r>
            <a:r>
              <a:rPr lang="en-GB" sz="5100" dirty="0"/>
              <a:t> </a:t>
            </a:r>
            <a:r>
              <a:rPr lang="en-US" sz="5100" dirty="0"/>
              <a:t>with demonstrated experience in managing quality skills development initiatives and economic empowerment of vulnerable youth and women in the selected value chains</a:t>
            </a:r>
            <a:endParaRPr lang="en-US" sz="5100" dirty="0">
              <a:cs typeface="Calibri" panose="020F0502020204030204"/>
            </a:endParaRPr>
          </a:p>
          <a:p>
            <a:pPr marL="267970" lvl="0" indent="-267970"/>
            <a:r>
              <a:rPr lang="en-US" sz="5100" dirty="0"/>
              <a:t>Demonstrated relevant work experience – at least the past 2 years</a:t>
            </a:r>
            <a:endParaRPr lang="en-US" sz="5100" dirty="0">
              <a:cs typeface="Calibri" panose="020F0502020204030204"/>
            </a:endParaRPr>
          </a:p>
          <a:p>
            <a:pPr marL="267970" lvl="0" indent="-267970"/>
            <a:r>
              <a:rPr lang="en-US" sz="5100" dirty="0"/>
              <a:t>Active Bank Account for the past 12 months</a:t>
            </a:r>
            <a:endParaRPr lang="en-US" sz="5100" dirty="0">
              <a:cs typeface="Calibri" panose="020F0502020204030204"/>
            </a:endParaRPr>
          </a:p>
          <a:p>
            <a:pPr marL="267970" lvl="0" indent="-267970"/>
            <a:r>
              <a:rPr lang="en-US" sz="5100" dirty="0"/>
              <a:t>In-house financial management capacity</a:t>
            </a:r>
            <a:endParaRPr lang="en-US" sz="5100" dirty="0">
              <a:cs typeface="Calibri" panose="020F0502020204030204"/>
            </a:endParaRPr>
          </a:p>
          <a:p>
            <a:pPr marL="0" indent="0">
              <a:buNone/>
            </a:pPr>
            <a:endParaRPr lang="en-US" dirty="0"/>
          </a:p>
        </p:txBody>
      </p:sp>
    </p:spTree>
    <p:extLst>
      <p:ext uri="{BB962C8B-B14F-4D97-AF65-F5344CB8AC3E}">
        <p14:creationId xmlns:p14="http://schemas.microsoft.com/office/powerpoint/2010/main" val="1562289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lead </a:t>
            </a:r>
            <a:r>
              <a:rPr lang="fr-BE" b="1" dirty="0" err="1">
                <a:solidFill>
                  <a:srgbClr val="C00000"/>
                </a:solidFill>
              </a:rPr>
              <a:t>applicant</a:t>
            </a:r>
            <a:r>
              <a:rPr lang="fr-BE" b="1" dirty="0">
                <a:solidFill>
                  <a:srgbClr val="C00000"/>
                </a:solidFill>
              </a:rPr>
              <a:t> </a:t>
            </a:r>
            <a:endParaRPr lang="en-US" b="1" dirty="0">
              <a:solidFill>
                <a:srgbClr val="C00000"/>
              </a:solidFill>
            </a:endParaRPr>
          </a:p>
        </p:txBody>
      </p:sp>
      <p:sp>
        <p:nvSpPr>
          <p:cNvPr id="3" name="Content Placeholder 2"/>
          <p:cNvSpPr>
            <a:spLocks noGrp="1"/>
          </p:cNvSpPr>
          <p:nvPr>
            <p:ph idx="1"/>
          </p:nvPr>
        </p:nvSpPr>
        <p:spPr>
          <a:xfrm>
            <a:off x="1691942" y="1356256"/>
            <a:ext cx="9043792" cy="5144029"/>
          </a:xfrm>
        </p:spPr>
        <p:txBody>
          <a:bodyPr>
            <a:normAutofit/>
          </a:bodyPr>
          <a:lstStyle/>
          <a:p>
            <a:pPr marL="0" indent="0">
              <a:buNone/>
            </a:pPr>
            <a:r>
              <a:rPr lang="en-US" b="1" dirty="0"/>
              <a:t>Exclusion grounds:</a:t>
            </a:r>
          </a:p>
          <a:p>
            <a:pPr lvl="0"/>
            <a:r>
              <a:rPr lang="en-US" dirty="0"/>
              <a:t>Annex VII grant agreement – Applicant’s declaration in application form completed and signed (Annex A guidelines)</a:t>
            </a:r>
          </a:p>
          <a:p>
            <a:pPr marL="0" indent="0">
              <a:buNone/>
            </a:pPr>
            <a:endParaRPr lang="en-US" dirty="0"/>
          </a:p>
          <a:p>
            <a:pPr marL="0" indent="0">
              <a:buNone/>
            </a:pPr>
            <a:r>
              <a:rPr lang="en-US" b="1" dirty="0"/>
              <a:t>Supporting documents (upon preselection – </a:t>
            </a:r>
            <a:r>
              <a:rPr lang="en-US" b="1" dirty="0">
                <a:solidFill>
                  <a:srgbClr val="C00000"/>
                </a:solidFill>
              </a:rPr>
              <a:t>2</a:t>
            </a:r>
            <a:r>
              <a:rPr lang="en-US" b="1" baseline="30000" dirty="0">
                <a:solidFill>
                  <a:srgbClr val="C00000"/>
                </a:solidFill>
              </a:rPr>
              <a:t>nd</a:t>
            </a:r>
            <a:r>
              <a:rPr lang="en-US" b="1" dirty="0">
                <a:solidFill>
                  <a:srgbClr val="C00000"/>
                </a:solidFill>
              </a:rPr>
              <a:t> stage</a:t>
            </a:r>
            <a:r>
              <a:rPr lang="en-US" b="1" dirty="0"/>
              <a:t>): </a:t>
            </a:r>
          </a:p>
          <a:p>
            <a:pPr lvl="0"/>
            <a:r>
              <a:rPr lang="en-US" dirty="0"/>
              <a:t>Criminal record clearances from Interpol </a:t>
            </a:r>
          </a:p>
          <a:p>
            <a:pPr lvl="0"/>
            <a:r>
              <a:rPr lang="en-US" dirty="0"/>
              <a:t>NSSF clearance certificate</a:t>
            </a:r>
          </a:p>
          <a:p>
            <a:pPr lvl="0"/>
            <a:r>
              <a:rPr lang="en-US" dirty="0"/>
              <a:t>Tax clearance certificate</a:t>
            </a:r>
          </a:p>
          <a:p>
            <a:pPr marL="0" indent="0">
              <a:buNone/>
            </a:pPr>
            <a:endParaRPr lang="en-US" dirty="0"/>
          </a:p>
        </p:txBody>
      </p:sp>
    </p:spTree>
    <p:extLst>
      <p:ext uri="{BB962C8B-B14F-4D97-AF65-F5344CB8AC3E}">
        <p14:creationId xmlns:p14="http://schemas.microsoft.com/office/powerpoint/2010/main" val="1294498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892" y="428854"/>
            <a:ext cx="9660193" cy="1143000"/>
          </a:xfrm>
        </p:spPr>
        <p:txBody>
          <a:bodyPr>
            <a:normAutofit fontScale="90000"/>
          </a:bodyPr>
          <a:lstStyle/>
          <a:p>
            <a:r>
              <a:rPr lang="fr-BE" b="1" dirty="0">
                <a:solidFill>
                  <a:srgbClr val="C00000"/>
                </a:solidFill>
              </a:rPr>
              <a:t>3a. The </a:t>
            </a:r>
            <a:r>
              <a:rPr lang="fr-BE" b="1" dirty="0" err="1">
                <a:solidFill>
                  <a:srgbClr val="C00000"/>
                </a:solidFill>
              </a:rPr>
              <a:t>actors</a:t>
            </a:r>
            <a:r>
              <a:rPr lang="fr-BE" b="1" dirty="0">
                <a:solidFill>
                  <a:srgbClr val="C00000"/>
                </a:solidFill>
              </a:rPr>
              <a:t>: the </a:t>
            </a:r>
            <a:r>
              <a:rPr lang="fr-BE" b="1" dirty="0" err="1">
                <a:solidFill>
                  <a:srgbClr val="C00000"/>
                </a:solidFill>
              </a:rPr>
              <a:t>applicant</a:t>
            </a:r>
            <a:r>
              <a:rPr lang="fr-BE" b="1" dirty="0">
                <a:solidFill>
                  <a:srgbClr val="C00000"/>
                </a:solidFill>
              </a:rPr>
              <a:t> and </a:t>
            </a:r>
            <a:r>
              <a:rPr lang="fr-BE" b="1" dirty="0" err="1">
                <a:solidFill>
                  <a:srgbClr val="C00000"/>
                </a:solidFill>
              </a:rPr>
              <a:t>co-applicant</a:t>
            </a:r>
            <a:r>
              <a:rPr lang="fr-BE" b="1" dirty="0">
                <a:solidFill>
                  <a:srgbClr val="C00000"/>
                </a:solidFill>
              </a:rPr>
              <a:t>(s)</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fontScale="92500" lnSpcReduction="10000"/>
          </a:bodyPr>
          <a:lstStyle/>
          <a:p>
            <a:pPr marL="0" indent="0">
              <a:buNone/>
            </a:pPr>
            <a:endParaRPr lang="en-US" dirty="0">
              <a:solidFill>
                <a:schemeClr val="tx2"/>
              </a:solidFill>
            </a:endParaRPr>
          </a:p>
          <a:p>
            <a:pPr marL="0" indent="0">
              <a:buNone/>
            </a:pPr>
            <a:r>
              <a:rPr lang="en-GB" b="1" dirty="0">
                <a:solidFill>
                  <a:srgbClr val="C00000"/>
                </a:solidFill>
                <a:cs typeface="Calibri"/>
              </a:rPr>
              <a:t>The applicant</a:t>
            </a:r>
            <a:r>
              <a:rPr lang="en-GB" dirty="0">
                <a:solidFill>
                  <a:srgbClr val="C00000"/>
                </a:solidFill>
                <a:cs typeface="Calibri"/>
              </a:rPr>
              <a:t> must mandatorily form a partnership and act with </a:t>
            </a:r>
            <a:r>
              <a:rPr lang="en-GB" b="1" dirty="0">
                <a:solidFill>
                  <a:srgbClr val="C00000"/>
                </a:solidFill>
                <a:cs typeface="Calibri"/>
              </a:rPr>
              <a:t>at least</a:t>
            </a:r>
            <a:r>
              <a:rPr lang="en-GB" dirty="0">
                <a:solidFill>
                  <a:srgbClr val="C00000"/>
                </a:solidFill>
                <a:cs typeface="Calibri"/>
              </a:rPr>
              <a:t> </a:t>
            </a:r>
            <a:r>
              <a:rPr lang="en-GB" b="1" dirty="0">
                <a:solidFill>
                  <a:srgbClr val="C00000"/>
                </a:solidFill>
                <a:cs typeface="Calibri"/>
              </a:rPr>
              <a:t>one and maximum two co-applicants</a:t>
            </a:r>
          </a:p>
          <a:p>
            <a:pPr marL="0" indent="0">
              <a:buNone/>
            </a:pPr>
            <a:r>
              <a:rPr lang="en-GB" dirty="0">
                <a:solidFill>
                  <a:schemeClr val="tx1"/>
                </a:solidFill>
                <a:latin typeface="Calibri"/>
                <a:cs typeface="Calibri"/>
              </a:rPr>
              <a:t>The partnership between Lead and co-applicants is to </a:t>
            </a:r>
            <a:r>
              <a:rPr lang="en-GB" b="1" dirty="0">
                <a:solidFill>
                  <a:schemeClr val="tx1"/>
                </a:solidFill>
                <a:latin typeface="Calibri"/>
                <a:cs typeface="Calibri"/>
              </a:rPr>
              <a:t>optimize cumulation of complementary expertise</a:t>
            </a:r>
            <a:r>
              <a:rPr lang="en-GB" dirty="0">
                <a:solidFill>
                  <a:schemeClr val="tx1"/>
                </a:solidFill>
                <a:latin typeface="Calibri"/>
                <a:cs typeface="Calibri"/>
              </a:rPr>
              <a:t>.</a:t>
            </a:r>
            <a:endParaRPr lang="en-GB" dirty="0">
              <a:solidFill>
                <a:schemeClr val="tx1"/>
              </a:solidFill>
              <a:cs typeface="Calibri"/>
            </a:endParaRPr>
          </a:p>
          <a:p>
            <a:pPr marL="0" indent="0">
              <a:buNone/>
            </a:pPr>
            <a:r>
              <a:rPr lang="en-GB" dirty="0">
                <a:solidFill>
                  <a:schemeClr val="tx1"/>
                </a:solidFill>
                <a:ea typeface="+mn-lt"/>
                <a:cs typeface="+mn-lt"/>
              </a:rPr>
              <a:t>The </a:t>
            </a:r>
            <a:r>
              <a:rPr lang="en-GB" dirty="0">
                <a:solidFill>
                  <a:schemeClr val="tx1"/>
                </a:solidFill>
                <a:cs typeface="Calibri"/>
              </a:rPr>
              <a:t>selected </a:t>
            </a:r>
            <a:r>
              <a:rPr lang="en-GB" b="1" dirty="0">
                <a:solidFill>
                  <a:schemeClr val="tx1"/>
                </a:solidFill>
                <a:cs typeface="Calibri"/>
              </a:rPr>
              <a:t>applicant</a:t>
            </a:r>
            <a:r>
              <a:rPr lang="en-GB" dirty="0">
                <a:solidFill>
                  <a:schemeClr val="tx1"/>
                </a:solidFill>
                <a:cs typeface="Calibri"/>
              </a:rPr>
              <a:t> becomes the </a:t>
            </a:r>
            <a:r>
              <a:rPr lang="en-GB" b="1" dirty="0">
                <a:solidFill>
                  <a:schemeClr val="tx1"/>
                </a:solidFill>
                <a:cs typeface="Calibri"/>
              </a:rPr>
              <a:t>contracting-beneficiary</a:t>
            </a:r>
            <a:r>
              <a:rPr lang="en-GB" dirty="0">
                <a:solidFill>
                  <a:schemeClr val="tx1"/>
                </a:solidFill>
                <a:cs typeface="Calibri"/>
              </a:rPr>
              <a:t> and is the main point of contact for the contracting authority. It shall represent its co-applicant and act in their name. It shall design and coordinate implementation of the action. </a:t>
            </a:r>
          </a:p>
          <a:p>
            <a:pPr marL="0" indent="0">
              <a:buNone/>
            </a:pPr>
            <a:r>
              <a:rPr lang="en-GB" dirty="0">
                <a:solidFill>
                  <a:schemeClr val="tx1"/>
                </a:solidFill>
                <a:cs typeface="Calibri"/>
              </a:rPr>
              <a:t>The </a:t>
            </a:r>
            <a:r>
              <a:rPr lang="en-GB" b="1" dirty="0">
                <a:solidFill>
                  <a:schemeClr val="tx1"/>
                </a:solidFill>
                <a:cs typeface="Calibri"/>
              </a:rPr>
              <a:t>co-applicant</a:t>
            </a:r>
            <a:r>
              <a:rPr lang="en-GB" dirty="0">
                <a:solidFill>
                  <a:schemeClr val="tx1"/>
                </a:solidFill>
                <a:cs typeface="Calibri"/>
              </a:rPr>
              <a:t> shall participate in the implementation of the action and the costs that they incur shall be eligible in the same way as those incurred by the lead applicant. </a:t>
            </a:r>
          </a:p>
          <a:p>
            <a:pPr marL="0" indent="0">
              <a:buNone/>
            </a:pPr>
            <a:endParaRPr lang="en-US" dirty="0"/>
          </a:p>
        </p:txBody>
      </p:sp>
    </p:spTree>
    <p:extLst>
      <p:ext uri="{BB962C8B-B14F-4D97-AF65-F5344CB8AC3E}">
        <p14:creationId xmlns:p14="http://schemas.microsoft.com/office/powerpoint/2010/main" val="2841231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a:t>
            </a:r>
            <a:r>
              <a:rPr lang="fr-BE" b="1" dirty="0" err="1">
                <a:solidFill>
                  <a:srgbClr val="C00000"/>
                </a:solidFill>
              </a:rPr>
              <a:t>co-applicants</a:t>
            </a:r>
            <a:endParaRPr lang="en-US" b="1" dirty="0">
              <a:solidFill>
                <a:srgbClr val="C00000"/>
              </a:solidFill>
            </a:endParaRPr>
          </a:p>
        </p:txBody>
      </p:sp>
      <p:sp>
        <p:nvSpPr>
          <p:cNvPr id="3" name="Content Placeholder 2"/>
          <p:cNvSpPr>
            <a:spLocks noGrp="1"/>
          </p:cNvSpPr>
          <p:nvPr>
            <p:ph idx="1"/>
          </p:nvPr>
        </p:nvSpPr>
        <p:spPr>
          <a:xfrm>
            <a:off x="1624207" y="1571854"/>
            <a:ext cx="9977857" cy="5159071"/>
          </a:xfrm>
        </p:spPr>
        <p:txBody>
          <a:bodyPr vert="horz" lIns="91440" tIns="45720" rIns="91440" bIns="45720" rtlCol="0" anchor="t">
            <a:normAutofit fontScale="77500" lnSpcReduction="20000"/>
          </a:bodyPr>
          <a:lstStyle/>
          <a:p>
            <a:pPr marL="267970" lvl="0" indent="-267970"/>
            <a:r>
              <a:rPr lang="en-US" dirty="0"/>
              <a:t>Legal entity</a:t>
            </a:r>
            <a:endParaRPr lang="nl-NL" dirty="0"/>
          </a:p>
          <a:p>
            <a:pPr marL="267970" lvl="0" indent="-267970"/>
            <a:r>
              <a:rPr lang="en-US" dirty="0">
                <a:solidFill>
                  <a:schemeClr val="tx1">
                    <a:lumMod val="65000"/>
                    <a:lumOff val="35000"/>
                  </a:schemeClr>
                </a:solidFill>
              </a:rPr>
              <a:t>Be a public entity or private not for profit or legal entity of private law for which profit maximization is not the priority objective</a:t>
            </a:r>
          </a:p>
          <a:p>
            <a:pPr marL="267970" lvl="0" indent="-267970"/>
            <a:r>
              <a:rPr lang="en-GB" dirty="0"/>
              <a:t>Established or represented in Uganda</a:t>
            </a:r>
            <a:endParaRPr lang="en-US" dirty="0">
              <a:cs typeface="Calibri" panose="020F0502020204030204"/>
            </a:endParaRPr>
          </a:p>
          <a:p>
            <a:pPr marL="267970" lvl="0" indent="-267970"/>
            <a:r>
              <a:rPr lang="en-GB" dirty="0"/>
              <a:t>Be any of the following types of organization:</a:t>
            </a:r>
            <a:endParaRPr lang="en-US" dirty="0">
              <a:cs typeface="Calibri" panose="020F0502020204030204"/>
            </a:endParaRPr>
          </a:p>
          <a:p>
            <a:pPr lvl="1"/>
            <a:r>
              <a:rPr lang="en-US" b="1" dirty="0"/>
              <a:t>Accredited public or private non-profit technical and/or vocational skills training provider</a:t>
            </a:r>
          </a:p>
          <a:p>
            <a:pPr lvl="1"/>
            <a:r>
              <a:rPr lang="en-US" b="1" dirty="0"/>
              <a:t>Business Membership </a:t>
            </a:r>
            <a:r>
              <a:rPr lang="en-US" b="1" dirty="0" err="1"/>
              <a:t>Organisation</a:t>
            </a:r>
            <a:r>
              <a:rPr lang="en-US" b="1" dirty="0"/>
              <a:t>/Association</a:t>
            </a:r>
          </a:p>
          <a:p>
            <a:pPr lvl="1"/>
            <a:r>
              <a:rPr lang="en-US" b="1" dirty="0"/>
              <a:t>Non-profit Business Development Services (BDS) provider</a:t>
            </a:r>
          </a:p>
          <a:p>
            <a:pPr lvl="1"/>
            <a:r>
              <a:rPr lang="en-US" b="1" dirty="0"/>
              <a:t>Non-profit private sector business cooperative or enterprise;</a:t>
            </a:r>
          </a:p>
          <a:p>
            <a:pPr lvl="1"/>
            <a:r>
              <a:rPr lang="en-GB" b="1" dirty="0"/>
              <a:t>NGO, Civil Society or Community-Based Organization, Foundation</a:t>
            </a:r>
            <a:endParaRPr lang="en-US" b="1" dirty="0"/>
          </a:p>
          <a:p>
            <a:pPr marL="267970" lvl="0" indent="-267970"/>
            <a:r>
              <a:rPr lang="en-US" dirty="0"/>
              <a:t>Have 3 years demonstrated work experience in participating in quality skills development and/or employment promotion initiatives in the targeted region. </a:t>
            </a:r>
          </a:p>
          <a:p>
            <a:pPr marL="267970" indent="-267970">
              <a:lnSpc>
                <a:spcPct val="70000"/>
              </a:lnSpc>
            </a:pPr>
            <a:r>
              <a:rPr lang="en-US" dirty="0">
                <a:cs typeface="Calibri" panose="020F0502020204030204"/>
              </a:rPr>
              <a:t>Be registered with relevant authorities and comply with Ugandan legal regulations</a:t>
            </a:r>
          </a:p>
          <a:p>
            <a:pPr marL="267970" indent="-267970">
              <a:lnSpc>
                <a:spcPct val="70000"/>
              </a:lnSpc>
            </a:pPr>
            <a:r>
              <a:rPr lang="en-US" dirty="0">
                <a:cs typeface="Calibri" panose="020F0502020204030204"/>
              </a:rPr>
              <a:t>Have an operational governance structure and an active bank account for the past 12 months    </a:t>
            </a:r>
          </a:p>
        </p:txBody>
      </p:sp>
    </p:spTree>
    <p:extLst>
      <p:ext uri="{BB962C8B-B14F-4D97-AF65-F5344CB8AC3E}">
        <p14:creationId xmlns:p14="http://schemas.microsoft.com/office/powerpoint/2010/main" val="3994590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fontScale="90000"/>
          </a:bodyPr>
          <a:lstStyle/>
          <a:p>
            <a:r>
              <a:rPr lang="fr-BE" b="1" dirty="0">
                <a:solidFill>
                  <a:srgbClr val="C00000"/>
                </a:solidFill>
              </a:rPr>
              <a:t>3a. The </a:t>
            </a:r>
            <a:r>
              <a:rPr lang="fr-BE" b="1" dirty="0" err="1">
                <a:solidFill>
                  <a:srgbClr val="C00000"/>
                </a:solidFill>
              </a:rPr>
              <a:t>actors</a:t>
            </a:r>
            <a:r>
              <a:rPr lang="fr-BE" b="1" dirty="0">
                <a:solidFill>
                  <a:srgbClr val="C00000"/>
                </a:solidFill>
              </a:rPr>
              <a:t> – </a:t>
            </a:r>
            <a:r>
              <a:rPr lang="fr-BE" b="1" dirty="0" err="1">
                <a:solidFill>
                  <a:srgbClr val="C00000"/>
                </a:solidFill>
              </a:rPr>
              <a:t>Summary</a:t>
            </a:r>
            <a:r>
              <a:rPr lang="fr-BE" b="1" dirty="0">
                <a:solidFill>
                  <a:srgbClr val="C00000"/>
                </a:solidFill>
              </a:rPr>
              <a:t> types</a:t>
            </a:r>
            <a:endParaRPr lang="en-US"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36924220"/>
              </p:ext>
            </p:extLst>
          </p:nvPr>
        </p:nvGraphicFramePr>
        <p:xfrm>
          <a:off x="1209367" y="1422137"/>
          <a:ext cx="9773265" cy="4013725"/>
        </p:xfrm>
        <a:graphic>
          <a:graphicData uri="http://schemas.openxmlformats.org/drawingml/2006/table">
            <a:tbl>
              <a:tblPr firstRow="1" firstCol="1" bandRow="1">
                <a:tableStyleId>{8A107856-5554-42FB-B03E-39F5DBC370BA}</a:tableStyleId>
              </a:tblPr>
              <a:tblGrid>
                <a:gridCol w="6352178">
                  <a:extLst>
                    <a:ext uri="{9D8B030D-6E8A-4147-A177-3AD203B41FA5}">
                      <a16:colId xmlns:a16="http://schemas.microsoft.com/office/drawing/2014/main" val="2427936562"/>
                    </a:ext>
                  </a:extLst>
                </a:gridCol>
                <a:gridCol w="1710274">
                  <a:extLst>
                    <a:ext uri="{9D8B030D-6E8A-4147-A177-3AD203B41FA5}">
                      <a16:colId xmlns:a16="http://schemas.microsoft.com/office/drawing/2014/main" val="4212972608"/>
                    </a:ext>
                  </a:extLst>
                </a:gridCol>
                <a:gridCol w="1710813">
                  <a:extLst>
                    <a:ext uri="{9D8B030D-6E8A-4147-A177-3AD203B41FA5}">
                      <a16:colId xmlns:a16="http://schemas.microsoft.com/office/drawing/2014/main" val="1588453091"/>
                    </a:ext>
                  </a:extLst>
                </a:gridCol>
              </a:tblGrid>
              <a:tr h="292084">
                <a:tc>
                  <a:txBody>
                    <a:bodyPr/>
                    <a:lstStyle/>
                    <a:p>
                      <a:pPr algn="just">
                        <a:spcAft>
                          <a:spcPts val="0"/>
                        </a:spcAft>
                      </a:pPr>
                      <a:r>
                        <a:rPr lang="en-GB" sz="1800" kern="50" dirty="0">
                          <a:solidFill>
                            <a:schemeClr val="bg1"/>
                          </a:solidFill>
                          <a:effectLst/>
                        </a:rPr>
                        <a:t>Organisation type</a:t>
                      </a:r>
                      <a:endParaRPr lang="en-US" sz="1800" kern="50" dirty="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tc>
                  <a:txBody>
                    <a:bodyPr/>
                    <a:lstStyle/>
                    <a:p>
                      <a:pPr algn="ctr">
                        <a:spcAft>
                          <a:spcPts val="0"/>
                        </a:spcAft>
                      </a:pPr>
                      <a:r>
                        <a:rPr lang="en-GB" sz="1800" kern="50" dirty="0">
                          <a:solidFill>
                            <a:schemeClr val="bg1"/>
                          </a:solidFill>
                          <a:effectLst/>
                        </a:rPr>
                        <a:t>Lead applicant</a:t>
                      </a:r>
                      <a:endParaRPr lang="en-US" sz="1800" kern="50" dirty="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tc>
                  <a:txBody>
                    <a:bodyPr/>
                    <a:lstStyle/>
                    <a:p>
                      <a:pPr algn="ctr">
                        <a:spcAft>
                          <a:spcPts val="0"/>
                        </a:spcAft>
                      </a:pPr>
                      <a:r>
                        <a:rPr lang="en-GB" sz="1800" kern="50" dirty="0">
                          <a:solidFill>
                            <a:schemeClr val="bg1"/>
                          </a:solidFill>
                          <a:effectLst/>
                        </a:rPr>
                        <a:t>Co-applicant</a:t>
                      </a:r>
                      <a:endParaRPr lang="en-US" sz="1800" kern="50" dirty="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extLst>
                  <a:ext uri="{0D108BD9-81ED-4DB2-BD59-A6C34878D82A}">
                    <a16:rowId xmlns:a16="http://schemas.microsoft.com/office/drawing/2014/main" val="1648982012"/>
                  </a:ext>
                </a:extLst>
              </a:tr>
              <a:tr h="584169">
                <a:tc>
                  <a:txBody>
                    <a:bodyPr/>
                    <a:lstStyle/>
                    <a:p>
                      <a:pPr>
                        <a:spcAft>
                          <a:spcPts val="0"/>
                        </a:spcAft>
                      </a:pPr>
                      <a:r>
                        <a:rPr lang="en-GB" sz="1800" kern="50" dirty="0">
                          <a:effectLst/>
                        </a:rPr>
                        <a:t>National or international Non-Governmental Organizations (NGOs), Foundations, or Community-Based Organizations (CBOs)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1290418140"/>
                  </a:ext>
                </a:extLst>
              </a:tr>
              <a:tr h="546441">
                <a:tc>
                  <a:txBody>
                    <a:bodyPr/>
                    <a:lstStyle/>
                    <a:p>
                      <a:pPr>
                        <a:spcAft>
                          <a:spcPts val="0"/>
                        </a:spcAft>
                      </a:pPr>
                      <a:r>
                        <a:rPr lang="en-GB" sz="1800" kern="50" dirty="0">
                          <a:effectLst/>
                        </a:rPr>
                        <a:t>Public vocational and/or technical training institutions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3553185683"/>
                  </a:ext>
                </a:extLst>
              </a:tr>
              <a:tr h="754551">
                <a:tc>
                  <a:txBody>
                    <a:bodyPr/>
                    <a:lstStyle/>
                    <a:p>
                      <a:pPr>
                        <a:spcAft>
                          <a:spcPts val="0"/>
                        </a:spcAft>
                      </a:pPr>
                      <a:r>
                        <a:rPr lang="en-GB" sz="1800" kern="50" dirty="0">
                          <a:effectLst/>
                        </a:rPr>
                        <a:t>Private (not-for-profit) vocational and/or technical training institutions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1306179773"/>
                  </a:ext>
                </a:extLst>
              </a:tr>
              <a:tr h="743598">
                <a:tc>
                  <a:txBody>
                    <a:bodyPr/>
                    <a:lstStyle/>
                    <a:p>
                      <a:pPr algn="just">
                        <a:spcAft>
                          <a:spcPts val="300"/>
                        </a:spcAft>
                      </a:pPr>
                      <a:r>
                        <a:rPr lang="en-US" sz="1800" kern="50" dirty="0">
                          <a:effectLst/>
                        </a:rPr>
                        <a:t>Non-profit Business Development Services (BDS) provider</a:t>
                      </a:r>
                    </a:p>
                    <a:p>
                      <a:pPr>
                        <a:spcAft>
                          <a:spcPts val="0"/>
                        </a:spcAft>
                      </a:pPr>
                      <a:r>
                        <a:rPr lang="en-GB" sz="1800" kern="50" dirty="0">
                          <a:effectLst/>
                        </a:rPr>
                        <a:t> </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2063667383"/>
                  </a:ext>
                </a:extLst>
              </a:tr>
              <a:tr h="590254">
                <a:tc>
                  <a:txBody>
                    <a:bodyPr/>
                    <a:lstStyle/>
                    <a:p>
                      <a:pPr>
                        <a:spcAft>
                          <a:spcPts val="0"/>
                        </a:spcAft>
                      </a:pPr>
                      <a:r>
                        <a:rPr lang="en-GB" sz="1800" kern="50" dirty="0">
                          <a:effectLst/>
                        </a:rPr>
                        <a:t>Business Membership Organizations or associations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779404172"/>
                  </a:ext>
                </a:extLst>
              </a:tr>
              <a:tr h="502628">
                <a:tc>
                  <a:txBody>
                    <a:bodyPr/>
                    <a:lstStyle/>
                    <a:p>
                      <a:pPr>
                        <a:spcAft>
                          <a:spcPts val="0"/>
                        </a:spcAft>
                      </a:pPr>
                      <a:r>
                        <a:rPr lang="en-GB" sz="1800" kern="50" dirty="0">
                          <a:effectLst/>
                        </a:rPr>
                        <a:t>Non-profit business cooperatives or enterprises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711160279"/>
                  </a:ext>
                </a:extLst>
              </a:tr>
            </a:tbl>
          </a:graphicData>
        </a:graphic>
      </p:graphicFrame>
      <p:sp>
        <p:nvSpPr>
          <p:cNvPr id="6" name="Rectangle 1"/>
          <p:cNvSpPr>
            <a:spLocks noChangeArrowheads="1"/>
          </p:cNvSpPr>
          <p:nvPr/>
        </p:nvSpPr>
        <p:spPr bwMode="auto">
          <a:xfrm>
            <a:off x="2091579" y="5615582"/>
            <a:ext cx="786632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1800" b="0" i="0" dirty="0">
                <a:solidFill>
                  <a:srgbClr val="000000"/>
                </a:solidFill>
                <a:effectLst/>
                <a:latin typeface="Georgia" panose="02040502050405020303" pitchFamily="18" charset="0"/>
              </a:rPr>
              <a:t>Any application shall involve</a:t>
            </a:r>
            <a:r>
              <a:rPr lang="en-US" sz="1800" b="1" i="0" dirty="0">
                <a:solidFill>
                  <a:srgbClr val="000000"/>
                </a:solidFill>
                <a:effectLst/>
                <a:latin typeface="Georgia" panose="02040502050405020303" pitchFamily="18" charset="0"/>
              </a:rPr>
              <a:t> at least one organization based within the region where the activity will be implemented </a:t>
            </a:r>
            <a:r>
              <a:rPr lang="en-US" sz="1800" b="0" i="0" dirty="0">
                <a:solidFill>
                  <a:srgbClr val="000000"/>
                </a:solidFill>
                <a:effectLst/>
                <a:latin typeface="Georgia" panose="02040502050405020303" pitchFamily="18" charset="0"/>
              </a:rPr>
              <a:t>(acting either as lead or co-applicant). </a:t>
            </a:r>
            <a:endParaRPr lang="en-US" altLang="en-US" dirty="0"/>
          </a:p>
        </p:txBody>
      </p:sp>
    </p:spTree>
    <p:extLst>
      <p:ext uri="{BB962C8B-B14F-4D97-AF65-F5344CB8AC3E}">
        <p14:creationId xmlns:p14="http://schemas.microsoft.com/office/powerpoint/2010/main" val="124686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err="1">
                <a:solidFill>
                  <a:srgbClr val="C00000"/>
                </a:solidFill>
              </a:rPr>
              <a:t>Presentation</a:t>
            </a:r>
            <a:r>
              <a:rPr lang="fr-BE" b="1" dirty="0">
                <a:solidFill>
                  <a:srgbClr val="C00000"/>
                </a:solidFill>
              </a:rPr>
              <a:t> </a:t>
            </a:r>
            <a:r>
              <a:rPr lang="fr-BE" b="1" dirty="0" err="1">
                <a:solidFill>
                  <a:srgbClr val="C00000"/>
                </a:solidFill>
              </a:rPr>
              <a:t>outline</a:t>
            </a:r>
            <a:endParaRPr lang="en-US" b="1" dirty="0">
              <a:solidFill>
                <a:srgbClr val="C00000"/>
              </a:solidFill>
            </a:endParaRPr>
          </a:p>
        </p:txBody>
      </p:sp>
      <p:sp>
        <p:nvSpPr>
          <p:cNvPr id="3" name="Content Placeholder 2"/>
          <p:cNvSpPr>
            <a:spLocks noGrp="1"/>
          </p:cNvSpPr>
          <p:nvPr>
            <p:ph idx="1"/>
          </p:nvPr>
        </p:nvSpPr>
        <p:spPr/>
        <p:txBody>
          <a:bodyPr vert="horz" lIns="91440" tIns="45720" rIns="91440" bIns="45720" rtlCol="0" anchor="t">
            <a:normAutofit/>
          </a:bodyPr>
          <a:lstStyle/>
          <a:p>
            <a:pPr marL="514350" indent="-514350">
              <a:buClr>
                <a:srgbClr val="C00000"/>
              </a:buClr>
              <a:buFont typeface="+mj-lt"/>
              <a:buAutoNum type="arabicPeriod"/>
            </a:pPr>
            <a:r>
              <a:rPr lang="en-US" dirty="0"/>
              <a:t>Introduction</a:t>
            </a:r>
          </a:p>
          <a:p>
            <a:pPr marL="514350" indent="-514350">
              <a:buFont typeface="+mj-lt"/>
              <a:buAutoNum type="arabicPeriod"/>
            </a:pPr>
            <a:r>
              <a:rPr lang="en-US" dirty="0"/>
              <a:t>Objectives of the call</a:t>
            </a:r>
            <a:endParaRPr lang="en-US" dirty="0">
              <a:cs typeface="Calibri"/>
            </a:endParaRPr>
          </a:p>
          <a:p>
            <a:pPr marL="514350" indent="-514350">
              <a:buFont typeface="+mj-lt"/>
              <a:buAutoNum type="arabicPeriod"/>
            </a:pPr>
            <a:r>
              <a:rPr lang="en-US" dirty="0"/>
              <a:t>Admissibility criteria</a:t>
            </a:r>
          </a:p>
          <a:p>
            <a:pPr marL="874395" lvl="1" indent="-514350">
              <a:buFont typeface="+mj-lt"/>
              <a:buAutoNum type="alphaLcPeriod"/>
            </a:pPr>
            <a:r>
              <a:rPr lang="en-US" dirty="0">
                <a:cs typeface="Calibri"/>
              </a:rPr>
              <a:t>Actors</a:t>
            </a:r>
            <a:endParaRPr lang="en-US" dirty="0">
              <a:ea typeface="Calibri" panose="020F0502020204030204"/>
              <a:cs typeface="Calibri"/>
            </a:endParaRPr>
          </a:p>
          <a:p>
            <a:pPr marL="874395" lvl="1" indent="-514350">
              <a:buFont typeface="+mj-lt"/>
              <a:buAutoNum type="alphaLcPeriod"/>
            </a:pPr>
            <a:r>
              <a:rPr lang="en-US" dirty="0">
                <a:cs typeface="Calibri"/>
              </a:rPr>
              <a:t>Actions</a:t>
            </a:r>
            <a:endParaRPr lang="en-US" dirty="0">
              <a:ea typeface="Calibri" panose="020F0502020204030204"/>
              <a:cs typeface="Calibri"/>
            </a:endParaRPr>
          </a:p>
          <a:p>
            <a:pPr marL="874395" lvl="1" indent="-514350">
              <a:buFont typeface="+mj-lt"/>
              <a:buAutoNum type="alphaLcPeriod"/>
            </a:pPr>
            <a:r>
              <a:rPr lang="en-US" dirty="0">
                <a:cs typeface="Calibri"/>
              </a:rPr>
              <a:t>Costs</a:t>
            </a:r>
            <a:endParaRPr lang="en-US" dirty="0">
              <a:ea typeface="Calibri" panose="020F0502020204030204"/>
              <a:cs typeface="Calibri"/>
            </a:endParaRPr>
          </a:p>
          <a:p>
            <a:pPr marL="514350" indent="-514350">
              <a:buFont typeface="+mj-lt"/>
              <a:buAutoNum type="arabicPeriod"/>
            </a:pPr>
            <a:r>
              <a:rPr lang="en-US" dirty="0">
                <a:ea typeface="+mn-lt"/>
                <a:cs typeface="+mn-lt"/>
              </a:rPr>
              <a:t>Vulnerability criteria</a:t>
            </a:r>
          </a:p>
          <a:p>
            <a:pPr marL="514350" indent="-514350">
              <a:buAutoNum type="arabicPeriod"/>
            </a:pPr>
            <a:r>
              <a:rPr lang="en-US" dirty="0">
                <a:ea typeface="+mn-lt"/>
                <a:cs typeface="+mn-lt"/>
              </a:rPr>
              <a:t>Concept note application form</a:t>
            </a:r>
            <a:endParaRPr lang="en-US" dirty="0"/>
          </a:p>
          <a:p>
            <a:pPr marL="514350" indent="-514350">
              <a:buClr>
                <a:srgbClr val="C00000"/>
              </a:buClr>
              <a:buFont typeface="+mj-lt"/>
              <a:buAutoNum type="arabicPeriod"/>
            </a:pPr>
            <a:r>
              <a:rPr lang="en-US" dirty="0">
                <a:ea typeface="+mn-lt"/>
                <a:cs typeface="+mn-lt"/>
              </a:rPr>
              <a:t>Application</a:t>
            </a:r>
            <a:r>
              <a:rPr lang="en-US" dirty="0">
                <a:cs typeface="Calibri"/>
              </a:rPr>
              <a:t> and selection procedure </a:t>
            </a:r>
            <a:endParaRPr lang="en-US" dirty="0"/>
          </a:p>
          <a:p>
            <a:pPr marL="514350" indent="-514350">
              <a:buFont typeface="+mj-lt"/>
              <a:buAutoNum type="arabicPeriod"/>
            </a:pPr>
            <a:endParaRPr lang="en-US" dirty="0"/>
          </a:p>
          <a:p>
            <a:pPr marL="514350" indent="-514350">
              <a:buFont typeface="+mj-lt"/>
              <a:buAutoNum type="arabicPeriod"/>
            </a:pPr>
            <a:endParaRPr lang="en-US" dirty="0">
              <a:cs typeface="Calibri"/>
            </a:endParaRPr>
          </a:p>
          <a:p>
            <a:pPr marL="0" indent="0">
              <a:buNone/>
            </a:pPr>
            <a:endParaRPr lang="en-US" dirty="0"/>
          </a:p>
        </p:txBody>
      </p:sp>
    </p:spTree>
    <p:extLst>
      <p:ext uri="{BB962C8B-B14F-4D97-AF65-F5344CB8AC3E}">
        <p14:creationId xmlns:p14="http://schemas.microsoft.com/office/powerpoint/2010/main" val="71654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Associates</a:t>
            </a:r>
            <a:endParaRPr lang="en-US" b="1" dirty="0">
              <a:solidFill>
                <a:srgbClr val="C00000"/>
              </a:solidFill>
            </a:endParaRPr>
          </a:p>
        </p:txBody>
      </p:sp>
      <p:sp>
        <p:nvSpPr>
          <p:cNvPr id="7" name="Content Placeholder 6"/>
          <p:cNvSpPr>
            <a:spLocks noGrp="1"/>
          </p:cNvSpPr>
          <p:nvPr>
            <p:ph idx="1"/>
          </p:nvPr>
        </p:nvSpPr>
        <p:spPr/>
        <p:txBody>
          <a:bodyPr/>
          <a:lstStyle/>
          <a:p>
            <a:pPr marL="0" indent="0">
              <a:buNone/>
            </a:pPr>
            <a:r>
              <a:rPr lang="en-US" dirty="0"/>
              <a:t>Participate actively in the action, but are not eligible for grants and only </a:t>
            </a:r>
            <a:r>
              <a:rPr lang="en-US" dirty="0">
                <a:ea typeface="+mn-lt"/>
                <a:cs typeface="+mn-lt"/>
              </a:rPr>
              <a:t>qualify to receive </a:t>
            </a:r>
            <a:r>
              <a:rPr lang="en-US" b="1" dirty="0">
                <a:ea typeface="+mn-lt"/>
                <a:cs typeface="+mn-lt"/>
              </a:rPr>
              <a:t>daily allowances and travelling expenses</a:t>
            </a:r>
            <a:r>
              <a:rPr lang="en-US" dirty="0">
                <a:ea typeface="+mn-lt"/>
                <a:cs typeface="+mn-lt"/>
              </a:rPr>
              <a:t>.</a:t>
            </a:r>
            <a:r>
              <a:rPr lang="en-US" dirty="0"/>
              <a:t> </a:t>
            </a:r>
            <a:endParaRPr lang="en-US" dirty="0">
              <a:cs typeface="Calibri"/>
            </a:endParaRPr>
          </a:p>
          <a:p>
            <a:pPr marL="0" indent="0">
              <a:buNone/>
            </a:pPr>
            <a:r>
              <a:rPr lang="en-US" dirty="0"/>
              <a:t>To be specified in part B of the application form. </a:t>
            </a:r>
            <a:r>
              <a:rPr lang="en-US" dirty="0">
                <a:ea typeface="+mn-lt"/>
                <a:cs typeface="+mn-lt"/>
              </a:rPr>
              <a:t>They need not to sign the mandate in proposal stage.</a:t>
            </a:r>
            <a:endParaRPr lang="en-US" dirty="0">
              <a:cs typeface="Calibri"/>
            </a:endParaRPr>
          </a:p>
          <a:p>
            <a:pPr marL="0" indent="0">
              <a:buNone/>
            </a:pPr>
            <a:endParaRPr lang="en-US" dirty="0"/>
          </a:p>
        </p:txBody>
      </p:sp>
    </p:spTree>
    <p:extLst>
      <p:ext uri="{BB962C8B-B14F-4D97-AF65-F5344CB8AC3E}">
        <p14:creationId xmlns:p14="http://schemas.microsoft.com/office/powerpoint/2010/main" val="2974144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a:t>
            </a:r>
            <a:r>
              <a:rPr lang="fr-BE" b="1" dirty="0" err="1">
                <a:solidFill>
                  <a:srgbClr val="C00000"/>
                </a:solidFill>
              </a:rPr>
              <a:t>Contractors</a:t>
            </a:r>
            <a:endParaRPr lang="en-US" b="1" dirty="0">
              <a:solidFill>
                <a:srgbClr val="C00000"/>
              </a:solidFill>
            </a:endParaRPr>
          </a:p>
        </p:txBody>
      </p:sp>
      <p:sp>
        <p:nvSpPr>
          <p:cNvPr id="7" name="Content Placeholder 6"/>
          <p:cNvSpPr>
            <a:spLocks noGrp="1"/>
          </p:cNvSpPr>
          <p:nvPr>
            <p:ph idx="1"/>
          </p:nvPr>
        </p:nvSpPr>
        <p:spPr/>
        <p:txBody>
          <a:bodyPr/>
          <a:lstStyle/>
          <a:p>
            <a:pPr marL="0" indent="0">
              <a:buNone/>
            </a:pPr>
            <a:r>
              <a:rPr lang="en-US" dirty="0"/>
              <a:t>These are contractors for services, works and equipment. These must be sourced through a procurement process using relevant procedures i.e. PPDA (public procurement law) for public entities and annex VIII of the Grant Agreement for private entities</a:t>
            </a:r>
            <a:endParaRPr lang="en-US" dirty="0">
              <a:cs typeface="Calibri"/>
            </a:endParaRPr>
          </a:p>
          <a:p>
            <a:pPr marL="0" indent="0">
              <a:buNone/>
            </a:pPr>
            <a:endParaRPr lang="en-US" dirty="0"/>
          </a:p>
        </p:txBody>
      </p:sp>
    </p:spTree>
    <p:extLst>
      <p:ext uri="{BB962C8B-B14F-4D97-AF65-F5344CB8AC3E}">
        <p14:creationId xmlns:p14="http://schemas.microsoft.com/office/powerpoint/2010/main" val="1901687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a:t>
            </a:r>
            <a:endParaRPr lang="en-US" b="1" dirty="0">
              <a:solidFill>
                <a:srgbClr val="C00000"/>
              </a:solidFill>
            </a:endParaRPr>
          </a:p>
        </p:txBody>
      </p:sp>
      <p:sp>
        <p:nvSpPr>
          <p:cNvPr id="7" name="Content Placeholder 6"/>
          <p:cNvSpPr>
            <a:spLocks noGrp="1"/>
          </p:cNvSpPr>
          <p:nvPr>
            <p:ph idx="1"/>
          </p:nvPr>
        </p:nvSpPr>
        <p:spPr/>
        <p:txBody>
          <a:bodyPr/>
          <a:lstStyle/>
          <a:p>
            <a:pPr marL="514350" indent="-514350">
              <a:buAutoNum type="arabicPeriod"/>
            </a:pPr>
            <a:r>
              <a:rPr lang="en-US"/>
              <a:t>Duration</a:t>
            </a:r>
          </a:p>
          <a:p>
            <a:pPr marL="514350" indent="-514350">
              <a:buAutoNum type="arabicPeriod"/>
            </a:pPr>
            <a:r>
              <a:rPr lang="en-US"/>
              <a:t>Location</a:t>
            </a:r>
          </a:p>
          <a:p>
            <a:pPr marL="514350" indent="-514350">
              <a:buAutoNum type="arabicPeriod"/>
            </a:pPr>
            <a:r>
              <a:rPr lang="en-US"/>
              <a:t>Target beneficiaries</a:t>
            </a:r>
          </a:p>
          <a:p>
            <a:pPr marL="514350" indent="-514350">
              <a:buAutoNum type="arabicPeriod"/>
            </a:pPr>
            <a:r>
              <a:rPr lang="en-US"/>
              <a:t>Priority sectors and themes </a:t>
            </a:r>
          </a:p>
          <a:p>
            <a:pPr marL="514350" indent="-514350">
              <a:buAutoNum type="arabicPeriod"/>
            </a:pPr>
            <a:r>
              <a:rPr lang="en-US"/>
              <a:t>Type of action and eligible activities</a:t>
            </a:r>
          </a:p>
        </p:txBody>
      </p:sp>
    </p:spTree>
    <p:extLst>
      <p:ext uri="{BB962C8B-B14F-4D97-AF65-F5344CB8AC3E}">
        <p14:creationId xmlns:p14="http://schemas.microsoft.com/office/powerpoint/2010/main" val="87584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Duration</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pPr>
              <a:buFontTx/>
              <a:buChar char="-"/>
            </a:pPr>
            <a:r>
              <a:rPr lang="en-US" b="1" dirty="0"/>
              <a:t>Action: </a:t>
            </a:r>
            <a:r>
              <a:rPr lang="en-US" dirty="0"/>
              <a:t>minimum 18 to maximum 24 months</a:t>
            </a:r>
          </a:p>
          <a:p>
            <a:pPr>
              <a:buFontTx/>
              <a:buChar char="-"/>
            </a:pPr>
            <a:endParaRPr lang="en-US" dirty="0">
              <a:cs typeface="Calibri"/>
            </a:endParaRPr>
          </a:p>
          <a:p>
            <a:pPr>
              <a:buFontTx/>
              <a:buChar char="-"/>
            </a:pPr>
            <a:r>
              <a:rPr lang="en-US" b="1" dirty="0">
                <a:cs typeface="Calibri"/>
              </a:rPr>
              <a:t>Training </a:t>
            </a:r>
            <a:r>
              <a:rPr lang="en-US" b="1" dirty="0" err="1">
                <a:cs typeface="Calibri"/>
              </a:rPr>
              <a:t>programmes</a:t>
            </a:r>
            <a:r>
              <a:rPr lang="en-US" b="1" dirty="0">
                <a:cs typeface="Calibri"/>
              </a:rPr>
              <a:t>: </a:t>
            </a:r>
            <a:r>
              <a:rPr lang="en-US" dirty="0">
                <a:cs typeface="Calibri"/>
              </a:rPr>
              <a:t>minimum 6 to maximum 9 months, </a:t>
            </a:r>
            <a:r>
              <a:rPr lang="en-US" u="sng" dirty="0">
                <a:cs typeface="Calibri"/>
              </a:rPr>
              <a:t>including </a:t>
            </a:r>
            <a:r>
              <a:rPr lang="en-US" dirty="0">
                <a:cs typeface="Calibri"/>
              </a:rPr>
              <a:t>minimum 30% WBL</a:t>
            </a:r>
          </a:p>
          <a:p>
            <a:pPr>
              <a:buFontTx/>
              <a:buChar char="-"/>
            </a:pPr>
            <a:endParaRPr lang="en-US" dirty="0">
              <a:cs typeface="Calibri"/>
            </a:endParaRPr>
          </a:p>
          <a:p>
            <a:pPr>
              <a:buFontTx/>
              <a:buChar char="-"/>
            </a:pPr>
            <a:r>
              <a:rPr lang="en-US" dirty="0">
                <a:cs typeface="Calibri"/>
              </a:rPr>
              <a:t>Minimum 6 months </a:t>
            </a:r>
            <a:r>
              <a:rPr lang="en-US" b="1" dirty="0">
                <a:cs typeface="Calibri"/>
              </a:rPr>
              <a:t>post-training employment support </a:t>
            </a:r>
            <a:r>
              <a:rPr lang="en-US" dirty="0">
                <a:cs typeface="Calibri"/>
              </a:rPr>
              <a:t>for successful graduates </a:t>
            </a:r>
          </a:p>
          <a:p>
            <a:pPr marL="0" indent="0">
              <a:buNone/>
            </a:pPr>
            <a:endParaRPr lang="en-US" dirty="0"/>
          </a:p>
        </p:txBody>
      </p:sp>
    </p:spTree>
    <p:extLst>
      <p:ext uri="{BB962C8B-B14F-4D97-AF65-F5344CB8AC3E}">
        <p14:creationId xmlns:p14="http://schemas.microsoft.com/office/powerpoint/2010/main" val="1204000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Location</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The actions must be implemented in Uganda, Busoga region in at least one of the following districts: </a:t>
            </a:r>
          </a:p>
          <a:p>
            <a:pPr marL="267970" indent="-267970"/>
            <a:r>
              <a:rPr lang="en-US" dirty="0">
                <a:ea typeface="+mn-lt"/>
                <a:cs typeface="+mn-lt"/>
              </a:rPr>
              <a:t>Kamuli</a:t>
            </a:r>
          </a:p>
          <a:p>
            <a:pPr marL="267970" indent="-267970"/>
            <a:r>
              <a:rPr lang="en-US" dirty="0">
                <a:ea typeface="+mn-lt"/>
                <a:cs typeface="+mn-lt"/>
              </a:rPr>
              <a:t>Jinja</a:t>
            </a:r>
          </a:p>
          <a:p>
            <a:pPr marL="0" indent="0">
              <a:buNone/>
            </a:pPr>
            <a:endParaRPr lang="en-US" dirty="0">
              <a:ea typeface="+mn-lt"/>
              <a:cs typeface="+mn-lt"/>
            </a:endParaRPr>
          </a:p>
          <a:p>
            <a:pPr marL="0" indent="0">
              <a:buNone/>
            </a:pPr>
            <a:r>
              <a:rPr lang="en-US" dirty="0">
                <a:ea typeface="+mn-lt"/>
                <a:cs typeface="+mn-lt"/>
              </a:rPr>
              <a:t>The actions may not be implemented in other districts. </a:t>
            </a:r>
            <a:endParaRPr lang="en-US" dirty="0"/>
          </a:p>
          <a:p>
            <a:pPr marL="0" indent="0">
              <a:buNone/>
            </a:pPr>
            <a:endParaRPr lang="en-US" i="1" dirty="0"/>
          </a:p>
        </p:txBody>
      </p:sp>
    </p:spTree>
    <p:extLst>
      <p:ext uri="{BB962C8B-B14F-4D97-AF65-F5344CB8AC3E}">
        <p14:creationId xmlns:p14="http://schemas.microsoft.com/office/powerpoint/2010/main" val="2892138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Target </a:t>
            </a:r>
            <a:r>
              <a:rPr lang="fr-BE" b="1" dirty="0" err="1">
                <a:solidFill>
                  <a:srgbClr val="C00000"/>
                </a:solidFill>
              </a:rPr>
              <a:t>beneficiaries</a:t>
            </a:r>
            <a:endParaRPr lang="en-US" b="1" dirty="0">
              <a:solidFill>
                <a:srgbClr val="C00000"/>
              </a:solidFill>
            </a:endParaRPr>
          </a:p>
        </p:txBody>
      </p:sp>
      <p:sp>
        <p:nvSpPr>
          <p:cNvPr id="7" name="Content Placeholder 6"/>
          <p:cNvSpPr>
            <a:spLocks noGrp="1"/>
          </p:cNvSpPr>
          <p:nvPr>
            <p:ph idx="1"/>
          </p:nvPr>
        </p:nvSpPr>
        <p:spPr/>
        <p:txBody>
          <a:bodyPr>
            <a:normAutofit/>
          </a:bodyPr>
          <a:lstStyle/>
          <a:p>
            <a:endParaRPr lang="en-GB" dirty="0"/>
          </a:p>
          <a:p>
            <a:r>
              <a:rPr lang="en-GB" dirty="0"/>
              <a:t>Vulnerable populations residing in the eligible districts</a:t>
            </a:r>
          </a:p>
          <a:p>
            <a:pPr lvl="1"/>
            <a:r>
              <a:rPr lang="en-GB" dirty="0"/>
              <a:t>Guideline vulnerability criteria Annex H</a:t>
            </a:r>
          </a:p>
          <a:p>
            <a:pPr lvl="1"/>
            <a:endParaRPr lang="en-US" dirty="0"/>
          </a:p>
          <a:p>
            <a:r>
              <a:rPr lang="en-US" dirty="0"/>
              <a:t>At least 80% youth between the ages of 15 and 35 years</a:t>
            </a:r>
          </a:p>
          <a:p>
            <a:endParaRPr lang="en-US" dirty="0"/>
          </a:p>
          <a:p>
            <a:r>
              <a:rPr lang="en-US" dirty="0"/>
              <a:t>At least 50% women and girls</a:t>
            </a:r>
          </a:p>
          <a:p>
            <a:endParaRPr lang="en-US" dirty="0"/>
          </a:p>
          <a:p>
            <a:pPr marL="0" indent="0">
              <a:buNone/>
            </a:pPr>
            <a:endParaRPr lang="en-US" i="1" dirty="0"/>
          </a:p>
        </p:txBody>
      </p:sp>
    </p:spTree>
    <p:extLst>
      <p:ext uri="{BB962C8B-B14F-4D97-AF65-F5344CB8AC3E}">
        <p14:creationId xmlns:p14="http://schemas.microsoft.com/office/powerpoint/2010/main" val="3110881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a:t>
            </a:r>
            <a:r>
              <a:rPr lang="fr-BE" b="1" dirty="0" err="1">
                <a:solidFill>
                  <a:srgbClr val="C00000"/>
                </a:solidFill>
              </a:rPr>
              <a:t>sectors</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pPr marL="267970" indent="-267970"/>
            <a:endParaRPr lang="en-GB" dirty="0">
              <a:ea typeface="Calibri" panose="020F0502020204030204"/>
              <a:cs typeface="Calibri" panose="020F0502020204030204"/>
            </a:endParaRPr>
          </a:p>
          <a:p>
            <a:pPr marL="514350" indent="-514350">
              <a:buFont typeface="+mj-lt"/>
              <a:buAutoNum type="arabicPeriod"/>
            </a:pPr>
            <a:r>
              <a:rPr lang="en-US" dirty="0"/>
              <a:t>Agriculture</a:t>
            </a:r>
          </a:p>
          <a:p>
            <a:pPr marL="514350" indent="-514350">
              <a:buFont typeface="+mj-lt"/>
              <a:buAutoNum type="arabicPeriod"/>
            </a:pPr>
            <a:r>
              <a:rPr lang="en-US" dirty="0"/>
              <a:t>Green economy </a:t>
            </a:r>
          </a:p>
          <a:p>
            <a:pPr marL="0" indent="0">
              <a:buNone/>
            </a:pPr>
            <a:endParaRPr lang="en-US" dirty="0"/>
          </a:p>
          <a:p>
            <a:pPr marL="0" indent="0">
              <a:buNone/>
            </a:pPr>
            <a:r>
              <a:rPr lang="en-US" dirty="0">
                <a:sym typeface="Wingdings" panose="05000000000000000000" pitchFamily="2" charset="2"/>
              </a:rPr>
              <a:t></a:t>
            </a:r>
            <a:r>
              <a:rPr lang="en-US" dirty="0"/>
              <a:t>Non-priority sectors or trades to be substantiated relevance of the proposed trainings to the local </a:t>
            </a:r>
            <a:r>
              <a:rPr lang="en-US" dirty="0" err="1"/>
              <a:t>labour</a:t>
            </a:r>
            <a:r>
              <a:rPr lang="en-US" dirty="0"/>
              <a:t> market and employment opportunities for the specific target group(s)</a:t>
            </a:r>
          </a:p>
          <a:p>
            <a:pPr marL="0" indent="0">
              <a:buNone/>
            </a:pPr>
            <a:r>
              <a:rPr lang="en-US" dirty="0">
                <a:sym typeface="Wingdings" panose="05000000000000000000" pitchFamily="2" charset="2"/>
              </a:rPr>
              <a:t></a:t>
            </a:r>
            <a:r>
              <a:rPr lang="en-US" dirty="0"/>
              <a:t>Maximum 5 trades</a:t>
            </a:r>
            <a:endParaRPr lang="en-US" dirty="0">
              <a:ea typeface="Calibri"/>
              <a:cs typeface="Calibri"/>
            </a:endParaRPr>
          </a:p>
          <a:p>
            <a:pPr marL="267970" indent="-267970"/>
            <a:endParaRPr lang="en-US" dirty="0">
              <a:ea typeface="Calibri"/>
              <a:cs typeface="Calibri"/>
            </a:endParaRPr>
          </a:p>
          <a:p>
            <a:pPr marL="267970" indent="-267970"/>
            <a:endParaRPr lang="en-US" dirty="0">
              <a:ea typeface="Calibri"/>
              <a:cs typeface="Calibri"/>
            </a:endParaRPr>
          </a:p>
          <a:p>
            <a:pPr marL="267970" indent="-267970"/>
            <a:endParaRPr lang="en-US" dirty="0">
              <a:ea typeface="Calibri"/>
              <a:cs typeface="Calibri"/>
            </a:endParaRPr>
          </a:p>
          <a:p>
            <a:pPr marL="0" indent="0">
              <a:buNone/>
            </a:pPr>
            <a:endParaRPr lang="en-US" i="1" dirty="0"/>
          </a:p>
        </p:txBody>
      </p:sp>
    </p:spTree>
    <p:extLst>
      <p:ext uri="{BB962C8B-B14F-4D97-AF65-F5344CB8AC3E}">
        <p14:creationId xmlns:p14="http://schemas.microsoft.com/office/powerpoint/2010/main" val="1743459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07" y="115652"/>
            <a:ext cx="10125503" cy="1289278"/>
          </a:xfrm>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a:t>
            </a:r>
            <a:r>
              <a:rPr lang="fr-BE" b="1" dirty="0" err="1">
                <a:solidFill>
                  <a:srgbClr val="C00000"/>
                </a:solidFill>
              </a:rPr>
              <a:t>sectors</a:t>
            </a:r>
            <a:r>
              <a:rPr lang="fr-BE" b="1" dirty="0">
                <a:solidFill>
                  <a:srgbClr val="C00000"/>
                </a:solidFill>
              </a:rPr>
              <a:t> agriculture</a:t>
            </a:r>
            <a:endParaRPr lang="en-US" b="1" dirty="0">
              <a:solidFill>
                <a:srgbClr val="C00000"/>
              </a:solidFill>
            </a:endParaRPr>
          </a:p>
        </p:txBody>
      </p:sp>
      <p:sp>
        <p:nvSpPr>
          <p:cNvPr id="3" name="TextBox 2">
            <a:extLst>
              <a:ext uri="{FF2B5EF4-FFF2-40B4-BE49-F238E27FC236}">
                <a16:creationId xmlns:a16="http://schemas.microsoft.com/office/drawing/2014/main" id="{E58320F3-C4B9-C213-C219-1D37A86FCD44}"/>
              </a:ext>
            </a:extLst>
          </p:cNvPr>
          <p:cNvSpPr txBox="1"/>
          <p:nvPr/>
        </p:nvSpPr>
        <p:spPr>
          <a:xfrm>
            <a:off x="1027946" y="2536723"/>
            <a:ext cx="10436467" cy="2862322"/>
          </a:xfrm>
          <a:prstGeom prst="rect">
            <a:avLst/>
          </a:prstGeom>
          <a:noFill/>
        </p:spPr>
        <p:txBody>
          <a:bodyPr wrap="square" rtlCol="0">
            <a:spAutoFit/>
          </a:bodyPr>
          <a:lstStyle/>
          <a:p>
            <a:pPr algn="l"/>
            <a:r>
              <a:rPr lang="en-US" sz="2000" b="0" i="0" u="none" strike="noStrike" baseline="0" dirty="0">
                <a:solidFill>
                  <a:srgbClr val="242424"/>
                </a:solidFill>
                <a:latin typeface="Georgia" panose="02040502050405020303" pitchFamily="18" charset="0"/>
              </a:rPr>
              <a:t>Under the green (climate-smart) agriculture sector, </a:t>
            </a:r>
            <a:r>
              <a:rPr lang="en-US" sz="2000" b="0" i="0" u="none" strike="noStrike" baseline="0" dirty="0" err="1">
                <a:solidFill>
                  <a:srgbClr val="242424"/>
                </a:solidFill>
                <a:latin typeface="Georgia" panose="02040502050405020303" pitchFamily="18" charset="0"/>
              </a:rPr>
              <a:t>Enabel</a:t>
            </a:r>
            <a:r>
              <a:rPr lang="en-US" sz="2000" b="0" i="0" u="none" strike="noStrike" baseline="0" dirty="0">
                <a:solidFill>
                  <a:srgbClr val="242424"/>
                </a:solidFill>
                <a:latin typeface="Georgia" panose="02040502050405020303" pitchFamily="18" charset="0"/>
              </a:rPr>
              <a:t> promotes an economic sector,</a:t>
            </a:r>
          </a:p>
          <a:p>
            <a:pPr algn="l"/>
            <a:r>
              <a:rPr lang="en-US" sz="2000" b="0" i="0" u="none" strike="noStrike" baseline="0" dirty="0">
                <a:solidFill>
                  <a:srgbClr val="242424"/>
                </a:solidFill>
                <a:latin typeface="Georgia" panose="02040502050405020303" pitchFamily="18" charset="0"/>
              </a:rPr>
              <a:t>market-oriented approach that effectively </a:t>
            </a:r>
            <a:r>
              <a:rPr lang="en-US" sz="2000" b="1" i="0" u="none" strike="noStrike" baseline="0" dirty="0">
                <a:solidFill>
                  <a:srgbClr val="242424"/>
                </a:solidFill>
                <a:latin typeface="Georgia" panose="02040502050405020303" pitchFamily="18" charset="0"/>
              </a:rPr>
              <a:t>integrates environmental and climate change considerations</a:t>
            </a:r>
            <a:r>
              <a:rPr lang="en-US" sz="2000" b="0" i="0" u="none" strike="noStrike" baseline="0" dirty="0">
                <a:solidFill>
                  <a:srgbClr val="242424"/>
                </a:solidFill>
                <a:latin typeface="Georgia" panose="02040502050405020303" pitchFamily="18" charset="0"/>
              </a:rPr>
              <a:t> through the promotion of more sustainable, green and climate-resilient agricultural practices that foster food and nutritional security, (green) job creation and entrepreneurship, as well as livelihood improvement. </a:t>
            </a:r>
          </a:p>
          <a:p>
            <a:pPr algn="l"/>
            <a:endParaRPr lang="en-US" sz="2000" dirty="0">
              <a:solidFill>
                <a:srgbClr val="242424"/>
              </a:solidFill>
              <a:latin typeface="Georgia" panose="02040502050405020303" pitchFamily="18" charset="0"/>
            </a:endParaRPr>
          </a:p>
          <a:p>
            <a:pPr algn="l"/>
            <a:r>
              <a:rPr lang="en-US" sz="2000" b="1" i="0" u="none" strike="noStrike" baseline="0" dirty="0">
                <a:solidFill>
                  <a:srgbClr val="242424"/>
                </a:solidFill>
                <a:latin typeface="Georgia" panose="02040502050405020303" pitchFamily="18" charset="0"/>
              </a:rPr>
              <a:t>Social, environmental, economic and technical benefits </a:t>
            </a:r>
            <a:r>
              <a:rPr lang="en-US" sz="2000" b="0" i="0" u="none" strike="noStrike" baseline="0" dirty="0">
                <a:solidFill>
                  <a:srgbClr val="242424"/>
                </a:solidFill>
                <a:latin typeface="Georgia" panose="02040502050405020303" pitchFamily="18" charset="0"/>
              </a:rPr>
              <a:t>were used for the selection of priority value chains through which </a:t>
            </a:r>
            <a:r>
              <a:rPr lang="en-US" sz="2000" b="0" i="0" u="none" strike="noStrike" baseline="0" dirty="0" err="1">
                <a:solidFill>
                  <a:srgbClr val="242424"/>
                </a:solidFill>
                <a:latin typeface="Georgia" panose="02040502050405020303" pitchFamily="18" charset="0"/>
              </a:rPr>
              <a:t>Enabel</a:t>
            </a:r>
            <a:r>
              <a:rPr lang="en-US" sz="2000" b="0" i="0" u="none" strike="noStrike" baseline="0" dirty="0">
                <a:solidFill>
                  <a:srgbClr val="242424"/>
                </a:solidFill>
                <a:latin typeface="Georgia" panose="02040502050405020303" pitchFamily="18" charset="0"/>
              </a:rPr>
              <a:t> aims to support the creation of decent (green) jobs. </a:t>
            </a:r>
            <a:endParaRPr lang="en-UG" sz="2000" dirty="0"/>
          </a:p>
        </p:txBody>
      </p:sp>
    </p:spTree>
    <p:extLst>
      <p:ext uri="{BB962C8B-B14F-4D97-AF65-F5344CB8AC3E}">
        <p14:creationId xmlns:p14="http://schemas.microsoft.com/office/powerpoint/2010/main" val="3818425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07" y="115652"/>
            <a:ext cx="10125503" cy="1289278"/>
          </a:xfrm>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a:t>
            </a:r>
            <a:r>
              <a:rPr lang="fr-BE" b="1" dirty="0" err="1">
                <a:solidFill>
                  <a:srgbClr val="C00000"/>
                </a:solidFill>
              </a:rPr>
              <a:t>sectors</a:t>
            </a:r>
            <a:r>
              <a:rPr lang="fr-BE" b="1" dirty="0">
                <a:solidFill>
                  <a:srgbClr val="C00000"/>
                </a:solidFill>
              </a:rPr>
              <a:t> agriculture</a:t>
            </a:r>
            <a:endParaRPr lang="en-US" b="1" dirty="0">
              <a:solidFill>
                <a:srgbClr val="C00000"/>
              </a:solidFill>
            </a:endParaRPr>
          </a:p>
        </p:txBody>
      </p:sp>
      <p:graphicFrame>
        <p:nvGraphicFramePr>
          <p:cNvPr id="5" name="Tabel 4">
            <a:extLst>
              <a:ext uri="{FF2B5EF4-FFF2-40B4-BE49-F238E27FC236}">
                <a16:creationId xmlns:a16="http://schemas.microsoft.com/office/drawing/2014/main" id="{EF115CAC-4AB4-8790-76AF-88187CF70E32}"/>
              </a:ext>
            </a:extLst>
          </p:cNvPr>
          <p:cNvGraphicFramePr>
            <a:graphicFrameLocks noGrp="1"/>
          </p:cNvGraphicFramePr>
          <p:nvPr>
            <p:extLst>
              <p:ext uri="{D42A27DB-BD31-4B8C-83A1-F6EECF244321}">
                <p14:modId xmlns:p14="http://schemas.microsoft.com/office/powerpoint/2010/main" val="2788747676"/>
              </p:ext>
            </p:extLst>
          </p:nvPr>
        </p:nvGraphicFramePr>
        <p:xfrm>
          <a:off x="832555" y="1404930"/>
          <a:ext cx="10526889" cy="5242560"/>
        </p:xfrm>
        <a:graphic>
          <a:graphicData uri="http://schemas.openxmlformats.org/drawingml/2006/table">
            <a:tbl>
              <a:tblPr firstRow="1" bandRow="1">
                <a:tableStyleId>{5DA37D80-6434-44D0-A028-1B22A696006F}</a:tableStyleId>
              </a:tblPr>
              <a:tblGrid>
                <a:gridCol w="3095825">
                  <a:extLst>
                    <a:ext uri="{9D8B030D-6E8A-4147-A177-3AD203B41FA5}">
                      <a16:colId xmlns:a16="http://schemas.microsoft.com/office/drawing/2014/main" val="1878826792"/>
                    </a:ext>
                  </a:extLst>
                </a:gridCol>
                <a:gridCol w="3095825">
                  <a:extLst>
                    <a:ext uri="{9D8B030D-6E8A-4147-A177-3AD203B41FA5}">
                      <a16:colId xmlns:a16="http://schemas.microsoft.com/office/drawing/2014/main" val="1206605773"/>
                    </a:ext>
                  </a:extLst>
                </a:gridCol>
                <a:gridCol w="4335239">
                  <a:extLst>
                    <a:ext uri="{9D8B030D-6E8A-4147-A177-3AD203B41FA5}">
                      <a16:colId xmlns:a16="http://schemas.microsoft.com/office/drawing/2014/main" val="3533118616"/>
                    </a:ext>
                  </a:extLst>
                </a:gridCol>
              </a:tblGrid>
              <a:tr h="133612">
                <a:tc>
                  <a:txBody>
                    <a:bodyPr/>
                    <a:lstStyle/>
                    <a:p>
                      <a:pPr lvl="0">
                        <a:buNone/>
                      </a:pPr>
                      <a:r>
                        <a:rPr lang="nl-BE" sz="2000" b="1" i="0" u="none" strike="noStrike" kern="1200" baseline="0" dirty="0">
                          <a:solidFill>
                            <a:schemeClr val="tx1"/>
                          </a:solidFill>
                          <a:latin typeface="+mn-lt"/>
                          <a:ea typeface="+mn-ea"/>
                          <a:cs typeface="+mn-cs"/>
                        </a:rPr>
                        <a:t>Fish </a:t>
                      </a:r>
                      <a:endParaRPr lang="nl-NL" sz="2000" dirty="0"/>
                    </a:p>
                  </a:txBody>
                  <a:tcPr/>
                </a:tc>
                <a:tc>
                  <a:txBody>
                    <a:bodyPr/>
                    <a:lstStyle/>
                    <a:p>
                      <a:pPr lvl="0">
                        <a:buNone/>
                      </a:pPr>
                      <a:r>
                        <a:rPr lang="nl-NL" sz="2000" dirty="0" err="1"/>
                        <a:t>Piggery</a:t>
                      </a:r>
                      <a:r>
                        <a:rPr lang="nl-NL" sz="2000" dirty="0"/>
                        <a:t> </a:t>
                      </a:r>
                    </a:p>
                  </a:txBody>
                  <a:tcPr/>
                </a:tc>
                <a:tc>
                  <a:txBody>
                    <a:bodyPr/>
                    <a:lstStyle/>
                    <a:p>
                      <a:pPr lvl="0">
                        <a:buNone/>
                      </a:pPr>
                      <a:r>
                        <a:rPr lang="nl-NL" sz="2000" dirty="0" err="1"/>
                        <a:t>Poultry</a:t>
                      </a:r>
                      <a:r>
                        <a:rPr lang="nl-NL" sz="2000" dirty="0"/>
                        <a:t> </a:t>
                      </a:r>
                    </a:p>
                  </a:txBody>
                  <a:tcPr/>
                </a:tc>
                <a:extLst>
                  <a:ext uri="{0D108BD9-81ED-4DB2-BD59-A6C34878D82A}">
                    <a16:rowId xmlns:a16="http://schemas.microsoft.com/office/drawing/2014/main" val="1116503490"/>
                  </a:ext>
                </a:extLst>
              </a:tr>
              <a:tr h="1796868">
                <a:tc>
                  <a:txBody>
                    <a:bodyPr/>
                    <a:lstStyle/>
                    <a:p>
                      <a:pPr marL="0" lvl="0" indent="0" algn="l">
                        <a:lnSpc>
                          <a:spcPct val="100000"/>
                        </a:lnSpc>
                        <a:spcBef>
                          <a:spcPts val="0"/>
                        </a:spcBef>
                        <a:spcAft>
                          <a:spcPts val="0"/>
                        </a:spcAft>
                        <a:buFont typeface="Symbol"/>
                        <a:buChar char="•"/>
                      </a:pPr>
                      <a:r>
                        <a:rPr lang="fr-FR" sz="2000" b="0" i="0" u="none" strike="noStrike" noProof="0" dirty="0">
                          <a:solidFill>
                            <a:srgbClr val="242424"/>
                          </a:solidFill>
                          <a:latin typeface="+mn-lt"/>
                        </a:rPr>
                        <a:t> </a:t>
                      </a:r>
                      <a:r>
                        <a:rPr lang="en-US" sz="2000" b="0" i="0" u="none" strike="noStrike" noProof="0" dirty="0">
                          <a:solidFill>
                            <a:srgbClr val="242424"/>
                          </a:solidFill>
                          <a:latin typeface="+mn-lt"/>
                        </a:rPr>
                        <a:t>Fish farmer/producer </a:t>
                      </a:r>
                    </a:p>
                    <a:p>
                      <a:pPr marL="0" lvl="0" indent="0" algn="l">
                        <a:lnSpc>
                          <a:spcPct val="100000"/>
                        </a:lnSpc>
                        <a:spcBef>
                          <a:spcPts val="0"/>
                        </a:spcBef>
                        <a:spcAft>
                          <a:spcPts val="0"/>
                        </a:spcAft>
                        <a:buFont typeface="Symbol"/>
                        <a:buChar char="•"/>
                      </a:pPr>
                      <a:r>
                        <a:rPr lang="en-US" sz="2000" b="0" i="0" u="none" strike="noStrike" noProof="0" dirty="0">
                          <a:solidFill>
                            <a:srgbClr val="242424"/>
                          </a:solidFill>
                          <a:latin typeface="+mn-lt"/>
                        </a:rPr>
                        <a:t> Fish farm manager </a:t>
                      </a:r>
                    </a:p>
                    <a:p>
                      <a:pPr marL="0" lvl="0" indent="0" algn="l">
                        <a:lnSpc>
                          <a:spcPct val="100000"/>
                        </a:lnSpc>
                        <a:spcBef>
                          <a:spcPts val="0"/>
                        </a:spcBef>
                        <a:spcAft>
                          <a:spcPts val="0"/>
                        </a:spcAft>
                        <a:buFont typeface="Symbol"/>
                        <a:buChar char="•"/>
                      </a:pPr>
                      <a:r>
                        <a:rPr lang="en-US" sz="2000" b="0" i="0" u="none" strike="noStrike" noProof="0" dirty="0">
                          <a:solidFill>
                            <a:srgbClr val="242424"/>
                          </a:solidFill>
                          <a:latin typeface="+mn-lt"/>
                        </a:rPr>
                        <a:t> Fish feeds producer </a:t>
                      </a:r>
                    </a:p>
                    <a:p>
                      <a:pPr marL="0" lvl="0" indent="0" algn="l">
                        <a:lnSpc>
                          <a:spcPct val="100000"/>
                        </a:lnSpc>
                        <a:spcBef>
                          <a:spcPts val="0"/>
                        </a:spcBef>
                        <a:spcAft>
                          <a:spcPts val="0"/>
                        </a:spcAft>
                        <a:buFont typeface="Symbol"/>
                        <a:buChar char="•"/>
                      </a:pPr>
                      <a:r>
                        <a:rPr lang="en-US" sz="2000" b="0" i="0" u="none" strike="noStrike" noProof="0" dirty="0">
                          <a:solidFill>
                            <a:srgbClr val="242424"/>
                          </a:solidFill>
                          <a:latin typeface="+mn-lt"/>
                        </a:rPr>
                        <a:t> Fish processor </a:t>
                      </a:r>
                    </a:p>
                    <a:p>
                      <a:pPr marL="0" lvl="0" indent="0" algn="l">
                        <a:lnSpc>
                          <a:spcPct val="100000"/>
                        </a:lnSpc>
                        <a:spcBef>
                          <a:spcPts val="0"/>
                        </a:spcBef>
                        <a:spcAft>
                          <a:spcPts val="0"/>
                        </a:spcAft>
                        <a:buFont typeface="Symbol"/>
                        <a:buChar char="•"/>
                      </a:pPr>
                      <a:r>
                        <a:rPr lang="en-US" sz="2000" b="0" i="0" u="none" strike="noStrike" noProof="0" dirty="0">
                          <a:solidFill>
                            <a:srgbClr val="242424"/>
                          </a:solidFill>
                          <a:latin typeface="+mn-lt"/>
                        </a:rPr>
                        <a:t> Fish breeder </a:t>
                      </a:r>
                    </a:p>
                    <a:p>
                      <a:pPr marL="0" lvl="0" indent="0" algn="l">
                        <a:lnSpc>
                          <a:spcPct val="100000"/>
                        </a:lnSpc>
                        <a:spcBef>
                          <a:spcPts val="0"/>
                        </a:spcBef>
                        <a:spcAft>
                          <a:spcPts val="0"/>
                        </a:spcAft>
                        <a:buFont typeface="Symbol"/>
                        <a:buChar char="•"/>
                      </a:pPr>
                      <a:r>
                        <a:rPr lang="en-US" sz="2000" b="0" i="0" u="none" strike="noStrike" noProof="0" dirty="0">
                          <a:solidFill>
                            <a:srgbClr val="242424"/>
                          </a:solidFill>
                          <a:latin typeface="+mn-lt"/>
                        </a:rPr>
                        <a:t> Digital Agricultural </a:t>
                      </a:r>
                    </a:p>
                    <a:p>
                      <a:pPr marL="0" lvl="0" indent="0" algn="l">
                        <a:lnSpc>
                          <a:spcPct val="100000"/>
                        </a:lnSpc>
                        <a:spcBef>
                          <a:spcPts val="0"/>
                        </a:spcBef>
                        <a:spcAft>
                          <a:spcPts val="0"/>
                        </a:spcAft>
                        <a:buFont typeface="Symbol"/>
                        <a:buNone/>
                      </a:pPr>
                      <a:r>
                        <a:rPr lang="en-US" sz="2000" b="0" i="0" u="none" strike="noStrike" noProof="0" dirty="0">
                          <a:solidFill>
                            <a:srgbClr val="242424"/>
                          </a:solidFill>
                          <a:latin typeface="+mn-lt"/>
                        </a:rPr>
                        <a:t>Extension Worker </a:t>
                      </a:r>
                      <a:endParaRPr lang="fr-FR" sz="2000" b="0" i="0" u="none" strike="noStrike" noProof="0" dirty="0">
                        <a:solidFill>
                          <a:srgbClr val="242424"/>
                        </a:solidFill>
                        <a:latin typeface="+mn-lt"/>
                      </a:endParaRPr>
                    </a:p>
                  </a:txBody>
                  <a:tcPr/>
                </a:tc>
                <a:tc>
                  <a:txBody>
                    <a:bodyPr/>
                    <a:lstStyle/>
                    <a:p>
                      <a:pPr marL="285750" lvl="0" indent="-285750" algn="l">
                        <a:lnSpc>
                          <a:spcPct val="100000"/>
                        </a:lnSpc>
                        <a:spcBef>
                          <a:spcPts val="0"/>
                        </a:spcBef>
                        <a:spcAft>
                          <a:spcPts val="0"/>
                        </a:spcAft>
                        <a:buFont typeface="Symbol"/>
                        <a:buChar char="•"/>
                      </a:pPr>
                      <a:r>
                        <a:rPr lang="fr-FR" sz="2000" b="0" i="0" u="none" strike="noStrike" noProof="0" dirty="0" err="1">
                          <a:solidFill>
                            <a:srgbClr val="242424"/>
                          </a:solidFill>
                          <a:latin typeface="+mn-lt"/>
                        </a:rPr>
                        <a:t>Pig</a:t>
                      </a: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farmer</a:t>
                      </a:r>
                      <a:r>
                        <a:rPr lang="fr-FR" sz="2000" b="0" i="0" u="none" strike="noStrike" noProof="0" dirty="0">
                          <a:solidFill>
                            <a:srgbClr val="242424"/>
                          </a:solidFill>
                          <a:latin typeface="+mn-lt"/>
                        </a:rPr>
                        <a:t> </a:t>
                      </a:r>
                    </a:p>
                    <a:p>
                      <a:pPr marL="285750" lvl="0" indent="-285750" algn="l">
                        <a:lnSpc>
                          <a:spcPct val="100000"/>
                        </a:lnSpc>
                        <a:spcBef>
                          <a:spcPts val="0"/>
                        </a:spcBef>
                        <a:spcAft>
                          <a:spcPts val="0"/>
                        </a:spcAft>
                        <a:buFont typeface="Symbol"/>
                        <a:buChar char="•"/>
                      </a:pPr>
                      <a:r>
                        <a:rPr lang="fr-FR" sz="2000" b="0" i="0" u="none" strike="noStrike" noProof="0" dirty="0">
                          <a:solidFill>
                            <a:srgbClr val="242424"/>
                          </a:solidFill>
                          <a:latin typeface="+mn-lt"/>
                        </a:rPr>
                        <a:t>Agro-</a:t>
                      </a:r>
                      <a:r>
                        <a:rPr lang="fr-FR" sz="2000" b="0" i="0" u="none" strike="noStrike" noProof="0" dirty="0" err="1">
                          <a:solidFill>
                            <a:srgbClr val="242424"/>
                          </a:solidFill>
                          <a:latin typeface="+mn-lt"/>
                        </a:rPr>
                        <a:t>food</a:t>
                      </a:r>
                      <a:r>
                        <a:rPr lang="fr-FR" sz="2000" b="0" i="0" u="none" strike="noStrike" noProof="0" dirty="0">
                          <a:solidFill>
                            <a:srgbClr val="242424"/>
                          </a:solidFill>
                          <a:latin typeface="+mn-lt"/>
                        </a:rPr>
                        <a:t> processor </a:t>
                      </a:r>
                    </a:p>
                    <a:p>
                      <a:pPr marL="0" lvl="0" indent="0" algn="l">
                        <a:lnSpc>
                          <a:spcPct val="100000"/>
                        </a:lnSpc>
                        <a:spcBef>
                          <a:spcPts val="0"/>
                        </a:spcBef>
                        <a:spcAft>
                          <a:spcPts val="0"/>
                        </a:spcAft>
                        <a:buFont typeface="Symbol"/>
                        <a:buNone/>
                      </a:pPr>
                      <a:r>
                        <a:rPr lang="fr-FR" sz="2000" b="0" i="0" u="none" strike="noStrike" noProof="0" dirty="0">
                          <a:solidFill>
                            <a:srgbClr val="242424"/>
                          </a:solidFill>
                          <a:latin typeface="+mn-lt"/>
                        </a:rPr>
                        <a:t>(</a:t>
                      </a:r>
                      <a:r>
                        <a:rPr lang="fr-FR" sz="2000" b="0" i="0" u="none" strike="noStrike" noProof="0" dirty="0" err="1">
                          <a:solidFill>
                            <a:srgbClr val="242424"/>
                          </a:solidFill>
                          <a:latin typeface="+mn-lt"/>
                        </a:rPr>
                        <a:t>Pork</a:t>
                      </a:r>
                      <a:r>
                        <a:rPr lang="fr-FR" sz="2000" b="0" i="0" u="none" strike="noStrike" noProof="0" dirty="0">
                          <a:solidFill>
                            <a:srgbClr val="242424"/>
                          </a:solidFill>
                          <a:latin typeface="+mn-lt"/>
                        </a:rPr>
                        <a:t> value addition)  </a:t>
                      </a:r>
                    </a:p>
                    <a:p>
                      <a:pPr marL="285750" lvl="0" indent="-285750" algn="l">
                        <a:lnSpc>
                          <a:spcPct val="100000"/>
                        </a:lnSpc>
                        <a:spcBef>
                          <a:spcPts val="0"/>
                        </a:spcBef>
                        <a:spcAft>
                          <a:spcPts val="0"/>
                        </a:spcAft>
                        <a:buFont typeface="Symbol"/>
                        <a:buChar char="•"/>
                      </a:pPr>
                      <a:r>
                        <a:rPr lang="fr-FR" sz="2000" b="0" i="0" u="none" strike="noStrike" noProof="0" dirty="0">
                          <a:solidFill>
                            <a:srgbClr val="242424"/>
                          </a:solidFill>
                          <a:latin typeface="+mn-lt"/>
                        </a:rPr>
                        <a:t>Agro-</a:t>
                      </a:r>
                      <a:r>
                        <a:rPr lang="fr-FR" sz="2000" b="0" i="0" u="none" strike="noStrike" noProof="0" dirty="0" err="1">
                          <a:solidFill>
                            <a:srgbClr val="242424"/>
                          </a:solidFill>
                          <a:latin typeface="+mn-lt"/>
                        </a:rPr>
                        <a:t>vet</a:t>
                      </a:r>
                      <a:r>
                        <a:rPr lang="fr-FR" sz="2000" b="0" i="0" u="none" strike="noStrike" noProof="0" dirty="0">
                          <a:solidFill>
                            <a:srgbClr val="242424"/>
                          </a:solidFill>
                          <a:latin typeface="+mn-lt"/>
                        </a:rPr>
                        <a:t> inputs dealer </a:t>
                      </a:r>
                    </a:p>
                    <a:p>
                      <a:pPr marL="285750" lvl="0" indent="-285750" algn="l">
                        <a:lnSpc>
                          <a:spcPct val="100000"/>
                        </a:lnSpc>
                        <a:spcBef>
                          <a:spcPts val="0"/>
                        </a:spcBef>
                        <a:spcAft>
                          <a:spcPts val="0"/>
                        </a:spcAft>
                        <a:buFont typeface="Symbol"/>
                        <a:buChar char="•"/>
                      </a:pPr>
                      <a:r>
                        <a:rPr lang="fr-FR" sz="2000" b="0" i="0" u="none" strike="noStrike" noProof="0" dirty="0">
                          <a:solidFill>
                            <a:srgbClr val="242424"/>
                          </a:solidFill>
                          <a:latin typeface="+mn-lt"/>
                        </a:rPr>
                        <a:t>Digital agricultural </a:t>
                      </a:r>
                    </a:p>
                    <a:p>
                      <a:pPr marL="0" lvl="0" indent="0" algn="l">
                        <a:lnSpc>
                          <a:spcPct val="100000"/>
                        </a:lnSpc>
                        <a:spcBef>
                          <a:spcPts val="0"/>
                        </a:spcBef>
                        <a:spcAft>
                          <a:spcPts val="0"/>
                        </a:spcAft>
                        <a:buFont typeface="Symbol"/>
                        <a:buNone/>
                      </a:pPr>
                      <a:r>
                        <a:rPr lang="fr-FR" sz="2000" b="0" i="0" u="none" strike="noStrike" noProof="0" dirty="0">
                          <a:solidFill>
                            <a:srgbClr val="242424"/>
                          </a:solidFill>
                          <a:latin typeface="+mn-lt"/>
                        </a:rPr>
                        <a:t>extension </a:t>
                      </a:r>
                      <a:r>
                        <a:rPr lang="fr-FR" sz="2000" b="0" i="0" u="none" strike="noStrike" noProof="0" dirty="0" err="1">
                          <a:solidFill>
                            <a:srgbClr val="242424"/>
                          </a:solidFill>
                          <a:latin typeface="+mn-lt"/>
                        </a:rPr>
                        <a:t>worker</a:t>
                      </a:r>
                      <a:r>
                        <a:rPr lang="fr-FR" sz="2000" b="0" i="0" u="none" strike="noStrike" noProof="0" dirty="0">
                          <a:solidFill>
                            <a:srgbClr val="242424"/>
                          </a:solidFill>
                          <a:latin typeface="+mn-lt"/>
                        </a:rPr>
                        <a:t>. </a:t>
                      </a:r>
                    </a:p>
                    <a:p>
                      <a:pPr marL="285750" lvl="0" indent="-285750" algn="l">
                        <a:lnSpc>
                          <a:spcPct val="100000"/>
                        </a:lnSpc>
                        <a:spcBef>
                          <a:spcPts val="0"/>
                        </a:spcBef>
                        <a:spcAft>
                          <a:spcPts val="0"/>
                        </a:spcAft>
                        <a:buFont typeface="Symbol"/>
                        <a:buChar char="•"/>
                      </a:pPr>
                      <a:r>
                        <a:rPr lang="fr-FR" sz="2000" b="0" i="0" u="none" strike="noStrike" noProof="0" dirty="0" err="1">
                          <a:solidFill>
                            <a:srgbClr val="242424"/>
                          </a:solidFill>
                          <a:latin typeface="+mn-lt"/>
                        </a:rPr>
                        <a:t>Pig</a:t>
                      </a: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feeds</a:t>
                      </a: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producer</a:t>
                      </a:r>
                      <a:r>
                        <a:rPr lang="fr-FR" sz="2000" b="0" i="0" u="none" strike="noStrike" noProof="0" dirty="0">
                          <a:solidFill>
                            <a:srgbClr val="242424"/>
                          </a:solidFill>
                          <a:latin typeface="+mn-lt"/>
                        </a:rPr>
                        <a:t>/mixer </a:t>
                      </a:r>
                    </a:p>
                  </a:txBody>
                  <a:tcPr/>
                </a:tc>
                <a:tc>
                  <a:txBody>
                    <a:bodyPr/>
                    <a:lstStyle/>
                    <a:p>
                      <a:pPr marL="285750" lvl="0" indent="-285750" algn="l">
                        <a:lnSpc>
                          <a:spcPct val="100000"/>
                        </a:lnSpc>
                        <a:spcBef>
                          <a:spcPts val="0"/>
                        </a:spcBef>
                        <a:spcAft>
                          <a:spcPts val="0"/>
                        </a:spcAft>
                        <a:buFont typeface="Symbol"/>
                        <a:buChar char="•"/>
                      </a:pPr>
                      <a:r>
                        <a:rPr lang="fr-FR" sz="2000" b="0" i="0" u="none" strike="noStrike" noProof="0" dirty="0" err="1">
                          <a:solidFill>
                            <a:srgbClr val="242424"/>
                          </a:solidFill>
                          <a:latin typeface="+mn-lt"/>
                        </a:rPr>
                        <a:t>Poultry</a:t>
                      </a:r>
                      <a:r>
                        <a:rPr lang="fr-FR" sz="2000" b="0" i="0" u="none" strike="noStrike" noProof="0" dirty="0">
                          <a:solidFill>
                            <a:srgbClr val="242424"/>
                          </a:solidFill>
                          <a:latin typeface="+mn-lt"/>
                        </a:rPr>
                        <a:t> breeder </a:t>
                      </a:r>
                    </a:p>
                    <a:p>
                      <a:pPr marL="285750" lvl="0" indent="-285750" algn="l">
                        <a:lnSpc>
                          <a:spcPct val="100000"/>
                        </a:lnSpc>
                        <a:spcBef>
                          <a:spcPts val="0"/>
                        </a:spcBef>
                        <a:spcAft>
                          <a:spcPts val="0"/>
                        </a:spcAft>
                        <a:buFont typeface="Symbol"/>
                        <a:buChar char="•"/>
                      </a:pPr>
                      <a:r>
                        <a:rPr lang="fr-FR" sz="2000" b="0" i="0" u="none" strike="noStrike" noProof="0" dirty="0" err="1">
                          <a:solidFill>
                            <a:srgbClr val="242424"/>
                          </a:solidFill>
                          <a:latin typeface="+mn-lt"/>
                        </a:rPr>
                        <a:t>Poultry</a:t>
                      </a: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farmer</a:t>
                      </a:r>
                      <a:r>
                        <a:rPr lang="fr-FR" sz="2000" b="0" i="0" u="none" strike="noStrike" noProof="0" dirty="0">
                          <a:solidFill>
                            <a:srgbClr val="242424"/>
                          </a:solidFill>
                          <a:latin typeface="+mn-lt"/>
                        </a:rPr>
                        <a:t>/</a:t>
                      </a:r>
                      <a:r>
                        <a:rPr lang="fr-FR" sz="2000" b="0" i="0" u="none" strike="noStrike" noProof="0" dirty="0" err="1">
                          <a:solidFill>
                            <a:srgbClr val="242424"/>
                          </a:solidFill>
                          <a:latin typeface="+mn-lt"/>
                        </a:rPr>
                        <a:t>producer</a:t>
                      </a:r>
                      <a:r>
                        <a:rPr lang="fr-FR" sz="2000" b="0" i="0" u="none" strike="noStrike" noProof="0" dirty="0">
                          <a:solidFill>
                            <a:srgbClr val="242424"/>
                          </a:solidFill>
                          <a:latin typeface="+mn-lt"/>
                        </a:rPr>
                        <a:t> </a:t>
                      </a:r>
                    </a:p>
                    <a:p>
                      <a:pPr marL="285750" lvl="0" indent="-285750" algn="l">
                        <a:lnSpc>
                          <a:spcPct val="100000"/>
                        </a:lnSpc>
                        <a:spcBef>
                          <a:spcPts val="0"/>
                        </a:spcBef>
                        <a:spcAft>
                          <a:spcPts val="0"/>
                        </a:spcAft>
                        <a:buFont typeface="Symbol"/>
                        <a:buChar char="•"/>
                      </a:pPr>
                      <a:r>
                        <a:rPr lang="fr-FR" sz="2000" b="0" i="0" u="none" strike="noStrike" noProof="0" dirty="0" err="1">
                          <a:solidFill>
                            <a:srgbClr val="242424"/>
                          </a:solidFill>
                          <a:latin typeface="+mn-lt"/>
                        </a:rPr>
                        <a:t>Poultry</a:t>
                      </a:r>
                      <a:r>
                        <a:rPr lang="fr-FR" sz="2000" b="0" i="0" u="none" strike="noStrike" noProof="0" dirty="0">
                          <a:solidFill>
                            <a:srgbClr val="242424"/>
                          </a:solidFill>
                          <a:latin typeface="+mn-lt"/>
                        </a:rPr>
                        <a:t> agro-</a:t>
                      </a:r>
                      <a:r>
                        <a:rPr lang="fr-FR" sz="2000" b="0" i="0" u="none" strike="noStrike" noProof="0" dirty="0" err="1">
                          <a:solidFill>
                            <a:srgbClr val="242424"/>
                          </a:solidFill>
                          <a:latin typeface="+mn-lt"/>
                        </a:rPr>
                        <a:t>food</a:t>
                      </a:r>
                      <a:r>
                        <a:rPr lang="fr-FR" sz="2000" b="0" i="0" u="none" strike="noStrike" noProof="0" dirty="0">
                          <a:solidFill>
                            <a:srgbClr val="242424"/>
                          </a:solidFill>
                          <a:latin typeface="+mn-lt"/>
                        </a:rPr>
                        <a:t> processor (value addition) </a:t>
                      </a:r>
                    </a:p>
                    <a:p>
                      <a:pPr marL="285750" lvl="0" indent="-285750" algn="l">
                        <a:lnSpc>
                          <a:spcPct val="100000"/>
                        </a:lnSpc>
                        <a:spcBef>
                          <a:spcPts val="0"/>
                        </a:spcBef>
                        <a:spcAft>
                          <a:spcPts val="0"/>
                        </a:spcAft>
                        <a:buFont typeface="Symbol"/>
                        <a:buChar char="•"/>
                      </a:pPr>
                      <a:r>
                        <a:rPr lang="fr-FR" sz="2000" b="0" i="0" u="none" strike="noStrike" noProof="0" dirty="0" err="1">
                          <a:solidFill>
                            <a:srgbClr val="242424"/>
                          </a:solidFill>
                          <a:latin typeface="+mn-lt"/>
                        </a:rPr>
                        <a:t>Poultry</a:t>
                      </a: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feed</a:t>
                      </a:r>
                      <a:r>
                        <a:rPr lang="fr-FR" sz="2000" b="0" i="0" u="none" strike="noStrike" noProof="0" dirty="0">
                          <a:solidFill>
                            <a:srgbClr val="242424"/>
                          </a:solidFill>
                          <a:latin typeface="+mn-lt"/>
                        </a:rPr>
                        <a:t> </a:t>
                      </a:r>
                    </a:p>
                    <a:p>
                      <a:pPr marL="0" lvl="0" indent="0" algn="l">
                        <a:lnSpc>
                          <a:spcPct val="100000"/>
                        </a:lnSpc>
                        <a:spcBef>
                          <a:spcPts val="0"/>
                        </a:spcBef>
                        <a:spcAft>
                          <a:spcPts val="0"/>
                        </a:spcAft>
                        <a:buFont typeface="Symbol"/>
                        <a:buNone/>
                      </a:pPr>
                      <a:r>
                        <a:rPr lang="fr-FR" sz="2000" b="0" i="0" u="none" strike="noStrike" noProof="0" dirty="0" err="1">
                          <a:solidFill>
                            <a:srgbClr val="242424"/>
                          </a:solidFill>
                          <a:latin typeface="+mn-lt"/>
                        </a:rPr>
                        <a:t>producer</a:t>
                      </a:r>
                      <a:r>
                        <a:rPr lang="fr-FR" sz="2000" b="0" i="0" u="none" strike="noStrike" noProof="0" dirty="0">
                          <a:solidFill>
                            <a:srgbClr val="242424"/>
                          </a:solidFill>
                          <a:latin typeface="+mn-lt"/>
                        </a:rPr>
                        <a:t>/mixer </a:t>
                      </a:r>
                    </a:p>
                    <a:p>
                      <a:pPr marL="285750" lvl="0" indent="-285750" algn="l">
                        <a:lnSpc>
                          <a:spcPct val="100000"/>
                        </a:lnSpc>
                        <a:spcBef>
                          <a:spcPts val="0"/>
                        </a:spcBef>
                        <a:spcAft>
                          <a:spcPts val="0"/>
                        </a:spcAft>
                        <a:buFont typeface="Symbol"/>
                        <a:buChar char="•"/>
                      </a:pPr>
                      <a:r>
                        <a:rPr lang="fr-FR" sz="2000" b="0" i="0" u="none" strike="noStrike" noProof="0" dirty="0">
                          <a:solidFill>
                            <a:srgbClr val="242424"/>
                          </a:solidFill>
                          <a:latin typeface="+mn-lt"/>
                        </a:rPr>
                        <a:t>Agro-</a:t>
                      </a:r>
                      <a:r>
                        <a:rPr lang="fr-FR" sz="2000" b="0" i="0" u="none" strike="noStrike" noProof="0" dirty="0" err="1">
                          <a:solidFill>
                            <a:srgbClr val="242424"/>
                          </a:solidFill>
                          <a:latin typeface="+mn-lt"/>
                        </a:rPr>
                        <a:t>vet</a:t>
                      </a:r>
                      <a:r>
                        <a:rPr lang="fr-FR" sz="2000" b="0" i="0" u="none" strike="noStrike" noProof="0" dirty="0">
                          <a:solidFill>
                            <a:srgbClr val="242424"/>
                          </a:solidFill>
                          <a:latin typeface="+mn-lt"/>
                        </a:rPr>
                        <a:t> inputs dealer- </a:t>
                      </a:r>
                      <a:r>
                        <a:rPr lang="fr-FR" sz="2000" b="0" i="0" u="none" strike="noStrike" noProof="0" dirty="0" err="1">
                          <a:solidFill>
                            <a:srgbClr val="242424"/>
                          </a:solidFill>
                          <a:latin typeface="+mn-lt"/>
                        </a:rPr>
                        <a:t>poultry</a:t>
                      </a:r>
                      <a:r>
                        <a:rPr lang="fr-FR" sz="2000" b="0" i="0" u="none" strike="noStrike" noProof="0" dirty="0">
                          <a:solidFill>
                            <a:srgbClr val="242424"/>
                          </a:solidFill>
                          <a:latin typeface="+mn-lt"/>
                        </a:rPr>
                        <a:t>  </a:t>
                      </a:r>
                    </a:p>
                    <a:p>
                      <a:pPr marL="285750" lvl="0" indent="-285750" algn="l">
                        <a:lnSpc>
                          <a:spcPct val="100000"/>
                        </a:lnSpc>
                        <a:spcBef>
                          <a:spcPts val="0"/>
                        </a:spcBef>
                        <a:spcAft>
                          <a:spcPts val="0"/>
                        </a:spcAft>
                        <a:buFont typeface="Symbol"/>
                        <a:buChar char="•"/>
                      </a:pPr>
                      <a:r>
                        <a:rPr lang="fr-FR" sz="2000" b="0" i="0" u="none" strike="noStrike" noProof="0" dirty="0">
                          <a:solidFill>
                            <a:srgbClr val="242424"/>
                          </a:solidFill>
                          <a:latin typeface="+mn-lt"/>
                        </a:rPr>
                        <a:t>Digital agricultural extension </a:t>
                      </a:r>
                      <a:r>
                        <a:rPr lang="fr-FR" sz="2000" b="0" i="0" u="none" strike="noStrike" noProof="0" dirty="0" err="1">
                          <a:solidFill>
                            <a:srgbClr val="242424"/>
                          </a:solidFill>
                          <a:latin typeface="+mn-lt"/>
                        </a:rPr>
                        <a:t>worker</a:t>
                      </a:r>
                      <a:r>
                        <a:rPr lang="fr-FR" sz="2000" b="0" i="0" u="none" strike="noStrike" noProof="0" dirty="0">
                          <a:solidFill>
                            <a:srgbClr val="242424"/>
                          </a:solidFill>
                          <a:latin typeface="+mn-lt"/>
                        </a:rPr>
                        <a:t>. </a:t>
                      </a:r>
                    </a:p>
                    <a:p>
                      <a:pPr marL="285750" lvl="0" indent="-285750" algn="l">
                        <a:lnSpc>
                          <a:spcPct val="100000"/>
                        </a:lnSpc>
                        <a:spcBef>
                          <a:spcPts val="0"/>
                        </a:spcBef>
                        <a:spcAft>
                          <a:spcPts val="0"/>
                        </a:spcAft>
                        <a:buFont typeface="Symbol"/>
                        <a:buChar char="•"/>
                      </a:pPr>
                      <a:r>
                        <a:rPr lang="fr-FR" sz="2000" b="0" i="0" u="none" strike="noStrike" noProof="0" dirty="0" err="1">
                          <a:solidFill>
                            <a:srgbClr val="242424"/>
                          </a:solidFill>
                          <a:latin typeface="+mn-lt"/>
                        </a:rPr>
                        <a:t>Poultry</a:t>
                      </a: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equipment</a:t>
                      </a:r>
                      <a:r>
                        <a:rPr lang="fr-FR" sz="2000" b="0" i="0" u="none" strike="noStrike" noProof="0" dirty="0">
                          <a:solidFill>
                            <a:srgbClr val="242424"/>
                          </a:solidFill>
                          <a:latin typeface="+mn-lt"/>
                        </a:rPr>
                        <a:t> </a:t>
                      </a:r>
                      <a:r>
                        <a:rPr lang="fr-FR" sz="2000" b="0" i="0" u="none" strike="noStrike" noProof="0" dirty="0" err="1">
                          <a:solidFill>
                            <a:srgbClr val="242424"/>
                          </a:solidFill>
                          <a:latin typeface="+mn-lt"/>
                        </a:rPr>
                        <a:t>producer</a:t>
                      </a:r>
                      <a:r>
                        <a:rPr lang="fr-FR" sz="2000" b="0" i="0" u="none" strike="noStrike" noProof="0" dirty="0">
                          <a:solidFill>
                            <a:srgbClr val="242424"/>
                          </a:solidFill>
                          <a:latin typeface="+mn-lt"/>
                        </a:rPr>
                        <a:t> </a:t>
                      </a:r>
                    </a:p>
                  </a:txBody>
                  <a:tcPr/>
                </a:tc>
                <a:extLst>
                  <a:ext uri="{0D108BD9-81ED-4DB2-BD59-A6C34878D82A}">
                    <a16:rowId xmlns:a16="http://schemas.microsoft.com/office/drawing/2014/main" val="726906124"/>
                  </a:ext>
                </a:extLst>
              </a:tr>
              <a:tr h="303859">
                <a:tc gridSpan="3">
                  <a:txBody>
                    <a:bodyPr/>
                    <a:lstStyle/>
                    <a:p>
                      <a:pPr lvl="0">
                        <a:buNone/>
                      </a:pPr>
                      <a:r>
                        <a:rPr lang="nl-NL" sz="2000" b="1" dirty="0" err="1"/>
                        <a:t>Apiary</a:t>
                      </a:r>
                      <a:r>
                        <a:rPr lang="nl-NL" sz="2000" b="1" dirty="0"/>
                        <a:t> </a:t>
                      </a:r>
                    </a:p>
                  </a:txBody>
                  <a:tcPr/>
                </a:tc>
                <a:tc hMerge="1">
                  <a:txBody>
                    <a:bodyPr/>
                    <a:lstStyle/>
                    <a:p>
                      <a:pPr lvl="0">
                        <a:buNone/>
                      </a:pPr>
                      <a:endParaRPr lang="nl-NL" sz="2200" b="1" dirty="0"/>
                    </a:p>
                  </a:txBody>
                  <a:tcPr/>
                </a:tc>
                <a:tc hMerge="1">
                  <a:txBody>
                    <a:bodyPr/>
                    <a:lstStyle/>
                    <a:p>
                      <a:pPr lvl="0">
                        <a:buNone/>
                      </a:pPr>
                      <a:endParaRPr lang="nl-NL" sz="2200" b="1" dirty="0"/>
                    </a:p>
                  </a:txBody>
                  <a:tcPr/>
                </a:tc>
                <a:extLst>
                  <a:ext uri="{0D108BD9-81ED-4DB2-BD59-A6C34878D82A}">
                    <a16:rowId xmlns:a16="http://schemas.microsoft.com/office/drawing/2014/main" val="3798333443"/>
                  </a:ext>
                </a:extLst>
              </a:tr>
              <a:tr h="745508">
                <a:tc>
                  <a:txBody>
                    <a:bodyPr/>
                    <a:lstStyle/>
                    <a:p>
                      <a:pPr marL="0" lvl="0" indent="0" algn="l">
                        <a:lnSpc>
                          <a:spcPct val="100000"/>
                        </a:lnSpc>
                        <a:spcBef>
                          <a:spcPts val="0"/>
                        </a:spcBef>
                        <a:spcAft>
                          <a:spcPts val="0"/>
                        </a:spcAft>
                        <a:buFont typeface="Symbol"/>
                        <a:buChar char="•"/>
                      </a:pPr>
                      <a:r>
                        <a:rPr lang="en-US" sz="2000" b="0" i="0" u="none" strike="noStrike" noProof="0" dirty="0">
                          <a:solidFill>
                            <a:srgbClr val="242424"/>
                          </a:solidFill>
                          <a:latin typeface="+mn-lt"/>
                        </a:rPr>
                        <a:t> Honey producer </a:t>
                      </a:r>
                    </a:p>
                    <a:p>
                      <a:pPr marL="0" lvl="0" indent="0" algn="l">
                        <a:lnSpc>
                          <a:spcPct val="100000"/>
                        </a:lnSpc>
                        <a:spcBef>
                          <a:spcPts val="0"/>
                        </a:spcBef>
                        <a:spcAft>
                          <a:spcPts val="0"/>
                        </a:spcAft>
                        <a:buFont typeface="Symbol"/>
                        <a:buChar char="•"/>
                      </a:pPr>
                      <a:r>
                        <a:rPr lang="en-US" sz="2000" b="0" i="0" u="none" strike="noStrike" noProof="0" dirty="0">
                          <a:solidFill>
                            <a:srgbClr val="242424"/>
                          </a:solidFill>
                          <a:latin typeface="+mn-lt"/>
                        </a:rPr>
                        <a:t> Honey processor </a:t>
                      </a:r>
                    </a:p>
                    <a:p>
                      <a:pPr marL="0" lvl="0" indent="0" algn="l">
                        <a:lnSpc>
                          <a:spcPct val="100000"/>
                        </a:lnSpc>
                        <a:spcBef>
                          <a:spcPts val="0"/>
                        </a:spcBef>
                        <a:spcAft>
                          <a:spcPts val="0"/>
                        </a:spcAft>
                        <a:buFont typeface="Symbol"/>
                        <a:buChar char="•"/>
                      </a:pPr>
                      <a:r>
                        <a:rPr lang="en-US" sz="2000" b="0" i="0" u="none" strike="noStrike" noProof="0" dirty="0">
                          <a:solidFill>
                            <a:srgbClr val="242424"/>
                          </a:solidFill>
                          <a:latin typeface="+mn-lt"/>
                        </a:rPr>
                        <a:t> Bee keeper/farmer </a:t>
                      </a:r>
                    </a:p>
                    <a:p>
                      <a:pPr marL="0" lvl="0" indent="0" algn="l">
                        <a:lnSpc>
                          <a:spcPct val="100000"/>
                        </a:lnSpc>
                        <a:spcBef>
                          <a:spcPts val="0"/>
                        </a:spcBef>
                        <a:spcAft>
                          <a:spcPts val="0"/>
                        </a:spcAft>
                        <a:buFont typeface="Symbol"/>
                        <a:buChar char="•"/>
                      </a:pPr>
                      <a:r>
                        <a:rPr lang="en-US" sz="2000" b="0" i="0" u="none" strike="noStrike" noProof="0" dirty="0">
                          <a:solidFill>
                            <a:srgbClr val="242424"/>
                          </a:solidFill>
                          <a:latin typeface="+mn-lt"/>
                        </a:rPr>
                        <a:t> Digital agricultural </a:t>
                      </a:r>
                    </a:p>
                    <a:p>
                      <a:pPr marL="0" lvl="0" indent="0" algn="l">
                        <a:lnSpc>
                          <a:spcPct val="100000"/>
                        </a:lnSpc>
                        <a:spcBef>
                          <a:spcPts val="0"/>
                        </a:spcBef>
                        <a:spcAft>
                          <a:spcPts val="0"/>
                        </a:spcAft>
                        <a:buFont typeface="Symbol"/>
                        <a:buNone/>
                      </a:pPr>
                      <a:r>
                        <a:rPr lang="en-US" sz="2000" b="0" i="0" u="none" strike="noStrike" noProof="0" dirty="0">
                          <a:solidFill>
                            <a:srgbClr val="242424"/>
                          </a:solidFill>
                          <a:latin typeface="+mn-lt"/>
                        </a:rPr>
                        <a:t>extension worker. </a:t>
                      </a:r>
                      <a:endParaRPr lang="fr-FR" sz="2000" b="0" i="0" u="none" strike="noStrike" noProof="0" dirty="0">
                        <a:solidFill>
                          <a:srgbClr val="242424"/>
                        </a:solidFill>
                        <a:latin typeface="+mn-lt"/>
                      </a:endParaRPr>
                    </a:p>
                  </a:txBody>
                  <a:tcPr/>
                </a:tc>
                <a:tc gridSpan="2">
                  <a:txBody>
                    <a:bodyPr/>
                    <a:lstStyle/>
                    <a:p>
                      <a:pPr marL="0" lvl="0" indent="0" algn="l">
                        <a:lnSpc>
                          <a:spcPct val="100000"/>
                        </a:lnSpc>
                        <a:spcBef>
                          <a:spcPts val="0"/>
                        </a:spcBef>
                        <a:spcAft>
                          <a:spcPts val="0"/>
                        </a:spcAft>
                        <a:buFont typeface="Symbol"/>
                        <a:buChar char="•"/>
                      </a:pPr>
                      <a:r>
                        <a:rPr lang="en-US" sz="2000" b="0" i="0" u="none" strike="noStrike" noProof="0" dirty="0">
                          <a:solidFill>
                            <a:srgbClr val="242424"/>
                          </a:solidFill>
                          <a:latin typeface="+mn-lt"/>
                        </a:rPr>
                        <a:t> Apiary extension service provider </a:t>
                      </a:r>
                    </a:p>
                    <a:p>
                      <a:pPr marL="0" lvl="0" indent="0" algn="l">
                        <a:lnSpc>
                          <a:spcPct val="100000"/>
                        </a:lnSpc>
                        <a:spcBef>
                          <a:spcPts val="0"/>
                        </a:spcBef>
                        <a:spcAft>
                          <a:spcPts val="0"/>
                        </a:spcAft>
                        <a:buFont typeface="Symbol"/>
                        <a:buChar char="•"/>
                      </a:pPr>
                      <a:r>
                        <a:rPr lang="en-US" sz="2000" b="0" i="0" u="none" strike="noStrike" noProof="0" dirty="0">
                          <a:solidFill>
                            <a:srgbClr val="242424"/>
                          </a:solidFill>
                          <a:latin typeface="+mn-lt"/>
                        </a:rPr>
                        <a:t> Apiary equipment producer </a:t>
                      </a:r>
                    </a:p>
                    <a:p>
                      <a:pPr marL="0" lvl="0" indent="0" algn="l">
                        <a:lnSpc>
                          <a:spcPct val="100000"/>
                        </a:lnSpc>
                        <a:spcBef>
                          <a:spcPts val="0"/>
                        </a:spcBef>
                        <a:spcAft>
                          <a:spcPts val="0"/>
                        </a:spcAft>
                        <a:buFont typeface="Symbol"/>
                        <a:buChar char="•"/>
                      </a:pPr>
                      <a:r>
                        <a:rPr lang="en-US" sz="2000" b="0" i="0" u="none" strike="noStrike" noProof="0" dirty="0">
                          <a:solidFill>
                            <a:srgbClr val="242424"/>
                          </a:solidFill>
                          <a:latin typeface="+mn-lt"/>
                        </a:rPr>
                        <a:t> Value addition for apiary products (</a:t>
                      </a:r>
                      <a:r>
                        <a:rPr lang="en-US" sz="2000" b="0" i="0" u="none" strike="noStrike" noProof="0" dirty="0" err="1">
                          <a:solidFill>
                            <a:srgbClr val="242424"/>
                          </a:solidFill>
                          <a:latin typeface="+mn-lt"/>
                        </a:rPr>
                        <a:t>beewax</a:t>
                      </a:r>
                      <a:r>
                        <a:rPr lang="en-US" sz="2000" b="0" i="0" u="none" strike="noStrike" noProof="0" dirty="0">
                          <a:solidFill>
                            <a:srgbClr val="242424"/>
                          </a:solidFill>
                          <a:latin typeface="+mn-lt"/>
                        </a:rPr>
                        <a:t> &amp; honey) </a:t>
                      </a:r>
                      <a:endParaRPr lang="fr-FR" sz="2000" b="0" i="0" u="none" strike="noStrike" noProof="0" dirty="0">
                        <a:solidFill>
                          <a:srgbClr val="242424"/>
                        </a:solidFill>
                        <a:latin typeface="+mn-lt"/>
                      </a:endParaRPr>
                    </a:p>
                  </a:txBody>
                  <a:tcPr/>
                </a:tc>
                <a:tc hMerge="1">
                  <a:txBody>
                    <a:bodyPr/>
                    <a:lstStyle/>
                    <a:p>
                      <a:pPr marL="285750" lvl="0" indent="-285750" algn="l">
                        <a:lnSpc>
                          <a:spcPct val="100000"/>
                        </a:lnSpc>
                        <a:spcBef>
                          <a:spcPts val="0"/>
                        </a:spcBef>
                        <a:spcAft>
                          <a:spcPts val="0"/>
                        </a:spcAft>
                        <a:buFont typeface="Symbol"/>
                        <a:buChar char="•"/>
                      </a:pPr>
                      <a:endParaRPr lang="fr-FR" sz="1800" b="0" i="0" u="none" strike="noStrike" noProof="0" dirty="0">
                        <a:solidFill>
                          <a:srgbClr val="242424"/>
                        </a:solidFill>
                        <a:latin typeface="Calibri"/>
                      </a:endParaRPr>
                    </a:p>
                  </a:txBody>
                  <a:tcPr/>
                </a:tc>
                <a:extLst>
                  <a:ext uri="{0D108BD9-81ED-4DB2-BD59-A6C34878D82A}">
                    <a16:rowId xmlns:a16="http://schemas.microsoft.com/office/drawing/2014/main" val="3875587541"/>
                  </a:ext>
                </a:extLst>
              </a:tr>
            </a:tbl>
          </a:graphicData>
        </a:graphic>
      </p:graphicFrame>
    </p:spTree>
    <p:extLst>
      <p:ext uri="{BB962C8B-B14F-4D97-AF65-F5344CB8AC3E}">
        <p14:creationId xmlns:p14="http://schemas.microsoft.com/office/powerpoint/2010/main" val="2678377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9472360" cy="1361848"/>
          </a:xfrm>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a:t>
            </a:r>
            <a:r>
              <a:rPr lang="fr-BE" b="1" dirty="0" err="1">
                <a:solidFill>
                  <a:srgbClr val="C00000"/>
                </a:solidFill>
              </a:rPr>
              <a:t>sectors</a:t>
            </a:r>
            <a:r>
              <a:rPr lang="fr-BE" b="1" dirty="0">
                <a:solidFill>
                  <a:srgbClr val="C00000"/>
                </a:solidFill>
              </a:rPr>
              <a:t> green </a:t>
            </a:r>
            <a:r>
              <a:rPr lang="fr-BE" b="1" dirty="0" err="1">
                <a:solidFill>
                  <a:srgbClr val="C00000"/>
                </a:solidFill>
              </a:rPr>
              <a:t>economy</a:t>
            </a:r>
            <a:endParaRPr lang="en-US" b="1" dirty="0" err="1">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pPr marL="267970" indent="-267970"/>
            <a:endParaRPr lang="en-GB" dirty="0">
              <a:ea typeface="Calibri" panose="020F0502020204030204"/>
              <a:cs typeface="Calibri" panose="020F0502020204030204"/>
            </a:endParaRPr>
          </a:p>
          <a:p>
            <a:pPr marL="267970" indent="-267970"/>
            <a:endParaRPr lang="en-US" dirty="0">
              <a:ea typeface="Calibri"/>
              <a:cs typeface="Calibri"/>
            </a:endParaRPr>
          </a:p>
          <a:p>
            <a:pPr marL="267970" indent="-267970"/>
            <a:endParaRPr lang="en-US" dirty="0">
              <a:ea typeface="Calibri"/>
              <a:cs typeface="Calibri"/>
            </a:endParaRPr>
          </a:p>
          <a:p>
            <a:pPr marL="267970" indent="-267970"/>
            <a:endParaRPr lang="en-US" dirty="0">
              <a:ea typeface="Calibri"/>
              <a:cs typeface="Calibri"/>
            </a:endParaRPr>
          </a:p>
          <a:p>
            <a:pPr marL="0" indent="0">
              <a:buNone/>
            </a:pPr>
            <a:endParaRPr lang="en-US" i="1" dirty="0">
              <a:ea typeface="Calibri" panose="020F0502020204030204"/>
              <a:cs typeface="Calibri" panose="020F0502020204030204"/>
            </a:endParaRPr>
          </a:p>
        </p:txBody>
      </p:sp>
      <p:graphicFrame>
        <p:nvGraphicFramePr>
          <p:cNvPr id="4" name="Tabel 3">
            <a:extLst>
              <a:ext uri="{FF2B5EF4-FFF2-40B4-BE49-F238E27FC236}">
                <a16:creationId xmlns:a16="http://schemas.microsoft.com/office/drawing/2014/main" id="{DE000D00-54E2-14F2-8335-CDCCB8AA71EB}"/>
              </a:ext>
            </a:extLst>
          </p:cNvPr>
          <p:cNvGraphicFramePr>
            <a:graphicFrameLocks noGrp="1"/>
          </p:cNvGraphicFramePr>
          <p:nvPr/>
        </p:nvGraphicFramePr>
        <p:xfrm>
          <a:off x="2581938" y="2263934"/>
          <a:ext cx="7028123" cy="3474720"/>
        </p:xfrm>
        <a:graphic>
          <a:graphicData uri="http://schemas.openxmlformats.org/drawingml/2006/table">
            <a:tbl>
              <a:tblPr bandRow="1">
                <a:tableStyleId>{5DA37D80-6434-44D0-A028-1B22A696006F}</a:tableStyleId>
              </a:tblPr>
              <a:tblGrid>
                <a:gridCol w="7028123">
                  <a:extLst>
                    <a:ext uri="{9D8B030D-6E8A-4147-A177-3AD203B41FA5}">
                      <a16:colId xmlns:a16="http://schemas.microsoft.com/office/drawing/2014/main" val="2881213310"/>
                    </a:ext>
                  </a:extLst>
                </a:gridCol>
              </a:tblGrid>
              <a:tr h="190500">
                <a:tc>
                  <a:txBody>
                    <a:bodyPr/>
                    <a:lstStyle/>
                    <a:p>
                      <a:pPr rtl="0" fontAlgn="base"/>
                      <a:r>
                        <a:rPr lang="fr-FR" sz="2400" b="1" dirty="0" err="1">
                          <a:solidFill>
                            <a:srgbClr val="404040"/>
                          </a:solidFill>
                          <a:effectLst/>
                        </a:rPr>
                        <a:t>Renewable</a:t>
                      </a:r>
                      <a:r>
                        <a:rPr lang="fr-FR" sz="2400" b="1" dirty="0">
                          <a:solidFill>
                            <a:srgbClr val="404040"/>
                          </a:solidFill>
                          <a:effectLst/>
                        </a:rPr>
                        <a:t> Energy (Solar)  </a:t>
                      </a:r>
                      <a:endParaRPr lang="fr-FR" sz="2400" b="1" dirty="0">
                        <a:effectLst/>
                      </a:endParaRPr>
                    </a:p>
                  </a:txBody>
                  <a:tcPr marL="66675" marR="66675"/>
                </a:tc>
                <a:extLst>
                  <a:ext uri="{0D108BD9-81ED-4DB2-BD59-A6C34878D82A}">
                    <a16:rowId xmlns:a16="http://schemas.microsoft.com/office/drawing/2014/main" val="2026841562"/>
                  </a:ext>
                </a:extLst>
              </a:tr>
              <a:tr h="190500">
                <a:tc>
                  <a:txBody>
                    <a:bodyPr/>
                    <a:lstStyle/>
                    <a:p>
                      <a:pPr marL="342900" lvl="0" indent="-342900" rtl="0" fontAlgn="base">
                        <a:buFont typeface="Arial" panose="020B0604020202020204" pitchFamily="34" charset="0"/>
                        <a:buChar char="•"/>
                      </a:pPr>
                      <a:r>
                        <a:rPr lang="fr-FR" sz="2400" dirty="0">
                          <a:solidFill>
                            <a:srgbClr val="404040"/>
                          </a:solidFill>
                          <a:effectLst/>
                        </a:rPr>
                        <a:t>Solar </a:t>
                      </a:r>
                      <a:r>
                        <a:rPr lang="fr-FR" sz="2400" dirty="0" err="1">
                          <a:solidFill>
                            <a:srgbClr val="404040"/>
                          </a:solidFill>
                          <a:effectLst/>
                        </a:rPr>
                        <a:t>technician</a:t>
                      </a:r>
                      <a:r>
                        <a:rPr lang="fr-FR" sz="2400" dirty="0">
                          <a:solidFill>
                            <a:srgbClr val="404040"/>
                          </a:solidFill>
                          <a:effectLst/>
                        </a:rPr>
                        <a:t> / Installer  </a:t>
                      </a:r>
                    </a:p>
                    <a:p>
                      <a:pPr marL="342900" lvl="0" indent="-342900" rtl="0" fontAlgn="base">
                        <a:buFont typeface="Arial" panose="020B0604020202020204" pitchFamily="34" charset="0"/>
                        <a:buChar char="•"/>
                      </a:pPr>
                      <a:r>
                        <a:rPr lang="fr-FR" sz="2400" dirty="0">
                          <a:solidFill>
                            <a:srgbClr val="404040"/>
                          </a:solidFill>
                          <a:effectLst/>
                        </a:rPr>
                        <a:t>Solar sales agent / Entrepreneur  </a:t>
                      </a:r>
                    </a:p>
                    <a:p>
                      <a:pPr marL="342900" lvl="0" indent="-342900" rtl="0" fontAlgn="base">
                        <a:buFont typeface="Arial" panose="020B0604020202020204" pitchFamily="34" charset="0"/>
                        <a:buChar char="•"/>
                      </a:pPr>
                      <a:r>
                        <a:rPr lang="fr-FR" sz="2400" dirty="0">
                          <a:solidFill>
                            <a:srgbClr val="404040"/>
                          </a:solidFill>
                          <a:effectLst/>
                        </a:rPr>
                        <a:t>Solar </a:t>
                      </a:r>
                      <a:r>
                        <a:rPr lang="fr-FR" sz="2400" dirty="0" err="1">
                          <a:solidFill>
                            <a:srgbClr val="404040"/>
                          </a:solidFill>
                          <a:effectLst/>
                        </a:rPr>
                        <a:t>education</a:t>
                      </a:r>
                      <a:r>
                        <a:rPr lang="fr-FR" sz="2400" dirty="0">
                          <a:solidFill>
                            <a:srgbClr val="404040"/>
                          </a:solidFill>
                          <a:effectLst/>
                        </a:rPr>
                        <a:t> and </a:t>
                      </a:r>
                      <a:r>
                        <a:rPr lang="fr-FR" sz="2400" dirty="0" err="1">
                          <a:solidFill>
                            <a:srgbClr val="404040"/>
                          </a:solidFill>
                          <a:effectLst/>
                        </a:rPr>
                        <a:t>awareness</a:t>
                      </a:r>
                      <a:r>
                        <a:rPr lang="fr-FR" sz="2400" dirty="0">
                          <a:solidFill>
                            <a:srgbClr val="404040"/>
                          </a:solidFill>
                          <a:effectLst/>
                        </a:rPr>
                        <a:t> </a:t>
                      </a:r>
                      <a:r>
                        <a:rPr lang="fr-FR" sz="2400" dirty="0" err="1">
                          <a:solidFill>
                            <a:srgbClr val="404040"/>
                          </a:solidFill>
                          <a:effectLst/>
                        </a:rPr>
                        <a:t>coordinator</a:t>
                      </a:r>
                      <a:r>
                        <a:rPr lang="fr-FR" sz="2400" dirty="0">
                          <a:solidFill>
                            <a:srgbClr val="404040"/>
                          </a:solidFill>
                          <a:effectLst/>
                        </a:rPr>
                        <a:t>  </a:t>
                      </a:r>
                    </a:p>
                    <a:p>
                      <a:pPr marL="342900" lvl="0" indent="-342900" rtl="0" fontAlgn="base">
                        <a:buFont typeface="Arial" panose="020B0604020202020204" pitchFamily="34" charset="0"/>
                        <a:buChar char="•"/>
                      </a:pPr>
                      <a:r>
                        <a:rPr lang="fr-FR" sz="2400" dirty="0">
                          <a:solidFill>
                            <a:srgbClr val="404040"/>
                          </a:solidFill>
                          <a:effectLst/>
                        </a:rPr>
                        <a:t>Solar </a:t>
                      </a:r>
                      <a:r>
                        <a:rPr lang="fr-FR" sz="2400" dirty="0" err="1">
                          <a:solidFill>
                            <a:srgbClr val="404040"/>
                          </a:solidFill>
                          <a:effectLst/>
                        </a:rPr>
                        <a:t>product</a:t>
                      </a:r>
                      <a:r>
                        <a:rPr lang="fr-FR" sz="2400" dirty="0">
                          <a:solidFill>
                            <a:srgbClr val="404040"/>
                          </a:solidFill>
                          <a:effectLst/>
                        </a:rPr>
                        <a:t> </a:t>
                      </a:r>
                      <a:r>
                        <a:rPr lang="fr-FR" sz="2400" dirty="0" err="1">
                          <a:solidFill>
                            <a:srgbClr val="404040"/>
                          </a:solidFill>
                          <a:effectLst/>
                        </a:rPr>
                        <a:t>assembly</a:t>
                      </a:r>
                      <a:r>
                        <a:rPr lang="fr-FR" sz="2400" dirty="0">
                          <a:solidFill>
                            <a:srgbClr val="404040"/>
                          </a:solidFill>
                          <a:effectLst/>
                        </a:rPr>
                        <a:t> </a:t>
                      </a:r>
                      <a:r>
                        <a:rPr lang="fr-FR" sz="2400" dirty="0" err="1">
                          <a:solidFill>
                            <a:srgbClr val="404040"/>
                          </a:solidFill>
                          <a:effectLst/>
                        </a:rPr>
                        <a:t>technician</a:t>
                      </a:r>
                      <a:r>
                        <a:rPr lang="fr-FR" sz="2400" dirty="0">
                          <a:solidFill>
                            <a:srgbClr val="404040"/>
                          </a:solidFill>
                          <a:effectLst/>
                        </a:rPr>
                        <a:t>  </a:t>
                      </a:r>
                    </a:p>
                    <a:p>
                      <a:pPr marL="342900" lvl="0" indent="-342900" rtl="0" fontAlgn="base">
                        <a:buFont typeface="Arial" panose="020B0604020202020204" pitchFamily="34" charset="0"/>
                        <a:buChar char="•"/>
                      </a:pPr>
                      <a:r>
                        <a:rPr lang="fr-FR" sz="2400" dirty="0">
                          <a:solidFill>
                            <a:srgbClr val="404040"/>
                          </a:solidFill>
                          <a:effectLst/>
                        </a:rPr>
                        <a:t>Solar maintenance </a:t>
                      </a:r>
                      <a:r>
                        <a:rPr lang="fr-FR" sz="2400" dirty="0" err="1">
                          <a:solidFill>
                            <a:srgbClr val="404040"/>
                          </a:solidFill>
                          <a:effectLst/>
                        </a:rPr>
                        <a:t>technician</a:t>
                      </a:r>
                      <a:r>
                        <a:rPr lang="fr-FR" sz="2400" dirty="0">
                          <a:solidFill>
                            <a:srgbClr val="404040"/>
                          </a:solidFill>
                          <a:effectLst/>
                        </a:rPr>
                        <a:t>  </a:t>
                      </a:r>
                    </a:p>
                    <a:p>
                      <a:pPr marL="342900" lvl="0" indent="-342900" rtl="0" fontAlgn="base">
                        <a:buFont typeface="Arial" panose="020B0604020202020204" pitchFamily="34" charset="0"/>
                        <a:buChar char="•"/>
                      </a:pPr>
                      <a:r>
                        <a:rPr lang="fr-FR" sz="2400" dirty="0">
                          <a:solidFill>
                            <a:srgbClr val="404040"/>
                          </a:solidFill>
                          <a:effectLst/>
                        </a:rPr>
                        <a:t>Solar entrepreneur  </a:t>
                      </a:r>
                    </a:p>
                    <a:p>
                      <a:pPr marL="342900" lvl="0" indent="-342900" rtl="0" fontAlgn="base">
                        <a:buFont typeface="Arial" panose="020B0604020202020204" pitchFamily="34" charset="0"/>
                        <a:buChar char="•"/>
                      </a:pPr>
                      <a:r>
                        <a:rPr lang="fr-FR" sz="2400" dirty="0">
                          <a:solidFill>
                            <a:srgbClr val="404040"/>
                          </a:solidFill>
                          <a:effectLst/>
                        </a:rPr>
                        <a:t>Solar water system &amp; </a:t>
                      </a:r>
                      <a:r>
                        <a:rPr lang="fr-FR" sz="2400" dirty="0" err="1">
                          <a:solidFill>
                            <a:srgbClr val="404040"/>
                          </a:solidFill>
                          <a:effectLst/>
                        </a:rPr>
                        <a:t>pump</a:t>
                      </a:r>
                      <a:r>
                        <a:rPr lang="fr-FR" sz="2400" dirty="0">
                          <a:solidFill>
                            <a:srgbClr val="404040"/>
                          </a:solidFill>
                          <a:effectLst/>
                        </a:rPr>
                        <a:t> </a:t>
                      </a:r>
                      <a:r>
                        <a:rPr lang="fr-FR" sz="2400" dirty="0" err="1">
                          <a:solidFill>
                            <a:srgbClr val="404040"/>
                          </a:solidFill>
                          <a:effectLst/>
                        </a:rPr>
                        <a:t>technician</a:t>
                      </a:r>
                      <a:r>
                        <a:rPr lang="fr-FR" sz="2400" dirty="0">
                          <a:solidFill>
                            <a:srgbClr val="404040"/>
                          </a:solidFill>
                          <a:effectLst/>
                        </a:rPr>
                        <a:t>  </a:t>
                      </a:r>
                    </a:p>
                    <a:p>
                      <a:pPr marL="342900" lvl="0" indent="-342900" rtl="0" fontAlgn="base">
                        <a:buFont typeface="Arial" panose="020B0604020202020204" pitchFamily="34" charset="0"/>
                        <a:buChar char="•"/>
                      </a:pPr>
                      <a:r>
                        <a:rPr lang="fr-FR" sz="2400" dirty="0">
                          <a:solidFill>
                            <a:srgbClr val="404040"/>
                          </a:solidFill>
                          <a:effectLst/>
                        </a:rPr>
                        <a:t>Solar </a:t>
                      </a:r>
                      <a:r>
                        <a:rPr lang="fr-FR" sz="2400" dirty="0" err="1">
                          <a:solidFill>
                            <a:srgbClr val="404040"/>
                          </a:solidFill>
                          <a:effectLst/>
                        </a:rPr>
                        <a:t>energy</a:t>
                      </a:r>
                      <a:r>
                        <a:rPr lang="fr-FR" sz="2400" dirty="0">
                          <a:solidFill>
                            <a:srgbClr val="404040"/>
                          </a:solidFill>
                          <a:effectLst/>
                        </a:rPr>
                        <a:t> </a:t>
                      </a:r>
                      <a:r>
                        <a:rPr lang="fr-FR" sz="2400" dirty="0" err="1">
                          <a:solidFill>
                            <a:srgbClr val="404040"/>
                          </a:solidFill>
                          <a:effectLst/>
                        </a:rPr>
                        <a:t>community</a:t>
                      </a:r>
                      <a:r>
                        <a:rPr lang="fr-FR" sz="2400" dirty="0">
                          <a:solidFill>
                            <a:srgbClr val="404040"/>
                          </a:solidFill>
                          <a:effectLst/>
                        </a:rPr>
                        <a:t> </a:t>
                      </a:r>
                      <a:r>
                        <a:rPr lang="fr-FR" sz="2400" dirty="0" err="1">
                          <a:solidFill>
                            <a:srgbClr val="404040"/>
                          </a:solidFill>
                          <a:effectLst/>
                        </a:rPr>
                        <a:t>outreach</a:t>
                      </a:r>
                      <a:r>
                        <a:rPr lang="fr-FR" sz="2400" dirty="0">
                          <a:solidFill>
                            <a:srgbClr val="404040"/>
                          </a:solidFill>
                          <a:effectLst/>
                        </a:rPr>
                        <a:t> </a:t>
                      </a:r>
                      <a:r>
                        <a:rPr lang="fr-FR" sz="2400" dirty="0" err="1">
                          <a:solidFill>
                            <a:srgbClr val="404040"/>
                          </a:solidFill>
                          <a:effectLst/>
                        </a:rPr>
                        <a:t>worker</a:t>
                      </a:r>
                      <a:r>
                        <a:rPr lang="fr-FR" sz="2400" dirty="0">
                          <a:solidFill>
                            <a:srgbClr val="404040"/>
                          </a:solidFill>
                          <a:effectLst/>
                        </a:rPr>
                        <a:t> </a:t>
                      </a:r>
                      <a:endParaRPr lang="fr-FR" sz="2400" dirty="0">
                        <a:effectLst/>
                      </a:endParaRPr>
                    </a:p>
                  </a:txBody>
                  <a:tcPr marL="66675" marR="66675"/>
                </a:tc>
                <a:extLst>
                  <a:ext uri="{0D108BD9-81ED-4DB2-BD59-A6C34878D82A}">
                    <a16:rowId xmlns:a16="http://schemas.microsoft.com/office/drawing/2014/main" val="2808563213"/>
                  </a:ext>
                </a:extLst>
              </a:tr>
            </a:tbl>
          </a:graphicData>
        </a:graphic>
      </p:graphicFrame>
    </p:spTree>
    <p:extLst>
      <p:ext uri="{BB962C8B-B14F-4D97-AF65-F5344CB8AC3E}">
        <p14:creationId xmlns:p14="http://schemas.microsoft.com/office/powerpoint/2010/main" val="3650978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1. Introduction </a:t>
            </a:r>
            <a:endParaRPr lang="en-US" b="1" dirty="0">
              <a:solidFill>
                <a:srgbClr val="C00000"/>
              </a:solidFill>
            </a:endParaRPr>
          </a:p>
        </p:txBody>
      </p:sp>
      <p:sp>
        <p:nvSpPr>
          <p:cNvPr id="3" name="Content Placeholder 2"/>
          <p:cNvSpPr>
            <a:spLocks noGrp="1"/>
          </p:cNvSpPr>
          <p:nvPr>
            <p:ph idx="1"/>
          </p:nvPr>
        </p:nvSpPr>
        <p:spPr>
          <a:xfrm>
            <a:off x="1460404" y="1184496"/>
            <a:ext cx="9271191" cy="4764313"/>
          </a:xfrm>
        </p:spPr>
        <p:txBody>
          <a:bodyPr vert="horz" lIns="91440" tIns="45720" rIns="91440" bIns="45720" rtlCol="0" anchor="t">
            <a:normAutofit/>
          </a:bodyPr>
          <a:lstStyle/>
          <a:p>
            <a:pPr>
              <a:buNone/>
            </a:pPr>
            <a:r>
              <a:rPr lang="en-US" b="1" dirty="0" err="1">
                <a:ea typeface="+mn-lt"/>
                <a:cs typeface="+mn-lt"/>
              </a:rPr>
              <a:t>Enabel</a:t>
            </a:r>
            <a:r>
              <a:rPr lang="en-US" b="1" dirty="0">
                <a:ea typeface="+mn-lt"/>
                <a:cs typeface="+mn-lt"/>
              </a:rPr>
              <a:t>, the Belgian development Agency</a:t>
            </a:r>
            <a:endParaRPr lang="en-US" dirty="0"/>
          </a:p>
          <a:p>
            <a:pPr>
              <a:buNone/>
            </a:pPr>
            <a:r>
              <a:rPr lang="en-US" b="1" dirty="0">
                <a:ea typeface="+mn-lt"/>
                <a:cs typeface="+mn-lt"/>
              </a:rPr>
              <a:t>Vision:</a:t>
            </a:r>
            <a:r>
              <a:rPr lang="en-US" dirty="0">
                <a:ea typeface="+mn-lt"/>
                <a:cs typeface="+mn-lt"/>
              </a:rPr>
              <a:t> Young people and women in Uganda develop into active, economically independent citizens in a sustainable society that respects human rights and ensures quality basic services. </a:t>
            </a:r>
          </a:p>
          <a:p>
            <a:pPr>
              <a:buNone/>
            </a:pPr>
            <a:r>
              <a:rPr lang="en-US" b="1" dirty="0">
                <a:ea typeface="+mn-lt"/>
                <a:cs typeface="+mn-lt"/>
              </a:rPr>
              <a:t>Focus areas:</a:t>
            </a:r>
            <a:r>
              <a:rPr lang="en-US" dirty="0">
                <a:ea typeface="+mn-lt"/>
                <a:cs typeface="+mn-lt"/>
              </a:rPr>
              <a:t>   </a:t>
            </a:r>
            <a:endParaRPr lang="en-US" dirty="0"/>
          </a:p>
          <a:p>
            <a:pPr marL="0" indent="0">
              <a:buNone/>
            </a:pPr>
            <a:endParaRPr lang="en-US" dirty="0">
              <a:ea typeface="Calibri"/>
              <a:cs typeface="Calibri"/>
            </a:endParaRPr>
          </a:p>
        </p:txBody>
      </p:sp>
      <p:graphicFrame>
        <p:nvGraphicFramePr>
          <p:cNvPr id="6" name="Table 5">
            <a:extLst>
              <a:ext uri="{FF2B5EF4-FFF2-40B4-BE49-F238E27FC236}">
                <a16:creationId xmlns:a16="http://schemas.microsoft.com/office/drawing/2014/main" id="{BF5B5C16-89AF-BB26-E8B3-CC6F85E7D58B}"/>
              </a:ext>
            </a:extLst>
          </p:cNvPr>
          <p:cNvGraphicFramePr>
            <a:graphicFrameLocks noGrp="1"/>
          </p:cNvGraphicFramePr>
          <p:nvPr>
            <p:extLst>
              <p:ext uri="{D42A27DB-BD31-4B8C-83A1-F6EECF244321}">
                <p14:modId xmlns:p14="http://schemas.microsoft.com/office/powerpoint/2010/main" val="853083121"/>
              </p:ext>
            </p:extLst>
          </p:nvPr>
        </p:nvGraphicFramePr>
        <p:xfrm>
          <a:off x="432619" y="3853553"/>
          <a:ext cx="11326760" cy="2865120"/>
        </p:xfrm>
        <a:graphic>
          <a:graphicData uri="http://schemas.openxmlformats.org/drawingml/2006/table">
            <a:tbl>
              <a:tblPr firstRow="1" bandRow="1">
                <a:tableStyleId>{72833802-FEF1-4C79-8D5D-14CF1EAF98D9}</a:tableStyleId>
              </a:tblPr>
              <a:tblGrid>
                <a:gridCol w="2860310">
                  <a:extLst>
                    <a:ext uri="{9D8B030D-6E8A-4147-A177-3AD203B41FA5}">
                      <a16:colId xmlns:a16="http://schemas.microsoft.com/office/drawing/2014/main" val="3529659229"/>
                    </a:ext>
                  </a:extLst>
                </a:gridCol>
                <a:gridCol w="3076436">
                  <a:extLst>
                    <a:ext uri="{9D8B030D-6E8A-4147-A177-3AD203B41FA5}">
                      <a16:colId xmlns:a16="http://schemas.microsoft.com/office/drawing/2014/main" val="1854927788"/>
                    </a:ext>
                  </a:extLst>
                </a:gridCol>
                <a:gridCol w="2538684">
                  <a:extLst>
                    <a:ext uri="{9D8B030D-6E8A-4147-A177-3AD203B41FA5}">
                      <a16:colId xmlns:a16="http://schemas.microsoft.com/office/drawing/2014/main" val="4260720077"/>
                    </a:ext>
                  </a:extLst>
                </a:gridCol>
                <a:gridCol w="2851330">
                  <a:extLst>
                    <a:ext uri="{9D8B030D-6E8A-4147-A177-3AD203B41FA5}">
                      <a16:colId xmlns:a16="http://schemas.microsoft.com/office/drawing/2014/main" val="1730859665"/>
                    </a:ext>
                  </a:extLst>
                </a:gridCol>
              </a:tblGrid>
              <a:tr h="370840">
                <a:tc>
                  <a:txBody>
                    <a:bodyPr/>
                    <a:lstStyle/>
                    <a:p>
                      <a:pPr algn="ctr"/>
                      <a:r>
                        <a:rPr lang="nl-BE" sz="2800" dirty="0"/>
                        <a:t>Employability</a:t>
                      </a:r>
                      <a:endParaRPr lang="en-UG" sz="2800" dirty="0"/>
                    </a:p>
                  </a:txBody>
                  <a:tcPr>
                    <a:solidFill>
                      <a:srgbClr val="C00000"/>
                    </a:solidFill>
                  </a:tcPr>
                </a:tc>
                <a:tc>
                  <a:txBody>
                    <a:bodyPr/>
                    <a:lstStyle/>
                    <a:p>
                      <a:pPr algn="ctr"/>
                      <a:r>
                        <a:rPr lang="nl-BE" sz="2800" dirty="0" err="1"/>
                        <a:t>Employment</a:t>
                      </a:r>
                      <a:r>
                        <a:rPr lang="nl-BE" sz="2800" dirty="0"/>
                        <a:t> &amp; </a:t>
                      </a:r>
                      <a:r>
                        <a:rPr lang="nl-BE" sz="2800" dirty="0" err="1"/>
                        <a:t>Entrepreneurship</a:t>
                      </a:r>
                      <a:endParaRPr lang="en-UG" sz="2800" dirty="0"/>
                    </a:p>
                  </a:txBody>
                  <a:tcPr>
                    <a:solidFill>
                      <a:srgbClr val="C00000"/>
                    </a:solidFill>
                  </a:tcPr>
                </a:tc>
                <a:tc>
                  <a:txBody>
                    <a:bodyPr/>
                    <a:lstStyle/>
                    <a:p>
                      <a:pPr algn="ctr"/>
                      <a:r>
                        <a:rPr lang="nl-BE" sz="2800" dirty="0" err="1"/>
                        <a:t>Education</a:t>
                      </a:r>
                      <a:endParaRPr lang="en-UG" sz="2800" dirty="0"/>
                    </a:p>
                  </a:txBody>
                  <a:tcPr>
                    <a:solidFill>
                      <a:srgbClr val="C0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BE" sz="2800" b="1" u="none" strike="noStrike" kern="1200" baseline="0" dirty="0">
                          <a:solidFill>
                            <a:schemeClr val="lt1"/>
                          </a:solidFill>
                        </a:rPr>
                        <a:t>Health </a:t>
                      </a:r>
                      <a:r>
                        <a:rPr lang="nl-BE" sz="2800" b="0" u="none" strike="noStrike" kern="1200" baseline="0" dirty="0">
                          <a:solidFill>
                            <a:schemeClr val="lt1"/>
                          </a:solidFill>
                        </a:rPr>
                        <a:t>	</a:t>
                      </a:r>
                    </a:p>
                    <a:p>
                      <a:pPr algn="ctr"/>
                      <a:endParaRPr lang="en-UG" sz="2800" dirty="0"/>
                    </a:p>
                  </a:txBody>
                  <a:tcPr>
                    <a:solidFill>
                      <a:srgbClr val="C00000"/>
                    </a:solidFill>
                  </a:tcPr>
                </a:tc>
                <a:extLst>
                  <a:ext uri="{0D108BD9-81ED-4DB2-BD59-A6C34878D82A}">
                    <a16:rowId xmlns:a16="http://schemas.microsoft.com/office/drawing/2014/main" val="3798878504"/>
                  </a:ext>
                </a:extLst>
              </a:tr>
              <a:tr h="370840">
                <a:tc>
                  <a:txBody>
                    <a:bodyPr/>
                    <a:lstStyle/>
                    <a:p>
                      <a:r>
                        <a:rPr lang="en-US" sz="2400" dirty="0"/>
                        <a:t>Skills development that offers the prospect of decent and green jobs</a:t>
                      </a:r>
                      <a:endParaRPr lang="en-UG" sz="2400" dirty="0"/>
                    </a:p>
                  </a:txBody>
                  <a:tcPr>
                    <a:solidFill>
                      <a:schemeClr val="accent2">
                        <a:lumMod val="20000"/>
                        <a:lumOff val="80000"/>
                      </a:schemeClr>
                    </a:solidFill>
                  </a:tcPr>
                </a:tc>
                <a:tc>
                  <a:txBody>
                    <a:bodyPr/>
                    <a:lstStyle/>
                    <a:p>
                      <a:r>
                        <a:rPr lang="en-US" sz="2400" dirty="0"/>
                        <a:t>Skilled people find decent and green jobs or start a successful business</a:t>
                      </a:r>
                      <a:endParaRPr lang="en-UG" sz="2400" dirty="0"/>
                    </a:p>
                  </a:txBody>
                  <a:tcPr>
                    <a:solidFill>
                      <a:schemeClr val="accent2">
                        <a:lumMod val="20000"/>
                        <a:lumOff val="80000"/>
                      </a:schemeClr>
                    </a:solidFill>
                  </a:tcPr>
                </a:tc>
                <a:tc>
                  <a:txBody>
                    <a:bodyPr/>
                    <a:lstStyle/>
                    <a:p>
                      <a:r>
                        <a:rPr lang="nl-BE" sz="2400" dirty="0" err="1"/>
                        <a:t>Quality</a:t>
                      </a:r>
                      <a:r>
                        <a:rPr lang="nl-BE" sz="2400" dirty="0"/>
                        <a:t> </a:t>
                      </a:r>
                      <a:r>
                        <a:rPr lang="nl-BE" sz="2400" dirty="0" err="1"/>
                        <a:t>lower</a:t>
                      </a:r>
                      <a:r>
                        <a:rPr lang="nl-BE" sz="2400" dirty="0"/>
                        <a:t> </a:t>
                      </a:r>
                      <a:r>
                        <a:rPr lang="nl-BE" sz="2400" dirty="0" err="1"/>
                        <a:t>secondary</a:t>
                      </a:r>
                      <a:r>
                        <a:rPr lang="nl-BE" sz="2400" dirty="0"/>
                        <a:t> </a:t>
                      </a:r>
                      <a:r>
                        <a:rPr lang="nl-BE" sz="2400" dirty="0" err="1"/>
                        <a:t>education</a:t>
                      </a:r>
                      <a:endParaRPr lang="en-UG" sz="2400" dirty="0"/>
                    </a:p>
                  </a:txBody>
                  <a:tcPr>
                    <a:solidFill>
                      <a:schemeClr val="accent2">
                        <a:lumMod val="20000"/>
                        <a:lumOff val="80000"/>
                      </a:schemeClr>
                    </a:solidFill>
                  </a:tcPr>
                </a:tc>
                <a:tc>
                  <a:txBody>
                    <a:bodyPr/>
                    <a:lstStyle/>
                    <a:p>
                      <a:r>
                        <a:rPr lang="en-US" sz="2400" dirty="0"/>
                        <a:t>Training of health personnel &amp; improved capacity of health </a:t>
                      </a:r>
                      <a:r>
                        <a:rPr lang="en-US" sz="2400" dirty="0" err="1"/>
                        <a:t>centres</a:t>
                      </a:r>
                      <a:r>
                        <a:rPr lang="en-US" sz="2400" dirty="0"/>
                        <a:t> and hospitals</a:t>
                      </a:r>
                      <a:endParaRPr lang="en-UG" sz="2400" dirty="0"/>
                    </a:p>
                  </a:txBody>
                  <a:tcPr>
                    <a:solidFill>
                      <a:schemeClr val="accent2">
                        <a:lumMod val="20000"/>
                        <a:lumOff val="80000"/>
                      </a:schemeClr>
                    </a:solidFill>
                  </a:tcPr>
                </a:tc>
                <a:extLst>
                  <a:ext uri="{0D108BD9-81ED-4DB2-BD59-A6C34878D82A}">
                    <a16:rowId xmlns:a16="http://schemas.microsoft.com/office/drawing/2014/main" val="2123838101"/>
                  </a:ext>
                </a:extLst>
              </a:tr>
            </a:tbl>
          </a:graphicData>
        </a:graphic>
      </p:graphicFrame>
    </p:spTree>
    <p:extLst>
      <p:ext uri="{BB962C8B-B14F-4D97-AF65-F5344CB8AC3E}">
        <p14:creationId xmlns:p14="http://schemas.microsoft.com/office/powerpoint/2010/main" val="1990185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176128"/>
            <a:ext cx="9472360" cy="1361848"/>
          </a:xfrm>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a:t>
            </a:r>
            <a:r>
              <a:rPr lang="fr-BE" b="1" dirty="0" err="1">
                <a:solidFill>
                  <a:srgbClr val="C00000"/>
                </a:solidFill>
              </a:rPr>
              <a:t>sectors</a:t>
            </a:r>
            <a:r>
              <a:rPr lang="fr-BE" b="1" dirty="0">
                <a:solidFill>
                  <a:srgbClr val="C00000"/>
                </a:solidFill>
              </a:rPr>
              <a:t> green </a:t>
            </a:r>
            <a:r>
              <a:rPr lang="fr-BE" b="1" dirty="0" err="1">
                <a:solidFill>
                  <a:srgbClr val="C00000"/>
                </a:solidFill>
              </a:rPr>
              <a:t>economy</a:t>
            </a:r>
            <a:endParaRPr lang="en-US" b="1" dirty="0" err="1">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pPr marL="267970" indent="-267970"/>
            <a:endParaRPr lang="en-GB" dirty="0">
              <a:ea typeface="Calibri" panose="020F0502020204030204"/>
              <a:cs typeface="Calibri" panose="020F0502020204030204"/>
            </a:endParaRPr>
          </a:p>
          <a:p>
            <a:pPr marL="267970" indent="-267970"/>
            <a:endParaRPr lang="en-US" dirty="0">
              <a:ea typeface="Calibri"/>
              <a:cs typeface="Calibri"/>
            </a:endParaRPr>
          </a:p>
          <a:p>
            <a:pPr marL="267970" indent="-267970"/>
            <a:endParaRPr lang="en-US" dirty="0">
              <a:ea typeface="Calibri"/>
              <a:cs typeface="Calibri"/>
            </a:endParaRPr>
          </a:p>
          <a:p>
            <a:pPr marL="267970" indent="-267970"/>
            <a:endParaRPr lang="en-US" dirty="0">
              <a:ea typeface="Calibri"/>
              <a:cs typeface="Calibri"/>
            </a:endParaRPr>
          </a:p>
          <a:p>
            <a:pPr marL="0" indent="0">
              <a:buNone/>
            </a:pPr>
            <a:endParaRPr lang="en-US" i="1" dirty="0">
              <a:ea typeface="Calibri" panose="020F0502020204030204"/>
              <a:cs typeface="Calibri" panose="020F0502020204030204"/>
            </a:endParaRPr>
          </a:p>
        </p:txBody>
      </p:sp>
      <p:graphicFrame>
        <p:nvGraphicFramePr>
          <p:cNvPr id="4" name="Tabel 3">
            <a:extLst>
              <a:ext uri="{FF2B5EF4-FFF2-40B4-BE49-F238E27FC236}">
                <a16:creationId xmlns:a16="http://schemas.microsoft.com/office/drawing/2014/main" id="{DE000D00-54E2-14F2-8335-CDCCB8AA71EB}"/>
              </a:ext>
            </a:extLst>
          </p:cNvPr>
          <p:cNvGraphicFramePr>
            <a:graphicFrameLocks noGrp="1"/>
          </p:cNvGraphicFramePr>
          <p:nvPr>
            <p:extLst>
              <p:ext uri="{D42A27DB-BD31-4B8C-83A1-F6EECF244321}">
                <p14:modId xmlns:p14="http://schemas.microsoft.com/office/powerpoint/2010/main" val="35303767"/>
              </p:ext>
            </p:extLst>
          </p:nvPr>
        </p:nvGraphicFramePr>
        <p:xfrm>
          <a:off x="512124" y="1819936"/>
          <a:ext cx="11212144" cy="4236720"/>
        </p:xfrm>
        <a:graphic>
          <a:graphicData uri="http://schemas.openxmlformats.org/drawingml/2006/table">
            <a:tbl>
              <a:tblPr bandRow="1">
                <a:tableStyleId>{5DA37D80-6434-44D0-A028-1B22A696006F}</a:tableStyleId>
              </a:tblPr>
              <a:tblGrid>
                <a:gridCol w="6616263">
                  <a:extLst>
                    <a:ext uri="{9D8B030D-6E8A-4147-A177-3AD203B41FA5}">
                      <a16:colId xmlns:a16="http://schemas.microsoft.com/office/drawing/2014/main" val="4180100155"/>
                    </a:ext>
                  </a:extLst>
                </a:gridCol>
                <a:gridCol w="4595881">
                  <a:extLst>
                    <a:ext uri="{9D8B030D-6E8A-4147-A177-3AD203B41FA5}">
                      <a16:colId xmlns:a16="http://schemas.microsoft.com/office/drawing/2014/main" val="3778846053"/>
                    </a:ext>
                  </a:extLst>
                </a:gridCol>
              </a:tblGrid>
              <a:tr h="190500">
                <a:tc gridSpan="2">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FR" sz="2400" b="1" kern="1200" dirty="0">
                          <a:solidFill>
                            <a:schemeClr val="tx1"/>
                          </a:solidFill>
                          <a:effectLst/>
                          <a:latin typeface="+mn-lt"/>
                          <a:ea typeface="+mn-ea"/>
                          <a:cs typeface="+mn-cs"/>
                        </a:rPr>
                        <a:t>Green Construction</a:t>
                      </a:r>
                      <a:endParaRPr lang="en-UG" sz="2400" kern="1200" dirty="0">
                        <a:solidFill>
                          <a:schemeClr val="tx1"/>
                        </a:solidFill>
                        <a:effectLst/>
                        <a:latin typeface="+mn-lt"/>
                        <a:ea typeface="+mn-ea"/>
                        <a:cs typeface="+mn-cs"/>
                      </a:endParaRPr>
                    </a:p>
                    <a:p>
                      <a:pPr rtl="0" fontAlgn="base"/>
                      <a:r>
                        <a:rPr lang="en-US" sz="2000" kern="1200" dirty="0">
                          <a:solidFill>
                            <a:schemeClr val="tx1"/>
                          </a:solidFill>
                          <a:effectLst/>
                          <a:latin typeface="+mn-lt"/>
                          <a:ea typeface="+mn-ea"/>
                          <a:cs typeface="+mn-cs"/>
                        </a:rPr>
                        <a:t>Skills development and employment promotion actions in green construction are to </a:t>
                      </a:r>
                      <a:r>
                        <a:rPr lang="en-US" sz="2000" b="1" kern="1200" dirty="0">
                          <a:solidFill>
                            <a:schemeClr val="tx1"/>
                          </a:solidFill>
                          <a:effectLst/>
                          <a:latin typeface="+mn-lt"/>
                          <a:ea typeface="+mn-ea"/>
                          <a:cs typeface="+mn-cs"/>
                        </a:rPr>
                        <a:t>integrate green building and resource efficiency skills and promote the use of green construction materials</a:t>
                      </a:r>
                      <a:r>
                        <a:rPr lang="en-US" sz="2000" kern="1200" dirty="0">
                          <a:solidFill>
                            <a:schemeClr val="tx1"/>
                          </a:solidFill>
                          <a:effectLst/>
                          <a:latin typeface="+mn-lt"/>
                          <a:ea typeface="+mn-ea"/>
                          <a:cs typeface="+mn-cs"/>
                        </a:rPr>
                        <a:t> (e.g. bamboo, eco-bricks, recycled materials). </a:t>
                      </a:r>
                      <a:r>
                        <a:rPr lang="en-US" sz="2000" b="1" kern="1200" dirty="0">
                          <a:solidFill>
                            <a:schemeClr val="tx1"/>
                          </a:solidFill>
                          <a:effectLst/>
                          <a:latin typeface="+mn-lt"/>
                          <a:ea typeface="+mn-ea"/>
                          <a:cs typeface="+mn-cs"/>
                        </a:rPr>
                        <a:t>Applicants can include traditional occupations </a:t>
                      </a:r>
                      <a:r>
                        <a:rPr lang="en-US" sz="2000" kern="1200" dirty="0">
                          <a:solidFill>
                            <a:schemeClr val="tx1"/>
                          </a:solidFill>
                          <a:effectLst/>
                          <a:latin typeface="+mn-lt"/>
                          <a:ea typeface="+mn-ea"/>
                          <a:cs typeface="+mn-cs"/>
                        </a:rPr>
                        <a:t>(i.e. welder, plumber, electrician, bricklayer) that are equally relevant for the green transition in construction, as long they clearly demonstrate that the trainings meet the high quality/standards demanded in the green construction sector and access to employment. </a:t>
                      </a:r>
                      <a:endParaRPr lang="fr-FR" sz="2400" b="1" dirty="0">
                        <a:effectLst/>
                      </a:endParaRPr>
                    </a:p>
                  </a:txBody>
                  <a:tcPr marL="66675" marR="66675"/>
                </a:tc>
                <a:tc hMerge="1">
                  <a:txBody>
                    <a:bodyPr/>
                    <a:lstStyle/>
                    <a:p>
                      <a:endParaRPr lang="nl-NL"/>
                    </a:p>
                  </a:txBody>
                  <a:tcPr marL="66674" marR="66674"/>
                </a:tc>
                <a:extLst>
                  <a:ext uri="{0D108BD9-81ED-4DB2-BD59-A6C34878D82A}">
                    <a16:rowId xmlns:a16="http://schemas.microsoft.com/office/drawing/2014/main" val="2026841562"/>
                  </a:ext>
                </a:extLst>
              </a:tr>
              <a:tr h="190500">
                <a:tc>
                  <a:txBody>
                    <a:bodyPr/>
                    <a:lstStyle/>
                    <a:p>
                      <a:pPr marL="342900" indent="-342900" algn="l">
                        <a:buFont typeface="Arial" panose="020B0604020202020204" pitchFamily="34" charset="0"/>
                        <a:buChar char="•"/>
                      </a:pPr>
                      <a:r>
                        <a:rPr lang="nl-BE" sz="2000" b="0" i="0" u="none" strike="noStrike" baseline="0" dirty="0">
                          <a:latin typeface="+mn-lt"/>
                        </a:rPr>
                        <a:t>ISSB block maker/builder </a:t>
                      </a:r>
                    </a:p>
                    <a:p>
                      <a:pPr marL="342900" indent="-342900" algn="l">
                        <a:buFont typeface="Arial" panose="020B0604020202020204" pitchFamily="34" charset="0"/>
                        <a:buChar char="•"/>
                      </a:pPr>
                      <a:r>
                        <a:rPr lang="nl-BE" sz="2000" b="0" i="0" u="none" strike="noStrike" baseline="0" dirty="0">
                          <a:latin typeface="+mn-lt"/>
                        </a:rPr>
                        <a:t>Green </a:t>
                      </a:r>
                      <a:r>
                        <a:rPr lang="nl-BE" sz="2000" b="0" i="0" u="none" strike="noStrike" baseline="0" dirty="0" err="1">
                          <a:latin typeface="+mn-lt"/>
                        </a:rPr>
                        <a:t>construction</a:t>
                      </a:r>
                      <a:r>
                        <a:rPr lang="nl-BE" sz="2000" b="0" i="0" u="none" strike="noStrike" baseline="0" dirty="0">
                          <a:latin typeface="+mn-lt"/>
                        </a:rPr>
                        <a:t> </a:t>
                      </a:r>
                      <a:r>
                        <a:rPr lang="nl-BE" sz="2000" b="0" i="0" u="none" strike="noStrike" baseline="0" dirty="0" err="1">
                          <a:latin typeface="+mn-lt"/>
                        </a:rPr>
                        <a:t>mason</a:t>
                      </a:r>
                      <a:r>
                        <a:rPr lang="nl-BE" sz="2000" b="0" i="0" u="none" strike="noStrike" baseline="0" dirty="0">
                          <a:latin typeface="+mn-lt"/>
                        </a:rPr>
                        <a:t>  </a:t>
                      </a:r>
                    </a:p>
                    <a:p>
                      <a:pPr marL="342900" indent="-342900" algn="l">
                        <a:buFont typeface="Arial" panose="020B0604020202020204" pitchFamily="34" charset="0"/>
                        <a:buChar char="•"/>
                      </a:pPr>
                      <a:r>
                        <a:rPr lang="nl-BE" sz="2000" b="0" i="0" u="none" strike="noStrike" baseline="0" dirty="0">
                          <a:latin typeface="+mn-lt"/>
                        </a:rPr>
                        <a:t>Machine operator (</a:t>
                      </a:r>
                      <a:r>
                        <a:rPr lang="nl-BE" sz="2000" b="0" i="0" u="none" strike="noStrike" baseline="0" dirty="0" err="1">
                          <a:latin typeface="+mn-lt"/>
                        </a:rPr>
                        <a:t>greening</a:t>
                      </a:r>
                      <a:r>
                        <a:rPr lang="nl-BE" sz="2000" b="0" i="0" u="none" strike="noStrike" baseline="0" dirty="0">
                          <a:latin typeface="+mn-lt"/>
                        </a:rPr>
                        <a:t> systems) </a:t>
                      </a:r>
                    </a:p>
                    <a:p>
                      <a:pPr marL="342900" indent="-342900" algn="l">
                        <a:buFont typeface="Arial" panose="020B0604020202020204" pitchFamily="34" charset="0"/>
                        <a:buChar char="•"/>
                      </a:pPr>
                      <a:r>
                        <a:rPr lang="en-US" sz="2000" b="0" i="0" u="none" strike="noStrike" baseline="0" dirty="0">
                          <a:latin typeface="+mn-lt"/>
                        </a:rPr>
                        <a:t>Carpenter (with focus on integration of sustainable materials, e.g. bamboo) </a:t>
                      </a:r>
                    </a:p>
                    <a:p>
                      <a:pPr marL="342900" indent="-342900" algn="l">
                        <a:buFont typeface="Arial" panose="020B0604020202020204" pitchFamily="34" charset="0"/>
                        <a:buChar char="•"/>
                      </a:pPr>
                      <a:r>
                        <a:rPr lang="nl-BE" sz="2000" b="0" i="0" u="none" strike="noStrike" baseline="0" dirty="0" err="1">
                          <a:latin typeface="+mn-lt"/>
                        </a:rPr>
                        <a:t>Sustainable</a:t>
                      </a:r>
                      <a:r>
                        <a:rPr lang="nl-BE" sz="2000" b="0" i="0" u="none" strike="noStrike" baseline="0" dirty="0">
                          <a:latin typeface="+mn-lt"/>
                        </a:rPr>
                        <a:t> </a:t>
                      </a:r>
                      <a:r>
                        <a:rPr lang="nl-BE" sz="2000" b="0" i="0" u="none" strike="noStrike" baseline="0" dirty="0" err="1">
                          <a:latin typeface="+mn-lt"/>
                        </a:rPr>
                        <a:t>timber</a:t>
                      </a:r>
                      <a:r>
                        <a:rPr lang="nl-BE" sz="2000" b="0" i="0" u="none" strike="noStrike" baseline="0" dirty="0">
                          <a:latin typeface="+mn-lt"/>
                        </a:rPr>
                        <a:t> producer (i.e. </a:t>
                      </a:r>
                      <a:r>
                        <a:rPr lang="nl-BE" sz="2000" b="0" i="0" u="none" strike="noStrike" baseline="0" dirty="0" err="1">
                          <a:latin typeface="+mn-lt"/>
                        </a:rPr>
                        <a:t>eco-certified</a:t>
                      </a:r>
                      <a:r>
                        <a:rPr lang="nl-BE" sz="2000" b="0" i="0" u="none" strike="noStrike" baseline="0" dirty="0">
                          <a:latin typeface="+mn-lt"/>
                        </a:rPr>
                        <a:t> </a:t>
                      </a:r>
                      <a:r>
                        <a:rPr lang="nl-BE" sz="2000" b="0" i="0" u="none" strike="noStrike" baseline="0" dirty="0" err="1">
                          <a:latin typeface="+mn-lt"/>
                        </a:rPr>
                        <a:t>timber</a:t>
                      </a:r>
                      <a:r>
                        <a:rPr lang="nl-BE" sz="2000" b="0" i="0" u="none" strike="noStrike" baseline="0" dirty="0">
                          <a:latin typeface="+mn-lt"/>
                        </a:rPr>
                        <a:t>) </a:t>
                      </a:r>
                    </a:p>
                  </a:txBody>
                  <a:tcPr marL="66675" marR="66675" marT="0" marB="0"/>
                </a:tc>
                <a:tc>
                  <a:txBody>
                    <a:bodyPr/>
                    <a:lstStyle/>
                    <a:p>
                      <a:pPr marL="457200" indent="-457200" algn="l">
                        <a:buFont typeface="Arial" panose="020B0604020202020204" pitchFamily="34" charset="0"/>
                        <a:buChar char="•"/>
                      </a:pPr>
                      <a:r>
                        <a:rPr lang="nl-BE" sz="2000" b="0" i="0" u="none" strike="noStrike" baseline="0" dirty="0" err="1">
                          <a:latin typeface="+mn-lt"/>
                        </a:rPr>
                        <a:t>Sustainable</a:t>
                      </a:r>
                      <a:r>
                        <a:rPr lang="nl-BE" sz="2000" b="0" i="0" u="none" strike="noStrike" baseline="0" dirty="0">
                          <a:latin typeface="+mn-lt"/>
                        </a:rPr>
                        <a:t> </a:t>
                      </a:r>
                      <a:r>
                        <a:rPr lang="nl-BE" sz="2000" b="0" i="0" u="none" strike="noStrike" baseline="0" dirty="0" err="1">
                          <a:latin typeface="+mn-lt"/>
                        </a:rPr>
                        <a:t>timber</a:t>
                      </a:r>
                      <a:r>
                        <a:rPr lang="nl-BE" sz="2000" b="0" i="0" u="none" strike="noStrike" baseline="0" dirty="0">
                          <a:latin typeface="+mn-lt"/>
                        </a:rPr>
                        <a:t> processor </a:t>
                      </a:r>
                    </a:p>
                    <a:p>
                      <a:pPr marL="457200" indent="-457200" algn="l">
                        <a:buFont typeface="Arial" panose="020B0604020202020204" pitchFamily="34" charset="0"/>
                        <a:buChar char="•"/>
                      </a:pPr>
                      <a:r>
                        <a:rPr lang="nl-BE" sz="2000" b="0" i="0" u="none" strike="noStrike" baseline="0" dirty="0" err="1">
                          <a:latin typeface="+mn-lt"/>
                        </a:rPr>
                        <a:t>Bamboo</a:t>
                      </a:r>
                      <a:r>
                        <a:rPr lang="nl-BE" sz="2000" b="0" i="0" u="none" strike="noStrike" baseline="0" dirty="0">
                          <a:latin typeface="+mn-lt"/>
                        </a:rPr>
                        <a:t> producer </a:t>
                      </a:r>
                    </a:p>
                    <a:p>
                      <a:pPr marL="457200" indent="-457200" algn="l">
                        <a:buFont typeface="Arial" panose="020B0604020202020204" pitchFamily="34" charset="0"/>
                        <a:buChar char="•"/>
                      </a:pPr>
                      <a:r>
                        <a:rPr lang="nl-BE" sz="2000" b="0" i="0" u="none" strike="noStrike" baseline="0" dirty="0" err="1">
                          <a:latin typeface="+mn-lt"/>
                        </a:rPr>
                        <a:t>Bamboo</a:t>
                      </a:r>
                      <a:r>
                        <a:rPr lang="nl-BE" sz="2000" b="0" i="0" u="none" strike="noStrike" baseline="0" dirty="0">
                          <a:latin typeface="+mn-lt"/>
                        </a:rPr>
                        <a:t> processor </a:t>
                      </a:r>
                    </a:p>
                    <a:p>
                      <a:pPr marL="457200" indent="-457200" algn="l">
                        <a:buFont typeface="Arial" panose="020B0604020202020204" pitchFamily="34" charset="0"/>
                        <a:buChar char="•"/>
                      </a:pPr>
                      <a:r>
                        <a:rPr lang="nl-BE" sz="2000" b="0" i="0" u="none" strike="noStrike" baseline="0" dirty="0" err="1">
                          <a:latin typeface="+mn-lt"/>
                        </a:rPr>
                        <a:t>Bamboo</a:t>
                      </a:r>
                      <a:r>
                        <a:rPr lang="nl-BE" sz="2000" b="0" i="0" u="none" strike="noStrike" baseline="0" dirty="0">
                          <a:latin typeface="+mn-lt"/>
                        </a:rPr>
                        <a:t> </a:t>
                      </a:r>
                      <a:r>
                        <a:rPr lang="nl-BE" sz="2000" b="0" i="0" u="none" strike="noStrike" baseline="0" dirty="0" err="1">
                          <a:latin typeface="+mn-lt"/>
                        </a:rPr>
                        <a:t>craftsman</a:t>
                      </a:r>
                      <a:r>
                        <a:rPr lang="nl-BE" sz="2000" b="0" i="0" u="none" strike="noStrike" baseline="0" dirty="0">
                          <a:latin typeface="+mn-lt"/>
                        </a:rPr>
                        <a:t>/</a:t>
                      </a:r>
                      <a:r>
                        <a:rPr lang="nl-BE" sz="2000" b="0" i="0" u="none" strike="noStrike" baseline="0" dirty="0" err="1">
                          <a:latin typeface="+mn-lt"/>
                        </a:rPr>
                        <a:t>artisan</a:t>
                      </a:r>
                      <a:r>
                        <a:rPr lang="nl-BE" sz="2000" b="0" i="0" u="none" strike="noStrike" baseline="0" dirty="0">
                          <a:latin typeface="+mn-lt"/>
                        </a:rPr>
                        <a:t>  </a:t>
                      </a:r>
                    </a:p>
                    <a:p>
                      <a:pPr marL="457200" indent="-457200" algn="l">
                        <a:buFont typeface="Arial" panose="020B0604020202020204" pitchFamily="34" charset="0"/>
                        <a:buChar char="•"/>
                      </a:pPr>
                      <a:r>
                        <a:rPr lang="nl-BE" sz="2000" b="0" i="0" u="none" strike="noStrike" baseline="0" dirty="0" err="1">
                          <a:latin typeface="+mn-lt"/>
                        </a:rPr>
                        <a:t>Bamboopole</a:t>
                      </a:r>
                      <a:r>
                        <a:rPr lang="nl-BE" sz="2000" b="0" i="0" u="none" strike="noStrike" baseline="0" dirty="0">
                          <a:latin typeface="+mn-lt"/>
                        </a:rPr>
                        <a:t> treatment </a:t>
                      </a:r>
                      <a:r>
                        <a:rPr lang="nl-BE" sz="2000" b="0" i="0" u="none" strike="noStrike" baseline="0" dirty="0" err="1">
                          <a:latin typeface="+mn-lt"/>
                        </a:rPr>
                        <a:t>assistant</a:t>
                      </a:r>
                      <a:r>
                        <a:rPr lang="nl-BE" sz="2000" b="0" i="0" u="none" strike="noStrike" baseline="0" dirty="0">
                          <a:latin typeface="+mn-lt"/>
                        </a:rPr>
                        <a:t> </a:t>
                      </a:r>
                      <a:endParaRPr lang="en-UG" sz="6000" dirty="0">
                        <a:effectLst/>
                        <a:latin typeface="+mn-lt"/>
                        <a:ea typeface="Times New Roman" panose="02020603050405020304" pitchFamily="18" charset="0"/>
                        <a:cs typeface="Times New Roman" panose="02020603050405020304" pitchFamily="18" charset="0"/>
                      </a:endParaRPr>
                    </a:p>
                    <a:p>
                      <a:pPr algn="l"/>
                      <a:endParaRPr lang="en-UG" sz="2800" dirty="0">
                        <a:effectLst/>
                        <a:latin typeface="+mn-lt"/>
                        <a:ea typeface="Times New Roman" panose="02020603050405020304" pitchFamily="18" charset="0"/>
                        <a:cs typeface="Times New Roman" panose="02020603050405020304" pitchFamily="18" charset="0"/>
                      </a:endParaRPr>
                    </a:p>
                  </a:txBody>
                  <a:tcPr marL="66675" marR="66675" marT="0" marB="0"/>
                </a:tc>
                <a:extLst>
                  <a:ext uri="{0D108BD9-81ED-4DB2-BD59-A6C34878D82A}">
                    <a16:rowId xmlns:a16="http://schemas.microsoft.com/office/drawing/2014/main" val="2808563213"/>
                  </a:ext>
                </a:extLst>
              </a:tr>
            </a:tbl>
          </a:graphicData>
        </a:graphic>
      </p:graphicFrame>
    </p:spTree>
    <p:extLst>
      <p:ext uri="{BB962C8B-B14F-4D97-AF65-F5344CB8AC3E}">
        <p14:creationId xmlns:p14="http://schemas.microsoft.com/office/powerpoint/2010/main" val="4226062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176128"/>
            <a:ext cx="9472360" cy="1361848"/>
          </a:xfrm>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a:t>
            </a:r>
            <a:r>
              <a:rPr lang="fr-BE" b="1" dirty="0" err="1">
                <a:solidFill>
                  <a:srgbClr val="C00000"/>
                </a:solidFill>
              </a:rPr>
              <a:t>sectors</a:t>
            </a:r>
            <a:r>
              <a:rPr lang="fr-BE" b="1" dirty="0">
                <a:solidFill>
                  <a:srgbClr val="C00000"/>
                </a:solidFill>
              </a:rPr>
              <a:t> green </a:t>
            </a:r>
            <a:r>
              <a:rPr lang="fr-BE" b="1" dirty="0" err="1">
                <a:solidFill>
                  <a:srgbClr val="C00000"/>
                </a:solidFill>
              </a:rPr>
              <a:t>economy</a:t>
            </a:r>
            <a:endParaRPr lang="en-US" b="1" dirty="0" err="1">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pPr marL="267970" indent="-267970"/>
            <a:endParaRPr lang="en-GB" dirty="0">
              <a:ea typeface="Calibri" panose="020F0502020204030204"/>
              <a:cs typeface="Calibri" panose="020F0502020204030204"/>
            </a:endParaRPr>
          </a:p>
          <a:p>
            <a:pPr marL="267970" indent="-267970"/>
            <a:endParaRPr lang="en-US" dirty="0">
              <a:ea typeface="Calibri"/>
              <a:cs typeface="Calibri"/>
            </a:endParaRPr>
          </a:p>
          <a:p>
            <a:pPr marL="267970" indent="-267970"/>
            <a:endParaRPr lang="en-US" dirty="0">
              <a:ea typeface="Calibri"/>
              <a:cs typeface="Calibri"/>
            </a:endParaRPr>
          </a:p>
          <a:p>
            <a:pPr marL="267970" indent="-267970"/>
            <a:endParaRPr lang="en-US" dirty="0">
              <a:ea typeface="Calibri"/>
              <a:cs typeface="Calibri"/>
            </a:endParaRPr>
          </a:p>
          <a:p>
            <a:pPr marL="0" indent="0">
              <a:buNone/>
            </a:pPr>
            <a:endParaRPr lang="en-US" i="1" dirty="0">
              <a:ea typeface="Calibri" panose="020F0502020204030204"/>
              <a:cs typeface="Calibri" panose="020F0502020204030204"/>
            </a:endParaRPr>
          </a:p>
        </p:txBody>
      </p:sp>
      <p:graphicFrame>
        <p:nvGraphicFramePr>
          <p:cNvPr id="4" name="Tabel 3">
            <a:extLst>
              <a:ext uri="{FF2B5EF4-FFF2-40B4-BE49-F238E27FC236}">
                <a16:creationId xmlns:a16="http://schemas.microsoft.com/office/drawing/2014/main" id="{DE000D00-54E2-14F2-8335-CDCCB8AA71EB}"/>
              </a:ext>
            </a:extLst>
          </p:cNvPr>
          <p:cNvGraphicFramePr>
            <a:graphicFrameLocks noGrp="1"/>
          </p:cNvGraphicFramePr>
          <p:nvPr/>
        </p:nvGraphicFramePr>
        <p:xfrm>
          <a:off x="774686" y="1744112"/>
          <a:ext cx="10642628" cy="4419600"/>
        </p:xfrm>
        <a:graphic>
          <a:graphicData uri="http://schemas.openxmlformats.org/drawingml/2006/table">
            <a:tbl>
              <a:tblPr bandRow="1">
                <a:tableStyleId>{5DA37D80-6434-44D0-A028-1B22A696006F}</a:tableStyleId>
              </a:tblPr>
              <a:tblGrid>
                <a:gridCol w="10642628">
                  <a:extLst>
                    <a:ext uri="{9D8B030D-6E8A-4147-A177-3AD203B41FA5}">
                      <a16:colId xmlns:a16="http://schemas.microsoft.com/office/drawing/2014/main" val="4180100155"/>
                    </a:ext>
                  </a:extLst>
                </a:gridCol>
              </a:tblGrid>
              <a:tr h="190500">
                <a:tc>
                  <a:txBody>
                    <a:bodyPr/>
                    <a:lstStyle/>
                    <a:p>
                      <a:r>
                        <a:rPr lang="nl-BE" sz="2000" b="1" i="0" u="none" strike="noStrike" kern="1200" baseline="0" dirty="0" err="1">
                          <a:solidFill>
                            <a:schemeClr val="tx1"/>
                          </a:solidFill>
                          <a:latin typeface="+mn-lt"/>
                          <a:ea typeface="+mn-ea"/>
                          <a:cs typeface="+mn-cs"/>
                        </a:rPr>
                        <a:t>Sustainable</a:t>
                      </a:r>
                      <a:r>
                        <a:rPr lang="nl-BE" sz="2000" b="1" i="0" u="none" strike="noStrike" kern="1200" baseline="0" dirty="0">
                          <a:solidFill>
                            <a:schemeClr val="tx1"/>
                          </a:solidFill>
                          <a:latin typeface="+mn-lt"/>
                          <a:ea typeface="+mn-ea"/>
                          <a:cs typeface="+mn-cs"/>
                        </a:rPr>
                        <a:t> </a:t>
                      </a:r>
                      <a:r>
                        <a:rPr lang="nl-BE" sz="2000" b="1" i="0" u="none" strike="noStrike" kern="1200" baseline="0" dirty="0" err="1">
                          <a:solidFill>
                            <a:schemeClr val="tx1"/>
                          </a:solidFill>
                          <a:latin typeface="+mn-lt"/>
                          <a:ea typeface="+mn-ea"/>
                          <a:cs typeface="+mn-cs"/>
                        </a:rPr>
                        <a:t>tourism</a:t>
                      </a:r>
                      <a:r>
                        <a:rPr lang="nl-BE" sz="2000" b="1" i="0" u="none" strike="noStrike" kern="1200" baseline="0" dirty="0">
                          <a:solidFill>
                            <a:schemeClr val="tx1"/>
                          </a:solidFill>
                          <a:latin typeface="+mn-lt"/>
                          <a:ea typeface="+mn-ea"/>
                          <a:cs typeface="+mn-cs"/>
                        </a:rPr>
                        <a:t>  </a:t>
                      </a:r>
                    </a:p>
                    <a:p>
                      <a:r>
                        <a:rPr lang="en-US" sz="1800" b="0" i="0" u="none" strike="noStrike" kern="1200" baseline="0" dirty="0">
                          <a:solidFill>
                            <a:schemeClr val="tx1"/>
                          </a:solidFill>
                          <a:latin typeface="+mn-lt"/>
                          <a:ea typeface="+mn-ea"/>
                          <a:cs typeface="+mn-cs"/>
                        </a:rPr>
                        <a:t>The sustainable tourism and hospitality value chain takes full account of its current and future economic, social and environmental impacts, addressing the needs of visitors, the industry, the environment and host communities. In this regard, the Call promotes actions that </a:t>
                      </a:r>
                      <a:r>
                        <a:rPr lang="en-US" sz="1800" b="1" i="0" u="none" strike="noStrike" kern="1200" baseline="0" dirty="0">
                          <a:solidFill>
                            <a:schemeClr val="tx1"/>
                          </a:solidFill>
                          <a:latin typeface="+mn-lt"/>
                          <a:ea typeface="+mn-ea"/>
                          <a:cs typeface="+mn-cs"/>
                        </a:rPr>
                        <a:t>address skill gaps and promote employment opportunities </a:t>
                      </a:r>
                      <a:r>
                        <a:rPr lang="en-US" sz="1800" b="0" i="0" u="none" strike="noStrike" kern="1200" baseline="0" dirty="0">
                          <a:solidFill>
                            <a:schemeClr val="tx1"/>
                          </a:solidFill>
                          <a:latin typeface="+mn-lt"/>
                          <a:ea typeface="+mn-ea"/>
                          <a:cs typeface="+mn-cs"/>
                        </a:rPr>
                        <a:t>for youth in leisure and business tourism, </a:t>
                      </a:r>
                      <a:r>
                        <a:rPr lang="en-US" sz="1800" b="1" i="0" u="none" strike="noStrike" kern="1200" baseline="0" dirty="0">
                          <a:solidFill>
                            <a:schemeClr val="tx1"/>
                          </a:solidFill>
                          <a:latin typeface="+mn-lt"/>
                          <a:ea typeface="+mn-ea"/>
                          <a:cs typeface="+mn-cs"/>
                        </a:rPr>
                        <a:t>while contributing to the conservation and restoration of the natural environment and cultural heritage, and inclusion of the local community</a:t>
                      </a:r>
                      <a:r>
                        <a:rPr lang="en-US" sz="1800" b="0" i="0" u="none" strike="noStrike" kern="1200" baseline="0" dirty="0">
                          <a:solidFill>
                            <a:schemeClr val="tx1"/>
                          </a:solidFill>
                          <a:latin typeface="+mn-lt"/>
                          <a:ea typeface="+mn-ea"/>
                          <a:cs typeface="+mn-cs"/>
                        </a:rPr>
                        <a:t>. The Call for Proposals focuses on occupations within the following segments of the tourism value chain:  </a:t>
                      </a:r>
                    </a:p>
                    <a:p>
                      <a:r>
                        <a:rPr lang="nl-BE" sz="1800" b="0" i="0" u="none" strike="noStrike" kern="1200" baseline="0" dirty="0">
                          <a:solidFill>
                            <a:schemeClr val="tx1"/>
                          </a:solidFill>
                          <a:latin typeface="+mn-lt"/>
                          <a:ea typeface="+mn-ea"/>
                          <a:cs typeface="+mn-cs"/>
                        </a:rPr>
                        <a:t>(1) </a:t>
                      </a:r>
                      <a:r>
                        <a:rPr lang="nl-BE" sz="1800" b="0" i="0" u="sng" strike="noStrike" kern="1200" baseline="0" dirty="0" err="1">
                          <a:solidFill>
                            <a:schemeClr val="tx1"/>
                          </a:solidFill>
                          <a:latin typeface="+mn-lt"/>
                          <a:ea typeface="+mn-ea"/>
                          <a:cs typeface="+mn-cs"/>
                        </a:rPr>
                        <a:t>Sustainable</a:t>
                      </a:r>
                      <a:r>
                        <a:rPr lang="nl-BE" sz="1800" b="0" i="0" u="sng" strike="noStrike" kern="1200" baseline="0" dirty="0">
                          <a:solidFill>
                            <a:schemeClr val="tx1"/>
                          </a:solidFill>
                          <a:latin typeface="+mn-lt"/>
                          <a:ea typeface="+mn-ea"/>
                          <a:cs typeface="+mn-cs"/>
                        </a:rPr>
                        <a:t> </a:t>
                      </a:r>
                      <a:r>
                        <a:rPr lang="nl-BE" sz="1800" b="0" i="0" u="sng" strike="noStrike" kern="1200" baseline="0" dirty="0" err="1">
                          <a:solidFill>
                            <a:schemeClr val="tx1"/>
                          </a:solidFill>
                          <a:latin typeface="+mn-lt"/>
                          <a:ea typeface="+mn-ea"/>
                          <a:cs typeface="+mn-cs"/>
                        </a:rPr>
                        <a:t>attractions</a:t>
                      </a:r>
                      <a:r>
                        <a:rPr lang="nl-BE" sz="1800" b="0" i="0" u="sng" strike="noStrike" kern="1200" baseline="0" dirty="0">
                          <a:solidFill>
                            <a:schemeClr val="tx1"/>
                          </a:solidFill>
                          <a:latin typeface="+mn-lt"/>
                          <a:ea typeface="+mn-ea"/>
                          <a:cs typeface="+mn-cs"/>
                        </a:rPr>
                        <a:t> </a:t>
                      </a:r>
                      <a:r>
                        <a:rPr lang="nl-BE" sz="1800" b="0" i="0" u="sng" strike="noStrike" kern="1200" baseline="0" dirty="0" err="1">
                          <a:solidFill>
                            <a:schemeClr val="tx1"/>
                          </a:solidFill>
                          <a:latin typeface="+mn-lt"/>
                          <a:ea typeface="+mn-ea"/>
                          <a:cs typeface="+mn-cs"/>
                        </a:rPr>
                        <a:t>and</a:t>
                      </a:r>
                      <a:r>
                        <a:rPr lang="nl-BE" sz="1800" b="0" i="0" u="sng" strike="noStrike" kern="1200" baseline="0" dirty="0">
                          <a:solidFill>
                            <a:schemeClr val="tx1"/>
                          </a:solidFill>
                          <a:latin typeface="+mn-lt"/>
                          <a:ea typeface="+mn-ea"/>
                          <a:cs typeface="+mn-cs"/>
                        </a:rPr>
                        <a:t> </a:t>
                      </a:r>
                      <a:r>
                        <a:rPr lang="nl-BE" sz="1800" b="0" i="0" u="sng" strike="noStrike" kern="1200" baseline="0" dirty="0" err="1">
                          <a:solidFill>
                            <a:schemeClr val="tx1"/>
                          </a:solidFill>
                          <a:latin typeface="+mn-lt"/>
                          <a:ea typeface="+mn-ea"/>
                          <a:cs typeface="+mn-cs"/>
                        </a:rPr>
                        <a:t>tourist</a:t>
                      </a:r>
                      <a:r>
                        <a:rPr lang="nl-BE" sz="1800" b="0" i="0" u="sng" strike="noStrike" kern="1200" baseline="0" dirty="0">
                          <a:solidFill>
                            <a:schemeClr val="tx1"/>
                          </a:solidFill>
                          <a:latin typeface="+mn-lt"/>
                          <a:ea typeface="+mn-ea"/>
                          <a:cs typeface="+mn-cs"/>
                        </a:rPr>
                        <a:t> </a:t>
                      </a:r>
                      <a:r>
                        <a:rPr lang="nl-BE" sz="1800" b="0" i="0" u="sng" strike="noStrike" kern="1200" baseline="0" dirty="0" err="1">
                          <a:solidFill>
                            <a:schemeClr val="tx1"/>
                          </a:solidFill>
                          <a:latin typeface="+mn-lt"/>
                          <a:ea typeface="+mn-ea"/>
                          <a:cs typeface="+mn-cs"/>
                        </a:rPr>
                        <a:t>activities</a:t>
                      </a:r>
                      <a:r>
                        <a:rPr lang="nl-BE" sz="1800" b="0" i="0" u="none" strike="noStrike" kern="1200" baseline="0" dirty="0">
                          <a:solidFill>
                            <a:schemeClr val="tx1"/>
                          </a:solidFill>
                          <a:latin typeface="+mn-lt"/>
                          <a:ea typeface="+mn-ea"/>
                          <a:cs typeface="+mn-cs"/>
                        </a:rPr>
                        <a:t>: </a:t>
                      </a:r>
                      <a:r>
                        <a:rPr lang="nl-BE" sz="1800" b="0" i="0" u="none" strike="noStrike" kern="1200" baseline="0" dirty="0" err="1">
                          <a:solidFill>
                            <a:schemeClr val="tx1"/>
                          </a:solidFill>
                          <a:latin typeface="+mn-lt"/>
                          <a:ea typeface="+mn-ea"/>
                          <a:cs typeface="+mn-cs"/>
                        </a:rPr>
                        <a:t>sustainable</a:t>
                      </a:r>
                      <a:r>
                        <a:rPr lang="nl-BE" sz="1800" b="0" i="0" u="none" strike="noStrike" kern="1200" baseline="0" dirty="0">
                          <a:solidFill>
                            <a:schemeClr val="tx1"/>
                          </a:solidFill>
                          <a:latin typeface="+mn-lt"/>
                          <a:ea typeface="+mn-ea"/>
                          <a:cs typeface="+mn-cs"/>
                        </a:rPr>
                        <a:t> nature-</a:t>
                      </a:r>
                      <a:r>
                        <a:rPr lang="nl-BE" sz="1800" b="0" i="0" u="none" strike="noStrike" kern="1200" baseline="0" dirty="0" err="1">
                          <a:solidFill>
                            <a:schemeClr val="tx1"/>
                          </a:solidFill>
                          <a:latin typeface="+mn-lt"/>
                          <a:ea typeface="+mn-ea"/>
                          <a:cs typeface="+mn-cs"/>
                        </a:rPr>
                        <a:t>based</a:t>
                      </a:r>
                      <a:r>
                        <a:rPr lang="nl-BE" sz="1800" b="0" i="0" u="none" strike="noStrike" kern="1200" baseline="0" dirty="0">
                          <a:solidFill>
                            <a:schemeClr val="tx1"/>
                          </a:solidFill>
                          <a:latin typeface="+mn-lt"/>
                          <a:ea typeface="+mn-ea"/>
                          <a:cs typeface="+mn-cs"/>
                        </a:rPr>
                        <a:t> </a:t>
                      </a:r>
                      <a:r>
                        <a:rPr lang="nl-BE" sz="1800" b="0" i="0" u="none" strike="noStrike" kern="1200" baseline="0" dirty="0" err="1">
                          <a:solidFill>
                            <a:schemeClr val="tx1"/>
                          </a:solidFill>
                          <a:latin typeface="+mn-lt"/>
                          <a:ea typeface="+mn-ea"/>
                          <a:cs typeface="+mn-cs"/>
                        </a:rPr>
                        <a:t>experiences</a:t>
                      </a:r>
                      <a:r>
                        <a:rPr lang="nl-BE" sz="1800" b="0" i="0" u="none" strike="noStrike" kern="1200" baseline="0" dirty="0">
                          <a:solidFill>
                            <a:schemeClr val="tx1"/>
                          </a:solidFill>
                          <a:latin typeface="+mn-lt"/>
                          <a:ea typeface="+mn-ea"/>
                          <a:cs typeface="+mn-cs"/>
                        </a:rPr>
                        <a:t>, ie. </a:t>
                      </a:r>
                      <a:r>
                        <a:rPr lang="en-US" sz="1800" b="0" i="0" u="none" strike="noStrike" kern="1200" baseline="0" dirty="0">
                          <a:solidFill>
                            <a:schemeClr val="tx1"/>
                          </a:solidFill>
                          <a:latin typeface="+mn-lt"/>
                          <a:ea typeface="+mn-ea"/>
                          <a:cs typeface="+mn-cs"/>
                        </a:rPr>
                        <a:t>wildlife/natural parks, sustainable </a:t>
                      </a:r>
                      <a:r>
                        <a:rPr lang="en-US" sz="1800" b="0" i="0" u="none" strike="noStrike" kern="1200" baseline="0" dirty="0" err="1">
                          <a:solidFill>
                            <a:schemeClr val="tx1"/>
                          </a:solidFill>
                          <a:latin typeface="+mn-lt"/>
                          <a:ea typeface="+mn-ea"/>
                          <a:cs typeface="+mn-cs"/>
                        </a:rPr>
                        <a:t>agri</a:t>
                      </a:r>
                      <a:r>
                        <a:rPr lang="en-US" sz="1800" b="0" i="0" u="none" strike="noStrike" kern="1200" baseline="0" dirty="0">
                          <a:solidFill>
                            <a:schemeClr val="tx1"/>
                          </a:solidFill>
                          <a:latin typeface="+mn-lt"/>
                          <a:ea typeface="+mn-ea"/>
                          <a:cs typeface="+mn-cs"/>
                        </a:rPr>
                        <a:t>-tourism and adventure and recreative tourism (hiking, (trail)running, cycling, rafting, kayak, canoeing, trekking or climbing, bird watching), and community-based cultural tourism (culture and heritage experiences, sustainable crafts).   </a:t>
                      </a:r>
                    </a:p>
                    <a:p>
                      <a:r>
                        <a:rPr lang="en-US" sz="1800" b="0" i="0" u="none" strike="noStrike" kern="1200" baseline="0" dirty="0">
                          <a:solidFill>
                            <a:schemeClr val="tx1"/>
                          </a:solidFill>
                          <a:latin typeface="+mn-lt"/>
                          <a:ea typeface="+mn-ea"/>
                          <a:cs typeface="+mn-cs"/>
                        </a:rPr>
                        <a:t>(2) </a:t>
                      </a:r>
                      <a:r>
                        <a:rPr lang="en-US" sz="1800" b="0" i="0" u="sng" strike="noStrike" kern="1200" baseline="0" dirty="0">
                          <a:solidFill>
                            <a:schemeClr val="tx1"/>
                          </a:solidFill>
                          <a:latin typeface="+mn-lt"/>
                          <a:ea typeface="+mn-ea"/>
                          <a:cs typeface="+mn-cs"/>
                        </a:rPr>
                        <a:t>Sustainable accommodation</a:t>
                      </a:r>
                      <a:r>
                        <a:rPr lang="en-US" sz="1800" b="0" i="0" u="none" strike="noStrike" kern="1200" baseline="0" dirty="0">
                          <a:solidFill>
                            <a:schemeClr val="tx1"/>
                          </a:solidFill>
                          <a:latin typeface="+mn-lt"/>
                          <a:ea typeface="+mn-ea"/>
                          <a:cs typeface="+mn-cs"/>
                        </a:rPr>
                        <a:t>: eco-friendly hotels, lodges, guesthouses, hostels, cottages, tented camps and camp grounds, community-based accommodation establishments (</a:t>
                      </a:r>
                      <a:r>
                        <a:rPr lang="en-US" sz="1800" b="0" i="0" u="none" strike="noStrike" kern="1200" baseline="0" dirty="0" err="1">
                          <a:solidFill>
                            <a:schemeClr val="tx1"/>
                          </a:solidFill>
                          <a:latin typeface="+mn-lt"/>
                          <a:ea typeface="+mn-ea"/>
                          <a:cs typeface="+mn-cs"/>
                        </a:rPr>
                        <a:t>bandas</a:t>
                      </a:r>
                      <a:r>
                        <a:rPr lang="en-US" sz="1800" b="0" i="0" u="none" strike="noStrike" kern="1200" baseline="0" dirty="0">
                          <a:solidFill>
                            <a:schemeClr val="tx1"/>
                          </a:solidFill>
                          <a:latin typeface="+mn-lt"/>
                          <a:ea typeface="+mn-ea"/>
                          <a:cs typeface="+mn-cs"/>
                        </a:rPr>
                        <a:t>), </a:t>
                      </a:r>
                      <a:r>
                        <a:rPr lang="nl-BE" sz="1800" b="0" i="0" u="none" strike="noStrike" kern="1200" baseline="0" dirty="0" err="1">
                          <a:solidFill>
                            <a:schemeClr val="tx1"/>
                          </a:solidFill>
                          <a:latin typeface="+mn-lt"/>
                          <a:ea typeface="+mn-ea"/>
                          <a:cs typeface="+mn-cs"/>
                        </a:rPr>
                        <a:t>homestays</a:t>
                      </a:r>
                      <a:r>
                        <a:rPr lang="nl-BE" sz="1800" b="0" i="0" u="none" strike="noStrike" kern="1200" baseline="0" dirty="0">
                          <a:solidFill>
                            <a:schemeClr val="tx1"/>
                          </a:solidFill>
                          <a:latin typeface="+mn-lt"/>
                          <a:ea typeface="+mn-ea"/>
                          <a:cs typeface="+mn-cs"/>
                        </a:rPr>
                        <a:t>.   </a:t>
                      </a:r>
                    </a:p>
                    <a:p>
                      <a:r>
                        <a:rPr lang="en-US" sz="1800" b="0" i="0" u="none" strike="noStrike" kern="1200" baseline="0" dirty="0">
                          <a:solidFill>
                            <a:schemeClr val="tx1"/>
                          </a:solidFill>
                          <a:latin typeface="+mn-lt"/>
                          <a:ea typeface="+mn-ea"/>
                          <a:cs typeface="+mn-cs"/>
                        </a:rPr>
                        <a:t>(3) </a:t>
                      </a:r>
                      <a:r>
                        <a:rPr lang="en-US" sz="1800" b="0" i="0" u="sng" strike="noStrike" kern="1200" baseline="0" dirty="0">
                          <a:solidFill>
                            <a:schemeClr val="tx1"/>
                          </a:solidFill>
                          <a:latin typeface="+mn-lt"/>
                          <a:ea typeface="+mn-ea"/>
                          <a:cs typeface="+mn-cs"/>
                        </a:rPr>
                        <a:t>Food and beverages</a:t>
                      </a:r>
                      <a:r>
                        <a:rPr lang="en-US" sz="1800" b="0" i="0" u="none" strike="noStrike" kern="1200" baseline="0" dirty="0">
                          <a:solidFill>
                            <a:schemeClr val="tx1"/>
                          </a:solidFill>
                          <a:latin typeface="+mn-lt"/>
                          <a:ea typeface="+mn-ea"/>
                          <a:cs typeface="+mn-cs"/>
                        </a:rPr>
                        <a:t>: organic and locally sourced food production, processing or preparation for visitors and tourism facilities by youth community groups, restaurants, pubs, bakeries, catering services, and on-farm (</a:t>
                      </a:r>
                      <a:r>
                        <a:rPr lang="en-US" sz="1800" b="0" i="0" u="none" strike="noStrike" kern="1200" baseline="0" dirty="0" err="1">
                          <a:solidFill>
                            <a:schemeClr val="tx1"/>
                          </a:solidFill>
                          <a:latin typeface="+mn-lt"/>
                          <a:ea typeface="+mn-ea"/>
                          <a:cs typeface="+mn-cs"/>
                        </a:rPr>
                        <a:t>agri</a:t>
                      </a:r>
                      <a:r>
                        <a:rPr lang="en-US" sz="1800" b="0" i="0" u="none" strike="noStrike" kern="1200" baseline="0" dirty="0">
                          <a:solidFill>
                            <a:schemeClr val="tx1"/>
                          </a:solidFill>
                          <a:latin typeface="+mn-lt"/>
                          <a:ea typeface="+mn-ea"/>
                          <a:cs typeface="+mn-cs"/>
                        </a:rPr>
                        <a:t>-tourism). </a:t>
                      </a:r>
                      <a:endParaRPr lang="en-UG" sz="1600" dirty="0">
                        <a:solidFill>
                          <a:srgbClr val="585756"/>
                        </a:solidFill>
                        <a:effectLst/>
                        <a:latin typeface="Georgia" panose="02040502050405020303" pitchFamily="18" charset="0"/>
                        <a:ea typeface="Calibri" panose="020F0502020204030204" pitchFamily="34" charset="0"/>
                        <a:cs typeface="Times New Roman" panose="02020603050405020304" pitchFamily="18" charset="0"/>
                      </a:endParaRPr>
                    </a:p>
                  </a:txBody>
                  <a:tcPr marL="66675" marR="66675" marT="0" marB="0"/>
                </a:tc>
                <a:extLst>
                  <a:ext uri="{0D108BD9-81ED-4DB2-BD59-A6C34878D82A}">
                    <a16:rowId xmlns:a16="http://schemas.microsoft.com/office/drawing/2014/main" val="2026841562"/>
                  </a:ext>
                </a:extLst>
              </a:tr>
            </a:tbl>
          </a:graphicData>
        </a:graphic>
      </p:graphicFrame>
    </p:spTree>
    <p:extLst>
      <p:ext uri="{BB962C8B-B14F-4D97-AF65-F5344CB8AC3E}">
        <p14:creationId xmlns:p14="http://schemas.microsoft.com/office/powerpoint/2010/main" val="3353110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176128"/>
            <a:ext cx="9472360" cy="1361848"/>
          </a:xfrm>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a:t>
            </a:r>
            <a:r>
              <a:rPr lang="fr-BE" b="1" dirty="0" err="1">
                <a:solidFill>
                  <a:srgbClr val="C00000"/>
                </a:solidFill>
              </a:rPr>
              <a:t>sectors</a:t>
            </a:r>
            <a:r>
              <a:rPr lang="fr-BE" b="1" dirty="0">
                <a:solidFill>
                  <a:srgbClr val="C00000"/>
                </a:solidFill>
              </a:rPr>
              <a:t> green </a:t>
            </a:r>
            <a:r>
              <a:rPr lang="fr-BE" b="1" dirty="0" err="1">
                <a:solidFill>
                  <a:srgbClr val="C00000"/>
                </a:solidFill>
              </a:rPr>
              <a:t>economy</a:t>
            </a:r>
            <a:endParaRPr lang="en-US" b="1" dirty="0" err="1">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pPr marL="267970" indent="-267970"/>
            <a:endParaRPr lang="en-GB" dirty="0">
              <a:ea typeface="Calibri" panose="020F0502020204030204"/>
              <a:cs typeface="Calibri" panose="020F0502020204030204"/>
            </a:endParaRPr>
          </a:p>
          <a:p>
            <a:pPr marL="267970" indent="-267970"/>
            <a:endParaRPr lang="en-US" dirty="0">
              <a:ea typeface="Calibri"/>
              <a:cs typeface="Calibri"/>
            </a:endParaRPr>
          </a:p>
          <a:p>
            <a:pPr marL="267970" indent="-267970"/>
            <a:endParaRPr lang="en-US" dirty="0">
              <a:ea typeface="Calibri"/>
              <a:cs typeface="Calibri"/>
            </a:endParaRPr>
          </a:p>
          <a:p>
            <a:pPr marL="267970" indent="-267970"/>
            <a:endParaRPr lang="en-US" dirty="0">
              <a:ea typeface="Calibri"/>
              <a:cs typeface="Calibri"/>
            </a:endParaRPr>
          </a:p>
          <a:p>
            <a:pPr marL="0" indent="0">
              <a:buNone/>
            </a:pPr>
            <a:endParaRPr lang="en-US" i="1" dirty="0">
              <a:ea typeface="Calibri" panose="020F0502020204030204"/>
              <a:cs typeface="Calibri" panose="020F0502020204030204"/>
            </a:endParaRPr>
          </a:p>
        </p:txBody>
      </p:sp>
      <p:graphicFrame>
        <p:nvGraphicFramePr>
          <p:cNvPr id="4" name="Tabel 3">
            <a:extLst>
              <a:ext uri="{FF2B5EF4-FFF2-40B4-BE49-F238E27FC236}">
                <a16:creationId xmlns:a16="http://schemas.microsoft.com/office/drawing/2014/main" id="{DE000D00-54E2-14F2-8335-CDCCB8AA71EB}"/>
              </a:ext>
            </a:extLst>
          </p:cNvPr>
          <p:cNvGraphicFramePr>
            <a:graphicFrameLocks noGrp="1"/>
          </p:cNvGraphicFramePr>
          <p:nvPr/>
        </p:nvGraphicFramePr>
        <p:xfrm>
          <a:off x="1028095" y="1536095"/>
          <a:ext cx="10469939" cy="5059680"/>
        </p:xfrm>
        <a:graphic>
          <a:graphicData uri="http://schemas.openxmlformats.org/drawingml/2006/table">
            <a:tbl>
              <a:tblPr bandRow="1">
                <a:tableStyleId>{5DA37D80-6434-44D0-A028-1B22A696006F}</a:tableStyleId>
              </a:tblPr>
              <a:tblGrid>
                <a:gridCol w="5087559">
                  <a:extLst>
                    <a:ext uri="{9D8B030D-6E8A-4147-A177-3AD203B41FA5}">
                      <a16:colId xmlns:a16="http://schemas.microsoft.com/office/drawing/2014/main" val="4180100155"/>
                    </a:ext>
                  </a:extLst>
                </a:gridCol>
                <a:gridCol w="5382380">
                  <a:extLst>
                    <a:ext uri="{9D8B030D-6E8A-4147-A177-3AD203B41FA5}">
                      <a16:colId xmlns:a16="http://schemas.microsoft.com/office/drawing/2014/main" val="3778846053"/>
                    </a:ext>
                  </a:extLst>
                </a:gridCol>
              </a:tblGrid>
              <a:tr h="190500">
                <a:tc gridSpan="2">
                  <a:txBody>
                    <a:bodyPr/>
                    <a:lstStyle/>
                    <a:p>
                      <a:pPr marL="0" lvl="0" indent="0" algn="l">
                        <a:lnSpc>
                          <a:spcPct val="100000"/>
                        </a:lnSpc>
                        <a:buClr>
                          <a:srgbClr val="000000"/>
                        </a:buClr>
                        <a:buFont typeface="Arial,Sans-Serif" panose="020B0604020202020204" pitchFamily="34" charset="0"/>
                        <a:buNone/>
                      </a:pPr>
                      <a:r>
                        <a:rPr lang="fr-FR" sz="2000" b="1" dirty="0" err="1"/>
                        <a:t>Sustainable</a:t>
                      </a:r>
                      <a:r>
                        <a:rPr lang="fr-FR" b="1" dirty="0"/>
                        <a:t> </a:t>
                      </a:r>
                      <a:r>
                        <a:rPr lang="fr-FR" sz="2000" b="1" dirty="0" err="1"/>
                        <a:t>tourism</a:t>
                      </a:r>
                      <a:endParaRPr lang="fr-FR" b="1" dirty="0"/>
                    </a:p>
                  </a:txBody>
                  <a:tcPr marL="66675" marR="66675"/>
                </a:tc>
                <a:tc hMerge="1">
                  <a:txBody>
                    <a:bodyPr/>
                    <a:lstStyle/>
                    <a:p>
                      <a:pPr marL="342900" lvl="0" indent="-342900" algn="l">
                        <a:lnSpc>
                          <a:spcPct val="100000"/>
                        </a:lnSpc>
                        <a:buClr>
                          <a:srgbClr val="000000"/>
                        </a:buClr>
                        <a:buFont typeface="Arial,Sans-Serif"/>
                        <a:buChar char="•"/>
                      </a:pPr>
                      <a:endParaRPr lang="fr-FR" dirty="0"/>
                    </a:p>
                  </a:txBody>
                  <a:tcPr marL="66674" marR="66674"/>
                </a:tc>
                <a:extLst>
                  <a:ext uri="{0D108BD9-81ED-4DB2-BD59-A6C34878D82A}">
                    <a16:rowId xmlns:a16="http://schemas.microsoft.com/office/drawing/2014/main" val="2016848954"/>
                  </a:ext>
                </a:extLst>
              </a:tr>
              <a:tr h="190500">
                <a:tc>
                  <a:txBody>
                    <a:bodyPr/>
                    <a:lstStyle/>
                    <a:p>
                      <a:pPr algn="l"/>
                      <a:r>
                        <a:rPr lang="en-US" sz="2000" b="0" i="0" u="none" strike="noStrike" baseline="0" dirty="0">
                          <a:latin typeface="SymbolMT"/>
                        </a:rPr>
                        <a:t>•</a:t>
                      </a:r>
                      <a:r>
                        <a:rPr lang="en-US" sz="2000" b="0" i="0" u="none" strike="noStrike" baseline="0" dirty="0">
                          <a:latin typeface="ArialMT"/>
                        </a:rPr>
                        <a:t>  </a:t>
                      </a:r>
                      <a:r>
                        <a:rPr lang="en-US" sz="2000" b="0" i="0" u="none" strike="noStrike" baseline="0" dirty="0">
                          <a:latin typeface="Georgia" panose="02040502050405020303" pitchFamily="18" charset="0"/>
                        </a:rPr>
                        <a:t>Tour guides (with attention for specialization as per the focus of experience);  </a:t>
                      </a:r>
                    </a:p>
                    <a:p>
                      <a:pPr algn="l"/>
                      <a:r>
                        <a:rPr lang="nl-BE" sz="2000" b="0" i="0" u="none" strike="noStrike" baseline="0" dirty="0">
                          <a:latin typeface="SymbolMT"/>
                        </a:rPr>
                        <a:t>•</a:t>
                      </a:r>
                      <a:r>
                        <a:rPr lang="nl-BE" sz="2000" b="0" i="0" u="none" strike="noStrike" baseline="0" dirty="0">
                          <a:latin typeface="ArialMT"/>
                        </a:rPr>
                        <a:t>  </a:t>
                      </a:r>
                      <a:r>
                        <a:rPr lang="nl-BE" sz="2000" b="0" i="0" u="none" strike="noStrike" baseline="0" dirty="0" err="1">
                          <a:latin typeface="Georgia" panose="02040502050405020303" pitchFamily="18" charset="0"/>
                        </a:rPr>
                        <a:t>Tourism</a:t>
                      </a:r>
                      <a:r>
                        <a:rPr lang="nl-BE" sz="2000" b="0" i="0" u="none" strike="noStrike" baseline="0" dirty="0">
                          <a:latin typeface="Georgia" panose="02040502050405020303" pitchFamily="18" charset="0"/>
                        </a:rPr>
                        <a:t> </a:t>
                      </a:r>
                      <a:r>
                        <a:rPr lang="nl-BE" sz="2000" b="0" i="0" u="none" strike="noStrike" baseline="0" dirty="0" err="1">
                          <a:latin typeface="Georgia" panose="02040502050405020303" pitchFamily="18" charset="0"/>
                        </a:rPr>
                        <a:t>activity</a:t>
                      </a:r>
                      <a:r>
                        <a:rPr lang="nl-BE" sz="2000" b="0" i="0" u="none" strike="noStrike" baseline="0" dirty="0">
                          <a:latin typeface="Georgia" panose="02040502050405020303" pitchFamily="18" charset="0"/>
                        </a:rPr>
                        <a:t>/</a:t>
                      </a:r>
                      <a:r>
                        <a:rPr lang="nl-BE" sz="2000" b="0" i="0" u="none" strike="noStrike" baseline="0" dirty="0" err="1">
                          <a:latin typeface="Georgia" panose="02040502050405020303" pitchFamily="18" charset="0"/>
                        </a:rPr>
                        <a:t>attraction</a:t>
                      </a:r>
                      <a:r>
                        <a:rPr lang="nl-BE" sz="2000" b="0" i="0" u="none" strike="noStrike" baseline="0" dirty="0">
                          <a:latin typeface="Georgia" panose="02040502050405020303" pitchFamily="18" charset="0"/>
                        </a:rPr>
                        <a:t> managers;  </a:t>
                      </a:r>
                    </a:p>
                    <a:p>
                      <a:pPr algn="l"/>
                      <a:r>
                        <a:rPr lang="en-US" sz="2000" b="0" i="0" u="none" strike="noStrike" baseline="0" dirty="0">
                          <a:latin typeface="SymbolMT"/>
                        </a:rPr>
                        <a:t>•</a:t>
                      </a:r>
                      <a:r>
                        <a:rPr lang="en-US" sz="2000" b="0" i="0" u="none" strike="noStrike" baseline="0" dirty="0">
                          <a:latin typeface="ArialMT"/>
                        </a:rPr>
                        <a:t>  </a:t>
                      </a:r>
                      <a:r>
                        <a:rPr lang="en-US" sz="2000" b="0" i="0" u="none" strike="noStrike" baseline="0" dirty="0">
                          <a:latin typeface="Georgia" panose="02040502050405020303" pitchFamily="18" charset="0"/>
                        </a:rPr>
                        <a:t>Track/trail designers and maintainers;  </a:t>
                      </a:r>
                    </a:p>
                    <a:p>
                      <a:pPr algn="l"/>
                      <a:r>
                        <a:rPr lang="nl-BE" sz="2000" b="0" i="0" u="none" strike="noStrike" baseline="0" dirty="0">
                          <a:latin typeface="SymbolMT"/>
                        </a:rPr>
                        <a:t>•</a:t>
                      </a:r>
                      <a:r>
                        <a:rPr lang="nl-BE" sz="2000" b="0" i="0" u="none" strike="noStrike" baseline="0" dirty="0">
                          <a:latin typeface="ArialMT"/>
                        </a:rPr>
                        <a:t>  </a:t>
                      </a:r>
                      <a:r>
                        <a:rPr lang="nl-BE" sz="2000" b="0" i="0" u="none" strike="noStrike" baseline="0" dirty="0">
                          <a:latin typeface="Georgia" panose="02040502050405020303" pitchFamily="18" charset="0"/>
                        </a:rPr>
                        <a:t>Bicycle </a:t>
                      </a:r>
                      <a:r>
                        <a:rPr lang="nl-BE" sz="2000" b="0" i="0" u="none" strike="noStrike" baseline="0" dirty="0" err="1">
                          <a:latin typeface="Georgia" panose="02040502050405020303" pitchFamily="18" charset="0"/>
                        </a:rPr>
                        <a:t>mechanics</a:t>
                      </a:r>
                      <a:r>
                        <a:rPr lang="nl-BE" sz="2000" b="0" i="0" u="none" strike="noStrike" baseline="0" dirty="0">
                          <a:latin typeface="Georgia" panose="02040502050405020303" pitchFamily="18" charset="0"/>
                        </a:rPr>
                        <a:t>;  </a:t>
                      </a:r>
                    </a:p>
                    <a:p>
                      <a:pPr algn="l"/>
                      <a:r>
                        <a:rPr lang="nl-BE" sz="2000" b="0" i="0" u="none" strike="noStrike" baseline="0" dirty="0">
                          <a:latin typeface="SymbolMT"/>
                        </a:rPr>
                        <a:t>•</a:t>
                      </a:r>
                      <a:r>
                        <a:rPr lang="nl-BE" sz="2000" b="0" i="0" u="none" strike="noStrike" baseline="0" dirty="0">
                          <a:latin typeface="ArialMT"/>
                        </a:rPr>
                        <a:t>  </a:t>
                      </a:r>
                      <a:r>
                        <a:rPr lang="nl-BE" sz="2000" b="0" i="0" u="none" strike="noStrike" baseline="0" dirty="0">
                          <a:latin typeface="Georgia" panose="02040502050405020303" pitchFamily="18" charset="0"/>
                        </a:rPr>
                        <a:t>Safety </a:t>
                      </a:r>
                      <a:r>
                        <a:rPr lang="nl-BE" sz="2000" b="0" i="0" u="none" strike="noStrike" baseline="0" dirty="0" err="1">
                          <a:latin typeface="Georgia" panose="02040502050405020303" pitchFamily="18" charset="0"/>
                        </a:rPr>
                        <a:t>kayakers</a:t>
                      </a:r>
                      <a:r>
                        <a:rPr lang="nl-BE" sz="2000" b="0" i="0" u="none" strike="noStrike" baseline="0" dirty="0">
                          <a:latin typeface="Georgia" panose="02040502050405020303" pitchFamily="18" charset="0"/>
                        </a:rPr>
                        <a:t>;  </a:t>
                      </a:r>
                    </a:p>
                    <a:p>
                      <a:pPr algn="l"/>
                      <a:r>
                        <a:rPr lang="nl-BE" sz="2000" b="0" i="0" u="none" strike="noStrike" baseline="0" dirty="0">
                          <a:latin typeface="SymbolMT"/>
                        </a:rPr>
                        <a:t>•</a:t>
                      </a:r>
                      <a:r>
                        <a:rPr lang="nl-BE" sz="2000" b="0" i="0" u="none" strike="noStrike" baseline="0" dirty="0">
                          <a:latin typeface="ArialMT"/>
                        </a:rPr>
                        <a:t>  </a:t>
                      </a:r>
                      <a:r>
                        <a:rPr lang="nl-BE" sz="2000" b="0" i="0" u="none" strike="noStrike" baseline="0" dirty="0">
                          <a:latin typeface="Georgia" panose="02040502050405020303" pitchFamily="18" charset="0"/>
                        </a:rPr>
                        <a:t>Potters (</a:t>
                      </a:r>
                      <a:r>
                        <a:rPr lang="nl-BE" sz="2000" b="0" i="0" u="none" strike="noStrike" baseline="0" dirty="0" err="1">
                          <a:latin typeface="Georgia" panose="02040502050405020303" pitchFamily="18" charset="0"/>
                        </a:rPr>
                        <a:t>mountaineering</a:t>
                      </a:r>
                      <a:r>
                        <a:rPr lang="nl-BE" sz="2000" b="0" i="0" u="none" strike="noStrike" baseline="0" dirty="0">
                          <a:latin typeface="Georgia" panose="02040502050405020303" pitchFamily="18" charset="0"/>
                        </a:rPr>
                        <a:t>);  </a:t>
                      </a:r>
                    </a:p>
                    <a:p>
                      <a:pPr algn="l"/>
                      <a:r>
                        <a:rPr lang="en-US" sz="2000" b="0" i="0" u="none" strike="noStrike" baseline="0" dirty="0">
                          <a:latin typeface="SymbolMT"/>
                        </a:rPr>
                        <a:t>•</a:t>
                      </a:r>
                      <a:r>
                        <a:rPr lang="en-US" sz="2000" b="0" i="0" u="none" strike="noStrike" baseline="0" dirty="0">
                          <a:latin typeface="ArialMT"/>
                        </a:rPr>
                        <a:t>  </a:t>
                      </a:r>
                      <a:r>
                        <a:rPr lang="en-US" sz="2000" b="0" i="0" u="none" strike="noStrike" baseline="0" dirty="0">
                          <a:latin typeface="Georgia" panose="02040502050405020303" pitchFamily="18" charset="0"/>
                        </a:rPr>
                        <a:t>Occupations relating to sale or rental of adventure or recreative tourism gears/equipment;  </a:t>
                      </a:r>
                    </a:p>
                    <a:p>
                      <a:pPr algn="l"/>
                      <a:r>
                        <a:rPr lang="en-US" sz="2000" b="0" i="0" u="none" strike="noStrike" baseline="0" dirty="0">
                          <a:latin typeface="SymbolMT"/>
                        </a:rPr>
                        <a:t>•</a:t>
                      </a:r>
                      <a:r>
                        <a:rPr lang="en-US" sz="2000" b="0" i="0" u="none" strike="noStrike" baseline="0" dirty="0">
                          <a:latin typeface="ArialMT"/>
                        </a:rPr>
                        <a:t>  </a:t>
                      </a:r>
                      <a:r>
                        <a:rPr lang="en-US" sz="2000" b="0" i="0" u="none" strike="noStrike" baseline="0" dirty="0">
                          <a:latin typeface="Georgia" panose="02040502050405020303" pitchFamily="18" charset="0"/>
                        </a:rPr>
                        <a:t>Occupations relating to sustainable crafts making   </a:t>
                      </a:r>
                    </a:p>
                    <a:p>
                      <a:pPr algn="l"/>
                      <a:r>
                        <a:rPr lang="nl-BE" sz="2000" b="0" i="0" u="none" strike="noStrike" baseline="0" dirty="0">
                          <a:latin typeface="SymbolMT"/>
                        </a:rPr>
                        <a:t>•</a:t>
                      </a:r>
                      <a:r>
                        <a:rPr lang="nl-BE" sz="2000" b="0" i="0" u="none" strike="noStrike" baseline="0" dirty="0">
                          <a:latin typeface="ArialMT"/>
                        </a:rPr>
                        <a:t>  </a:t>
                      </a:r>
                      <a:r>
                        <a:rPr lang="nl-BE" sz="2000" b="0" i="0" u="none" strike="noStrike" baseline="0" dirty="0">
                          <a:latin typeface="Georgia" panose="02040502050405020303" pitchFamily="18" charset="0"/>
                        </a:rPr>
                        <a:t>Hotel managers;  </a:t>
                      </a:r>
                    </a:p>
                    <a:p>
                      <a:pPr algn="l"/>
                      <a:r>
                        <a:rPr lang="nl-BE" sz="2000" b="0" i="0" u="none" strike="noStrike" baseline="0" dirty="0">
                          <a:latin typeface="SymbolMT"/>
                        </a:rPr>
                        <a:t>•</a:t>
                      </a:r>
                      <a:r>
                        <a:rPr lang="nl-BE" sz="2000" b="0" i="0" u="none" strike="noStrike" baseline="0" dirty="0">
                          <a:latin typeface="ArialMT"/>
                        </a:rPr>
                        <a:t>  </a:t>
                      </a:r>
                      <a:r>
                        <a:rPr lang="nl-BE" sz="2000" b="0" i="0" u="none" strike="noStrike" baseline="0" dirty="0">
                          <a:latin typeface="Georgia" panose="02040502050405020303" pitchFamily="18" charset="0"/>
                        </a:rPr>
                        <a:t>Front desk operators;   </a:t>
                      </a:r>
                    </a:p>
                  </a:txBody>
                  <a:tcPr marL="66675" marR="66675"/>
                </a:tc>
                <a:tc>
                  <a:txBody>
                    <a:bodyPr/>
                    <a:lstStyle/>
                    <a:p>
                      <a:pPr algn="l"/>
                      <a:r>
                        <a:rPr lang="en-US" sz="2000" b="0" i="0" u="none" strike="noStrike" baseline="0" dirty="0">
                          <a:latin typeface="SymbolMT"/>
                        </a:rPr>
                        <a:t>•</a:t>
                      </a:r>
                      <a:r>
                        <a:rPr lang="en-US" sz="2000" b="0" i="0" u="none" strike="noStrike" baseline="0" dirty="0">
                          <a:latin typeface="ArialMT"/>
                        </a:rPr>
                        <a:t>  </a:t>
                      </a:r>
                      <a:r>
                        <a:rPr lang="en-US" sz="2000" b="0" i="0" u="none" strike="noStrike" baseline="0" dirty="0">
                          <a:latin typeface="Georgia" panose="02040502050405020303" pitchFamily="18" charset="0"/>
                        </a:rPr>
                        <a:t>Housekeeping management and operational staff (housekeepers, florists, laundry and </a:t>
                      </a:r>
                    </a:p>
                    <a:p>
                      <a:pPr algn="l"/>
                      <a:r>
                        <a:rPr lang="nl-BE" sz="2000" b="0" i="0" u="none" strike="noStrike" baseline="0" dirty="0">
                          <a:latin typeface="Georgia" panose="02040502050405020303" pitchFamily="18" charset="0"/>
                        </a:rPr>
                        <a:t>room </a:t>
                      </a:r>
                      <a:r>
                        <a:rPr lang="nl-BE" sz="2000" b="0" i="0" u="none" strike="noStrike" baseline="0" dirty="0" err="1">
                          <a:latin typeface="Georgia" panose="02040502050405020303" pitchFamily="18" charset="0"/>
                        </a:rPr>
                        <a:t>attendants</a:t>
                      </a:r>
                      <a:r>
                        <a:rPr lang="nl-BE" sz="2000" b="0" i="0" u="none" strike="noStrike" baseline="0" dirty="0">
                          <a:latin typeface="Georgia" panose="02040502050405020303" pitchFamily="18" charset="0"/>
                        </a:rPr>
                        <a:t>);  </a:t>
                      </a:r>
                    </a:p>
                    <a:p>
                      <a:pPr algn="l"/>
                      <a:r>
                        <a:rPr lang="nl-BE" sz="2000" b="0" i="0" u="none" strike="noStrike" baseline="0" dirty="0">
                          <a:latin typeface="SymbolMT"/>
                        </a:rPr>
                        <a:t>•</a:t>
                      </a:r>
                      <a:r>
                        <a:rPr lang="nl-BE" sz="2000" b="0" i="0" u="none" strike="noStrike" baseline="0" dirty="0">
                          <a:latin typeface="ArialMT"/>
                        </a:rPr>
                        <a:t>  </a:t>
                      </a:r>
                      <a:r>
                        <a:rPr lang="nl-BE" sz="2000" b="0" i="0" u="none" strike="noStrike" baseline="0" dirty="0">
                          <a:latin typeface="Georgia" panose="02040502050405020303" pitchFamily="18" charset="0"/>
                        </a:rPr>
                        <a:t>Cooks, chefs, bakers;  </a:t>
                      </a:r>
                    </a:p>
                    <a:p>
                      <a:pPr algn="l"/>
                      <a:r>
                        <a:rPr lang="nl-BE" sz="2000" b="0" i="0" u="none" strike="noStrike" baseline="0" dirty="0">
                          <a:latin typeface="SymbolMT"/>
                        </a:rPr>
                        <a:t>•</a:t>
                      </a:r>
                      <a:r>
                        <a:rPr lang="nl-BE" sz="2000" b="0" i="0" u="none" strike="noStrike" baseline="0" dirty="0">
                          <a:latin typeface="ArialMT"/>
                        </a:rPr>
                        <a:t>  </a:t>
                      </a:r>
                      <a:r>
                        <a:rPr lang="nl-BE" sz="2000" b="0" i="0" u="none" strike="noStrike" baseline="0" dirty="0">
                          <a:latin typeface="Georgia" panose="02040502050405020303" pitchFamily="18" charset="0"/>
                        </a:rPr>
                        <a:t>Store keepers;  </a:t>
                      </a:r>
                    </a:p>
                    <a:p>
                      <a:pPr algn="l"/>
                      <a:r>
                        <a:rPr lang="nl-BE" sz="2000" b="0" i="0" u="none" strike="noStrike" baseline="0" dirty="0">
                          <a:latin typeface="SymbolMT"/>
                        </a:rPr>
                        <a:t>•</a:t>
                      </a:r>
                      <a:r>
                        <a:rPr lang="nl-BE" sz="2000" b="0" i="0" u="none" strike="noStrike" baseline="0" dirty="0">
                          <a:latin typeface="ArialMT"/>
                        </a:rPr>
                        <a:t>  </a:t>
                      </a:r>
                      <a:r>
                        <a:rPr lang="nl-BE" sz="2000" b="0" i="0" u="none" strike="noStrike" baseline="0" dirty="0">
                          <a:latin typeface="Georgia" panose="02040502050405020303" pitchFamily="18" charset="0"/>
                        </a:rPr>
                        <a:t>Tea </a:t>
                      </a:r>
                      <a:r>
                        <a:rPr lang="nl-BE" sz="2000" b="0" i="0" u="none" strike="noStrike" baseline="0" dirty="0" err="1">
                          <a:latin typeface="Georgia" panose="02040502050405020303" pitchFamily="18" charset="0"/>
                        </a:rPr>
                        <a:t>and</a:t>
                      </a:r>
                      <a:r>
                        <a:rPr lang="nl-BE" sz="2000" b="0" i="0" u="none" strike="noStrike" baseline="0" dirty="0">
                          <a:latin typeface="Georgia" panose="02040502050405020303" pitchFamily="18" charset="0"/>
                        </a:rPr>
                        <a:t> coffee </a:t>
                      </a:r>
                      <a:r>
                        <a:rPr lang="nl-BE" sz="2000" b="0" i="0" u="none" strike="noStrike" baseline="0" dirty="0" err="1">
                          <a:latin typeface="Georgia" panose="02040502050405020303" pitchFamily="18" charset="0"/>
                        </a:rPr>
                        <a:t>brewers</a:t>
                      </a:r>
                      <a:r>
                        <a:rPr lang="nl-BE" sz="2000" b="0" i="0" u="none" strike="noStrike" baseline="0" dirty="0">
                          <a:latin typeface="Georgia" panose="02040502050405020303" pitchFamily="18" charset="0"/>
                        </a:rPr>
                        <a:t>;  </a:t>
                      </a:r>
                    </a:p>
                    <a:p>
                      <a:pPr algn="l"/>
                      <a:r>
                        <a:rPr lang="en-US" sz="2000" b="0" i="0" u="none" strike="noStrike" baseline="0" dirty="0">
                          <a:latin typeface="SymbolMT"/>
                        </a:rPr>
                        <a:t>•</a:t>
                      </a:r>
                      <a:r>
                        <a:rPr lang="en-US" sz="2000" b="0" i="0" u="none" strike="noStrike" baseline="0" dirty="0">
                          <a:latin typeface="ArialMT"/>
                        </a:rPr>
                        <a:t>  </a:t>
                      </a:r>
                      <a:r>
                        <a:rPr lang="en-US" sz="2000" b="0" i="0" u="none" strike="noStrike" baseline="0" dirty="0">
                          <a:latin typeface="Georgia" panose="02040502050405020303" pitchFamily="18" charset="0"/>
                        </a:rPr>
                        <a:t>Caterers, catering managers, conference or banqueting managers or attendants;  </a:t>
                      </a:r>
                    </a:p>
                    <a:p>
                      <a:pPr algn="l"/>
                      <a:r>
                        <a:rPr lang="nl-BE" sz="2000" b="0" i="0" u="none" strike="noStrike" baseline="0" dirty="0">
                          <a:latin typeface="SymbolMT"/>
                        </a:rPr>
                        <a:t>•</a:t>
                      </a:r>
                      <a:r>
                        <a:rPr lang="nl-BE" sz="2000" b="0" i="0" u="none" strike="noStrike" baseline="0" dirty="0">
                          <a:latin typeface="ArialMT"/>
                        </a:rPr>
                        <a:t>  </a:t>
                      </a:r>
                      <a:r>
                        <a:rPr lang="nl-BE" sz="2000" b="0" i="0" u="none" strike="noStrike" baseline="0" dirty="0">
                          <a:latin typeface="Georgia" panose="02040502050405020303" pitchFamily="18" charset="0"/>
                        </a:rPr>
                        <a:t>Farm housekeepers; </a:t>
                      </a:r>
                    </a:p>
                    <a:p>
                      <a:pPr algn="l"/>
                      <a:r>
                        <a:rPr lang="en-US" sz="2000" b="0" i="0" u="none" strike="noStrike" baseline="0" dirty="0">
                          <a:latin typeface="SymbolMT"/>
                        </a:rPr>
                        <a:t>•</a:t>
                      </a:r>
                      <a:r>
                        <a:rPr lang="en-US" sz="2000" b="0" i="0" u="none" strike="noStrike" baseline="0" dirty="0">
                          <a:latin typeface="ArialMT"/>
                        </a:rPr>
                        <a:t>  </a:t>
                      </a:r>
                      <a:r>
                        <a:rPr lang="en-US" sz="2000" b="0" i="0" u="none" strike="noStrike" baseline="0" dirty="0">
                          <a:latin typeface="Georgia" panose="02040502050405020303" pitchFamily="18" charset="0"/>
                        </a:rPr>
                        <a:t>Waiters and waitresses, bar tenders, baristas;   </a:t>
                      </a:r>
                    </a:p>
                    <a:p>
                      <a:pPr algn="l"/>
                      <a:r>
                        <a:rPr lang="en-US" sz="2000" b="0" i="0" u="none" strike="noStrike" baseline="0" dirty="0">
                          <a:latin typeface="SymbolMT"/>
                        </a:rPr>
                        <a:t>•</a:t>
                      </a:r>
                      <a:r>
                        <a:rPr lang="en-US" sz="2000" b="0" i="0" u="none" strike="noStrike" baseline="0" dirty="0">
                          <a:latin typeface="ArialMT"/>
                        </a:rPr>
                        <a:t>  </a:t>
                      </a:r>
                      <a:r>
                        <a:rPr lang="en-US" sz="2000" b="0" i="0" u="none" strike="noStrike" baseline="0" dirty="0">
                          <a:latin typeface="Georgia" panose="02040502050405020303" pitchFamily="18" charset="0"/>
                        </a:rPr>
                        <a:t>Maintenance and security service providers;  </a:t>
                      </a:r>
                    </a:p>
                    <a:p>
                      <a:pPr algn="l"/>
                      <a:r>
                        <a:rPr lang="en-US" sz="2000" b="0" i="0" u="none" strike="noStrike" baseline="0" dirty="0">
                          <a:latin typeface="SymbolMT"/>
                        </a:rPr>
                        <a:t>•</a:t>
                      </a:r>
                      <a:r>
                        <a:rPr lang="en-US" sz="2000" b="0" i="0" u="none" strike="noStrike" baseline="0" dirty="0">
                          <a:latin typeface="ArialMT"/>
                        </a:rPr>
                        <a:t>  </a:t>
                      </a:r>
                      <a:r>
                        <a:rPr lang="en-US" sz="2000" b="0" i="0" u="none" strike="noStrike" baseline="0" dirty="0">
                          <a:latin typeface="Georgia" panose="02040502050405020303" pitchFamily="18" charset="0"/>
                        </a:rPr>
                        <a:t>Spa and health club managers, attendants and service providers. </a:t>
                      </a:r>
                      <a:endParaRPr lang="fr-FR" sz="2000" dirty="0"/>
                    </a:p>
                    <a:p>
                      <a:pPr algn="l"/>
                      <a:endParaRPr lang="fr-FR" sz="2000" dirty="0"/>
                    </a:p>
                  </a:txBody>
                  <a:tcPr marL="66674" marR="66674"/>
                </a:tc>
                <a:extLst>
                  <a:ext uri="{0D108BD9-81ED-4DB2-BD59-A6C34878D82A}">
                    <a16:rowId xmlns:a16="http://schemas.microsoft.com/office/drawing/2014/main" val="2808563213"/>
                  </a:ext>
                </a:extLst>
              </a:tr>
            </a:tbl>
          </a:graphicData>
        </a:graphic>
      </p:graphicFrame>
    </p:spTree>
    <p:extLst>
      <p:ext uri="{BB962C8B-B14F-4D97-AF65-F5344CB8AC3E}">
        <p14:creationId xmlns:p14="http://schemas.microsoft.com/office/powerpoint/2010/main" val="2859957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a:t>
            </a:r>
            <a:r>
              <a:rPr lang="fr-BE" b="1" dirty="0" err="1">
                <a:solidFill>
                  <a:srgbClr val="C00000"/>
                </a:solidFill>
              </a:rPr>
              <a:t>Themes</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lnSpcReduction="10000"/>
          </a:bodyPr>
          <a:lstStyle/>
          <a:p>
            <a:pPr marL="0" indent="0">
              <a:buNone/>
            </a:pPr>
            <a:r>
              <a:rPr lang="en-US" dirty="0"/>
              <a:t>To integrate:</a:t>
            </a:r>
          </a:p>
          <a:p>
            <a:pPr marL="267970" indent="-267970"/>
            <a:r>
              <a:rPr lang="en-US" dirty="0"/>
              <a:t>Environmental conservation or skills for the green economy</a:t>
            </a:r>
            <a:endParaRPr lang="en-US" dirty="0">
              <a:ea typeface="Calibri" panose="020F0502020204030204"/>
              <a:cs typeface="Calibri" panose="020F0502020204030204"/>
            </a:endParaRPr>
          </a:p>
          <a:p>
            <a:pPr marL="267970" indent="-267970"/>
            <a:r>
              <a:rPr lang="en-US" dirty="0"/>
              <a:t>Gender roles and reproductive health awareness</a:t>
            </a:r>
            <a:endParaRPr lang="en-US" dirty="0">
              <a:ea typeface="Calibri" panose="020F0502020204030204"/>
              <a:cs typeface="Calibri" panose="020F0502020204030204"/>
            </a:endParaRPr>
          </a:p>
          <a:p>
            <a:pPr marL="267970" indent="-267970"/>
            <a:r>
              <a:rPr lang="en-US" dirty="0"/>
              <a:t>Entrepreneurial skills</a:t>
            </a:r>
            <a:endParaRPr lang="en-US" dirty="0">
              <a:ea typeface="Calibri" panose="020F0502020204030204"/>
              <a:cs typeface="Calibri" panose="020F0502020204030204"/>
            </a:endParaRPr>
          </a:p>
          <a:p>
            <a:pPr marL="267970" indent="-267970"/>
            <a:r>
              <a:rPr lang="en-US" dirty="0"/>
              <a:t>Digital literacy or skills for the digital economy</a:t>
            </a:r>
            <a:endParaRPr lang="en-US" dirty="0">
              <a:ea typeface="Calibri" panose="020F0502020204030204"/>
              <a:cs typeface="Calibri" panose="020F0502020204030204"/>
            </a:endParaRPr>
          </a:p>
          <a:p>
            <a:pPr marL="267970" indent="-267970"/>
            <a:r>
              <a:rPr lang="en-US" dirty="0"/>
              <a:t>Financial literacy</a:t>
            </a:r>
          </a:p>
          <a:p>
            <a:pPr marL="267970" indent="-267970"/>
            <a:r>
              <a:rPr lang="en-US" dirty="0"/>
              <a:t>Other soft skills for enhanced employability: Work-readiness, conflict management, behavior/attitude skills, </a:t>
            </a:r>
            <a:r>
              <a:rPr lang="en-US" dirty="0" err="1"/>
              <a:t>etc</a:t>
            </a:r>
            <a:r>
              <a:rPr lang="en-US" dirty="0"/>
              <a:t>… </a:t>
            </a:r>
            <a:endParaRPr lang="en-US">
              <a:ea typeface="Calibri"/>
              <a:cs typeface="Calibri"/>
            </a:endParaRPr>
          </a:p>
          <a:p>
            <a:pPr marL="267970" indent="-267970"/>
            <a:endParaRPr lang="en-US" dirty="0">
              <a:ea typeface="Calibri" panose="020F0502020204030204"/>
              <a:cs typeface="Calibri" panose="020F0502020204030204"/>
            </a:endParaRPr>
          </a:p>
          <a:p>
            <a:pPr marL="267970" indent="-267970"/>
            <a:endParaRPr lang="en-US" dirty="0">
              <a:ea typeface="Calibri" panose="020F0502020204030204"/>
              <a:cs typeface="Calibri" panose="020F0502020204030204"/>
            </a:endParaRPr>
          </a:p>
          <a:p>
            <a:pPr marL="0" indent="0">
              <a:buNone/>
            </a:pPr>
            <a:endParaRPr lang="en-US" i="1" dirty="0"/>
          </a:p>
        </p:txBody>
      </p:sp>
    </p:spTree>
    <p:extLst>
      <p:ext uri="{BB962C8B-B14F-4D97-AF65-F5344CB8AC3E}">
        <p14:creationId xmlns:p14="http://schemas.microsoft.com/office/powerpoint/2010/main" val="3601037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fr-BE" b="1" dirty="0">
                <a:solidFill>
                  <a:srgbClr val="C00000"/>
                </a:solidFill>
              </a:rPr>
              <a:t>3b. The actions: </a:t>
            </a:r>
            <a:r>
              <a:rPr lang="fr-BE" b="1" dirty="0" err="1">
                <a:solidFill>
                  <a:srgbClr val="C00000"/>
                </a:solidFill>
              </a:rPr>
              <a:t>mandatory</a:t>
            </a:r>
            <a:r>
              <a:rPr lang="fr-BE" b="1" dirty="0">
                <a:solidFill>
                  <a:srgbClr val="C00000"/>
                </a:solidFill>
              </a:rPr>
              <a:t> </a:t>
            </a:r>
            <a:r>
              <a:rPr lang="fr-BE" b="1" dirty="0" err="1">
                <a:solidFill>
                  <a:srgbClr val="C00000"/>
                </a:solidFill>
              </a:rPr>
              <a:t>activities</a:t>
            </a:r>
            <a:endParaRPr lang="en-US" b="1" dirty="0">
              <a:solidFill>
                <a:srgbClr val="C00000"/>
              </a:solidFill>
            </a:endParaRPr>
          </a:p>
        </p:txBody>
      </p:sp>
      <p:sp>
        <p:nvSpPr>
          <p:cNvPr id="7" name="Content Placeholder 6"/>
          <p:cNvSpPr>
            <a:spLocks noGrp="1"/>
          </p:cNvSpPr>
          <p:nvPr>
            <p:ph idx="1"/>
          </p:nvPr>
        </p:nvSpPr>
        <p:spPr>
          <a:xfrm>
            <a:off x="1274233" y="1600200"/>
            <a:ext cx="9643533" cy="5257800"/>
          </a:xfrm>
        </p:spPr>
        <p:txBody>
          <a:bodyPr vert="horz" lIns="91440" tIns="45720" rIns="91440" bIns="45720" rtlCol="0" anchor="t">
            <a:normAutofit/>
          </a:bodyPr>
          <a:lstStyle/>
          <a:p>
            <a:pPr marL="267970" lvl="0" indent="-267970"/>
            <a:r>
              <a:rPr lang="en-US" sz="2400" b="1" u="sng" dirty="0"/>
              <a:t>Labour market analysis</a:t>
            </a:r>
            <a:r>
              <a:rPr lang="en-US" sz="2400" b="1" dirty="0"/>
              <a:t> </a:t>
            </a:r>
            <a:r>
              <a:rPr lang="en-US" sz="2400" dirty="0"/>
              <a:t>in order to identify and engage with private sector entities and establish job profiles defining the skills required for potential job opportunities</a:t>
            </a:r>
            <a:endParaRPr lang="nl-NL"/>
          </a:p>
          <a:p>
            <a:pPr marL="267970" lvl="0" indent="-267970"/>
            <a:r>
              <a:rPr lang="en-GB" sz="2400" b="1" u="sng" dirty="0"/>
              <a:t>Outreach and awareness or sensitization</a:t>
            </a:r>
            <a:r>
              <a:rPr lang="en-GB" sz="2400" dirty="0"/>
              <a:t> strategies</a:t>
            </a:r>
            <a:endParaRPr lang="en-GB" sz="2400" dirty="0">
              <a:ea typeface="Calibri" panose="020F0502020204030204"/>
              <a:cs typeface="Calibri" panose="020F0502020204030204"/>
            </a:endParaRPr>
          </a:p>
          <a:p>
            <a:pPr marL="267970" lvl="0" indent="-267970"/>
            <a:r>
              <a:rPr lang="en-GB" sz="2400" b="1" u="sng" dirty="0"/>
              <a:t>Social inclusion </a:t>
            </a:r>
            <a:r>
              <a:rPr lang="en-GB" sz="2400" dirty="0"/>
              <a:t>strategies</a:t>
            </a:r>
            <a:endParaRPr lang="en-GB" sz="2400" dirty="0">
              <a:ea typeface="Calibri"/>
              <a:cs typeface="Calibri"/>
            </a:endParaRPr>
          </a:p>
          <a:p>
            <a:pPr marL="267970" indent="-267970"/>
            <a:r>
              <a:rPr lang="en-GB" sz="2400" b="1" u="sng" dirty="0"/>
              <a:t>Non-formal, short-term skills training</a:t>
            </a:r>
            <a:r>
              <a:rPr lang="en-GB" sz="2400" dirty="0"/>
              <a:t> programmes in the targeted sectors with a duration of minimum 6 to maximum 9 months</a:t>
            </a:r>
            <a:endParaRPr lang="en-US" sz="2400" dirty="0">
              <a:ea typeface="Calibri" panose="020F0502020204030204"/>
              <a:cs typeface="Calibri" panose="020F0502020204030204"/>
            </a:endParaRPr>
          </a:p>
          <a:p>
            <a:pPr marL="267970" lvl="0" indent="-267970"/>
            <a:r>
              <a:rPr lang="en-GB" sz="2400" b="1" u="sng" dirty="0"/>
              <a:t>Assessment and certification</a:t>
            </a:r>
            <a:r>
              <a:rPr lang="en-GB" sz="2400" dirty="0"/>
              <a:t>, adhering to national standards for non-formal training (Directorate of Industrial Training)</a:t>
            </a:r>
            <a:endParaRPr lang="en-US" sz="2400" dirty="0">
              <a:ea typeface="Calibri" panose="020F0502020204030204"/>
              <a:cs typeface="Calibri" panose="020F0502020204030204"/>
            </a:endParaRPr>
          </a:p>
          <a:p>
            <a:pPr marL="267970" lvl="0" indent="-267970"/>
            <a:r>
              <a:rPr lang="en-GB" sz="2400" dirty="0"/>
              <a:t>Integration of </a:t>
            </a:r>
            <a:r>
              <a:rPr lang="en-GB" sz="2400" b="1" u="sng" dirty="0"/>
              <a:t>Occupational Health and Safety standards and measures</a:t>
            </a:r>
            <a:r>
              <a:rPr lang="en-US" sz="2400" b="1" u="sng" dirty="0"/>
              <a:t> (including materials + protective wear excluding overalls)</a:t>
            </a:r>
            <a:endParaRPr lang="en-US" sz="2400" dirty="0">
              <a:ea typeface="Calibri" panose="020F0502020204030204"/>
              <a:cs typeface="Calibri" panose="020F0502020204030204"/>
            </a:endParaRPr>
          </a:p>
          <a:p>
            <a:pPr marL="267970" lvl="0" indent="-267970"/>
            <a:r>
              <a:rPr lang="en-GB" sz="2400" dirty="0"/>
              <a:t>Integration of </a:t>
            </a:r>
            <a:r>
              <a:rPr lang="en-GB" sz="2400" b="1" u="sng" dirty="0"/>
              <a:t>soft skills training </a:t>
            </a:r>
            <a:r>
              <a:rPr lang="en-US" sz="2400" dirty="0"/>
              <a:t>and </a:t>
            </a:r>
            <a:r>
              <a:rPr lang="en-GB" sz="2400" b="1" u="sng" dirty="0"/>
              <a:t>entrepreneurship skills training</a:t>
            </a:r>
            <a:endParaRPr lang="en-GB" sz="2400" b="1" u="sng" dirty="0">
              <a:ea typeface="Calibri" panose="020F0502020204030204"/>
              <a:cs typeface="Calibri" panose="020F0502020204030204"/>
            </a:endParaRPr>
          </a:p>
        </p:txBody>
      </p:sp>
    </p:spTree>
    <p:extLst>
      <p:ext uri="{BB962C8B-B14F-4D97-AF65-F5344CB8AC3E}">
        <p14:creationId xmlns:p14="http://schemas.microsoft.com/office/powerpoint/2010/main" val="197807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fr-BE" b="1" dirty="0">
                <a:solidFill>
                  <a:srgbClr val="C00000"/>
                </a:solidFill>
              </a:rPr>
              <a:t>3b. The actions: </a:t>
            </a:r>
            <a:r>
              <a:rPr lang="fr-BE" b="1" dirty="0" err="1">
                <a:solidFill>
                  <a:srgbClr val="C00000"/>
                </a:solidFill>
              </a:rPr>
              <a:t>mandatory</a:t>
            </a:r>
            <a:r>
              <a:rPr lang="fr-BE" b="1" dirty="0">
                <a:solidFill>
                  <a:srgbClr val="C00000"/>
                </a:solidFill>
              </a:rPr>
              <a:t> </a:t>
            </a:r>
            <a:r>
              <a:rPr lang="fr-BE" b="1" dirty="0" err="1">
                <a:solidFill>
                  <a:srgbClr val="C00000"/>
                </a:solidFill>
              </a:rPr>
              <a:t>activities</a:t>
            </a:r>
            <a:endParaRPr lang="en-US" b="1" dirty="0">
              <a:solidFill>
                <a:srgbClr val="C00000"/>
              </a:solidFill>
            </a:endParaRPr>
          </a:p>
        </p:txBody>
      </p:sp>
      <p:sp>
        <p:nvSpPr>
          <p:cNvPr id="7" name="Content Placeholder 6"/>
          <p:cNvSpPr>
            <a:spLocks noGrp="1"/>
          </p:cNvSpPr>
          <p:nvPr>
            <p:ph idx="1"/>
          </p:nvPr>
        </p:nvSpPr>
        <p:spPr>
          <a:xfrm>
            <a:off x="1284066" y="1430978"/>
            <a:ext cx="9623868" cy="5257800"/>
          </a:xfrm>
        </p:spPr>
        <p:txBody>
          <a:bodyPr vert="horz" lIns="91440" tIns="45720" rIns="91440" bIns="45720" rtlCol="0" anchor="t">
            <a:normAutofit/>
          </a:bodyPr>
          <a:lstStyle/>
          <a:p>
            <a:pPr marL="267970" indent="-267970"/>
            <a:r>
              <a:rPr lang="en-GB" sz="2400" dirty="0"/>
              <a:t>Involvement of </a:t>
            </a:r>
            <a:r>
              <a:rPr lang="en-GB" sz="2400" b="1" u="sng" dirty="0"/>
              <a:t>private sector</a:t>
            </a:r>
            <a:r>
              <a:rPr lang="en-GB" sz="2400" dirty="0"/>
              <a:t> in design, implementation and/or assessment of trainings and </a:t>
            </a:r>
            <a:r>
              <a:rPr lang="en-GB" sz="2400" b="1" u="sng" dirty="0"/>
              <a:t>minimum 30% </a:t>
            </a:r>
            <a:r>
              <a:rPr lang="en-GB" sz="2400" u="sng" dirty="0"/>
              <a:t>of the training duration allocated to</a:t>
            </a:r>
            <a:r>
              <a:rPr lang="en-GB" sz="2400" b="1" u="sng" dirty="0"/>
              <a:t> Work-Based Learning</a:t>
            </a:r>
            <a:r>
              <a:rPr lang="en-GB" sz="2400" dirty="0"/>
              <a:t> </a:t>
            </a:r>
            <a:endParaRPr lang="nl-NL"/>
          </a:p>
          <a:p>
            <a:pPr marL="267970" indent="-267970"/>
            <a:r>
              <a:rPr lang="en-GB" sz="2400">
                <a:latin typeface="Calibri"/>
                <a:ea typeface="Calibri"/>
                <a:cs typeface="Calibri"/>
              </a:rPr>
              <a:t>Engagement of </a:t>
            </a:r>
            <a:r>
              <a:rPr lang="en-GB" sz="2400" b="1" u="sng">
                <a:latin typeface="Calibri"/>
                <a:ea typeface="Calibri"/>
                <a:cs typeface="Calibri"/>
              </a:rPr>
              <a:t>private sector role models and expertise</a:t>
            </a:r>
            <a:r>
              <a:rPr lang="en-GB" sz="2400">
                <a:latin typeface="Calibri"/>
                <a:ea typeface="Calibri"/>
                <a:cs typeface="Calibri"/>
              </a:rPr>
              <a:t> in mentoring and training</a:t>
            </a:r>
          </a:p>
          <a:p>
            <a:pPr marL="267970" indent="-267970"/>
            <a:r>
              <a:rPr lang="en-US" sz="2400" b="1" u="sng" dirty="0"/>
              <a:t>Capacity enhancement of co-applicant(s) </a:t>
            </a:r>
            <a:r>
              <a:rPr lang="en-US" sz="2400" dirty="0"/>
              <a:t>based on an </a:t>
            </a:r>
            <a:r>
              <a:rPr lang="en-US" sz="2400" err="1"/>
              <a:t>Organisational</a:t>
            </a:r>
            <a:r>
              <a:rPr lang="en-US" sz="2400" dirty="0"/>
              <a:t> Capacity Assessment </a:t>
            </a:r>
            <a:endParaRPr lang="en-US" sz="2400" dirty="0">
              <a:ea typeface="Calibri"/>
              <a:cs typeface="Calibri"/>
            </a:endParaRPr>
          </a:p>
          <a:p>
            <a:pPr marL="267970" indent="-267970"/>
            <a:r>
              <a:rPr lang="en-US" sz="2400" dirty="0"/>
              <a:t>Provision of </a:t>
            </a:r>
            <a:r>
              <a:rPr lang="en-US" sz="2400" b="1" u="sng" dirty="0"/>
              <a:t>start-up kits</a:t>
            </a:r>
            <a:r>
              <a:rPr lang="en-US" sz="2400" dirty="0"/>
              <a:t>, tailored to specific business needs or business plans developed by successful graduates and/or groups opting for self-employment </a:t>
            </a:r>
            <a:endParaRPr lang="en-US" sz="2400" dirty="0">
              <a:ea typeface="Calibri"/>
              <a:cs typeface="Calibri"/>
            </a:endParaRPr>
          </a:p>
          <a:p>
            <a:pPr marL="267970" lvl="0" indent="-267970"/>
            <a:r>
              <a:rPr lang="en-GB" sz="2400" b="1" u="sng" dirty="0"/>
              <a:t>6 months </a:t>
            </a:r>
            <a:r>
              <a:rPr lang="fr-FR" sz="2400" dirty="0"/>
              <a:t>extensive </a:t>
            </a:r>
            <a:r>
              <a:rPr lang="en-US" sz="2400" dirty="0"/>
              <a:t>and innovative </a:t>
            </a:r>
            <a:r>
              <a:rPr lang="en-US" sz="2400" b="1" u="sng" dirty="0"/>
              <a:t>post-training employment support services</a:t>
            </a:r>
            <a:endParaRPr lang="en-US" sz="2400" dirty="0">
              <a:ea typeface="Calibri"/>
              <a:cs typeface="Calibri"/>
            </a:endParaRPr>
          </a:p>
          <a:p>
            <a:pPr marL="267970" indent="-267970"/>
            <a:endParaRPr lang="en-US" sz="6400" dirty="0">
              <a:ea typeface="Calibri" panose="020F0502020204030204"/>
              <a:cs typeface="Calibri" panose="020F0502020204030204"/>
            </a:endParaRPr>
          </a:p>
          <a:p>
            <a:pPr marL="0" indent="0">
              <a:buNone/>
            </a:pPr>
            <a:endParaRPr lang="en-US" i="1" dirty="0"/>
          </a:p>
        </p:txBody>
      </p:sp>
    </p:spTree>
    <p:extLst>
      <p:ext uri="{BB962C8B-B14F-4D97-AF65-F5344CB8AC3E}">
        <p14:creationId xmlns:p14="http://schemas.microsoft.com/office/powerpoint/2010/main" val="2250113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Other</a:t>
            </a:r>
            <a:r>
              <a:rPr lang="fr-BE" b="1" dirty="0">
                <a:solidFill>
                  <a:srgbClr val="C00000"/>
                </a:solidFill>
              </a:rPr>
              <a:t> admissible actions</a:t>
            </a:r>
            <a:endParaRPr lang="en-US" b="1" dirty="0">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fontScale="92500" lnSpcReduction="10000"/>
          </a:bodyPr>
          <a:lstStyle/>
          <a:p>
            <a:pPr marL="0" indent="0">
              <a:buNone/>
            </a:pPr>
            <a:endParaRPr lang="en-US" i="1" dirty="0"/>
          </a:p>
          <a:p>
            <a:r>
              <a:rPr lang="en-US" i="1" dirty="0"/>
              <a:t>Training, studies, workshops, </a:t>
            </a:r>
            <a:r>
              <a:rPr lang="en-US" i="1" dirty="0" err="1"/>
              <a:t>etc</a:t>
            </a:r>
            <a:endParaRPr lang="en-US" i="1" dirty="0"/>
          </a:p>
          <a:p>
            <a:r>
              <a:rPr lang="en-US" i="1" dirty="0"/>
              <a:t>Training materials</a:t>
            </a:r>
          </a:p>
          <a:p>
            <a:r>
              <a:rPr lang="en-US" i="1" dirty="0"/>
              <a:t>Promotion of social or gender inclusion (e.g., transport arrangements, facilities and procedures that constitute safe learning and work environments, day-care services, counselling or psychosocial support,…)</a:t>
            </a:r>
          </a:p>
          <a:p>
            <a:r>
              <a:rPr lang="en-US" i="1" dirty="0"/>
              <a:t>Capacity building local partners</a:t>
            </a:r>
          </a:p>
          <a:p>
            <a:r>
              <a:rPr lang="en-US" i="1" dirty="0"/>
              <a:t>(Pre-training) career guidance, coaching</a:t>
            </a:r>
          </a:p>
          <a:p>
            <a:r>
              <a:rPr lang="en-US" i="1" dirty="0"/>
              <a:t>Toolkits for WBL </a:t>
            </a:r>
          </a:p>
          <a:p>
            <a:r>
              <a:rPr lang="en-US" i="1" dirty="0"/>
              <a:t>Job fairs, networking or matchmaking activities</a:t>
            </a:r>
          </a:p>
          <a:p>
            <a:r>
              <a:rPr lang="en-US" i="1" dirty="0"/>
              <a:t>… </a:t>
            </a:r>
          </a:p>
          <a:p>
            <a:pPr marL="0" indent="0">
              <a:buNone/>
            </a:pPr>
            <a:endParaRPr lang="en-US" dirty="0"/>
          </a:p>
        </p:txBody>
      </p:sp>
    </p:spTree>
    <p:extLst>
      <p:ext uri="{BB962C8B-B14F-4D97-AF65-F5344CB8AC3E}">
        <p14:creationId xmlns:p14="http://schemas.microsoft.com/office/powerpoint/2010/main" val="2633425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a:t>
            </a:r>
            <a:r>
              <a:rPr lang="fr-BE" b="1" dirty="0" err="1">
                <a:solidFill>
                  <a:srgbClr val="C00000"/>
                </a:solidFill>
              </a:rPr>
              <a:t>Number</a:t>
            </a:r>
            <a:r>
              <a:rPr lang="fr-BE" b="1" dirty="0">
                <a:solidFill>
                  <a:srgbClr val="C00000"/>
                </a:solidFill>
              </a:rPr>
              <a:t> of applications</a:t>
            </a:r>
            <a:endParaRPr lang="en-US" b="1" dirty="0">
              <a:solidFill>
                <a:srgbClr val="C00000"/>
              </a:solidFill>
            </a:endParaRPr>
          </a:p>
        </p:txBody>
      </p:sp>
      <p:sp>
        <p:nvSpPr>
          <p:cNvPr id="7" name="Content Placeholder 6"/>
          <p:cNvSpPr>
            <a:spLocks noGrp="1"/>
          </p:cNvSpPr>
          <p:nvPr>
            <p:ph idx="1"/>
          </p:nvPr>
        </p:nvSpPr>
        <p:spPr>
          <a:xfrm>
            <a:off x="1432915" y="1456104"/>
            <a:ext cx="9326170" cy="5257800"/>
          </a:xfrm>
        </p:spPr>
        <p:txBody>
          <a:bodyPr>
            <a:normAutofit/>
          </a:bodyPr>
          <a:lstStyle/>
          <a:p>
            <a:pPr marL="0" indent="0">
              <a:buNone/>
            </a:pPr>
            <a:endParaRPr lang="en-US" i="1" dirty="0"/>
          </a:p>
          <a:p>
            <a:r>
              <a:rPr lang="en-US" dirty="0"/>
              <a:t>The </a:t>
            </a:r>
            <a:r>
              <a:rPr lang="en-US" b="1" dirty="0"/>
              <a:t>applicant</a:t>
            </a:r>
            <a:r>
              <a:rPr lang="en-US" dirty="0"/>
              <a:t> may not submit more than one (1) application per lot under this Call for Proposals.</a:t>
            </a:r>
          </a:p>
          <a:p>
            <a:r>
              <a:rPr lang="en-US" dirty="0"/>
              <a:t>The </a:t>
            </a:r>
            <a:r>
              <a:rPr lang="en-US" b="1" dirty="0"/>
              <a:t>applicant</a:t>
            </a:r>
            <a:r>
              <a:rPr lang="en-US" dirty="0"/>
              <a:t> may not be awarded more than one (1) Grant Agreement per lot under this Call for Proposals.</a:t>
            </a:r>
          </a:p>
          <a:p>
            <a:r>
              <a:rPr lang="en-US" dirty="0"/>
              <a:t>The </a:t>
            </a:r>
            <a:r>
              <a:rPr lang="en-US" b="1" dirty="0"/>
              <a:t>applicant</a:t>
            </a:r>
            <a:r>
              <a:rPr lang="en-US" dirty="0"/>
              <a:t> may not be at the same time a co-applicant in another application</a:t>
            </a:r>
          </a:p>
          <a:p>
            <a:pPr marL="0" indent="0">
              <a:buNone/>
            </a:pPr>
            <a:endParaRPr lang="en-US" dirty="0"/>
          </a:p>
          <a:p>
            <a:r>
              <a:rPr lang="en-US" dirty="0"/>
              <a:t>A </a:t>
            </a:r>
            <a:r>
              <a:rPr lang="en-US" b="1" dirty="0"/>
              <a:t>co-applicant</a:t>
            </a:r>
            <a:r>
              <a:rPr lang="en-US" dirty="0"/>
              <a:t> may not be awarded more than one (1) Grant Agreement under this Call for Proposals</a:t>
            </a:r>
          </a:p>
          <a:p>
            <a:endParaRPr lang="en-US" dirty="0"/>
          </a:p>
          <a:p>
            <a:pPr marL="0" indent="0">
              <a:buNone/>
            </a:pPr>
            <a:endParaRPr lang="en-US" dirty="0"/>
          </a:p>
        </p:txBody>
      </p:sp>
    </p:spTree>
    <p:extLst>
      <p:ext uri="{BB962C8B-B14F-4D97-AF65-F5344CB8AC3E}">
        <p14:creationId xmlns:p14="http://schemas.microsoft.com/office/powerpoint/2010/main" val="2615521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0116" y="2643751"/>
            <a:ext cx="5171768" cy="657430"/>
          </a:xfrm>
        </p:spPr>
        <p:txBody>
          <a:bodyPr vert="horz" lIns="91440" tIns="45720" rIns="91440" bIns="45720" rtlCol="0" anchor="t">
            <a:normAutofit fontScale="90000"/>
          </a:bodyPr>
          <a:lstStyle/>
          <a:p>
            <a:r>
              <a:rPr lang="fr-BE" b="1" dirty="0">
                <a:solidFill>
                  <a:srgbClr val="C00000"/>
                </a:solidFill>
                <a:cs typeface="Calibri"/>
              </a:rPr>
              <a:t>Questions?</a:t>
            </a:r>
            <a:br>
              <a:rPr lang="fr-BE" b="1" dirty="0">
                <a:solidFill>
                  <a:srgbClr val="C00000"/>
                </a:solidFill>
                <a:cs typeface="Calibri"/>
              </a:rPr>
            </a:br>
            <a:br>
              <a:rPr lang="fr-BE" b="1" dirty="0">
                <a:solidFill>
                  <a:srgbClr val="C00000"/>
                </a:solidFill>
                <a:cs typeface="Calibri"/>
              </a:rPr>
            </a:br>
            <a:r>
              <a:rPr lang="fr-BE" b="1" dirty="0">
                <a:solidFill>
                  <a:srgbClr val="C00000"/>
                </a:solidFill>
                <a:cs typeface="Calibri"/>
              </a:rPr>
              <a:t>sdf.grants@enabel.be</a:t>
            </a:r>
            <a:endParaRPr lang="fr-BE" b="1" dirty="0">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dirty="0"/>
          </a:p>
          <a:p>
            <a:pPr marL="0" indent="0">
              <a:buNone/>
            </a:pPr>
            <a:endParaRPr lang="en-US" dirty="0">
              <a:cs typeface="Calibri"/>
            </a:endParaRPr>
          </a:p>
          <a:p>
            <a:endParaRPr lang="en-US" dirty="0"/>
          </a:p>
          <a:p>
            <a:pPr marL="0" indent="0">
              <a:buNone/>
            </a:pPr>
            <a:endParaRPr lang="en-US" dirty="0"/>
          </a:p>
        </p:txBody>
      </p:sp>
    </p:spTree>
    <p:extLst>
      <p:ext uri="{BB962C8B-B14F-4D97-AF65-F5344CB8AC3E}">
        <p14:creationId xmlns:p14="http://schemas.microsoft.com/office/powerpoint/2010/main" val="4226642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DD43-A93C-A1C4-31B8-AFB571BB5A72}"/>
              </a:ext>
            </a:extLst>
          </p:cNvPr>
          <p:cNvSpPr>
            <a:spLocks noGrp="1"/>
          </p:cNvSpPr>
          <p:nvPr>
            <p:ph type="title"/>
          </p:nvPr>
        </p:nvSpPr>
        <p:spPr>
          <a:xfrm>
            <a:off x="1777105" y="70158"/>
            <a:ext cx="8637789" cy="1325563"/>
          </a:xfrm>
        </p:spPr>
        <p:txBody>
          <a:bodyPr>
            <a:normAutofit/>
          </a:bodyPr>
          <a:lstStyle/>
          <a:p>
            <a:r>
              <a:rPr lang="en-US" dirty="0">
                <a:solidFill>
                  <a:srgbClr val="C00000"/>
                </a:solidFill>
              </a:rPr>
              <a:t>3c. Admissible/Ineligible costs</a:t>
            </a:r>
            <a:endParaRPr lang="en-UG" dirty="0">
              <a:solidFill>
                <a:srgbClr val="C00000"/>
              </a:solidFill>
            </a:endParaRPr>
          </a:p>
        </p:txBody>
      </p:sp>
      <p:sp>
        <p:nvSpPr>
          <p:cNvPr id="3" name="Content Placeholder 2">
            <a:extLst>
              <a:ext uri="{FF2B5EF4-FFF2-40B4-BE49-F238E27FC236}">
                <a16:creationId xmlns:a16="http://schemas.microsoft.com/office/drawing/2014/main" id="{520A3252-34E1-C71E-CF91-D93F87C51D63}"/>
              </a:ext>
            </a:extLst>
          </p:cNvPr>
          <p:cNvSpPr>
            <a:spLocks noGrp="1"/>
          </p:cNvSpPr>
          <p:nvPr>
            <p:ph idx="1"/>
          </p:nvPr>
        </p:nvSpPr>
        <p:spPr>
          <a:xfrm>
            <a:off x="1258528" y="1199076"/>
            <a:ext cx="4837472" cy="5186976"/>
          </a:xfrm>
        </p:spPr>
        <p:txBody>
          <a:bodyPr>
            <a:noAutofit/>
          </a:bodyPr>
          <a:lstStyle/>
          <a:p>
            <a:pPr marL="0" indent="0">
              <a:buNone/>
            </a:pPr>
            <a:r>
              <a:rPr lang="en-US" sz="2400" b="1" u="sng" dirty="0"/>
              <a:t>Direct costs</a:t>
            </a:r>
          </a:p>
          <a:p>
            <a:pPr marL="0" indent="0">
              <a:buNone/>
            </a:pPr>
            <a:r>
              <a:rPr lang="en-US" sz="2400" b="1" dirty="0" err="1"/>
              <a:t>i</a:t>
            </a:r>
            <a:r>
              <a:rPr lang="en-US" sz="2400" b="1" dirty="0"/>
              <a:t>) Operational Costs</a:t>
            </a:r>
            <a:endParaRPr lang="en-US" sz="2400" dirty="0"/>
          </a:p>
          <a:p>
            <a:pPr marL="0" indent="0">
              <a:buNone/>
            </a:pPr>
            <a:r>
              <a:rPr lang="en-US" sz="2400" dirty="0"/>
              <a:t>Activity costs necessary for achieving the results of the action.</a:t>
            </a:r>
            <a:br>
              <a:rPr lang="en-US" sz="2400" dirty="0"/>
            </a:br>
            <a:r>
              <a:rPr lang="en-US" sz="2400" dirty="0"/>
              <a:t>This comprises the costs of the core activities to be implemented.</a:t>
            </a:r>
            <a:br>
              <a:rPr lang="en-US" sz="2400" dirty="0"/>
            </a:br>
            <a:endParaRPr lang="en-US" sz="2400" dirty="0"/>
          </a:p>
          <a:p>
            <a:pPr marL="0" indent="0">
              <a:buNone/>
            </a:pPr>
            <a:r>
              <a:rPr lang="en-US" sz="2400" u="sng" dirty="0"/>
              <a:t>Examples:</a:t>
            </a:r>
          </a:p>
          <a:p>
            <a:pPr>
              <a:buFont typeface="Wingdings" panose="05000000000000000000" pitchFamily="2" charset="2"/>
              <a:buChar char="Ø"/>
            </a:pPr>
            <a:r>
              <a:rPr lang="en-US" sz="2400" dirty="0"/>
              <a:t>Training materials</a:t>
            </a:r>
          </a:p>
          <a:p>
            <a:pPr>
              <a:buFont typeface="Wingdings" panose="05000000000000000000" pitchFamily="2" charset="2"/>
              <a:buChar char="Ø"/>
            </a:pPr>
            <a:r>
              <a:rPr lang="en-US" sz="2400" dirty="0"/>
              <a:t>Food for trainees</a:t>
            </a:r>
          </a:p>
          <a:p>
            <a:pPr>
              <a:buFont typeface="Wingdings" panose="05000000000000000000" pitchFamily="2" charset="2"/>
              <a:buChar char="Ø"/>
            </a:pPr>
            <a:r>
              <a:rPr lang="en-US" sz="2400" dirty="0"/>
              <a:t>Transport costs for trainees or attend training workshop</a:t>
            </a:r>
          </a:p>
          <a:p>
            <a:pPr>
              <a:buFont typeface="Wingdings" panose="05000000000000000000" pitchFamily="2" charset="2"/>
              <a:buChar char="Ø"/>
            </a:pPr>
            <a:r>
              <a:rPr lang="en-US" sz="2400" dirty="0"/>
              <a:t>Training fees</a:t>
            </a:r>
          </a:p>
          <a:p>
            <a:pPr>
              <a:buFont typeface="Wingdings" panose="05000000000000000000" pitchFamily="2" charset="2"/>
              <a:buChar char="Ø"/>
            </a:pPr>
            <a:r>
              <a:rPr lang="en-US" sz="2400" dirty="0"/>
              <a:t>Etc.</a:t>
            </a:r>
            <a:br>
              <a:rPr lang="en-US" sz="2400" dirty="0"/>
            </a:br>
            <a:endParaRPr lang="en-UG" sz="2400" dirty="0"/>
          </a:p>
        </p:txBody>
      </p:sp>
      <p:sp>
        <p:nvSpPr>
          <p:cNvPr id="4" name="Content Placeholder 2">
            <a:extLst>
              <a:ext uri="{FF2B5EF4-FFF2-40B4-BE49-F238E27FC236}">
                <a16:creationId xmlns:a16="http://schemas.microsoft.com/office/drawing/2014/main" id="{3CCDD0DC-A6DD-1BCB-0CE1-E0FD094A37D1}"/>
              </a:ext>
            </a:extLst>
          </p:cNvPr>
          <p:cNvSpPr txBox="1">
            <a:spLocks/>
          </p:cNvSpPr>
          <p:nvPr/>
        </p:nvSpPr>
        <p:spPr>
          <a:xfrm>
            <a:off x="6614577" y="994600"/>
            <a:ext cx="5384800" cy="5371328"/>
          </a:xfrm>
          <a:prstGeom prst="rect">
            <a:avLst/>
          </a:prstGeom>
        </p:spPr>
        <p:txBody>
          <a:bodyPr vert="horz" lIns="91440" tIns="45720" rIns="91440" bIns="45720" rtlCol="0">
            <a:normAutofit fontScale="250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3400" b="1" dirty="0">
              <a:sym typeface="Arial"/>
            </a:endParaRPr>
          </a:p>
          <a:p>
            <a:pPr marL="0" indent="0">
              <a:buFont typeface="Arial" panose="020B0604020202020204" pitchFamily="34" charset="0"/>
              <a:buNone/>
            </a:pPr>
            <a:r>
              <a:rPr lang="fr-FR" sz="9600" b="1" dirty="0">
                <a:sym typeface="Arial"/>
              </a:rPr>
              <a:t>ii) </a:t>
            </a:r>
            <a:r>
              <a:rPr lang="en-GB" sz="9600" b="1" dirty="0">
                <a:sym typeface="Arial"/>
              </a:rPr>
              <a:t>Management Costs:</a:t>
            </a:r>
            <a:endParaRPr lang="en-GB" sz="9600" dirty="0">
              <a:sym typeface="Arial"/>
            </a:endParaRPr>
          </a:p>
          <a:p>
            <a:pPr marL="0" indent="0">
              <a:lnSpc>
                <a:spcPct val="120000"/>
              </a:lnSpc>
              <a:buSzPct val="101818"/>
              <a:buFont typeface="Arial" panose="020B0604020202020204" pitchFamily="34" charset="0"/>
              <a:buNone/>
            </a:pPr>
            <a:r>
              <a:rPr lang="en-GB" sz="9600" dirty="0">
                <a:sym typeface="Arial"/>
              </a:rPr>
              <a:t>Administration costs directly attributed to the implementation of the actions. This comprise the costs of management, monitoring, equipment, facilities and other costs directly  related to the core activity.</a:t>
            </a:r>
          </a:p>
          <a:p>
            <a:pPr marL="0" indent="0">
              <a:buFont typeface="Arial" panose="020B0604020202020204" pitchFamily="34" charset="0"/>
              <a:buNone/>
            </a:pPr>
            <a:r>
              <a:rPr lang="en-GB" sz="9600" u="sng" dirty="0">
                <a:sym typeface="Arial"/>
              </a:rPr>
              <a:t>Examples:</a:t>
            </a:r>
          </a:p>
          <a:p>
            <a:pPr>
              <a:buFont typeface="Wingdings" panose="05000000000000000000" pitchFamily="2" charset="2"/>
              <a:buChar char="Ø"/>
            </a:pPr>
            <a:r>
              <a:rPr lang="en-GB" sz="9600" dirty="0"/>
              <a:t>IT/Computer equipment(Laptops, printers, projectors, Camera etc.)</a:t>
            </a:r>
          </a:p>
          <a:p>
            <a:pPr>
              <a:buFont typeface="Wingdings" panose="05000000000000000000" pitchFamily="2" charset="2"/>
              <a:buChar char="Ø"/>
            </a:pPr>
            <a:r>
              <a:rPr lang="en-GB" sz="9600" dirty="0"/>
              <a:t>Furniture and fittings</a:t>
            </a:r>
          </a:p>
          <a:p>
            <a:pPr>
              <a:buFont typeface="Wingdings" panose="05000000000000000000" pitchFamily="2" charset="2"/>
              <a:buChar char="Ø"/>
            </a:pPr>
            <a:r>
              <a:rPr lang="en-GB" sz="9600" dirty="0"/>
              <a:t>Audit &amp; Accounting fees</a:t>
            </a:r>
          </a:p>
          <a:p>
            <a:pPr>
              <a:buFont typeface="Wingdings" panose="05000000000000000000" pitchFamily="2" charset="2"/>
              <a:buChar char="Ø"/>
            </a:pPr>
            <a:r>
              <a:rPr lang="en-GB" sz="9600" dirty="0"/>
              <a:t>Salary of program staff+ other direct staff </a:t>
            </a:r>
          </a:p>
          <a:p>
            <a:pPr>
              <a:buFont typeface="Wingdings" panose="05000000000000000000" pitchFamily="2" charset="2"/>
              <a:buChar char="Ø"/>
            </a:pPr>
            <a:r>
              <a:rPr lang="en-GB" sz="9600" dirty="0"/>
              <a:t>Etc.</a:t>
            </a:r>
          </a:p>
          <a:p>
            <a:endParaRPr lang="en-US" dirty="0"/>
          </a:p>
        </p:txBody>
      </p:sp>
    </p:spTree>
    <p:extLst>
      <p:ext uri="{BB962C8B-B14F-4D97-AF65-F5344CB8AC3E}">
        <p14:creationId xmlns:p14="http://schemas.microsoft.com/office/powerpoint/2010/main" val="406878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5664-754A-E014-8E3F-4DD04657FDD1}"/>
              </a:ext>
            </a:extLst>
          </p:cNvPr>
          <p:cNvSpPr>
            <a:spLocks noGrp="1"/>
          </p:cNvSpPr>
          <p:nvPr>
            <p:ph type="title"/>
          </p:nvPr>
        </p:nvSpPr>
        <p:spPr/>
        <p:txBody>
          <a:bodyPr vert="horz" lIns="91440" tIns="45720" rIns="91440" bIns="45720" rtlCol="0" anchor="t">
            <a:normAutofit/>
          </a:bodyPr>
          <a:lstStyle/>
          <a:p>
            <a:r>
              <a:rPr lang="fr-BE" b="1" dirty="0">
                <a:solidFill>
                  <a:srgbClr val="C00000"/>
                </a:solidFill>
                <a:ea typeface="+mj-lt"/>
                <a:cs typeface="+mj-lt"/>
              </a:rPr>
              <a:t>1. </a:t>
            </a:r>
            <a:r>
              <a:rPr lang="fr-BE" b="1" dirty="0" err="1">
                <a:solidFill>
                  <a:srgbClr val="C00000"/>
                </a:solidFill>
                <a:ea typeface="+mj-lt"/>
                <a:cs typeface="+mj-lt"/>
              </a:rPr>
              <a:t>Cn't</a:t>
            </a:r>
            <a:r>
              <a:rPr lang="fr-BE" b="1" dirty="0">
                <a:solidFill>
                  <a:srgbClr val="C00000"/>
                </a:solidFill>
                <a:ea typeface="+mj-lt"/>
                <a:cs typeface="+mj-lt"/>
              </a:rPr>
              <a:t> Introduction</a:t>
            </a:r>
            <a:endParaRPr lang="en-US" dirty="0">
              <a:solidFill>
                <a:srgbClr val="C00000"/>
              </a:solidFill>
              <a:ea typeface="Calibri"/>
              <a:cs typeface="Calibri"/>
            </a:endParaRPr>
          </a:p>
        </p:txBody>
      </p:sp>
      <p:sp>
        <p:nvSpPr>
          <p:cNvPr id="3" name="Content Placeholder 2">
            <a:extLst>
              <a:ext uri="{FF2B5EF4-FFF2-40B4-BE49-F238E27FC236}">
                <a16:creationId xmlns:a16="http://schemas.microsoft.com/office/drawing/2014/main" id="{6232814A-7387-7C3F-0883-63810EAF9DFA}"/>
              </a:ext>
            </a:extLst>
          </p:cNvPr>
          <p:cNvSpPr>
            <a:spLocks noGrp="1"/>
          </p:cNvSpPr>
          <p:nvPr>
            <p:ph idx="1"/>
          </p:nvPr>
        </p:nvSpPr>
        <p:spPr>
          <a:xfrm>
            <a:off x="827314" y="1825625"/>
            <a:ext cx="10526486" cy="4351338"/>
          </a:xfrm>
        </p:spPr>
        <p:txBody>
          <a:bodyPr vert="horz" lIns="91440" tIns="45720" rIns="91440" bIns="45720" rtlCol="0" anchor="t">
            <a:normAutofit/>
          </a:bodyPr>
          <a:lstStyle/>
          <a:p>
            <a:pPr marL="0" indent="0">
              <a:buNone/>
            </a:pPr>
            <a:r>
              <a:rPr lang="en-US" sz="2700" dirty="0">
                <a:ea typeface="Calibri"/>
                <a:cs typeface="Calibri"/>
              </a:rPr>
              <a:t>Interventions are funded by:</a:t>
            </a:r>
          </a:p>
          <a:p>
            <a:pPr marL="267970" indent="-267970"/>
            <a:r>
              <a:rPr lang="en-US" sz="2700" b="1" dirty="0">
                <a:ea typeface="Calibri"/>
                <a:cs typeface="Calibri"/>
              </a:rPr>
              <a:t>Belgian government </a:t>
            </a:r>
          </a:p>
          <a:p>
            <a:pPr lvl="1">
              <a:buFont typeface="Wingdings" panose="05000000000000000000" pitchFamily="2" charset="2"/>
              <a:buChar char="v"/>
            </a:pPr>
            <a:r>
              <a:rPr lang="en-US" sz="2300" b="1" dirty="0">
                <a:ea typeface="Calibri"/>
                <a:cs typeface="Calibri"/>
              </a:rPr>
              <a:t>Employability and Employment: </a:t>
            </a:r>
            <a:r>
              <a:rPr lang="en-US" sz="2300" dirty="0">
                <a:ea typeface="Calibri"/>
                <a:cs typeface="Calibri"/>
              </a:rPr>
              <a:t>Green and decent jobs for youth “WeWork” </a:t>
            </a:r>
          </a:p>
          <a:p>
            <a:pPr lvl="1">
              <a:buFont typeface="Wingdings" panose="05000000000000000000" pitchFamily="2" charset="2"/>
              <a:buChar char="v"/>
            </a:pPr>
            <a:r>
              <a:rPr lang="en-US" sz="2300" b="1" dirty="0">
                <a:ea typeface="Calibri"/>
                <a:cs typeface="Calibri"/>
              </a:rPr>
              <a:t>Education: </a:t>
            </a:r>
            <a:r>
              <a:rPr lang="en-US" sz="2300" dirty="0">
                <a:ea typeface="Calibri"/>
                <a:cs typeface="Calibri"/>
              </a:rPr>
              <a:t>WeLearn</a:t>
            </a:r>
          </a:p>
          <a:p>
            <a:pPr lvl="1">
              <a:buFont typeface="Wingdings" panose="05000000000000000000" pitchFamily="2" charset="2"/>
              <a:buChar char="v"/>
            </a:pPr>
            <a:r>
              <a:rPr lang="en-US" sz="2300" b="1" dirty="0">
                <a:ea typeface="Calibri"/>
                <a:cs typeface="Calibri"/>
              </a:rPr>
              <a:t>Health: </a:t>
            </a:r>
            <a:r>
              <a:rPr lang="en-US" sz="2300" dirty="0">
                <a:ea typeface="Calibri"/>
                <a:cs typeface="Calibri"/>
              </a:rPr>
              <a:t>WeCare and WeTrain4Health</a:t>
            </a:r>
          </a:p>
          <a:p>
            <a:pPr marL="267970" indent="-267970"/>
            <a:r>
              <a:rPr lang="en-US" sz="2700" dirty="0">
                <a:ea typeface="Calibri"/>
                <a:cs typeface="Calibri"/>
              </a:rPr>
              <a:t>and the </a:t>
            </a:r>
            <a:r>
              <a:rPr lang="en-US" sz="2700" b="1" dirty="0">
                <a:ea typeface="Calibri"/>
                <a:cs typeface="Calibri"/>
              </a:rPr>
              <a:t>EU </a:t>
            </a:r>
          </a:p>
          <a:p>
            <a:pPr lvl="1">
              <a:buFont typeface="Wingdings" panose="05000000000000000000" pitchFamily="2" charset="2"/>
              <a:buChar char="v"/>
            </a:pPr>
            <a:r>
              <a:rPr lang="en-US" sz="2300" b="1" dirty="0">
                <a:ea typeface="Calibri"/>
                <a:cs typeface="Calibri"/>
              </a:rPr>
              <a:t>Employability and Employment: </a:t>
            </a:r>
            <a:r>
              <a:rPr lang="en-US" sz="2300" dirty="0">
                <a:ea typeface="Calibri"/>
                <a:cs typeface="Calibri"/>
              </a:rPr>
              <a:t>Green and decent jobs for youth “WeWork” </a:t>
            </a:r>
          </a:p>
          <a:p>
            <a:pPr lvl="1">
              <a:buFont typeface="Wingdings" panose="05000000000000000000" pitchFamily="2" charset="2"/>
              <a:buChar char="v"/>
            </a:pPr>
            <a:r>
              <a:rPr lang="en-US" sz="2300" b="1" dirty="0">
                <a:ea typeface="Calibri"/>
                <a:cs typeface="Calibri"/>
              </a:rPr>
              <a:t>Business: </a:t>
            </a:r>
            <a:r>
              <a:rPr lang="en-US" sz="2300" dirty="0">
                <a:ea typeface="Calibri"/>
                <a:cs typeface="Calibri"/>
              </a:rPr>
              <a:t>SB4U and SBHR</a:t>
            </a:r>
          </a:p>
          <a:p>
            <a:pPr lvl="1">
              <a:buFont typeface="Wingdings" panose="05000000000000000000" pitchFamily="2" charset="2"/>
              <a:buChar char="v"/>
            </a:pPr>
            <a:r>
              <a:rPr lang="en-US" sz="2300" b="1" dirty="0">
                <a:ea typeface="Calibri"/>
                <a:cs typeface="Calibri"/>
              </a:rPr>
              <a:t>Gender: </a:t>
            </a:r>
            <a:r>
              <a:rPr lang="en-US" sz="2300" dirty="0">
                <a:ea typeface="Calibri"/>
                <a:cs typeface="Calibri"/>
              </a:rPr>
              <a:t>G4DU</a:t>
            </a:r>
          </a:p>
        </p:txBody>
      </p:sp>
    </p:spTree>
    <p:extLst>
      <p:ext uri="{BB962C8B-B14F-4D97-AF65-F5344CB8AC3E}">
        <p14:creationId xmlns:p14="http://schemas.microsoft.com/office/powerpoint/2010/main" val="865107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A30-8FDF-830E-4CD4-E5CD7293BC91}"/>
              </a:ext>
            </a:extLst>
          </p:cNvPr>
          <p:cNvSpPr>
            <a:spLocks noGrp="1"/>
          </p:cNvSpPr>
          <p:nvPr>
            <p:ph type="title"/>
          </p:nvPr>
        </p:nvSpPr>
        <p:spPr/>
        <p:txBody>
          <a:bodyPr/>
          <a:lstStyle/>
          <a:p>
            <a:r>
              <a:rPr lang="en-US" dirty="0">
                <a:solidFill>
                  <a:srgbClr val="C00000"/>
                </a:solidFill>
              </a:rPr>
              <a:t>3c. Admissible/Ineligible costs</a:t>
            </a:r>
            <a:endParaRPr lang="en-UG" dirty="0"/>
          </a:p>
        </p:txBody>
      </p:sp>
      <p:sp>
        <p:nvSpPr>
          <p:cNvPr id="5" name="Content Placeholder 3">
            <a:extLst>
              <a:ext uri="{FF2B5EF4-FFF2-40B4-BE49-F238E27FC236}">
                <a16:creationId xmlns:a16="http://schemas.microsoft.com/office/drawing/2014/main" id="{89F4A1E8-0986-B1C9-6F69-E7E004FF234E}"/>
              </a:ext>
            </a:extLst>
          </p:cNvPr>
          <p:cNvSpPr txBox="1">
            <a:spLocks/>
          </p:cNvSpPr>
          <p:nvPr/>
        </p:nvSpPr>
        <p:spPr>
          <a:xfrm>
            <a:off x="1438789" y="1531375"/>
            <a:ext cx="7892024" cy="5105399"/>
          </a:xfrm>
          <a:prstGeom prst="rect">
            <a:avLst/>
          </a:prstGeom>
        </p:spPr>
        <p:txBody>
          <a:bodyPr>
            <a:normAutofit fontScale="475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100" b="1" u="sng" dirty="0">
                <a:sym typeface="Arial"/>
              </a:rPr>
              <a:t>Indirect Costs:</a:t>
            </a:r>
          </a:p>
          <a:p>
            <a:pPr marL="0" indent="0">
              <a:buFont typeface="Arial" panose="020B0604020202020204" pitchFamily="34" charset="0"/>
              <a:buNone/>
            </a:pPr>
            <a:endParaRPr lang="en-GB" sz="5100" b="1" u="sng" dirty="0">
              <a:sym typeface="Arial"/>
            </a:endParaRPr>
          </a:p>
          <a:p>
            <a:pPr marL="0" indent="0">
              <a:lnSpc>
                <a:spcPct val="120000"/>
              </a:lnSpc>
              <a:buNone/>
            </a:pPr>
            <a:r>
              <a:rPr lang="en-GB" sz="5100" b="1" dirty="0">
                <a:sym typeface="Arial"/>
              </a:rPr>
              <a:t>Structure Costs </a:t>
            </a:r>
            <a:r>
              <a:rPr lang="en-GB" sz="5100" dirty="0">
                <a:sym typeface="Arial"/>
              </a:rPr>
              <a:t>(max 7% of operational costs)-to be verified. </a:t>
            </a:r>
            <a:r>
              <a:rPr lang="en-GB" sz="5100" dirty="0"/>
              <a:t>Administration costs not directly attributed to the project, but are necessary for the implementation of the actions</a:t>
            </a:r>
          </a:p>
          <a:p>
            <a:pPr marL="0" indent="0">
              <a:buSzPct val="101818"/>
              <a:buFont typeface="Arial" panose="020B0604020202020204" pitchFamily="34" charset="0"/>
              <a:buNone/>
            </a:pPr>
            <a:endParaRPr lang="en-GB" sz="4400" dirty="0"/>
          </a:p>
          <a:p>
            <a:pPr marL="0" indent="0">
              <a:buFont typeface="Arial" panose="020B0604020202020204" pitchFamily="34" charset="0"/>
              <a:buNone/>
            </a:pPr>
            <a:r>
              <a:rPr lang="en-GB" sz="5100" dirty="0">
                <a:sym typeface="Arial"/>
              </a:rPr>
              <a:t>Examples:</a:t>
            </a:r>
            <a:endParaRPr lang="en-GB" sz="5100" dirty="0"/>
          </a:p>
          <a:p>
            <a:pPr>
              <a:buFont typeface="Wingdings" panose="05000000000000000000" pitchFamily="2" charset="2"/>
              <a:buChar char="Ø"/>
            </a:pPr>
            <a:r>
              <a:rPr lang="en-GB" sz="5100" dirty="0"/>
              <a:t>Office rental</a:t>
            </a:r>
          </a:p>
          <a:p>
            <a:pPr>
              <a:buFont typeface="Wingdings" panose="05000000000000000000" pitchFamily="2" charset="2"/>
              <a:buChar char="Ø"/>
            </a:pPr>
            <a:r>
              <a:rPr lang="en-GB" sz="5100" dirty="0"/>
              <a:t>Utilities: electricity, water, etc. for project office</a:t>
            </a:r>
          </a:p>
          <a:p>
            <a:pPr>
              <a:buFont typeface="Wingdings" panose="05000000000000000000" pitchFamily="2" charset="2"/>
              <a:buChar char="Ø"/>
            </a:pPr>
            <a:r>
              <a:rPr lang="en-GB" sz="5100" dirty="0"/>
              <a:t>Salary of the Executive Director or + other support staff</a:t>
            </a:r>
          </a:p>
          <a:p>
            <a:pPr>
              <a:buFont typeface="Wingdings" panose="05000000000000000000" pitchFamily="2" charset="2"/>
              <a:buChar char="Ø"/>
            </a:pPr>
            <a:r>
              <a:rPr lang="en-GB" sz="5100" dirty="0"/>
              <a:t>Office telecommunication cost</a:t>
            </a:r>
          </a:p>
          <a:p>
            <a:pPr>
              <a:buFont typeface="Wingdings" panose="05000000000000000000" pitchFamily="2" charset="2"/>
              <a:buChar char="Ø"/>
            </a:pPr>
            <a:r>
              <a:rPr lang="en-GB" sz="5100" dirty="0"/>
              <a:t>Etc.</a:t>
            </a:r>
          </a:p>
          <a:p>
            <a:endParaRPr lang="en-US" dirty="0"/>
          </a:p>
        </p:txBody>
      </p:sp>
    </p:spTree>
    <p:extLst>
      <p:ext uri="{BB962C8B-B14F-4D97-AF65-F5344CB8AC3E}">
        <p14:creationId xmlns:p14="http://schemas.microsoft.com/office/powerpoint/2010/main" val="2076664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8E4C-3F34-E591-4EFB-BB9F2CEC907A}"/>
              </a:ext>
            </a:extLst>
          </p:cNvPr>
          <p:cNvSpPr>
            <a:spLocks noGrp="1"/>
          </p:cNvSpPr>
          <p:nvPr>
            <p:ph type="title"/>
          </p:nvPr>
        </p:nvSpPr>
        <p:spPr/>
        <p:txBody>
          <a:bodyPr/>
          <a:lstStyle/>
          <a:p>
            <a:r>
              <a:rPr lang="en-US" dirty="0">
                <a:solidFill>
                  <a:srgbClr val="C00000"/>
                </a:solidFill>
              </a:rPr>
              <a:t>3c. Admissible/Ineligible costs</a:t>
            </a:r>
            <a:endParaRPr lang="en-UG" dirty="0"/>
          </a:p>
        </p:txBody>
      </p:sp>
      <p:sp>
        <p:nvSpPr>
          <p:cNvPr id="3" name="Content Placeholder 2">
            <a:extLst>
              <a:ext uri="{FF2B5EF4-FFF2-40B4-BE49-F238E27FC236}">
                <a16:creationId xmlns:a16="http://schemas.microsoft.com/office/drawing/2014/main" id="{988F37FB-9311-4162-8B29-9F730A01EDF4}"/>
              </a:ext>
            </a:extLst>
          </p:cNvPr>
          <p:cNvSpPr>
            <a:spLocks noGrp="1"/>
          </p:cNvSpPr>
          <p:nvPr>
            <p:ph idx="1"/>
          </p:nvPr>
        </p:nvSpPr>
        <p:spPr/>
        <p:txBody>
          <a:bodyPr/>
          <a:lstStyle/>
          <a:p>
            <a:pPr marL="0" indent="0">
              <a:buNone/>
            </a:pPr>
            <a:r>
              <a:rPr lang="en-US" b="1" dirty="0"/>
              <a:t>Reserve for contingencies </a:t>
            </a:r>
          </a:p>
          <a:p>
            <a:endParaRPr lang="en-US" dirty="0"/>
          </a:p>
          <a:p>
            <a:pPr marL="0" indent="0">
              <a:buNone/>
            </a:pPr>
            <a:r>
              <a:rPr lang="en-US" dirty="0"/>
              <a:t>The budget may include a contingency reserve up to a maximum of 5% of the estimated eligible direct costs. It may only be used with the prior written </a:t>
            </a:r>
            <a:r>
              <a:rPr lang="en-US" dirty="0" err="1"/>
              <a:t>authorisation</a:t>
            </a:r>
            <a:r>
              <a:rPr lang="en-US" dirty="0"/>
              <a:t> of </a:t>
            </a:r>
            <a:r>
              <a:rPr lang="en-US" dirty="0" err="1"/>
              <a:t>Enabel</a:t>
            </a:r>
            <a:r>
              <a:rPr lang="en-US" dirty="0"/>
              <a:t>. </a:t>
            </a:r>
            <a:endParaRPr lang="en-UG" dirty="0"/>
          </a:p>
        </p:txBody>
      </p:sp>
    </p:spTree>
    <p:extLst>
      <p:ext uri="{BB962C8B-B14F-4D97-AF65-F5344CB8AC3E}">
        <p14:creationId xmlns:p14="http://schemas.microsoft.com/office/powerpoint/2010/main" val="4147002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47F5C-10CC-7454-795D-7B78127A5B64}"/>
              </a:ext>
            </a:extLst>
          </p:cNvPr>
          <p:cNvSpPr>
            <a:spLocks noGrp="1"/>
          </p:cNvSpPr>
          <p:nvPr>
            <p:ph type="title"/>
          </p:nvPr>
        </p:nvSpPr>
        <p:spPr/>
        <p:txBody>
          <a:bodyPr/>
          <a:lstStyle/>
          <a:p>
            <a:r>
              <a:rPr lang="en-US" dirty="0">
                <a:solidFill>
                  <a:srgbClr val="C00000"/>
                </a:solidFill>
              </a:rPr>
              <a:t>3c. Ineligible costs</a:t>
            </a:r>
            <a:endParaRPr lang="en-UG" dirty="0">
              <a:solidFill>
                <a:srgbClr val="C00000"/>
              </a:solidFill>
            </a:endParaRPr>
          </a:p>
        </p:txBody>
      </p:sp>
      <p:sp>
        <p:nvSpPr>
          <p:cNvPr id="4" name="Content Placeholder 2">
            <a:extLst>
              <a:ext uri="{FF2B5EF4-FFF2-40B4-BE49-F238E27FC236}">
                <a16:creationId xmlns:a16="http://schemas.microsoft.com/office/drawing/2014/main" id="{EBC8E05A-9313-889A-2230-159C7BCED184}"/>
              </a:ext>
            </a:extLst>
          </p:cNvPr>
          <p:cNvSpPr txBox="1">
            <a:spLocks/>
          </p:cNvSpPr>
          <p:nvPr/>
        </p:nvSpPr>
        <p:spPr>
          <a:xfrm>
            <a:off x="921848" y="1351247"/>
            <a:ext cx="5196348" cy="5161292"/>
          </a:xfrm>
          <a:prstGeom prst="rect">
            <a:avLst/>
          </a:prstGeom>
        </p:spPr>
        <p:txBody>
          <a:bodyPr vert="horz" lIns="91440" tIns="45720" rIns="91440" bIns="45720" rtlCol="0">
            <a:normAutofit fontScale="325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endParaRPr lang="en-US" sz="6200" dirty="0">
              <a:solidFill>
                <a:schemeClr val="accent1">
                  <a:lumMod val="75000"/>
                </a:schemeClr>
              </a:solidFill>
            </a:endParaRPr>
          </a:p>
          <a:p>
            <a:pPr>
              <a:buFont typeface="Wingdings" panose="05000000000000000000" pitchFamily="2" charset="2"/>
              <a:buChar char="Ø"/>
            </a:pPr>
            <a:r>
              <a:rPr lang="en-GB" sz="7400" dirty="0"/>
              <a:t> </a:t>
            </a:r>
            <a:r>
              <a:rPr lang="en-US" sz="7400" dirty="0"/>
              <a:t>Accounting entries not leading to payments </a:t>
            </a:r>
          </a:p>
          <a:p>
            <a:pPr>
              <a:buFont typeface="Wingdings" panose="05000000000000000000" pitchFamily="2" charset="2"/>
              <a:buChar char="Ø"/>
            </a:pPr>
            <a:r>
              <a:rPr lang="en-US" sz="7400" dirty="0"/>
              <a:t> Provisions for liabilities and charges, losses, debts or possible future debts </a:t>
            </a:r>
          </a:p>
          <a:p>
            <a:pPr>
              <a:buFont typeface="Wingdings" panose="05000000000000000000" pitchFamily="2" charset="2"/>
              <a:buChar char="Ø"/>
            </a:pPr>
            <a:r>
              <a:rPr lang="en-US" sz="7400" dirty="0"/>
              <a:t> Debts and debit interests </a:t>
            </a:r>
          </a:p>
          <a:p>
            <a:pPr>
              <a:buFont typeface="Wingdings" panose="05000000000000000000" pitchFamily="2" charset="2"/>
              <a:buChar char="Ø"/>
            </a:pPr>
            <a:r>
              <a:rPr lang="en-US" sz="7400" dirty="0"/>
              <a:t> Doubtful debts </a:t>
            </a:r>
          </a:p>
          <a:p>
            <a:pPr>
              <a:buFont typeface="Wingdings" panose="05000000000000000000" pitchFamily="2" charset="2"/>
              <a:buChar char="Ø"/>
            </a:pPr>
            <a:r>
              <a:rPr lang="en-US" sz="7400" dirty="0"/>
              <a:t> Currency exchange losses </a:t>
            </a:r>
          </a:p>
          <a:p>
            <a:pPr>
              <a:buFont typeface="Wingdings" panose="05000000000000000000" pitchFamily="2" charset="2"/>
              <a:buChar char="Ø"/>
            </a:pPr>
            <a:r>
              <a:rPr lang="en-US" sz="7400" dirty="0"/>
              <a:t> Loans to third parties </a:t>
            </a:r>
          </a:p>
          <a:p>
            <a:pPr>
              <a:buFont typeface="Wingdings" panose="05000000000000000000" pitchFamily="2" charset="2"/>
              <a:buChar char="Ø"/>
            </a:pPr>
            <a:r>
              <a:rPr lang="en-US" sz="7400" dirty="0"/>
              <a:t> Guarantees and securities; </a:t>
            </a:r>
          </a:p>
          <a:p>
            <a:pPr>
              <a:buFont typeface="Wingdings" panose="05000000000000000000" pitchFamily="2" charset="2"/>
              <a:buChar char="Ø"/>
            </a:pPr>
            <a:r>
              <a:rPr lang="en-US" sz="7400" dirty="0"/>
              <a:t> Costs already financed by another grant </a:t>
            </a:r>
          </a:p>
          <a:p>
            <a:pPr>
              <a:buFont typeface="Wingdings" panose="05000000000000000000" pitchFamily="2" charset="2"/>
              <a:buChar char="Ø"/>
            </a:pPr>
            <a:r>
              <a:rPr lang="en-US" sz="7400" dirty="0"/>
              <a:t> Invoices made out by other </a:t>
            </a:r>
            <a:r>
              <a:rPr lang="en-US" sz="7400" dirty="0" err="1"/>
              <a:t>organisations</a:t>
            </a:r>
            <a:r>
              <a:rPr lang="en-US" sz="7400" dirty="0"/>
              <a:t> for goods and services already subsidized </a:t>
            </a:r>
            <a:endParaRPr lang="en-US" dirty="0"/>
          </a:p>
        </p:txBody>
      </p:sp>
      <p:sp>
        <p:nvSpPr>
          <p:cNvPr id="5" name="Content Placeholder 3">
            <a:extLst>
              <a:ext uri="{FF2B5EF4-FFF2-40B4-BE49-F238E27FC236}">
                <a16:creationId xmlns:a16="http://schemas.microsoft.com/office/drawing/2014/main" id="{14E152FE-037C-B6C6-60F6-17C04B189CD8}"/>
              </a:ext>
            </a:extLst>
          </p:cNvPr>
          <p:cNvSpPr txBox="1">
            <a:spLocks/>
          </p:cNvSpPr>
          <p:nvPr/>
        </p:nvSpPr>
        <p:spPr>
          <a:xfrm>
            <a:off x="6194323" y="1351247"/>
            <a:ext cx="5420032" cy="5417776"/>
          </a:xfrm>
          <a:prstGeom prst="rect">
            <a:avLst/>
          </a:prstGeom>
        </p:spPr>
        <p:txBody>
          <a:bodyPr>
            <a:normAutofit fontScale="325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000" dirty="0"/>
          </a:p>
          <a:p>
            <a:pPr>
              <a:buFont typeface="Wingdings" panose="05000000000000000000" pitchFamily="2" charset="2"/>
              <a:buChar char="Ø"/>
            </a:pPr>
            <a:r>
              <a:rPr lang="en-US" sz="7400" dirty="0"/>
              <a:t>Subcontracting by means of service or consultancy contracts to personnel members, Board members or General Assembly members of the </a:t>
            </a:r>
            <a:r>
              <a:rPr lang="en-US" sz="7400" dirty="0" err="1"/>
              <a:t>organisation</a:t>
            </a:r>
            <a:r>
              <a:rPr lang="en-US" sz="7400" dirty="0"/>
              <a:t> subsidized </a:t>
            </a:r>
          </a:p>
          <a:p>
            <a:pPr>
              <a:buFont typeface="Wingdings" panose="05000000000000000000" pitchFamily="2" charset="2"/>
              <a:buChar char="Ø"/>
            </a:pPr>
            <a:r>
              <a:rPr lang="en-US" sz="7400" dirty="0"/>
              <a:t>Any sub-letting to oneself </a:t>
            </a:r>
          </a:p>
          <a:p>
            <a:pPr>
              <a:buFont typeface="Wingdings" panose="05000000000000000000" pitchFamily="2" charset="2"/>
              <a:buChar char="Ø"/>
            </a:pPr>
            <a:r>
              <a:rPr lang="en-US" sz="7400" dirty="0"/>
              <a:t>Purchases of land or buildings; </a:t>
            </a:r>
          </a:p>
          <a:p>
            <a:pPr>
              <a:buFont typeface="Wingdings" panose="05000000000000000000" pitchFamily="2" charset="2"/>
              <a:buChar char="Ø"/>
            </a:pPr>
            <a:r>
              <a:rPr lang="en-US" sz="7400" dirty="0"/>
              <a:t>Compensation for damage falling under the civil liability of the </a:t>
            </a:r>
            <a:r>
              <a:rPr lang="en-US" sz="7400" dirty="0" err="1"/>
              <a:t>organisation</a:t>
            </a:r>
            <a:r>
              <a:rPr lang="en-US" sz="7400" dirty="0"/>
              <a:t> </a:t>
            </a:r>
          </a:p>
          <a:p>
            <a:pPr>
              <a:buFont typeface="Wingdings" panose="05000000000000000000" pitchFamily="2" charset="2"/>
              <a:buChar char="Ø"/>
            </a:pPr>
            <a:r>
              <a:rPr lang="en-US" sz="7400" dirty="0"/>
              <a:t>Employment termination compensation for the term of notice not performed </a:t>
            </a:r>
          </a:p>
          <a:p>
            <a:pPr>
              <a:buFont typeface="Wingdings" panose="05000000000000000000" pitchFamily="2" charset="2"/>
              <a:buChar char="Ø"/>
            </a:pPr>
            <a:r>
              <a:rPr lang="en-US" sz="7400" dirty="0"/>
              <a:t>Purchase of alcoholic beverages, tobacco and derived products thereof  </a:t>
            </a:r>
          </a:p>
          <a:p>
            <a:pPr>
              <a:buFont typeface="Wingdings" panose="05000000000000000000" pitchFamily="2" charset="2"/>
              <a:buChar char="Ø"/>
            </a:pPr>
            <a:r>
              <a:rPr lang="en-US" sz="7400" dirty="0"/>
              <a:t>Grants to sub-beneficiaries </a:t>
            </a:r>
            <a:endParaRPr lang="en-US" dirty="0"/>
          </a:p>
        </p:txBody>
      </p:sp>
    </p:spTree>
    <p:extLst>
      <p:ext uri="{BB962C8B-B14F-4D97-AF65-F5344CB8AC3E}">
        <p14:creationId xmlns:p14="http://schemas.microsoft.com/office/powerpoint/2010/main" val="146907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8E93-8013-651A-96B5-A0B567617095}"/>
              </a:ext>
            </a:extLst>
          </p:cNvPr>
          <p:cNvSpPr>
            <a:spLocks noGrp="1"/>
          </p:cNvSpPr>
          <p:nvPr>
            <p:ph type="title"/>
          </p:nvPr>
        </p:nvSpPr>
        <p:spPr/>
        <p:txBody>
          <a:bodyPr/>
          <a:lstStyle/>
          <a:p>
            <a:r>
              <a:rPr lang="en-US" dirty="0">
                <a:solidFill>
                  <a:srgbClr val="C00000"/>
                </a:solidFill>
              </a:rPr>
              <a:t>3c. Budget template review</a:t>
            </a:r>
            <a:endParaRPr lang="en-UG" dirty="0">
              <a:solidFill>
                <a:srgbClr val="C00000"/>
              </a:solidFill>
            </a:endParaRPr>
          </a:p>
        </p:txBody>
      </p:sp>
      <p:sp>
        <p:nvSpPr>
          <p:cNvPr id="3" name="Content Placeholder 2">
            <a:extLst>
              <a:ext uri="{FF2B5EF4-FFF2-40B4-BE49-F238E27FC236}">
                <a16:creationId xmlns:a16="http://schemas.microsoft.com/office/drawing/2014/main" id="{972A571F-D15C-67E4-9A84-487FBE662D6B}"/>
              </a:ext>
            </a:extLst>
          </p:cNvPr>
          <p:cNvSpPr>
            <a:spLocks noGrp="1"/>
          </p:cNvSpPr>
          <p:nvPr>
            <p:ph idx="1"/>
          </p:nvPr>
        </p:nvSpPr>
        <p:spPr/>
        <p:txBody>
          <a:bodyPr vert="horz" lIns="91440" tIns="45720" rIns="91440" bIns="45720" rtlCol="0" anchor="t">
            <a:normAutofit/>
          </a:bodyPr>
          <a:lstStyle/>
          <a:p>
            <a:pPr marL="267970" indent="-267970"/>
            <a:r>
              <a:rPr lang="en-US" dirty="0">
                <a:ea typeface="+mn-lt"/>
                <a:cs typeface="+mn-lt"/>
                <a:hlinkClick r:id="rId2"/>
              </a:rPr>
              <a:t>ANNEX B_Budget template.xls</a:t>
            </a:r>
            <a:endParaRPr lang="en-UG">
              <a:ea typeface="Calibri" panose="020F0502020204030204"/>
              <a:cs typeface="Calibri" panose="020F0502020204030204"/>
            </a:endParaRPr>
          </a:p>
        </p:txBody>
      </p:sp>
      <p:graphicFrame>
        <p:nvGraphicFramePr>
          <p:cNvPr id="4" name="Table 3">
            <a:extLst>
              <a:ext uri="{FF2B5EF4-FFF2-40B4-BE49-F238E27FC236}">
                <a16:creationId xmlns:a16="http://schemas.microsoft.com/office/drawing/2014/main" id="{1FDA2271-8E35-8102-1520-7A3C0104BD6D}"/>
              </a:ext>
            </a:extLst>
          </p:cNvPr>
          <p:cNvGraphicFramePr>
            <a:graphicFrameLocks noGrp="1"/>
          </p:cNvGraphicFramePr>
          <p:nvPr>
            <p:extLst>
              <p:ext uri="{D42A27DB-BD31-4B8C-83A1-F6EECF244321}">
                <p14:modId xmlns:p14="http://schemas.microsoft.com/office/powerpoint/2010/main" val="1814171358"/>
              </p:ext>
            </p:extLst>
          </p:nvPr>
        </p:nvGraphicFramePr>
        <p:xfrm>
          <a:off x="890148" y="2513260"/>
          <a:ext cx="9502550" cy="3840480"/>
        </p:xfrm>
        <a:graphic>
          <a:graphicData uri="http://schemas.openxmlformats.org/drawingml/2006/table">
            <a:tbl>
              <a:tblPr firstRow="1" firstCol="1" bandRow="1">
                <a:tableStyleId>{5C22544A-7EE6-4342-B048-85BDC9FD1C3A}</a:tableStyleId>
              </a:tblPr>
              <a:tblGrid>
                <a:gridCol w="751839">
                  <a:extLst>
                    <a:ext uri="{9D8B030D-6E8A-4147-A177-3AD203B41FA5}">
                      <a16:colId xmlns:a16="http://schemas.microsoft.com/office/drawing/2014/main" val="2087879856"/>
                    </a:ext>
                  </a:extLst>
                </a:gridCol>
                <a:gridCol w="3055539">
                  <a:extLst>
                    <a:ext uri="{9D8B030D-6E8A-4147-A177-3AD203B41FA5}">
                      <a16:colId xmlns:a16="http://schemas.microsoft.com/office/drawing/2014/main" val="3563608703"/>
                    </a:ext>
                  </a:extLst>
                </a:gridCol>
                <a:gridCol w="2240460">
                  <a:extLst>
                    <a:ext uri="{9D8B030D-6E8A-4147-A177-3AD203B41FA5}">
                      <a16:colId xmlns:a16="http://schemas.microsoft.com/office/drawing/2014/main" val="4190291189"/>
                    </a:ext>
                  </a:extLst>
                </a:gridCol>
                <a:gridCol w="2274213">
                  <a:extLst>
                    <a:ext uri="{9D8B030D-6E8A-4147-A177-3AD203B41FA5}">
                      <a16:colId xmlns:a16="http://schemas.microsoft.com/office/drawing/2014/main" val="931678380"/>
                    </a:ext>
                  </a:extLst>
                </a:gridCol>
                <a:gridCol w="1180499">
                  <a:extLst>
                    <a:ext uri="{9D8B030D-6E8A-4147-A177-3AD203B41FA5}">
                      <a16:colId xmlns:a16="http://schemas.microsoft.com/office/drawing/2014/main" val="2231476152"/>
                    </a:ext>
                  </a:extLst>
                </a:gridCol>
              </a:tblGrid>
              <a:tr h="585979">
                <a:tc>
                  <a:txBody>
                    <a:bodyPr/>
                    <a:lstStyle/>
                    <a:p>
                      <a:pPr algn="ctr"/>
                      <a:r>
                        <a:rPr lang="en-GB" sz="2000" dirty="0">
                          <a:effectLst/>
                        </a:rPr>
                        <a:t>S/NO</a:t>
                      </a:r>
                      <a:endParaRPr lang="en-UG"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2000" dirty="0">
                          <a:effectLst/>
                        </a:rPr>
                        <a:t>Category of expenses</a:t>
                      </a:r>
                      <a:endParaRPr lang="en-UG" sz="32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2000" dirty="0">
                          <a:effectLst/>
                        </a:rPr>
                        <a:t>Activity</a:t>
                      </a:r>
                      <a:r>
                        <a:rPr lang="fr-FR"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G"/>
                    </a:p>
                  </a:txBody>
                  <a:tcPr/>
                </a:tc>
                <a:tc>
                  <a:txBody>
                    <a:bodyPr/>
                    <a:lstStyle/>
                    <a:p>
                      <a:pPr algn="ctr"/>
                      <a:r>
                        <a:rPr lang="en-GB" sz="2000" dirty="0">
                          <a:effectLst/>
                        </a:rPr>
                        <a:t>Budget (in EUR)</a:t>
                      </a:r>
                      <a:endParaRPr lang="en-UG" sz="3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22447046"/>
                  </a:ext>
                </a:extLst>
              </a:tr>
              <a:tr h="292990">
                <a:tc>
                  <a:txBody>
                    <a:bodyPr/>
                    <a:lstStyle/>
                    <a:p>
                      <a:r>
                        <a:rPr lang="en-GB" sz="2000">
                          <a:effectLst/>
                        </a:rPr>
                        <a:t>1</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Operational costs</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15541406"/>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91970619"/>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44358826"/>
                  </a:ext>
                </a:extLst>
              </a:tr>
              <a:tr h="351587">
                <a:tc>
                  <a:txBody>
                    <a:bodyPr/>
                    <a:lstStyle/>
                    <a:p>
                      <a:r>
                        <a:rPr lang="fr-FR" sz="32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20188472"/>
                  </a:ext>
                </a:extLst>
              </a:tr>
              <a:tr h="292990">
                <a:tc>
                  <a:txBody>
                    <a:bodyPr/>
                    <a:lstStyle/>
                    <a:p>
                      <a:r>
                        <a:rPr lang="en-GB" sz="2000">
                          <a:effectLst/>
                        </a:rPr>
                        <a:t>2</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Management costs</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32596850"/>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33131822"/>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72511526"/>
                  </a:ext>
                </a:extLst>
              </a:tr>
              <a:tr h="548505">
                <a:tc>
                  <a:txBody>
                    <a:bodyPr/>
                    <a:lstStyle/>
                    <a:p>
                      <a:r>
                        <a:rPr lang="en-GB" sz="2000">
                          <a:effectLst/>
                        </a:rPr>
                        <a:t> 3</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Structure costs (maximum 7% of operational costs)</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gridSpan="2">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G"/>
                    </a:p>
                  </a:txBody>
                  <a:tcPr/>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83409242"/>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Total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90310368"/>
                  </a:ext>
                </a:extLst>
              </a:tr>
            </a:tbl>
          </a:graphicData>
        </a:graphic>
      </p:graphicFrame>
    </p:spTree>
    <p:extLst>
      <p:ext uri="{BB962C8B-B14F-4D97-AF65-F5344CB8AC3E}">
        <p14:creationId xmlns:p14="http://schemas.microsoft.com/office/powerpoint/2010/main" val="3911056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26" y="2771570"/>
            <a:ext cx="2910348" cy="657430"/>
          </a:xfrm>
        </p:spPr>
        <p:txBody>
          <a:bodyPr vert="horz" lIns="91440" tIns="45720" rIns="91440" bIns="45720" rtlCol="0" anchor="t">
            <a:normAutofit fontScale="90000"/>
          </a:bodyPr>
          <a:lstStyle/>
          <a:p>
            <a:r>
              <a:rPr lang="fr-BE" b="1" dirty="0">
                <a:solidFill>
                  <a:srgbClr val="C00000"/>
                </a:solidFill>
                <a:cs typeface="Calibri"/>
              </a:rPr>
              <a:t>Questions?</a:t>
            </a:r>
            <a:endParaRPr lang="fr-BE" b="1" dirty="0">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dirty="0"/>
          </a:p>
          <a:p>
            <a:pPr marL="0" indent="0">
              <a:buNone/>
            </a:pPr>
            <a:endParaRPr lang="en-US" dirty="0">
              <a:cs typeface="Calibri"/>
            </a:endParaRPr>
          </a:p>
          <a:p>
            <a:endParaRPr lang="en-US" dirty="0"/>
          </a:p>
          <a:p>
            <a:pPr marL="0" indent="0">
              <a:buNone/>
            </a:pPr>
            <a:endParaRPr lang="en-US" dirty="0"/>
          </a:p>
        </p:txBody>
      </p:sp>
    </p:spTree>
    <p:extLst>
      <p:ext uri="{BB962C8B-B14F-4D97-AF65-F5344CB8AC3E}">
        <p14:creationId xmlns:p14="http://schemas.microsoft.com/office/powerpoint/2010/main" val="651270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791200" y="6356350"/>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000" b="1" kern="1200">
                <a:solidFill>
                  <a:schemeClr val="accent6">
                    <a:lumMod val="75000"/>
                  </a:schemeClr>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M&amp;E </a:t>
            </a:r>
            <a:endParaRPr lang="en-US" sz="1400" dirty="0"/>
          </a:p>
        </p:txBody>
      </p:sp>
      <p:sp>
        <p:nvSpPr>
          <p:cNvPr id="9" name="Content Placeholder 8"/>
          <p:cNvSpPr>
            <a:spLocks noGrp="1"/>
          </p:cNvSpPr>
          <p:nvPr>
            <p:ph idx="1"/>
          </p:nvPr>
        </p:nvSpPr>
        <p:spPr/>
        <p:txBody>
          <a:bodyPr vert="horz" lIns="91440" tIns="45720" rIns="91440" bIns="45720" rtlCol="0" anchor="t">
            <a:normAutofit/>
          </a:bodyPr>
          <a:lstStyle/>
          <a:p>
            <a:pPr marL="0" indent="0" algn="ctr">
              <a:buNone/>
            </a:pPr>
            <a:r>
              <a:rPr lang="en-GB" dirty="0">
                <a:solidFill>
                  <a:schemeClr val="tx1"/>
                </a:solidFill>
              </a:rPr>
              <a:t>Be innovative and realistic </a:t>
            </a:r>
            <a:r>
              <a:rPr lang="fr-BE" dirty="0">
                <a:solidFill>
                  <a:schemeClr val="tx1"/>
                </a:solidFill>
              </a:rPr>
              <a:t>!</a:t>
            </a:r>
            <a:endParaRPr lang="fr-BE" dirty="0">
              <a:solidFill>
                <a:schemeClr val="tx1"/>
              </a:solidFill>
              <a:ea typeface="Calibri"/>
              <a:cs typeface="Calibri"/>
            </a:endParaRPr>
          </a:p>
          <a:p>
            <a:pPr marL="0" indent="0">
              <a:buNone/>
            </a:pPr>
            <a:endParaRPr lang="fr-BE">
              <a:solidFill>
                <a:schemeClr val="tx2">
                  <a:lumMod val="60000"/>
                  <a:lumOff val="40000"/>
                </a:schemeClr>
              </a:solidFill>
            </a:endParaRPr>
          </a:p>
          <a:p>
            <a:pPr marL="0" indent="0">
              <a:buNone/>
            </a:pPr>
            <a:endParaRPr lang="fr-BE">
              <a:solidFill>
                <a:schemeClr val="tx2">
                  <a:lumMod val="60000"/>
                  <a:lumOff val="40000"/>
                </a:schemeClr>
              </a:solidFill>
            </a:endParaRPr>
          </a:p>
          <a:p>
            <a:pPr marL="0" indent="0">
              <a:buNone/>
            </a:pPr>
            <a:endParaRPr lang="fr-BE">
              <a:solidFill>
                <a:schemeClr val="tx2">
                  <a:lumMod val="60000"/>
                  <a:lumOff val="40000"/>
                </a:schemeClr>
              </a:solidFill>
            </a:endParaRPr>
          </a:p>
          <a:p>
            <a:pPr marL="0" indent="0">
              <a:buNone/>
            </a:pPr>
            <a:endParaRPr lang="fr-BE">
              <a:solidFill>
                <a:schemeClr val="tx2">
                  <a:lumMod val="60000"/>
                  <a:lumOff val="40000"/>
                </a:schemeClr>
              </a:solidFill>
            </a:endParaRPr>
          </a:p>
          <a:p>
            <a:pPr marL="0" indent="0">
              <a:buNone/>
            </a:pPr>
            <a:endParaRPr lang="fr-BE">
              <a:solidFill>
                <a:schemeClr val="tx2">
                  <a:lumMod val="60000"/>
                  <a:lumOff val="40000"/>
                </a:schemeClr>
              </a:solidFill>
            </a:endParaRPr>
          </a:p>
          <a:p>
            <a:pPr marL="0" indent="0">
              <a:buNone/>
            </a:pPr>
            <a:endParaRPr lang="fr-BE">
              <a:solidFill>
                <a:schemeClr val="tx2">
                  <a:lumMod val="60000"/>
                  <a:lumOff val="40000"/>
                </a:schemeClr>
              </a:solidFill>
            </a:endParaRPr>
          </a:p>
          <a:p>
            <a:pPr marL="0" indent="0" algn="ctr">
              <a:buNone/>
            </a:pPr>
            <a:r>
              <a:rPr lang="fr-BE" dirty="0">
                <a:solidFill>
                  <a:schemeClr val="tx1"/>
                </a:solidFill>
              </a:rPr>
              <a:t>Go for </a:t>
            </a:r>
            <a:r>
              <a:rPr lang="fr-BE" dirty="0" err="1">
                <a:solidFill>
                  <a:schemeClr val="tx1"/>
                </a:solidFill>
              </a:rPr>
              <a:t>it!</a:t>
            </a:r>
            <a:r>
              <a:rPr lang="fr-BE" dirty="0">
                <a:solidFill>
                  <a:schemeClr val="tx1"/>
                </a:solidFill>
              </a:rPr>
              <a:t>  </a:t>
            </a:r>
            <a:endParaRPr lang="fr-BE" dirty="0">
              <a:solidFill>
                <a:schemeClr val="tx1"/>
              </a:solidFill>
              <a:ea typeface="Calibri"/>
              <a:cs typeface="Calibri"/>
            </a:endParaRPr>
          </a:p>
          <a:p>
            <a:pPr marL="0" indent="0">
              <a:buNone/>
            </a:pPr>
            <a:endParaRPr lang="fr-BE" b="1"/>
          </a:p>
          <a:p>
            <a:pPr marL="0" indent="0">
              <a:buNone/>
            </a:pPr>
            <a:endParaRPr lang="en-US" b="1"/>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329" y="2493818"/>
            <a:ext cx="3690722" cy="2377830"/>
          </a:xfrm>
          <a:prstGeom prst="rect">
            <a:avLst/>
          </a:prstGeom>
        </p:spPr>
      </p:pic>
      <p:sp>
        <p:nvSpPr>
          <p:cNvPr id="3" name="Title 2"/>
          <p:cNvSpPr>
            <a:spLocks noGrp="1"/>
          </p:cNvSpPr>
          <p:nvPr>
            <p:ph type="title"/>
          </p:nvPr>
        </p:nvSpPr>
        <p:spPr/>
        <p:txBody>
          <a:bodyPr/>
          <a:lstStyle/>
          <a:p>
            <a:r>
              <a:rPr lang="en-US" dirty="0" err="1"/>
              <a:t>Contn</a:t>
            </a:r>
          </a:p>
        </p:txBody>
      </p:sp>
    </p:spTree>
    <p:extLst>
      <p:ext uri="{BB962C8B-B14F-4D97-AF65-F5344CB8AC3E}">
        <p14:creationId xmlns:p14="http://schemas.microsoft.com/office/powerpoint/2010/main" val="4129121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881001" cy="1143000"/>
          </a:xfrm>
        </p:spPr>
        <p:txBody>
          <a:bodyPr vert="horz" lIns="91440" tIns="45720" rIns="91440" bIns="45720" rtlCol="0" anchor="t">
            <a:normAutofit fontScale="90000"/>
          </a:bodyPr>
          <a:lstStyle/>
          <a:p>
            <a:r>
              <a:rPr lang="fr-BE" b="1" dirty="0">
                <a:solidFill>
                  <a:srgbClr val="C00000"/>
                </a:solidFill>
                <a:cs typeface="Calibri"/>
              </a:rPr>
              <a:t>Annex H: guideline for </a:t>
            </a:r>
            <a:r>
              <a:rPr lang="fr-BE" b="1" dirty="0" err="1">
                <a:solidFill>
                  <a:srgbClr val="C00000"/>
                </a:solidFill>
                <a:cs typeface="Calibri"/>
              </a:rPr>
              <a:t>vulnerability</a:t>
            </a:r>
            <a:r>
              <a:rPr lang="fr-BE" b="1" dirty="0">
                <a:solidFill>
                  <a:srgbClr val="C00000"/>
                </a:solidFill>
                <a:cs typeface="Calibri"/>
              </a:rPr>
              <a:t> </a:t>
            </a:r>
            <a:r>
              <a:rPr lang="fr-BE" b="1" dirty="0" err="1">
                <a:solidFill>
                  <a:srgbClr val="C00000"/>
                </a:solidFill>
                <a:cs typeface="Calibri"/>
              </a:rPr>
              <a:t>selection</a:t>
            </a:r>
            <a:r>
              <a:rPr lang="fr-BE" b="1" dirty="0">
                <a:solidFill>
                  <a:srgbClr val="C00000"/>
                </a:solidFill>
                <a:cs typeface="Calibri"/>
              </a:rPr>
              <a:t> </a:t>
            </a:r>
            <a:r>
              <a:rPr lang="fr-BE" b="1" dirty="0" err="1">
                <a:solidFill>
                  <a:srgbClr val="C00000"/>
                </a:solidFill>
                <a:cs typeface="Calibri"/>
              </a:rPr>
              <a:t>criteria</a:t>
            </a:r>
            <a:endParaRPr lang="fr-BE" b="1" dirty="0">
              <a:solidFill>
                <a:srgbClr val="C00000"/>
              </a:solidFill>
              <a:cs typeface="Calibri"/>
            </a:endParaRPr>
          </a:p>
        </p:txBody>
      </p:sp>
      <p:sp>
        <p:nvSpPr>
          <p:cNvPr id="3" name="Content Placeholder 2"/>
          <p:cNvSpPr>
            <a:spLocks noGrp="1"/>
          </p:cNvSpPr>
          <p:nvPr>
            <p:ph idx="1"/>
          </p:nvPr>
        </p:nvSpPr>
        <p:spPr>
          <a:xfrm>
            <a:off x="1195010" y="1417563"/>
            <a:ext cx="10798627" cy="5440438"/>
          </a:xfrm>
        </p:spPr>
        <p:txBody>
          <a:bodyPr vert="horz" lIns="91440" tIns="45720" rIns="91440" bIns="45720" rtlCol="0" anchor="t">
            <a:normAutofit/>
          </a:bodyPr>
          <a:lstStyle/>
          <a:p>
            <a:pPr marL="0" indent="0">
              <a:buNone/>
            </a:pPr>
            <a:endParaRPr lang="en-GB" b="1">
              <a:cs typeface="Calibri"/>
            </a:endParaRPr>
          </a:p>
          <a:p>
            <a:pPr marL="0" indent="0">
              <a:buNone/>
            </a:pPr>
            <a:r>
              <a:rPr lang="en-GB" b="1" u="sng" dirty="0">
                <a:cs typeface="Calibri"/>
              </a:rPr>
              <a:t>Level of vulnerability</a:t>
            </a:r>
            <a:endParaRPr lang="en-GB" b="1" u="sng" dirty="0">
              <a:ea typeface="Calibri"/>
              <a:cs typeface="Calibri"/>
            </a:endParaRPr>
          </a:p>
          <a:p>
            <a:pPr marL="267970" indent="-267970">
              <a:buNone/>
            </a:pPr>
            <a:r>
              <a:rPr lang="en-GB" dirty="0">
                <a:ea typeface="+mn-lt"/>
                <a:cs typeface="+mn-lt"/>
              </a:rPr>
              <a:t>a) Low vulnerability 0-15</a:t>
            </a:r>
            <a:endParaRPr lang="en-GB" dirty="0">
              <a:ea typeface="Calibri" panose="020F0502020204030204"/>
              <a:cs typeface="Calibri" panose="020F0502020204030204"/>
            </a:endParaRPr>
          </a:p>
          <a:p>
            <a:pPr marL="267970" indent="-267970">
              <a:buNone/>
            </a:pPr>
            <a:r>
              <a:rPr lang="en-GB" dirty="0">
                <a:ea typeface="+mn-lt"/>
                <a:cs typeface="+mn-lt"/>
              </a:rPr>
              <a:t>b) Moderate 15-20 </a:t>
            </a:r>
            <a:endParaRPr lang="en-GB" dirty="0">
              <a:ea typeface="Calibri" panose="020F0502020204030204"/>
              <a:cs typeface="Calibri" panose="020F0502020204030204"/>
            </a:endParaRPr>
          </a:p>
          <a:p>
            <a:pPr marL="267970" indent="-267970">
              <a:buNone/>
            </a:pPr>
            <a:r>
              <a:rPr lang="en-GB" dirty="0">
                <a:ea typeface="+mn-lt"/>
                <a:cs typeface="+mn-lt"/>
              </a:rPr>
              <a:t>c) High / Critical 20-30</a:t>
            </a:r>
            <a:endParaRPr lang="en-GB" dirty="0">
              <a:latin typeface="Calibri"/>
              <a:ea typeface="Calibri"/>
              <a:cs typeface="Calibri"/>
            </a:endParaRPr>
          </a:p>
          <a:p>
            <a:pPr marL="267970" indent="-267970">
              <a:buNone/>
            </a:pPr>
            <a:endParaRPr lang="en-GB" dirty="0">
              <a:latin typeface="Calibri"/>
              <a:ea typeface="Calibri"/>
              <a:cs typeface="Calibri"/>
            </a:endParaRPr>
          </a:p>
          <a:p>
            <a:pPr marL="267970" indent="-267970">
              <a:buNone/>
            </a:pPr>
            <a:r>
              <a:rPr lang="en-GB" dirty="0">
                <a:latin typeface="Calibri"/>
                <a:ea typeface="Calibri"/>
                <a:cs typeface="Calibri"/>
              </a:rPr>
              <a:t>The call prioritises targeting moderate and high levels of vulnerability (individuals scoring above 15 out of 30). However, in applications, alternative criteria can be proposed based on specific regions and contexts.  </a:t>
            </a:r>
            <a:endParaRPr lang="en-GB" dirty="0"/>
          </a:p>
          <a:p>
            <a:pPr marL="267970" indent="-267970">
              <a:buNone/>
            </a:pPr>
            <a:endParaRPr lang="en-GB">
              <a:ea typeface="Calibri"/>
              <a:cs typeface="Calibri"/>
            </a:endParaRPr>
          </a:p>
          <a:p>
            <a:pPr marL="0" indent="0">
              <a:buNone/>
            </a:pPr>
            <a:endParaRPr lang="en-GB" b="1">
              <a:solidFill>
                <a:srgbClr val="000000"/>
              </a:solidFill>
              <a:ea typeface="Calibri" panose="020F0502020204030204"/>
              <a:cs typeface="Calibri"/>
            </a:endParaRPr>
          </a:p>
          <a:p>
            <a:pPr marL="0" indent="0">
              <a:buNone/>
            </a:pPr>
            <a:endParaRPr lang="en-US" i="1">
              <a:solidFill>
                <a:srgbClr val="FF0000"/>
              </a:solidFill>
              <a:ea typeface="Calibri" panose="020F0502020204030204"/>
              <a:cs typeface="Calibri"/>
            </a:endParaRPr>
          </a:p>
        </p:txBody>
      </p:sp>
    </p:spTree>
    <p:extLst>
      <p:ext uri="{BB962C8B-B14F-4D97-AF65-F5344CB8AC3E}">
        <p14:creationId xmlns:p14="http://schemas.microsoft.com/office/powerpoint/2010/main" val="2988408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844715" cy="1143000"/>
          </a:xfrm>
        </p:spPr>
        <p:txBody>
          <a:bodyPr vert="horz" lIns="91440" tIns="45720" rIns="91440" bIns="45720" rtlCol="0" anchor="t">
            <a:normAutofit/>
          </a:bodyPr>
          <a:lstStyle/>
          <a:p>
            <a:r>
              <a:rPr lang="fr-BE" b="1" dirty="0" err="1">
                <a:solidFill>
                  <a:srgbClr val="C00000"/>
                </a:solidFill>
                <a:cs typeface="Calibri"/>
              </a:rPr>
              <a:t>Vulnerability</a:t>
            </a:r>
            <a:r>
              <a:rPr lang="fr-BE" b="1" dirty="0">
                <a:solidFill>
                  <a:srgbClr val="C00000"/>
                </a:solidFill>
                <a:cs typeface="Calibri"/>
              </a:rPr>
              <a:t> </a:t>
            </a:r>
            <a:r>
              <a:rPr lang="fr-BE" b="1" dirty="0" err="1">
                <a:solidFill>
                  <a:srgbClr val="C00000"/>
                </a:solidFill>
                <a:cs typeface="Calibri"/>
              </a:rPr>
              <a:t>domains</a:t>
            </a:r>
            <a:r>
              <a:rPr lang="fr-BE" b="1" dirty="0">
                <a:solidFill>
                  <a:srgbClr val="C00000"/>
                </a:solidFill>
                <a:cs typeface="Calibri"/>
              </a:rPr>
              <a:t>/</a:t>
            </a:r>
            <a:r>
              <a:rPr lang="fr-BE" b="1" dirty="0" err="1">
                <a:solidFill>
                  <a:srgbClr val="C00000"/>
                </a:solidFill>
                <a:cs typeface="Calibri"/>
              </a:rPr>
              <a:t>indicators</a:t>
            </a:r>
            <a:endParaRPr lang="nl-NL" dirty="0">
              <a:solidFill>
                <a:srgbClr val="C00000"/>
              </a:solidFill>
            </a:endParaRPr>
          </a:p>
        </p:txBody>
      </p:sp>
      <p:sp>
        <p:nvSpPr>
          <p:cNvPr id="3" name="Content Placeholder 2"/>
          <p:cNvSpPr>
            <a:spLocks noGrp="1"/>
          </p:cNvSpPr>
          <p:nvPr>
            <p:ph idx="1"/>
          </p:nvPr>
        </p:nvSpPr>
        <p:spPr>
          <a:xfrm>
            <a:off x="1981200" y="921658"/>
            <a:ext cx="8585200" cy="5452533"/>
          </a:xfrm>
        </p:spPr>
        <p:txBody>
          <a:bodyPr vert="horz" lIns="91440" tIns="45720" rIns="91440" bIns="45720" rtlCol="0" anchor="t">
            <a:normAutofit/>
          </a:bodyPr>
          <a:lstStyle/>
          <a:p>
            <a:pPr marL="0" indent="0">
              <a:buNone/>
            </a:pPr>
            <a:endParaRPr lang="en-GB" b="1">
              <a:cs typeface="Calibri"/>
            </a:endParaRPr>
          </a:p>
          <a:p>
            <a:pPr marL="457200" indent="-457200"/>
            <a:r>
              <a:rPr lang="en-GB" dirty="0">
                <a:ea typeface="+mn-lt"/>
                <a:cs typeface="+mn-lt"/>
              </a:rPr>
              <a:t>Youth (15-35 years)</a:t>
            </a:r>
            <a:endParaRPr lang="en-GB" dirty="0">
              <a:cs typeface="Calibri"/>
            </a:endParaRPr>
          </a:p>
          <a:p>
            <a:pPr marL="457200" indent="-457200"/>
            <a:r>
              <a:rPr lang="en-GB" dirty="0">
                <a:ea typeface="+mn-lt"/>
                <a:cs typeface="+mn-lt"/>
              </a:rPr>
              <a:t>Female</a:t>
            </a:r>
          </a:p>
          <a:p>
            <a:pPr marL="457200" indent="-457200"/>
            <a:r>
              <a:rPr lang="en-GB" dirty="0">
                <a:ea typeface="+mn-lt"/>
                <a:cs typeface="+mn-lt"/>
              </a:rPr>
              <a:t>Refugee</a:t>
            </a:r>
          </a:p>
          <a:p>
            <a:pPr marL="457200" indent="-457200"/>
            <a:r>
              <a:rPr lang="en-GB" dirty="0">
                <a:ea typeface="+mn-lt"/>
                <a:cs typeface="+mn-lt"/>
              </a:rPr>
              <a:t>School drop out/unskilled/unemployed</a:t>
            </a:r>
            <a:endParaRPr lang="en-GB" dirty="0">
              <a:cs typeface="Calibri"/>
            </a:endParaRPr>
          </a:p>
          <a:p>
            <a:pPr marL="457200" indent="-457200"/>
            <a:r>
              <a:rPr lang="en-GB" dirty="0">
                <a:ea typeface="+mn-lt"/>
                <a:cs typeface="+mn-lt"/>
              </a:rPr>
              <a:t>Orphans with no support</a:t>
            </a:r>
            <a:endParaRPr lang="en-GB" dirty="0">
              <a:cs typeface="Calibri"/>
            </a:endParaRPr>
          </a:p>
          <a:p>
            <a:pPr marL="457200" indent="-457200"/>
            <a:r>
              <a:rPr lang="en-GB" dirty="0">
                <a:ea typeface="+mn-lt"/>
                <a:cs typeface="+mn-lt"/>
              </a:rPr>
              <a:t>Orphans heading households with no support</a:t>
            </a:r>
            <a:endParaRPr lang="en-GB" dirty="0">
              <a:cs typeface="Calibri"/>
            </a:endParaRPr>
          </a:p>
          <a:p>
            <a:pPr marL="457200" indent="-457200"/>
            <a:r>
              <a:rPr lang="en-GB" dirty="0">
                <a:ea typeface="+mn-lt"/>
                <a:cs typeface="+mn-lt"/>
              </a:rPr>
              <a:t>Disadvantaged children</a:t>
            </a:r>
            <a:endParaRPr lang="en-GB" dirty="0">
              <a:cs typeface="Calibri"/>
            </a:endParaRPr>
          </a:p>
          <a:p>
            <a:pPr marL="457200" indent="-457200"/>
            <a:r>
              <a:rPr lang="en-GB" dirty="0">
                <a:ea typeface="+mn-lt"/>
                <a:cs typeface="+mn-lt"/>
              </a:rPr>
              <a:t>Youth with disabilities</a:t>
            </a:r>
          </a:p>
          <a:p>
            <a:pPr marL="457200" indent="-457200"/>
            <a:r>
              <a:rPr lang="en-GB" dirty="0">
                <a:ea typeface="+mn-lt"/>
                <a:cs typeface="+mn-lt"/>
              </a:rPr>
              <a:t>Child/Female headed households with no support</a:t>
            </a:r>
            <a:endParaRPr lang="en-GB" dirty="0">
              <a:cs typeface="Calibri"/>
            </a:endParaRPr>
          </a:p>
          <a:p>
            <a:pPr marL="0" indent="0">
              <a:buNone/>
            </a:pPr>
            <a:endParaRPr lang="en-GB">
              <a:cs typeface="Calibri"/>
            </a:endParaRPr>
          </a:p>
          <a:p>
            <a:pPr marL="267970" indent="-267970">
              <a:buNone/>
            </a:pPr>
            <a:endParaRPr lang="en-GB">
              <a:cs typeface="Calibri"/>
            </a:endParaRPr>
          </a:p>
          <a:p>
            <a:pPr marL="0" indent="0">
              <a:buNone/>
            </a:pPr>
            <a:endParaRPr lang="en-GB" b="1">
              <a:solidFill>
                <a:srgbClr val="000000"/>
              </a:solidFill>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710035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844715" cy="1143000"/>
          </a:xfrm>
        </p:spPr>
        <p:txBody>
          <a:bodyPr vert="horz" lIns="91440" tIns="45720" rIns="91440" bIns="45720" rtlCol="0" anchor="t">
            <a:normAutofit/>
          </a:bodyPr>
          <a:lstStyle/>
          <a:p>
            <a:r>
              <a:rPr lang="fr-BE" b="1" dirty="0" err="1">
                <a:solidFill>
                  <a:srgbClr val="C00000"/>
                </a:solidFill>
                <a:cs typeface="Calibri"/>
              </a:rPr>
              <a:t>Vulnerability</a:t>
            </a:r>
            <a:r>
              <a:rPr lang="fr-BE" b="1" dirty="0">
                <a:solidFill>
                  <a:srgbClr val="C00000"/>
                </a:solidFill>
                <a:cs typeface="Calibri"/>
              </a:rPr>
              <a:t> </a:t>
            </a:r>
            <a:r>
              <a:rPr lang="fr-BE" b="1" dirty="0" err="1">
                <a:solidFill>
                  <a:srgbClr val="C00000"/>
                </a:solidFill>
                <a:cs typeface="Calibri"/>
              </a:rPr>
              <a:t>domains</a:t>
            </a:r>
            <a:r>
              <a:rPr lang="fr-BE" b="1" dirty="0">
                <a:solidFill>
                  <a:srgbClr val="C00000"/>
                </a:solidFill>
                <a:cs typeface="Calibri"/>
              </a:rPr>
              <a:t>/</a:t>
            </a:r>
            <a:r>
              <a:rPr lang="fr-BE" b="1" dirty="0" err="1">
                <a:solidFill>
                  <a:srgbClr val="C00000"/>
                </a:solidFill>
                <a:cs typeface="Calibri"/>
              </a:rPr>
              <a:t>indicators</a:t>
            </a:r>
            <a:endParaRPr lang="nl-NL" dirty="0">
              <a:solidFill>
                <a:srgbClr val="C00000"/>
              </a:solidFill>
            </a:endParaRPr>
          </a:p>
        </p:txBody>
      </p:sp>
      <p:sp>
        <p:nvSpPr>
          <p:cNvPr id="3" name="Content Placeholder 2"/>
          <p:cNvSpPr>
            <a:spLocks noGrp="1"/>
          </p:cNvSpPr>
          <p:nvPr>
            <p:ph idx="1"/>
          </p:nvPr>
        </p:nvSpPr>
        <p:spPr>
          <a:xfrm>
            <a:off x="1981200" y="921658"/>
            <a:ext cx="8585200" cy="5452533"/>
          </a:xfrm>
        </p:spPr>
        <p:txBody>
          <a:bodyPr vert="horz" lIns="91440" tIns="45720" rIns="91440" bIns="45720" rtlCol="0" anchor="t">
            <a:normAutofit/>
          </a:bodyPr>
          <a:lstStyle/>
          <a:p>
            <a:pPr marL="0" indent="0">
              <a:buNone/>
            </a:pPr>
            <a:endParaRPr lang="en-GB" b="1">
              <a:cs typeface="Calibri"/>
            </a:endParaRPr>
          </a:p>
          <a:p>
            <a:pPr marL="267970" indent="-267970"/>
            <a:r>
              <a:rPr lang="en-GB" dirty="0">
                <a:ea typeface="+mn-lt"/>
                <a:cs typeface="+mn-lt"/>
              </a:rPr>
              <a:t>Child mother/early teenage pregnancy </a:t>
            </a:r>
            <a:endParaRPr lang="en-GB" dirty="0">
              <a:cs typeface="Calibri"/>
            </a:endParaRPr>
          </a:p>
          <a:p>
            <a:pPr marL="267970" indent="-267970"/>
            <a:r>
              <a:rPr lang="en-GB" dirty="0">
                <a:ea typeface="+mn-lt"/>
                <a:cs typeface="+mn-lt"/>
              </a:rPr>
              <a:t>Chronic illness like HIV/AIDS</a:t>
            </a:r>
            <a:endParaRPr lang="en-GB" dirty="0">
              <a:cs typeface="Calibri" panose="020F0502020204030204"/>
            </a:endParaRPr>
          </a:p>
          <a:p>
            <a:pPr marL="267970" indent="-267970"/>
            <a:r>
              <a:rPr lang="en-GB" dirty="0">
                <a:ea typeface="+mn-lt"/>
                <a:cs typeface="+mn-lt"/>
              </a:rPr>
              <a:t>Unaccompanied children / Youth/Separated child</a:t>
            </a:r>
            <a:endParaRPr lang="en-GB" dirty="0">
              <a:cs typeface="Calibri" panose="020F0502020204030204"/>
            </a:endParaRPr>
          </a:p>
          <a:p>
            <a:pPr marL="267970" indent="-267970"/>
            <a:r>
              <a:rPr lang="en-GB" dirty="0">
                <a:ea typeface="+mn-lt"/>
                <a:cs typeface="+mn-lt"/>
              </a:rPr>
              <a:t>Gender based violence victims </a:t>
            </a:r>
            <a:endParaRPr lang="en-GB" dirty="0">
              <a:cs typeface="Calibri" panose="020F0502020204030204"/>
            </a:endParaRPr>
          </a:p>
          <a:p>
            <a:pPr marL="267970" indent="-267970"/>
            <a:r>
              <a:rPr lang="en-GB" dirty="0">
                <a:ea typeface="+mn-lt"/>
                <a:cs typeface="+mn-lt"/>
              </a:rPr>
              <a:t>Bad living conditions</a:t>
            </a:r>
            <a:endParaRPr lang="en-GB" dirty="0">
              <a:cs typeface="Calibri"/>
            </a:endParaRPr>
          </a:p>
          <a:p>
            <a:pPr marL="267970" indent="-267970"/>
            <a:r>
              <a:rPr lang="en-GB" dirty="0">
                <a:cs typeface="Calibri"/>
              </a:rPr>
              <a:t>No assets</a:t>
            </a:r>
          </a:p>
          <a:p>
            <a:pPr marL="457200" indent="-457200"/>
            <a:endParaRPr lang="en-GB">
              <a:cs typeface="Calibri"/>
            </a:endParaRPr>
          </a:p>
          <a:p>
            <a:pPr marL="0" indent="0">
              <a:buNone/>
            </a:pPr>
            <a:endParaRPr lang="en-GB">
              <a:cs typeface="Calibri"/>
            </a:endParaRPr>
          </a:p>
          <a:p>
            <a:pPr marL="267970" indent="-267970">
              <a:buNone/>
            </a:pPr>
            <a:endParaRPr lang="en-GB">
              <a:cs typeface="Calibri"/>
            </a:endParaRPr>
          </a:p>
          <a:p>
            <a:pPr marL="0" indent="0">
              <a:buNone/>
            </a:pPr>
            <a:endParaRPr lang="en-GB" b="1">
              <a:solidFill>
                <a:srgbClr val="000000"/>
              </a:solidFill>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4070990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5. Concept note application</a:t>
            </a:r>
            <a:endParaRPr lang="en-US" dirty="0">
              <a:solidFill>
                <a:srgbClr val="C00000"/>
              </a:solidFill>
            </a:endParaRPr>
          </a:p>
        </p:txBody>
      </p:sp>
      <p:sp>
        <p:nvSpPr>
          <p:cNvPr id="3" name="Content Placeholder 2"/>
          <p:cNvSpPr>
            <a:spLocks noGrp="1"/>
          </p:cNvSpPr>
          <p:nvPr>
            <p:ph idx="1"/>
          </p:nvPr>
        </p:nvSpPr>
        <p:spPr>
          <a:xfrm>
            <a:off x="1400425" y="1260168"/>
            <a:ext cx="9435541" cy="5452533"/>
          </a:xfrm>
        </p:spPr>
        <p:txBody>
          <a:bodyPr vert="horz" lIns="91440" tIns="45720" rIns="91440" bIns="45720" rtlCol="0" anchor="t">
            <a:normAutofit fontScale="92500" lnSpcReduction="20000"/>
          </a:bodyPr>
          <a:lstStyle/>
          <a:p>
            <a:pPr marL="267970" indent="-267970"/>
            <a:r>
              <a:rPr lang="en-GB" sz="3000" dirty="0"/>
              <a:t>Use </a:t>
            </a:r>
            <a:r>
              <a:rPr lang="en-GB" sz="3000" b="1" dirty="0"/>
              <a:t>the complete Annex A Grant Application File, Part A. </a:t>
            </a:r>
            <a:r>
              <a:rPr lang="en-GB" sz="3000" dirty="0"/>
              <a:t>Do not use own templates &amp; do not tweak the template</a:t>
            </a:r>
            <a:endParaRPr lang="en-US" sz="3000" dirty="0">
              <a:ea typeface="Calibri" panose="020F0502020204030204"/>
              <a:cs typeface="Calibri" panose="020F0502020204030204"/>
            </a:endParaRPr>
          </a:p>
          <a:p>
            <a:pPr marL="267970" indent="-267970"/>
            <a:r>
              <a:rPr lang="en-GB" sz="3000" dirty="0"/>
              <a:t>Submission in </a:t>
            </a:r>
            <a:r>
              <a:rPr lang="en-GB" sz="3000" b="1" dirty="0"/>
              <a:t>English</a:t>
            </a:r>
            <a:r>
              <a:rPr lang="en-GB" sz="3000" dirty="0"/>
              <a:t> only</a:t>
            </a:r>
            <a:endParaRPr lang="en-GB" sz="3000" dirty="0">
              <a:ea typeface="Calibri"/>
              <a:cs typeface="Calibri"/>
            </a:endParaRPr>
          </a:p>
          <a:p>
            <a:pPr marL="267970" indent="-267970"/>
            <a:r>
              <a:rPr lang="en-US" sz="3000" dirty="0"/>
              <a:t>In the concept note, provide </a:t>
            </a:r>
            <a:r>
              <a:rPr lang="en-US" sz="3000" b="1" dirty="0"/>
              <a:t>only an estimate of the amount requested. </a:t>
            </a:r>
            <a:r>
              <a:rPr lang="en-US" sz="3000" dirty="0"/>
              <a:t>Detailed budget (annex B) is only required in second stage (Amount requested in the proposal may not vary more than 20% in relation to the initial estimate)</a:t>
            </a:r>
            <a:endParaRPr lang="en-US" sz="3000" dirty="0">
              <a:ea typeface="Calibri"/>
              <a:cs typeface="Calibri"/>
            </a:endParaRPr>
          </a:p>
          <a:p>
            <a:pPr marL="267970" indent="-267970"/>
            <a:r>
              <a:rPr lang="en-US" sz="3000" dirty="0"/>
              <a:t>Errors or major inconsistencies concerning the points mentioned in the </a:t>
            </a:r>
            <a:r>
              <a:rPr lang="en-US" sz="3000" b="1" dirty="0"/>
              <a:t>instructions</a:t>
            </a:r>
            <a:r>
              <a:rPr lang="en-US" sz="3000" dirty="0"/>
              <a:t> of the form may result in rejection (e.g., content required, pages, …)</a:t>
            </a:r>
            <a:endParaRPr lang="en-US" sz="3000" dirty="0">
              <a:ea typeface="Calibri" panose="020F0502020204030204"/>
              <a:cs typeface="Calibri" panose="020F0502020204030204"/>
            </a:endParaRPr>
          </a:p>
          <a:p>
            <a:pPr marL="267970" indent="-267970"/>
            <a:r>
              <a:rPr lang="en-US" sz="3000" dirty="0" err="1"/>
              <a:t>Enabel</a:t>
            </a:r>
            <a:r>
              <a:rPr lang="en-US" sz="3000" dirty="0"/>
              <a:t> reserves the right to request clarification where the information provided does not enable it to carry out an objective evaluation</a:t>
            </a:r>
            <a:endParaRPr lang="en-US" sz="3000" dirty="0">
              <a:ea typeface="Calibri" panose="020F0502020204030204"/>
              <a:cs typeface="Calibri" panose="020F0502020204030204"/>
            </a:endParaRPr>
          </a:p>
          <a:p>
            <a:pPr marL="267970" indent="-267970"/>
            <a:r>
              <a:rPr lang="en-US" sz="3000" dirty="0"/>
              <a:t>Elements defined in the concept note may not be modified by the applicant in the proposal </a:t>
            </a:r>
            <a:endParaRPr lang="en-US" sz="3000" dirty="0">
              <a:ea typeface="Calibri" panose="020F0502020204030204"/>
              <a:cs typeface="Calibri" panose="020F0502020204030204"/>
            </a:endParaRPr>
          </a:p>
          <a:p>
            <a:pPr marL="0" indent="0">
              <a:buNone/>
            </a:pPr>
            <a:endParaRPr lang="en-US" i="1" dirty="0">
              <a:solidFill>
                <a:srgbClr val="FF0000"/>
              </a:solidFill>
            </a:endParaRPr>
          </a:p>
        </p:txBody>
      </p:sp>
    </p:spTree>
    <p:extLst>
      <p:ext uri="{BB962C8B-B14F-4D97-AF65-F5344CB8AC3E}">
        <p14:creationId xmlns:p14="http://schemas.microsoft.com/office/powerpoint/2010/main" val="703802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98E0-0E20-FBA2-5FF3-82C7D83EAD58}"/>
              </a:ext>
            </a:extLst>
          </p:cNvPr>
          <p:cNvSpPr>
            <a:spLocks noGrp="1"/>
          </p:cNvSpPr>
          <p:nvPr>
            <p:ph type="title"/>
          </p:nvPr>
        </p:nvSpPr>
        <p:spPr/>
        <p:txBody>
          <a:bodyPr vert="horz" lIns="91440" tIns="45720" rIns="91440" bIns="45720" rtlCol="0" anchor="t">
            <a:normAutofit/>
          </a:bodyPr>
          <a:lstStyle/>
          <a:p>
            <a:r>
              <a:rPr lang="fr-BE" b="1" dirty="0">
                <a:solidFill>
                  <a:srgbClr val="C00000"/>
                </a:solidFill>
                <a:ea typeface="Calibri"/>
                <a:cs typeface="Calibri"/>
              </a:rPr>
              <a:t>1. </a:t>
            </a:r>
            <a:r>
              <a:rPr lang="fr-BE" b="1" dirty="0" err="1">
                <a:solidFill>
                  <a:srgbClr val="C00000"/>
                </a:solidFill>
                <a:ea typeface="Calibri"/>
                <a:cs typeface="Calibri"/>
              </a:rPr>
              <a:t>Cn't</a:t>
            </a:r>
            <a:r>
              <a:rPr lang="fr-BE" b="1" dirty="0">
                <a:solidFill>
                  <a:srgbClr val="C00000"/>
                </a:solidFill>
                <a:ea typeface="Calibri"/>
                <a:cs typeface="Calibri"/>
              </a:rPr>
              <a:t> Introduction</a:t>
            </a:r>
            <a:endParaRPr lang="en-US" dirty="0">
              <a:solidFill>
                <a:srgbClr val="C00000"/>
              </a:solidFill>
              <a:ea typeface="+mj-lt"/>
              <a:cs typeface="+mj-lt"/>
            </a:endParaRPr>
          </a:p>
          <a:p>
            <a:endParaRPr lang="en-US" dirty="0">
              <a:ea typeface="Calibri"/>
              <a:cs typeface="Calibri"/>
            </a:endParaRPr>
          </a:p>
        </p:txBody>
      </p:sp>
      <p:sp>
        <p:nvSpPr>
          <p:cNvPr id="8" name="TextBox 7">
            <a:extLst>
              <a:ext uri="{FF2B5EF4-FFF2-40B4-BE49-F238E27FC236}">
                <a16:creationId xmlns:a16="http://schemas.microsoft.com/office/drawing/2014/main" id="{4815F690-6AA1-E6AC-84AE-119667E773A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9" name="Picture 2">
            <a:extLst>
              <a:ext uri="{FF2B5EF4-FFF2-40B4-BE49-F238E27FC236}">
                <a16:creationId xmlns:a16="http://schemas.microsoft.com/office/drawing/2014/main" id="{D1990829-E9DE-655E-54BD-3019DFC48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471" y="1008242"/>
            <a:ext cx="9066503" cy="5717516"/>
          </a:xfrm>
          <a:prstGeom prst="ellipse">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013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5. Concept note application</a:t>
            </a:r>
            <a:endParaRPr lang="en-US" dirty="0">
              <a:solidFill>
                <a:srgbClr val="C00000"/>
              </a:solidFill>
            </a:endParaRPr>
          </a:p>
        </p:txBody>
      </p:sp>
      <p:sp>
        <p:nvSpPr>
          <p:cNvPr id="3" name="Content Placeholder 2"/>
          <p:cNvSpPr>
            <a:spLocks noGrp="1"/>
          </p:cNvSpPr>
          <p:nvPr>
            <p:ph idx="1"/>
          </p:nvPr>
        </p:nvSpPr>
        <p:spPr>
          <a:xfrm>
            <a:off x="1667933" y="1432539"/>
            <a:ext cx="8585200" cy="5080000"/>
          </a:xfrm>
        </p:spPr>
        <p:txBody>
          <a:bodyPr vert="horz" lIns="91440" tIns="45720" rIns="91440" bIns="45720" rtlCol="0" anchor="t">
            <a:normAutofit/>
          </a:bodyPr>
          <a:lstStyle/>
          <a:p>
            <a:pPr marL="0" indent="0">
              <a:buNone/>
            </a:pPr>
            <a:r>
              <a:rPr lang="en-US" dirty="0">
                <a:solidFill>
                  <a:schemeClr val="tx1">
                    <a:lumMod val="75000"/>
                    <a:lumOff val="25000"/>
                  </a:schemeClr>
                </a:solidFill>
              </a:rPr>
              <a:t>Complete application = including complete Annex A part A plus applicant’s </a:t>
            </a:r>
            <a:r>
              <a:rPr lang="en-US" b="1" dirty="0">
                <a:solidFill>
                  <a:schemeClr val="tx1">
                    <a:lumMod val="75000"/>
                    <a:lumOff val="25000"/>
                  </a:schemeClr>
                </a:solidFill>
              </a:rPr>
              <a:t>signed declaration and required annexes</a:t>
            </a:r>
            <a:endParaRPr lang="nl-NL" dirty="0">
              <a:solidFill>
                <a:schemeClr val="tx1">
                  <a:lumMod val="75000"/>
                  <a:lumOff val="25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191904556"/>
              </p:ext>
            </p:extLst>
          </p:nvPr>
        </p:nvGraphicFramePr>
        <p:xfrm>
          <a:off x="1778000" y="2570470"/>
          <a:ext cx="8746067" cy="3569228"/>
        </p:xfrm>
        <a:graphic>
          <a:graphicData uri="http://schemas.openxmlformats.org/drawingml/2006/table">
            <a:tbl>
              <a:tblPr firstRow="1" firstCol="1" bandRow="1">
                <a:tableStyleId>{0505E3EF-67EA-436B-97B2-0124C06EBD24}</a:tableStyleId>
              </a:tblPr>
              <a:tblGrid>
                <a:gridCol w="8746067">
                  <a:extLst>
                    <a:ext uri="{9D8B030D-6E8A-4147-A177-3AD203B41FA5}">
                      <a16:colId xmlns:a16="http://schemas.microsoft.com/office/drawing/2014/main" val="1377685022"/>
                    </a:ext>
                  </a:extLst>
                </a:gridCol>
              </a:tblGrid>
              <a:tr h="892307">
                <a:tc>
                  <a:txBody>
                    <a:bodyPr/>
                    <a:lstStyle/>
                    <a:p>
                      <a:pPr algn="l">
                        <a:spcBef>
                          <a:spcPts val="600"/>
                        </a:spcBef>
                        <a:spcAft>
                          <a:spcPts val="600"/>
                        </a:spcAft>
                        <a:tabLst>
                          <a:tab pos="1357630" algn="l"/>
                          <a:tab pos="1358265" algn="l"/>
                        </a:tabLst>
                      </a:pPr>
                      <a:r>
                        <a:rPr lang="fr-FR" sz="2400" b="0" dirty="0">
                          <a:effectLst/>
                        </a:rPr>
                        <a:t>1. The concept note </a:t>
                      </a:r>
                      <a:r>
                        <a:rPr lang="fr-FR" sz="2400" b="0" dirty="0" err="1">
                          <a:effectLst/>
                        </a:rPr>
                        <a:t>declaration</a:t>
                      </a:r>
                      <a:r>
                        <a:rPr lang="fr-FR" sz="2400" b="0" dirty="0">
                          <a:effectLst/>
                        </a:rPr>
                        <a:t> </a:t>
                      </a:r>
                      <a:r>
                        <a:rPr lang="fr-FR" sz="2400" b="0" dirty="0" err="1">
                          <a:effectLst/>
                        </a:rPr>
                        <a:t>signed</a:t>
                      </a:r>
                      <a:r>
                        <a:rPr lang="fr-FR" sz="2400" b="0" dirty="0">
                          <a:effectLst/>
                        </a:rPr>
                        <a:t> by the lead </a:t>
                      </a:r>
                      <a:r>
                        <a:rPr lang="fr-FR" sz="2400" b="0" dirty="0" err="1">
                          <a:effectLst/>
                        </a:rPr>
                        <a:t>applicant</a:t>
                      </a:r>
                      <a:endParaRPr lang="en-US" sz="2400" b="0" dirty="0">
                        <a:effectLst/>
                        <a:latin typeface="Times New Roman" panose="02020603050405020304" pitchFamily="18" charset="0"/>
                        <a:ea typeface="Times New Roman" panose="02020603050405020304" pitchFamily="18" charset="0"/>
                      </a:endParaRPr>
                    </a:p>
                  </a:txBody>
                  <a:tcPr marL="68498" marR="68498" marT="0" marB="0"/>
                </a:tc>
                <a:extLst>
                  <a:ext uri="{0D108BD9-81ED-4DB2-BD59-A6C34878D82A}">
                    <a16:rowId xmlns:a16="http://schemas.microsoft.com/office/drawing/2014/main" val="3261225638"/>
                  </a:ext>
                </a:extLst>
              </a:tr>
              <a:tr h="892307">
                <a:tc>
                  <a:txBody>
                    <a:bodyPr/>
                    <a:lstStyle/>
                    <a:p>
                      <a:pPr algn="l">
                        <a:spcBef>
                          <a:spcPts val="600"/>
                        </a:spcBef>
                        <a:spcAft>
                          <a:spcPts val="600"/>
                        </a:spcAft>
                      </a:pPr>
                      <a:r>
                        <a:rPr lang="fr-FR" sz="2400" b="0" dirty="0">
                          <a:effectLst/>
                        </a:rPr>
                        <a:t>The mandate </a:t>
                      </a:r>
                      <a:r>
                        <a:rPr lang="fr-FR" sz="2400" b="0" dirty="0" err="1">
                          <a:effectLst/>
                        </a:rPr>
                        <a:t>signed</a:t>
                      </a:r>
                      <a:r>
                        <a:rPr lang="fr-FR" sz="2400" b="0" dirty="0">
                          <a:effectLst/>
                        </a:rPr>
                        <a:t> by the </a:t>
                      </a:r>
                      <a:r>
                        <a:rPr lang="fr-FR" sz="2400" b="0" dirty="0" err="1">
                          <a:effectLst/>
                        </a:rPr>
                        <a:t>co-applicant</a:t>
                      </a:r>
                      <a:r>
                        <a:rPr lang="fr-FR" sz="2400" b="0" dirty="0">
                          <a:effectLst/>
                        </a:rPr>
                        <a:t> </a:t>
                      </a:r>
                      <a:r>
                        <a:rPr lang="fr-FR" sz="2400" b="1" dirty="0">
                          <a:solidFill>
                            <a:srgbClr val="C00000"/>
                          </a:solidFill>
                          <a:effectLst/>
                        </a:rPr>
                        <a:t>(</a:t>
                      </a:r>
                      <a:r>
                        <a:rPr lang="fr-FR" sz="2400" b="1" dirty="0" err="1">
                          <a:solidFill>
                            <a:srgbClr val="C00000"/>
                          </a:solidFill>
                          <a:effectLst/>
                        </a:rPr>
                        <a:t>required</a:t>
                      </a:r>
                      <a:r>
                        <a:rPr lang="fr-FR" sz="2400" b="1" baseline="0" dirty="0">
                          <a:solidFill>
                            <a:srgbClr val="C00000"/>
                          </a:solidFill>
                          <a:effectLst/>
                        </a:rPr>
                        <a:t> in second stage </a:t>
                      </a:r>
                      <a:r>
                        <a:rPr lang="fr-FR" sz="2400" b="1" baseline="0" dirty="0" err="1">
                          <a:solidFill>
                            <a:srgbClr val="C00000"/>
                          </a:solidFill>
                          <a:effectLst/>
                        </a:rPr>
                        <a:t>only</a:t>
                      </a:r>
                      <a:r>
                        <a:rPr lang="fr-FR" sz="2400" b="1" baseline="0" dirty="0">
                          <a:solidFill>
                            <a:srgbClr val="C00000"/>
                          </a:solidFill>
                          <a:effectLst/>
                        </a:rPr>
                        <a:t>)</a:t>
                      </a:r>
                      <a:endParaRPr lang="en-US" sz="2400" b="1">
                        <a:solidFill>
                          <a:srgbClr val="C00000"/>
                        </a:solidFill>
                        <a:effectLst/>
                        <a:latin typeface="Times New Roman"/>
                        <a:ea typeface="Times New Roman" panose="02020603050405020304" pitchFamily="18" charset="0"/>
                      </a:endParaRPr>
                    </a:p>
                  </a:txBody>
                  <a:tcPr marL="68498" marR="68498" marT="0" marB="0"/>
                </a:tc>
                <a:extLst>
                  <a:ext uri="{0D108BD9-81ED-4DB2-BD59-A6C34878D82A}">
                    <a16:rowId xmlns:a16="http://schemas.microsoft.com/office/drawing/2014/main" val="1806837441"/>
                  </a:ext>
                </a:extLst>
              </a:tr>
              <a:tr h="892307">
                <a:tc>
                  <a:txBody>
                    <a:bodyPr/>
                    <a:lstStyle/>
                    <a:p>
                      <a:pPr algn="l">
                        <a:spcBef>
                          <a:spcPts val="600"/>
                        </a:spcBef>
                        <a:spcAft>
                          <a:spcPts val="600"/>
                        </a:spcAft>
                        <a:tabLst>
                          <a:tab pos="1357630" algn="l"/>
                          <a:tab pos="1358265" algn="l"/>
                        </a:tabLst>
                      </a:pPr>
                      <a:r>
                        <a:rPr lang="en-GB" sz="2400" b="0" dirty="0">
                          <a:effectLst/>
                        </a:rPr>
                        <a:t>2. </a:t>
                      </a:r>
                      <a:r>
                        <a:rPr lang="en-GB" sz="2400" b="1" dirty="0">
                          <a:effectLst/>
                        </a:rPr>
                        <a:t>Statutes or articles of association </a:t>
                      </a:r>
                      <a:r>
                        <a:rPr lang="en-GB" sz="2400" b="0" dirty="0">
                          <a:effectLst/>
                        </a:rPr>
                        <a:t>of the </a:t>
                      </a:r>
                      <a:r>
                        <a:rPr lang="en-GB" sz="2400" b="1" dirty="0">
                          <a:solidFill>
                            <a:srgbClr val="C00000"/>
                          </a:solidFill>
                          <a:effectLst/>
                        </a:rPr>
                        <a:t>lead applicant and any co-applicant(s).</a:t>
                      </a:r>
                      <a:endParaRPr lang="en-US" sz="2400" b="1" dirty="0">
                        <a:solidFill>
                          <a:srgbClr val="C00000"/>
                        </a:solidFill>
                        <a:effectLst/>
                        <a:latin typeface="Times New Roman" panose="02020603050405020304" pitchFamily="18" charset="0"/>
                        <a:ea typeface="Times New Roman" panose="02020603050405020304" pitchFamily="18" charset="0"/>
                      </a:endParaRPr>
                    </a:p>
                  </a:txBody>
                  <a:tcPr marL="68498" marR="68498" marT="0" marB="0"/>
                </a:tc>
                <a:extLst>
                  <a:ext uri="{0D108BD9-81ED-4DB2-BD59-A6C34878D82A}">
                    <a16:rowId xmlns:a16="http://schemas.microsoft.com/office/drawing/2014/main" val="3589260755"/>
                  </a:ext>
                </a:extLst>
              </a:tr>
              <a:tr h="892307">
                <a:tc>
                  <a:txBody>
                    <a:bodyPr/>
                    <a:lstStyle/>
                    <a:p>
                      <a:pPr algn="just">
                        <a:spcBef>
                          <a:spcPts val="600"/>
                        </a:spcBef>
                        <a:spcAft>
                          <a:spcPts val="600"/>
                        </a:spcAft>
                        <a:tabLst>
                          <a:tab pos="1357630" algn="l"/>
                          <a:tab pos="1358265" algn="l"/>
                        </a:tabLst>
                      </a:pPr>
                      <a:r>
                        <a:rPr lang="en-US" sz="2400" b="0" dirty="0">
                          <a:effectLst/>
                        </a:rPr>
                        <a:t>3.</a:t>
                      </a:r>
                      <a:r>
                        <a:rPr lang="en-US" sz="2400" b="0" baseline="0" dirty="0">
                          <a:effectLst/>
                        </a:rPr>
                        <a:t> P</a:t>
                      </a:r>
                      <a:r>
                        <a:rPr lang="en-US" sz="2400" b="0" dirty="0">
                          <a:effectLst/>
                        </a:rPr>
                        <a:t>ermit to operate in the targeted refugee settlement(s) </a:t>
                      </a:r>
                      <a:r>
                        <a:rPr lang="en-US" sz="2400" b="0" dirty="0">
                          <a:solidFill>
                            <a:srgbClr val="C00000"/>
                          </a:solidFill>
                          <a:effectLst/>
                        </a:rPr>
                        <a:t>- </a:t>
                      </a:r>
                      <a:r>
                        <a:rPr lang="en-US" sz="2400" b="1" kern="1200" dirty="0">
                          <a:solidFill>
                            <a:srgbClr val="C00000"/>
                          </a:solidFill>
                          <a:effectLst/>
                          <a:latin typeface="+mn-lt"/>
                          <a:ea typeface="+mn-ea"/>
                          <a:cs typeface="+mn-cs"/>
                        </a:rPr>
                        <a:t>where applicable</a:t>
                      </a:r>
                      <a:endParaRPr lang="en-US" sz="2400" b="0" dirty="0">
                        <a:solidFill>
                          <a:srgbClr val="C00000"/>
                        </a:solidFill>
                        <a:effectLst/>
                        <a:latin typeface="Times New Roman" panose="02020603050405020304" pitchFamily="18" charset="0"/>
                        <a:ea typeface="Times New Roman" panose="02020603050405020304" pitchFamily="18" charset="0"/>
                      </a:endParaRPr>
                    </a:p>
                  </a:txBody>
                  <a:tcPr marL="68498" marR="68498" marT="0" marB="0"/>
                </a:tc>
                <a:extLst>
                  <a:ext uri="{0D108BD9-81ED-4DB2-BD59-A6C34878D82A}">
                    <a16:rowId xmlns:a16="http://schemas.microsoft.com/office/drawing/2014/main" val="3238469015"/>
                  </a:ext>
                </a:extLst>
              </a:tr>
            </a:tbl>
          </a:graphicData>
        </a:graphic>
      </p:graphicFrame>
    </p:spTree>
    <p:extLst>
      <p:ext uri="{BB962C8B-B14F-4D97-AF65-F5344CB8AC3E}">
        <p14:creationId xmlns:p14="http://schemas.microsoft.com/office/powerpoint/2010/main" val="3029763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180"/>
            <a:ext cx="8637789" cy="1325563"/>
          </a:xfrm>
        </p:spPr>
        <p:txBody>
          <a:bodyPr/>
          <a:lstStyle/>
          <a:p>
            <a:r>
              <a:rPr lang="fr-BE" b="1" dirty="0">
                <a:solidFill>
                  <a:srgbClr val="C00000"/>
                </a:solidFill>
              </a:rPr>
              <a:t>5. Concept note application</a:t>
            </a:r>
            <a:endParaRPr lang="en-US" dirty="0">
              <a:solidFill>
                <a:srgbClr val="C00000"/>
              </a:solidFill>
            </a:endParaRPr>
          </a:p>
        </p:txBody>
      </p:sp>
      <p:sp>
        <p:nvSpPr>
          <p:cNvPr id="3" name="Content Placeholder 2"/>
          <p:cNvSpPr>
            <a:spLocks noGrp="1"/>
          </p:cNvSpPr>
          <p:nvPr>
            <p:ph idx="1"/>
          </p:nvPr>
        </p:nvSpPr>
        <p:spPr>
          <a:xfrm>
            <a:off x="1778000" y="1062038"/>
            <a:ext cx="8585200" cy="5080000"/>
          </a:xfrm>
        </p:spPr>
        <p:txBody>
          <a:bodyPr>
            <a:normAutofit/>
          </a:bodyPr>
          <a:lstStyle/>
          <a:p>
            <a:pPr marL="0" indent="0">
              <a:buNone/>
            </a:pPr>
            <a:endParaRPr lang="en-US" b="1">
              <a:solidFill>
                <a:schemeClr val="tx1">
                  <a:lumMod val="75000"/>
                  <a:lumOff val="25000"/>
                </a:schemeClr>
              </a:solidFill>
            </a:endParaRPr>
          </a:p>
          <a:p>
            <a:pPr marL="0" indent="0">
              <a:buNone/>
            </a:pPr>
            <a:endParaRPr lang="en-US" b="1">
              <a:solidFill>
                <a:schemeClr val="tx1">
                  <a:lumMod val="75000"/>
                  <a:lumOff val="25000"/>
                </a:scheme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339886388"/>
              </p:ext>
            </p:extLst>
          </p:nvPr>
        </p:nvGraphicFramePr>
        <p:xfrm>
          <a:off x="1418377" y="1378743"/>
          <a:ext cx="9458633" cy="5225400"/>
        </p:xfrm>
        <a:graphic>
          <a:graphicData uri="http://schemas.openxmlformats.org/drawingml/2006/table">
            <a:tbl>
              <a:tblPr firstRow="1" firstCol="1" bandRow="1">
                <a:tableStyleId>{0505E3EF-67EA-436B-97B2-0124C06EBD24}</a:tableStyleId>
              </a:tblPr>
              <a:tblGrid>
                <a:gridCol w="9458633">
                  <a:extLst>
                    <a:ext uri="{9D8B030D-6E8A-4147-A177-3AD203B41FA5}">
                      <a16:colId xmlns:a16="http://schemas.microsoft.com/office/drawing/2014/main" val="408786228"/>
                    </a:ext>
                  </a:extLst>
                </a:gridCol>
              </a:tblGrid>
              <a:tr h="1183267">
                <a:tc>
                  <a:txBody>
                    <a:bodyPr/>
                    <a:lstStyle/>
                    <a:p>
                      <a:pPr marL="0" lvl="0" indent="0" algn="l">
                        <a:lnSpc>
                          <a:spcPct val="100000"/>
                        </a:lnSpc>
                        <a:spcBef>
                          <a:spcPts val="600"/>
                        </a:spcBef>
                        <a:spcAft>
                          <a:spcPts val="600"/>
                        </a:spcAft>
                      </a:pPr>
                      <a:r>
                        <a:rPr lang="en-GB" sz="2400" b="0" dirty="0">
                          <a:effectLst/>
                        </a:rPr>
                        <a:t>4. </a:t>
                      </a:r>
                      <a:r>
                        <a:rPr lang="en-GB" sz="2400" b="1" dirty="0">
                          <a:effectLst/>
                        </a:rPr>
                        <a:t>An external audit report </a:t>
                      </a:r>
                      <a:r>
                        <a:rPr lang="en-GB" sz="2400" b="0" dirty="0">
                          <a:effectLst/>
                        </a:rPr>
                        <a:t>produced by an approved auditor, certifying the lead applicant accounts for the last available financial year </a:t>
                      </a:r>
                    </a:p>
                    <a:p>
                      <a:pPr algn="l">
                        <a:spcBef>
                          <a:spcPts val="600"/>
                        </a:spcBef>
                        <a:spcAft>
                          <a:spcPts val="600"/>
                        </a:spcAft>
                      </a:pPr>
                      <a:r>
                        <a:rPr lang="en-GB" sz="2400" b="0" dirty="0">
                          <a:solidFill>
                            <a:srgbClr val="C00000"/>
                          </a:solidFill>
                          <a:effectLst/>
                        </a:rPr>
                        <a:t>–</a:t>
                      </a:r>
                      <a:r>
                        <a:rPr lang="en-GB" sz="2400" b="0" baseline="0" dirty="0">
                          <a:solidFill>
                            <a:srgbClr val="C00000"/>
                          </a:solidFill>
                          <a:effectLst/>
                        </a:rPr>
                        <a:t> </a:t>
                      </a:r>
                      <a:r>
                        <a:rPr lang="en-GB" sz="2400" b="1" baseline="0" dirty="0">
                          <a:solidFill>
                            <a:srgbClr val="C00000"/>
                          </a:solidFill>
                          <a:effectLst/>
                        </a:rPr>
                        <a:t>L</a:t>
                      </a:r>
                      <a:r>
                        <a:rPr lang="en-GB" sz="2400" b="1" dirty="0">
                          <a:solidFill>
                            <a:srgbClr val="C00000"/>
                          </a:solidFill>
                          <a:effectLst/>
                        </a:rPr>
                        <a:t>ead</a:t>
                      </a:r>
                      <a:r>
                        <a:rPr lang="en-GB" sz="2400" b="1" baseline="0" dirty="0">
                          <a:solidFill>
                            <a:srgbClr val="C00000"/>
                          </a:solidFill>
                          <a:effectLst/>
                        </a:rPr>
                        <a:t> &amp; private applicant only – only above 200k</a:t>
                      </a:r>
                      <a:endParaRPr lang="en-US" sz="2400" b="0">
                        <a:solidFill>
                          <a:srgbClr val="C00000"/>
                        </a:solidFill>
                        <a:effectLst/>
                        <a:latin typeface="Times New Roman"/>
                        <a:ea typeface="Times New Roman" panose="02020603050405020304" pitchFamily="18" charset="0"/>
                      </a:endParaRPr>
                    </a:p>
                  </a:txBody>
                  <a:tcPr marL="68498" marR="68498" marT="0" marB="0"/>
                </a:tc>
                <a:extLst>
                  <a:ext uri="{0D108BD9-81ED-4DB2-BD59-A6C34878D82A}">
                    <a16:rowId xmlns:a16="http://schemas.microsoft.com/office/drawing/2014/main" val="2693998488"/>
                  </a:ext>
                </a:extLst>
              </a:tr>
              <a:tr h="1466048">
                <a:tc>
                  <a:txBody>
                    <a:bodyPr/>
                    <a:lstStyle/>
                    <a:p>
                      <a:pPr algn="l">
                        <a:spcBef>
                          <a:spcPts val="600"/>
                        </a:spcBef>
                        <a:spcAft>
                          <a:spcPts val="600"/>
                        </a:spcAft>
                      </a:pPr>
                      <a:r>
                        <a:rPr lang="en-GB" sz="2400" b="0" strike="noStrike" dirty="0">
                          <a:effectLst/>
                        </a:rPr>
                        <a:t>5. A copy of the lead applicant’s most recent approved financial statements (income statement and balance sheet for the last closed financial year) </a:t>
                      </a:r>
                    </a:p>
                    <a:p>
                      <a:pPr algn="l">
                        <a:spcBef>
                          <a:spcPts val="600"/>
                        </a:spcBef>
                        <a:spcAft>
                          <a:spcPts val="600"/>
                        </a:spcAft>
                      </a:pPr>
                      <a:r>
                        <a:rPr lang="en-GB" sz="2400" b="0" strike="noStrike" dirty="0">
                          <a:effectLst/>
                        </a:rPr>
                        <a:t>–</a:t>
                      </a:r>
                      <a:r>
                        <a:rPr lang="en-GB" sz="2400" b="0" strike="noStrike" baseline="0" dirty="0">
                          <a:effectLst/>
                        </a:rPr>
                        <a:t> </a:t>
                      </a:r>
                      <a:r>
                        <a:rPr lang="en-GB" sz="2400" b="1" strike="noStrike" baseline="0" dirty="0">
                          <a:effectLst/>
                        </a:rPr>
                        <a:t>L</a:t>
                      </a:r>
                      <a:r>
                        <a:rPr lang="en-GB" sz="2400" b="1" strike="noStrike" dirty="0">
                          <a:effectLst/>
                        </a:rPr>
                        <a:t>ead</a:t>
                      </a:r>
                      <a:r>
                        <a:rPr lang="en-GB" sz="2400" b="1" strike="noStrike" baseline="0" dirty="0">
                          <a:effectLst/>
                        </a:rPr>
                        <a:t> applicant only; </a:t>
                      </a:r>
                      <a:r>
                        <a:rPr lang="en-US" sz="2400" b="1" strike="noStrike" kern="1200" dirty="0">
                          <a:solidFill>
                            <a:schemeClr val="dk1"/>
                          </a:solidFill>
                          <a:effectLst/>
                          <a:latin typeface="+mn-lt"/>
                          <a:ea typeface="+mn-ea"/>
                          <a:cs typeface="+mn-cs"/>
                        </a:rPr>
                        <a:t>not applicable where the accounts are in practice the same documents as the external audit report of point 4</a:t>
                      </a:r>
                      <a:endParaRPr lang="en-US" sz="2400" b="0" strike="noStrike" dirty="0">
                        <a:effectLst/>
                        <a:latin typeface="Times New Roman" panose="02020603050405020304" pitchFamily="18" charset="0"/>
                        <a:ea typeface="Times New Roman" panose="02020603050405020304" pitchFamily="18" charset="0"/>
                      </a:endParaRPr>
                    </a:p>
                  </a:txBody>
                  <a:tcPr marL="68498" marR="68498" marT="0" marB="0"/>
                </a:tc>
                <a:extLst>
                  <a:ext uri="{0D108BD9-81ED-4DB2-BD59-A6C34878D82A}">
                    <a16:rowId xmlns:a16="http://schemas.microsoft.com/office/drawing/2014/main" val="1118694465"/>
                  </a:ext>
                </a:extLst>
              </a:tr>
              <a:tr h="1110600">
                <a:tc>
                  <a:txBody>
                    <a:bodyPr/>
                    <a:lstStyle/>
                    <a:p>
                      <a:pPr algn="l">
                        <a:spcBef>
                          <a:spcPts val="600"/>
                        </a:spcBef>
                        <a:spcAft>
                          <a:spcPts val="600"/>
                        </a:spcAft>
                      </a:pPr>
                      <a:r>
                        <a:rPr lang="en-GB" sz="2400" b="0" dirty="0">
                          <a:effectLst/>
                        </a:rPr>
                        <a:t>6. The </a:t>
                      </a:r>
                      <a:r>
                        <a:rPr lang="en-GB" sz="2400" b="1" dirty="0">
                          <a:effectLst/>
                        </a:rPr>
                        <a:t>legal entity file </a:t>
                      </a:r>
                      <a:r>
                        <a:rPr lang="en-GB" sz="2400" b="0" dirty="0">
                          <a:effectLst/>
                        </a:rPr>
                        <a:t>(see Annex D of these guidelines) duly completed and signed </a:t>
                      </a:r>
                      <a:r>
                        <a:rPr lang="en-GB" sz="2400" b="1" dirty="0">
                          <a:solidFill>
                            <a:srgbClr val="C00000"/>
                          </a:solidFill>
                          <a:effectLst/>
                        </a:rPr>
                        <a:t>by the applicant and any co-applicant(s)</a:t>
                      </a:r>
                      <a:r>
                        <a:rPr lang="en-GB" sz="2400" b="0" dirty="0">
                          <a:effectLst/>
                        </a:rPr>
                        <a:t>, </a:t>
                      </a:r>
                      <a:r>
                        <a:rPr lang="en-GB" sz="2400" b="1" dirty="0">
                          <a:effectLst/>
                        </a:rPr>
                        <a:t>along with the supporting documents requested</a:t>
                      </a:r>
                      <a:endParaRPr lang="en-US" sz="2400" b="1">
                        <a:effectLst/>
                        <a:latin typeface="Times New Roman"/>
                        <a:ea typeface="Times New Roman" panose="02020603050405020304" pitchFamily="18" charset="0"/>
                      </a:endParaRPr>
                    </a:p>
                  </a:txBody>
                  <a:tcPr marL="68498" marR="68498" marT="0" marB="0"/>
                </a:tc>
                <a:extLst>
                  <a:ext uri="{0D108BD9-81ED-4DB2-BD59-A6C34878D82A}">
                    <a16:rowId xmlns:a16="http://schemas.microsoft.com/office/drawing/2014/main" val="4071876434"/>
                  </a:ext>
                </a:extLst>
              </a:tr>
              <a:tr h="733903">
                <a:tc>
                  <a:txBody>
                    <a:bodyPr/>
                    <a:lstStyle/>
                    <a:p>
                      <a:pPr algn="just">
                        <a:spcBef>
                          <a:spcPts val="600"/>
                        </a:spcBef>
                        <a:spcAft>
                          <a:spcPts val="600"/>
                        </a:spcAft>
                      </a:pPr>
                      <a:r>
                        <a:rPr lang="en-US" sz="2400" b="0" dirty="0">
                          <a:effectLst/>
                        </a:rPr>
                        <a:t>7. An official document(s) confirming the designation of the authorized representative(s) of the organization</a:t>
                      </a:r>
                    </a:p>
                    <a:p>
                      <a:pPr algn="just">
                        <a:spcBef>
                          <a:spcPts val="600"/>
                        </a:spcBef>
                        <a:spcAft>
                          <a:spcPts val="600"/>
                        </a:spcAft>
                      </a:pPr>
                      <a:r>
                        <a:rPr lang="en-GB" sz="2400" b="0" dirty="0">
                          <a:effectLst/>
                        </a:rPr>
                        <a:t>–</a:t>
                      </a:r>
                      <a:r>
                        <a:rPr lang="en-GB" sz="2400" b="0" baseline="0" dirty="0">
                          <a:effectLst/>
                        </a:rPr>
                        <a:t> </a:t>
                      </a:r>
                      <a:r>
                        <a:rPr lang="en-GB" sz="2400" b="1" baseline="0" dirty="0">
                          <a:effectLst/>
                        </a:rPr>
                        <a:t>L</a:t>
                      </a:r>
                      <a:r>
                        <a:rPr lang="en-GB" sz="2400" b="1" dirty="0">
                          <a:effectLst/>
                        </a:rPr>
                        <a:t>ead</a:t>
                      </a:r>
                      <a:r>
                        <a:rPr lang="en-GB" sz="2400" b="1" baseline="0" dirty="0">
                          <a:effectLst/>
                        </a:rPr>
                        <a:t> applicant only</a:t>
                      </a:r>
                      <a:endParaRPr lang="en-US" sz="2400" b="0" dirty="0">
                        <a:effectLst/>
                        <a:latin typeface="Times New Roman" panose="02020603050405020304" pitchFamily="18" charset="0"/>
                        <a:ea typeface="Times New Roman" panose="02020603050405020304" pitchFamily="18" charset="0"/>
                      </a:endParaRPr>
                    </a:p>
                  </a:txBody>
                  <a:tcPr marL="68498" marR="68498" marT="0" marB="0"/>
                </a:tc>
                <a:extLst>
                  <a:ext uri="{0D108BD9-81ED-4DB2-BD59-A6C34878D82A}">
                    <a16:rowId xmlns:a16="http://schemas.microsoft.com/office/drawing/2014/main" val="3829329478"/>
                  </a:ext>
                </a:extLst>
              </a:tr>
            </a:tbl>
          </a:graphicData>
        </a:graphic>
      </p:graphicFrame>
    </p:spTree>
    <p:extLst>
      <p:ext uri="{BB962C8B-B14F-4D97-AF65-F5344CB8AC3E}">
        <p14:creationId xmlns:p14="http://schemas.microsoft.com/office/powerpoint/2010/main" val="3473586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128" y="532274"/>
            <a:ext cx="8637789" cy="1325563"/>
          </a:xfrm>
        </p:spPr>
        <p:txBody>
          <a:bodyPr vert="horz" lIns="91440" tIns="45720" rIns="91440" bIns="45720" rtlCol="0" anchor="t">
            <a:normAutofit/>
          </a:bodyPr>
          <a:lstStyle/>
          <a:p>
            <a:r>
              <a:rPr lang="fr-BE" b="1" dirty="0">
                <a:solidFill>
                  <a:srgbClr val="C00000"/>
                </a:solidFill>
              </a:rPr>
              <a:t>6. Application </a:t>
            </a:r>
            <a:r>
              <a:rPr lang="fr-BE" b="1" dirty="0" err="1">
                <a:solidFill>
                  <a:srgbClr val="C00000"/>
                </a:solidFill>
              </a:rPr>
              <a:t>procedure</a:t>
            </a:r>
            <a:endParaRPr lang="fr-BE" b="1" dirty="0">
              <a:solidFill>
                <a:srgbClr val="C00000"/>
              </a:solidFill>
              <a:cs typeface="Calibri"/>
            </a:endParaRPr>
          </a:p>
        </p:txBody>
      </p:sp>
      <p:sp>
        <p:nvSpPr>
          <p:cNvPr id="3" name="Content Placeholder 2"/>
          <p:cNvSpPr>
            <a:spLocks noGrp="1"/>
          </p:cNvSpPr>
          <p:nvPr>
            <p:ph idx="1"/>
          </p:nvPr>
        </p:nvSpPr>
        <p:spPr>
          <a:xfrm>
            <a:off x="1981200" y="1600201"/>
            <a:ext cx="8229600" cy="5096933"/>
          </a:xfrm>
        </p:spPr>
        <p:txBody>
          <a:bodyPr vert="horz" lIns="91440" tIns="45720" rIns="91440" bIns="45720" rtlCol="0" anchor="t">
            <a:normAutofit/>
          </a:bodyPr>
          <a:lstStyle/>
          <a:p>
            <a:pPr>
              <a:buNone/>
            </a:pPr>
            <a:endParaRPr lang="en-US" dirty="0">
              <a:ea typeface="+mn-lt"/>
              <a:cs typeface="+mn-lt"/>
            </a:endParaRPr>
          </a:p>
          <a:p>
            <a:pPr>
              <a:buNone/>
            </a:pPr>
            <a:r>
              <a:rPr lang="en-US" dirty="0">
                <a:ea typeface="+mn-lt"/>
                <a:cs typeface="+mn-lt"/>
              </a:rPr>
              <a:t>Guidelines, annexes, clarifications (Q&amp;A) and all other communication:</a:t>
            </a:r>
          </a:p>
          <a:p>
            <a:pPr>
              <a:buNone/>
            </a:pPr>
            <a:r>
              <a:rPr lang="en-US" dirty="0">
                <a:ea typeface="+mn-lt"/>
                <a:cs typeface="+mn-lt"/>
                <a:hlinkClick r:id="rId2"/>
              </a:rPr>
              <a:t>https://www.enabel.be/content/enabel-grants</a:t>
            </a:r>
            <a:endParaRPr lang="nl-NL" dirty="0">
              <a:cs typeface="Calibri"/>
            </a:endParaRPr>
          </a:p>
          <a:p>
            <a:pPr marL="0" indent="0">
              <a:buNone/>
            </a:pPr>
            <a:endParaRPr lang="en-US" i="1" dirty="0">
              <a:solidFill>
                <a:srgbClr val="FF0000"/>
              </a:solidFill>
              <a:cs typeface="Calibri"/>
            </a:endParaRPr>
          </a:p>
          <a:p>
            <a:pPr marL="0" indent="0">
              <a:buNone/>
            </a:pPr>
            <a:r>
              <a:rPr lang="en-US" dirty="0">
                <a:cs typeface="Calibri"/>
              </a:rPr>
              <a:t>Uganda – Open calls:  </a:t>
            </a:r>
            <a:endParaRPr lang="en-US" b="1" cap="all" dirty="0"/>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Tree>
    <p:extLst>
      <p:ext uri="{BB962C8B-B14F-4D97-AF65-F5344CB8AC3E}">
        <p14:creationId xmlns:p14="http://schemas.microsoft.com/office/powerpoint/2010/main" val="829690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6. </a:t>
            </a:r>
            <a:r>
              <a:rPr lang="fr-BE" b="1" dirty="0" err="1">
                <a:solidFill>
                  <a:srgbClr val="C00000"/>
                </a:solidFill>
              </a:rPr>
              <a:t>Submission</a:t>
            </a:r>
            <a:r>
              <a:rPr lang="fr-BE" b="1" dirty="0">
                <a:solidFill>
                  <a:srgbClr val="C00000"/>
                </a:solidFill>
              </a:rPr>
              <a:t> concept notes</a:t>
            </a:r>
            <a:endParaRPr lang="fr-BE"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1514167" y="1512443"/>
            <a:ext cx="9163665"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1">
                    <a:lumMod val="75000"/>
                    <a:lumOff val="25000"/>
                  </a:schemeClr>
                </a:solidFill>
              </a:rPr>
              <a:t>Deadline for application</a:t>
            </a:r>
            <a:r>
              <a:rPr lang="en-US" b="1" dirty="0">
                <a:solidFill>
                  <a:schemeClr val="tx1">
                    <a:lumMod val="75000"/>
                    <a:lumOff val="25000"/>
                  </a:schemeClr>
                </a:solidFill>
              </a:rPr>
              <a:t>: </a:t>
            </a:r>
            <a:r>
              <a:rPr lang="en-US" b="1" dirty="0">
                <a:solidFill>
                  <a:srgbClr val="C00000"/>
                </a:solidFill>
              </a:rPr>
              <a:t>04/06/2024 at </a:t>
            </a:r>
            <a:r>
              <a:rPr lang="en-US" b="1" u="sng" dirty="0">
                <a:solidFill>
                  <a:srgbClr val="C00000"/>
                </a:solidFill>
              </a:rPr>
              <a:t>5 PM EAT </a:t>
            </a:r>
          </a:p>
          <a:p>
            <a:r>
              <a:rPr lang="en-GB" dirty="0">
                <a:solidFill>
                  <a:schemeClr val="tx1">
                    <a:lumMod val="75000"/>
                    <a:lumOff val="25000"/>
                  </a:schemeClr>
                </a:solidFill>
              </a:rPr>
              <a:t>Submitted in electronic version in </a:t>
            </a:r>
            <a:r>
              <a:rPr lang="en-GB" b="1" dirty="0">
                <a:solidFill>
                  <a:schemeClr val="tx1">
                    <a:lumMod val="75000"/>
                    <a:lumOff val="25000"/>
                  </a:schemeClr>
                </a:solidFill>
              </a:rPr>
              <a:t>one file (pdf format) </a:t>
            </a:r>
            <a:r>
              <a:rPr lang="en-GB" dirty="0">
                <a:solidFill>
                  <a:schemeClr val="tx1">
                    <a:lumMod val="75000"/>
                    <a:lumOff val="25000"/>
                  </a:schemeClr>
                </a:solidFill>
              </a:rPr>
              <a:t>containing grant application documents and email: </a:t>
            </a:r>
            <a:r>
              <a:rPr lang="en-GB" b="1" dirty="0">
                <a:solidFill>
                  <a:schemeClr val="tx1">
                    <a:lumMod val="75000"/>
                    <a:lumOff val="25000"/>
                  </a:schemeClr>
                </a:solidFill>
                <a:hlinkClick r:id="rId2"/>
              </a:rPr>
              <a:t>sdf.grants@enabel.be</a:t>
            </a:r>
            <a:endParaRPr lang="en-GB" b="1" dirty="0">
              <a:solidFill>
                <a:schemeClr val="tx1">
                  <a:lumMod val="75000"/>
                  <a:lumOff val="25000"/>
                </a:schemeClr>
              </a:solidFill>
            </a:endParaRPr>
          </a:p>
          <a:p>
            <a:pPr lvl="2">
              <a:buFont typeface="Courier New" panose="02070309020205020404" pitchFamily="49" charset="0"/>
              <a:buChar char="o"/>
            </a:pPr>
            <a:r>
              <a:rPr lang="en-GB" dirty="0">
                <a:solidFill>
                  <a:schemeClr val="tx1">
                    <a:lumMod val="75000"/>
                    <a:lumOff val="25000"/>
                  </a:schemeClr>
                </a:solidFill>
              </a:rPr>
              <a:t>Acknowledgement of receipt = successful submission</a:t>
            </a:r>
          </a:p>
          <a:p>
            <a:pPr lvl="2">
              <a:buFont typeface="Courier New" panose="02070309020205020404" pitchFamily="49" charset="0"/>
              <a:buChar char="o"/>
            </a:pPr>
            <a:r>
              <a:rPr lang="en-GB" dirty="0">
                <a:solidFill>
                  <a:schemeClr val="tx1">
                    <a:lumMod val="75000"/>
                    <a:lumOff val="25000"/>
                  </a:schemeClr>
                </a:solidFill>
              </a:rPr>
              <a:t>Compressed files in case of bouncing e-mails</a:t>
            </a:r>
          </a:p>
          <a:p>
            <a:r>
              <a:rPr lang="en-GB" dirty="0">
                <a:solidFill>
                  <a:schemeClr val="tx1">
                    <a:lumMod val="75000"/>
                    <a:lumOff val="25000"/>
                  </a:schemeClr>
                </a:solidFill>
              </a:rPr>
              <a:t>The email subject line must bear the </a:t>
            </a:r>
            <a:r>
              <a:rPr lang="en-GB" b="1" dirty="0">
                <a:solidFill>
                  <a:schemeClr val="tx1">
                    <a:lumMod val="75000"/>
                    <a:lumOff val="25000"/>
                  </a:schemeClr>
                </a:solidFill>
              </a:rPr>
              <a:t>Call for Proposals reference number (</a:t>
            </a:r>
            <a:r>
              <a:rPr lang="en-US" b="1" dirty="0"/>
              <a:t>)</a:t>
            </a:r>
            <a:r>
              <a:rPr lang="en-GB" b="1" dirty="0">
                <a:solidFill>
                  <a:schemeClr val="tx1">
                    <a:lumMod val="75000"/>
                    <a:lumOff val="25000"/>
                  </a:schemeClr>
                </a:solidFill>
              </a:rPr>
              <a:t>, Call for Proposals title and full name of the applicant</a:t>
            </a:r>
            <a:endParaRPr lang="en-US" b="1" dirty="0">
              <a:solidFill>
                <a:schemeClr val="tx1">
                  <a:lumMod val="75000"/>
                  <a:lumOff val="25000"/>
                </a:schemeClr>
              </a:solidFill>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Tree>
    <p:extLst>
      <p:ext uri="{BB962C8B-B14F-4D97-AF65-F5344CB8AC3E}">
        <p14:creationId xmlns:p14="http://schemas.microsoft.com/office/powerpoint/2010/main" val="24562283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6. </a:t>
            </a:r>
            <a:r>
              <a:rPr lang="fr-BE" b="1" dirty="0" err="1">
                <a:solidFill>
                  <a:srgbClr val="C00000"/>
                </a:solidFill>
              </a:rPr>
              <a:t>Submission</a:t>
            </a:r>
            <a:r>
              <a:rPr lang="fr-BE" b="1" dirty="0">
                <a:solidFill>
                  <a:srgbClr val="C00000"/>
                </a:solidFill>
              </a:rPr>
              <a:t> concept notes</a:t>
            </a:r>
            <a:endParaRPr lang="fr-BE"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dirty="0">
              <a:solidFill>
                <a:schemeClr val="tx1">
                  <a:lumMod val="75000"/>
                  <a:lumOff val="25000"/>
                </a:schemeClr>
              </a:solidFill>
              <a:cs typeface="Calibri"/>
            </a:endParaRPr>
          </a:p>
          <a:p>
            <a:pPr marL="0" indent="0">
              <a:buNone/>
            </a:pPr>
            <a:endParaRPr lang="en-US" i="1" dirty="0">
              <a:solidFill>
                <a:schemeClr val="tx1">
                  <a:lumMod val="75000"/>
                  <a:lumOff val="25000"/>
                </a:schemeClr>
              </a:solidFill>
              <a:cs typeface="Calibri"/>
            </a:endParaRPr>
          </a:p>
          <a:p>
            <a:pPr>
              <a:buFontTx/>
              <a:buChar char="-"/>
            </a:pPr>
            <a:r>
              <a:rPr lang="en-US" b="1" dirty="0">
                <a:solidFill>
                  <a:schemeClr val="tx1">
                    <a:lumMod val="75000"/>
                    <a:lumOff val="25000"/>
                  </a:schemeClr>
                </a:solidFill>
                <a:cs typeface="Calibri"/>
              </a:rPr>
              <a:t>Timely</a:t>
            </a:r>
            <a:endParaRPr lang="en-US" b="1" dirty="0">
              <a:solidFill>
                <a:schemeClr val="tx1">
                  <a:lumMod val="75000"/>
                  <a:lumOff val="25000"/>
                </a:schemeClr>
              </a:solidFill>
              <a:ea typeface="Calibri"/>
              <a:cs typeface="Calibri"/>
            </a:endParaRPr>
          </a:p>
          <a:p>
            <a:pPr>
              <a:buFontTx/>
              <a:buChar char="-"/>
            </a:pPr>
            <a:r>
              <a:rPr lang="en-US" b="1" dirty="0">
                <a:solidFill>
                  <a:schemeClr val="tx1">
                    <a:lumMod val="75000"/>
                    <a:lumOff val="25000"/>
                  </a:schemeClr>
                </a:solidFill>
                <a:cs typeface="Calibri"/>
              </a:rPr>
              <a:t>Complete (guide + declaration + annexes)</a:t>
            </a:r>
            <a:endParaRPr lang="en-US" b="1" dirty="0">
              <a:solidFill>
                <a:schemeClr val="tx1">
                  <a:lumMod val="75000"/>
                  <a:lumOff val="25000"/>
                </a:schemeClr>
              </a:solidFill>
              <a:ea typeface="Calibri"/>
              <a:cs typeface="Calibri"/>
            </a:endParaRPr>
          </a:p>
          <a:p>
            <a:pPr>
              <a:buFontTx/>
              <a:buChar char="-"/>
            </a:pPr>
            <a:r>
              <a:rPr lang="en-US" b="1" dirty="0">
                <a:solidFill>
                  <a:schemeClr val="tx1">
                    <a:lumMod val="75000"/>
                    <a:lumOff val="25000"/>
                  </a:schemeClr>
                </a:solidFill>
                <a:cs typeface="Calibri"/>
              </a:rPr>
              <a:t>and following the procedure </a:t>
            </a:r>
            <a:endParaRPr lang="en-US" b="1" dirty="0">
              <a:solidFill>
                <a:schemeClr val="tx1">
                  <a:lumMod val="75000"/>
                  <a:lumOff val="25000"/>
                </a:schemeClr>
              </a:solidFill>
              <a:ea typeface="Calibri"/>
              <a:cs typeface="Calibri"/>
            </a:endParaRPr>
          </a:p>
          <a:p>
            <a:pPr marL="0" indent="0">
              <a:buNone/>
            </a:pPr>
            <a:endParaRPr lang="en-US" i="1" dirty="0">
              <a:solidFill>
                <a:srgbClr val="FF0000"/>
              </a:solidFill>
              <a:cs typeface="Calibri"/>
            </a:endParaRPr>
          </a:p>
        </p:txBody>
      </p:sp>
    </p:spTree>
    <p:extLst>
      <p:ext uri="{BB962C8B-B14F-4D97-AF65-F5344CB8AC3E}">
        <p14:creationId xmlns:p14="http://schemas.microsoft.com/office/powerpoint/2010/main" val="4069148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9409472" cy="1325563"/>
          </a:xfrm>
        </p:spPr>
        <p:txBody>
          <a:bodyPr vert="horz" lIns="91440" tIns="45720" rIns="91440" bIns="45720" rtlCol="0" anchor="t">
            <a:normAutofit/>
          </a:bodyPr>
          <a:lstStyle/>
          <a:p>
            <a:r>
              <a:rPr lang="fr-BE" b="1" dirty="0">
                <a:solidFill>
                  <a:srgbClr val="C00000"/>
                </a:solidFill>
              </a:rPr>
              <a:t>6. Evaluation and </a:t>
            </a:r>
            <a:r>
              <a:rPr lang="fr-BE" b="1" dirty="0" err="1">
                <a:solidFill>
                  <a:srgbClr val="C00000"/>
                </a:solidFill>
              </a:rPr>
              <a:t>selection</a:t>
            </a:r>
            <a:r>
              <a:rPr lang="fr-BE" b="1" dirty="0">
                <a:solidFill>
                  <a:srgbClr val="C00000"/>
                </a:solidFill>
              </a:rPr>
              <a:t> </a:t>
            </a:r>
            <a:r>
              <a:rPr lang="fr-BE" b="1" dirty="0" err="1">
                <a:solidFill>
                  <a:srgbClr val="C00000"/>
                </a:solidFill>
              </a:rPr>
              <a:t>procedure</a:t>
            </a:r>
            <a:r>
              <a:rPr lang="fr-BE" b="1" dirty="0">
                <a:solidFill>
                  <a:srgbClr val="C00000"/>
                </a:solidFill>
              </a:rPr>
              <a:t> – Concept notes</a:t>
            </a:r>
            <a:endParaRPr lang="fr-BE"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1263056439"/>
              </p:ext>
            </p:extLst>
          </p:nvPr>
        </p:nvGraphicFramePr>
        <p:xfrm>
          <a:off x="1710266" y="1719023"/>
          <a:ext cx="8500534" cy="4899005"/>
        </p:xfrm>
        <a:graphic>
          <a:graphicData uri="http://schemas.openxmlformats.org/drawingml/2006/table">
            <a:tbl>
              <a:tblPr>
                <a:tableStyleId>{5C22544A-7EE6-4342-B048-85BDC9FD1C3A}</a:tableStyleId>
              </a:tblPr>
              <a:tblGrid>
                <a:gridCol w="4351604">
                  <a:extLst>
                    <a:ext uri="{9D8B030D-6E8A-4147-A177-3AD203B41FA5}">
                      <a16:colId xmlns:a16="http://schemas.microsoft.com/office/drawing/2014/main" val="3686763134"/>
                    </a:ext>
                  </a:extLst>
                </a:gridCol>
                <a:gridCol w="2371098">
                  <a:extLst>
                    <a:ext uri="{9D8B030D-6E8A-4147-A177-3AD203B41FA5}">
                      <a16:colId xmlns:a16="http://schemas.microsoft.com/office/drawing/2014/main" val="1853263996"/>
                    </a:ext>
                  </a:extLst>
                </a:gridCol>
                <a:gridCol w="1777832">
                  <a:extLst>
                    <a:ext uri="{9D8B030D-6E8A-4147-A177-3AD203B41FA5}">
                      <a16:colId xmlns:a16="http://schemas.microsoft.com/office/drawing/2014/main" val="901510403"/>
                    </a:ext>
                  </a:extLst>
                </a:gridCol>
              </a:tblGrid>
              <a:tr h="1001058">
                <a:tc>
                  <a:txBody>
                    <a:bodyPr/>
                    <a:lstStyle/>
                    <a:p>
                      <a:pPr>
                        <a:spcBef>
                          <a:spcPts val="600"/>
                        </a:spcBef>
                        <a:spcAft>
                          <a:spcPts val="600"/>
                        </a:spcAft>
                      </a:pPr>
                      <a:r>
                        <a:rPr lang="en-GB" sz="1800" kern="50" dirty="0">
                          <a:effectLst/>
                        </a:rPr>
                        <a:t>Deadline for clarification requests to the contracting authority</a:t>
                      </a:r>
                      <a:endParaRPr lang="en-US" sz="1800" kern="50" dirty="0">
                        <a:effectLst/>
                        <a:latin typeface="Arial" panose="020B0604020202020204" pitchFamily="34" charset="0"/>
                        <a:cs typeface="Tahoma" panose="020B0604030504040204" pitchFamily="34" charset="0"/>
                      </a:endParaRPr>
                    </a:p>
                    <a:p>
                      <a:pPr>
                        <a:spcBef>
                          <a:spcPts val="600"/>
                        </a:spcBef>
                        <a:spcAft>
                          <a:spcPts val="600"/>
                        </a:spcAft>
                      </a:pPr>
                      <a:r>
                        <a:rPr lang="en-US" sz="1800" kern="50" dirty="0">
                          <a:solidFill>
                            <a:srgbClr val="C00000"/>
                          </a:solidFill>
                          <a:effectLst/>
                          <a:latin typeface="+mn-lt"/>
                          <a:cs typeface="Tahoma"/>
                        </a:rPr>
                        <a:t>Sdf.grants@enabel.be</a:t>
                      </a:r>
                      <a:endParaRPr lang="en-GB" sz="1800" kern="50" dirty="0">
                        <a:solidFill>
                          <a:srgbClr val="C00000"/>
                        </a:solidFill>
                        <a:effectLst/>
                        <a:latin typeface="+mn-lt"/>
                        <a:cs typeface="Tahoma"/>
                      </a:endParaRPr>
                    </a:p>
                  </a:txBody>
                  <a:tcPr marL="68580" marR="68580" marT="0" marB="0"/>
                </a:tc>
                <a:tc>
                  <a:txBody>
                    <a:bodyPr/>
                    <a:lstStyle/>
                    <a:p>
                      <a:pPr algn="ctr">
                        <a:spcBef>
                          <a:spcPts val="600"/>
                        </a:spcBef>
                        <a:spcAft>
                          <a:spcPts val="600"/>
                        </a:spcAft>
                      </a:pPr>
                      <a:r>
                        <a:rPr lang="fr-FR" sz="1800" kern="50" dirty="0">
                          <a:effectLst/>
                        </a:rPr>
                        <a:t>14/05/2024</a:t>
                      </a:r>
                    </a:p>
                  </a:txBody>
                  <a:tcPr marL="68580" marR="68580" marT="0" marB="0" anchor="ctr"/>
                </a:tc>
                <a:tc>
                  <a:txBody>
                    <a:bodyPr/>
                    <a:lstStyle/>
                    <a:p>
                      <a:pPr algn="ctr">
                        <a:spcBef>
                          <a:spcPts val="600"/>
                        </a:spcBef>
                        <a:spcAft>
                          <a:spcPts val="600"/>
                        </a:spcAft>
                      </a:pPr>
                      <a:r>
                        <a:rPr lang="fr-FR" sz="1800" kern="50" dirty="0">
                          <a:effectLst/>
                        </a:rPr>
                        <a:t>5:00 pm</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453739889"/>
                  </a:ext>
                </a:extLst>
              </a:tr>
              <a:tr h="1287074">
                <a:tc>
                  <a:txBody>
                    <a:bodyPr/>
                    <a:lstStyle/>
                    <a:p>
                      <a:pPr>
                        <a:spcBef>
                          <a:spcPts val="600"/>
                        </a:spcBef>
                        <a:spcAft>
                          <a:spcPts val="600"/>
                        </a:spcAft>
                      </a:pPr>
                      <a:r>
                        <a:rPr lang="en-US" sz="1800" kern="50" dirty="0">
                          <a:effectLst/>
                        </a:rPr>
                        <a:t>Response to </a:t>
                      </a:r>
                      <a:r>
                        <a:rPr lang="en-GB" sz="1800" kern="50" dirty="0">
                          <a:effectLst/>
                        </a:rPr>
                        <a:t>clarification requests </a:t>
                      </a:r>
                      <a:r>
                        <a:rPr lang="en-US" sz="1800" kern="50" dirty="0">
                          <a:effectLst/>
                        </a:rPr>
                        <a:t>are given by the contracting authority</a:t>
                      </a:r>
                    </a:p>
                    <a:p>
                      <a:pPr marL="0" marR="0" indent="0" algn="l" defTabSz="457200" rtl="0" eaLnBrk="1" fontAlgn="auto" latinLnBrk="0" hangingPunct="1">
                        <a:lnSpc>
                          <a:spcPct val="100000"/>
                        </a:lnSpc>
                        <a:spcBef>
                          <a:spcPts val="600"/>
                        </a:spcBef>
                        <a:spcAft>
                          <a:spcPts val="600"/>
                        </a:spcAft>
                        <a:buClrTx/>
                        <a:buSzTx/>
                        <a:buFontTx/>
                        <a:buNone/>
                        <a:tabLst/>
                        <a:defRPr/>
                      </a:pPr>
                      <a:r>
                        <a:rPr lang="en-US" sz="1800" dirty="0">
                          <a:ea typeface="+mn-lt"/>
                          <a:cs typeface="+mn-lt"/>
                          <a:hlinkClick r:id="rId2"/>
                        </a:rPr>
                        <a:t>https://www.enabel.be/content/enabel-grants</a:t>
                      </a:r>
                      <a:endParaRPr lang="nl-NL" sz="1800" dirty="0">
                        <a:cs typeface="Calibri"/>
                      </a:endParaRPr>
                    </a:p>
                  </a:txBody>
                  <a:tcPr marL="68580" marR="68580" marT="0" marB="0"/>
                </a:tc>
                <a:tc>
                  <a:txBody>
                    <a:bodyPr/>
                    <a:lstStyle/>
                    <a:p>
                      <a:pPr lvl="0" algn="ctr">
                        <a:spcBef>
                          <a:spcPts val="600"/>
                        </a:spcBef>
                        <a:spcAft>
                          <a:spcPts val="600"/>
                        </a:spcAft>
                        <a:buNone/>
                      </a:pPr>
                      <a:r>
                        <a:rPr lang="fr-FR" sz="1800" kern="50" dirty="0">
                          <a:effectLst/>
                        </a:rPr>
                        <a:t>24/05/2024</a:t>
                      </a:r>
                      <a:endParaRPr lang="nl-NL"/>
                    </a:p>
                  </a:txBody>
                  <a:tcPr marL="68580" marR="68580" marT="0" marB="0" anchor="ctr"/>
                </a:tc>
                <a:tc>
                  <a:txBody>
                    <a:bodyPr/>
                    <a:lstStyle/>
                    <a:p>
                      <a:pPr algn="ctr">
                        <a:spcBef>
                          <a:spcPts val="600"/>
                        </a:spcBef>
                        <a:spcAft>
                          <a:spcPts val="600"/>
                        </a:spcAft>
                      </a:pPr>
                      <a:r>
                        <a:rPr lang="fr-FR" sz="1800" kern="50" dirty="0">
                          <a:effectLst/>
                        </a:rPr>
                        <a:t>5:00 pm</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2900008836"/>
                  </a:ext>
                </a:extLst>
              </a:tr>
              <a:tr h="393597">
                <a:tc>
                  <a:txBody>
                    <a:bodyPr/>
                    <a:lstStyle/>
                    <a:p>
                      <a:pPr>
                        <a:spcBef>
                          <a:spcPts val="600"/>
                        </a:spcBef>
                        <a:spcAft>
                          <a:spcPts val="600"/>
                        </a:spcAft>
                      </a:pPr>
                      <a:r>
                        <a:rPr lang="en-US" sz="1800" kern="50" dirty="0">
                          <a:effectLst/>
                        </a:rPr>
                        <a:t>Submission deadline for concept notes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lvl="0" algn="ctr">
                        <a:spcBef>
                          <a:spcPts val="600"/>
                        </a:spcBef>
                        <a:spcAft>
                          <a:spcPts val="600"/>
                        </a:spcAft>
                        <a:buNone/>
                      </a:pPr>
                      <a:r>
                        <a:rPr lang="fr-FR" sz="1800" kern="50" dirty="0">
                          <a:effectLst/>
                        </a:rPr>
                        <a:t>4/06/2024</a:t>
                      </a:r>
                      <a:endParaRPr lang="nl-NL"/>
                    </a:p>
                  </a:txBody>
                  <a:tcPr marL="68580" marR="68580" marT="0" marB="0" anchor="ctr"/>
                </a:tc>
                <a:tc>
                  <a:txBody>
                    <a:bodyPr/>
                    <a:lstStyle/>
                    <a:p>
                      <a:pPr algn="ctr">
                        <a:spcBef>
                          <a:spcPts val="600"/>
                        </a:spcBef>
                        <a:spcAft>
                          <a:spcPts val="600"/>
                        </a:spcAft>
                      </a:pPr>
                      <a:r>
                        <a:rPr lang="fr-FR" sz="1800" kern="50" dirty="0">
                          <a:effectLst/>
                        </a:rPr>
                        <a:t>5:00 pm</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3828790148"/>
                  </a:ext>
                </a:extLst>
              </a:tr>
              <a:tr h="858049">
                <a:tc>
                  <a:txBody>
                    <a:bodyPr/>
                    <a:lstStyle/>
                    <a:p>
                      <a:pPr>
                        <a:spcBef>
                          <a:spcPts val="600"/>
                        </a:spcBef>
                        <a:spcAft>
                          <a:spcPts val="600"/>
                        </a:spcAft>
                      </a:pPr>
                      <a:r>
                        <a:rPr lang="en-US" sz="1800" kern="50" dirty="0">
                          <a:effectLst/>
                        </a:rPr>
                        <a:t>Opening, administrative and admissibility checks of concept notes (stage 1) </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lvl="0" algn="ctr">
                        <a:spcBef>
                          <a:spcPts val="600"/>
                        </a:spcBef>
                        <a:spcAft>
                          <a:spcPts val="600"/>
                        </a:spcAft>
                        <a:buNone/>
                      </a:pPr>
                      <a:r>
                        <a:rPr lang="fr-FR" sz="1800" kern="50" dirty="0">
                          <a:effectLst/>
                        </a:rPr>
                        <a:t>4-7/06/2024*</a:t>
                      </a:r>
                      <a:endParaRPr lang="nl-NL"/>
                    </a:p>
                  </a:txBody>
                  <a:tcPr marL="68580" marR="68580" marT="0" marB="0" anchor="ctr"/>
                </a:tc>
                <a:tc>
                  <a:txBody>
                    <a:bodyPr/>
                    <a:lstStyle/>
                    <a:p>
                      <a:pPr algn="ctr">
                        <a:spcBef>
                          <a:spcPts val="600"/>
                        </a:spcBef>
                        <a:spcAft>
                          <a:spcPts val="600"/>
                        </a:spcAft>
                      </a:pPr>
                      <a:r>
                        <a:rPr lang="fr-FR" sz="1800" kern="50" dirty="0">
                          <a:effectLst/>
                        </a:rPr>
                        <a:t>N/A</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1358107187"/>
                  </a:ext>
                </a:extLst>
              </a:tr>
              <a:tr h="572033">
                <a:tc>
                  <a:txBody>
                    <a:bodyPr/>
                    <a:lstStyle/>
                    <a:p>
                      <a:pPr>
                        <a:spcBef>
                          <a:spcPts val="600"/>
                        </a:spcBef>
                        <a:spcAft>
                          <a:spcPts val="600"/>
                        </a:spcAft>
                      </a:pPr>
                      <a:r>
                        <a:rPr lang="en-US" sz="1800" kern="50" dirty="0">
                          <a:effectLst/>
                        </a:rPr>
                        <a:t>Evaluation of concept notes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800" kern="50" dirty="0">
                          <a:effectLst/>
                        </a:rPr>
                        <a:t>10-18/06/2024*</a:t>
                      </a:r>
                      <a:endParaRPr lang="en-US" sz="1800" kern="50">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fr-FR" sz="1800" kern="50" dirty="0">
                          <a:effectLst/>
                        </a:rPr>
                        <a:t>N/A</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129528996"/>
                  </a:ext>
                </a:extLst>
              </a:tr>
              <a:tr h="393597">
                <a:tc>
                  <a:txBody>
                    <a:bodyPr/>
                    <a:lstStyle/>
                    <a:p>
                      <a:pPr>
                        <a:spcBef>
                          <a:spcPts val="600"/>
                        </a:spcBef>
                        <a:spcAft>
                          <a:spcPts val="600"/>
                        </a:spcAft>
                      </a:pPr>
                      <a:r>
                        <a:rPr lang="en-US" sz="1800" kern="50" dirty="0">
                          <a:effectLst/>
                          <a:latin typeface="+mn-lt"/>
                        </a:rPr>
                        <a:t>Invitations to submit the proposals </a:t>
                      </a:r>
                      <a:endParaRPr lang="en-US" sz="1800" kern="50" dirty="0">
                        <a:effectLst/>
                        <a:latin typeface="+mn-lt"/>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800" kern="50" dirty="0">
                          <a:effectLst/>
                        </a:rPr>
                        <a:t>21/06/2024*</a:t>
                      </a:r>
                      <a:endParaRPr lang="en-US" sz="1800" kern="50">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fr-FR" sz="1800" kern="50" dirty="0">
                          <a:effectLst/>
                        </a:rPr>
                        <a:t>5:00 pm</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2113790721"/>
                  </a:ext>
                </a:extLst>
              </a:tr>
              <a:tr h="393597">
                <a:tc>
                  <a:txBody>
                    <a:bodyPr/>
                    <a:lstStyle/>
                    <a:p>
                      <a:pPr>
                        <a:spcBef>
                          <a:spcPts val="600"/>
                        </a:spcBef>
                        <a:spcAft>
                          <a:spcPts val="600"/>
                        </a:spcAft>
                      </a:pPr>
                      <a:r>
                        <a:rPr lang="en-US" sz="1800" kern="50" dirty="0">
                          <a:effectLst/>
                          <a:latin typeface="+mn-lt"/>
                          <a:ea typeface="Arial Unicode MS"/>
                          <a:cs typeface="Tahoma"/>
                        </a:rPr>
                        <a:t>Orientation sessions</a:t>
                      </a:r>
                      <a:r>
                        <a:rPr lang="en-US" sz="1800" kern="50" baseline="0" dirty="0">
                          <a:effectLst/>
                          <a:latin typeface="+mn-lt"/>
                          <a:ea typeface="Arial Unicode MS"/>
                          <a:cs typeface="Tahoma"/>
                        </a:rPr>
                        <a:t> proposals</a:t>
                      </a:r>
                      <a:endParaRPr lang="en-US" sz="1800" kern="50" dirty="0">
                        <a:effectLst/>
                        <a:latin typeface="+mn-lt"/>
                        <a:ea typeface="Arial Unicode MS"/>
                        <a:cs typeface="Tahoma"/>
                      </a:endParaRPr>
                    </a:p>
                  </a:txBody>
                  <a:tcPr marL="68580" marR="68580" marT="0" marB="0"/>
                </a:tc>
                <a:tc>
                  <a:txBody>
                    <a:bodyPr/>
                    <a:lstStyle/>
                    <a:p>
                      <a:pPr algn="ctr">
                        <a:spcBef>
                          <a:spcPts val="600"/>
                        </a:spcBef>
                        <a:spcAft>
                          <a:spcPts val="600"/>
                        </a:spcAft>
                      </a:pPr>
                      <a:r>
                        <a:rPr lang="fr-FR" sz="1800" kern="50" dirty="0">
                          <a:effectLst/>
                        </a:rPr>
                        <a:t>26-28/06/2024*</a:t>
                      </a:r>
                      <a:endParaRPr lang="en-US" sz="1800" kern="50">
                        <a:effectLst/>
                        <a:latin typeface="Arial"/>
                        <a:ea typeface="Arial Unicode MS"/>
                        <a:cs typeface="Tahoma"/>
                      </a:endParaRPr>
                    </a:p>
                  </a:txBody>
                  <a:tcPr marL="68580" marR="68580" marT="0" marB="0" anchor="ctr"/>
                </a:tc>
                <a:tc>
                  <a:txBody>
                    <a:bodyPr/>
                    <a:lstStyle/>
                    <a:p>
                      <a:pPr algn="ctr">
                        <a:spcBef>
                          <a:spcPts val="600"/>
                        </a:spcBef>
                        <a:spcAft>
                          <a:spcPts val="600"/>
                        </a:spcAft>
                      </a:pPr>
                      <a:r>
                        <a:rPr lang="en-US" sz="1800" kern="50" dirty="0">
                          <a:effectLst/>
                          <a:latin typeface="Arial"/>
                          <a:ea typeface="Arial Unicode MS"/>
                          <a:cs typeface="Tahoma"/>
                        </a:rPr>
                        <a:t>N/A</a:t>
                      </a:r>
                    </a:p>
                  </a:txBody>
                  <a:tcPr marL="68580" marR="68580" marT="0" marB="0" anchor="ctr"/>
                </a:tc>
                <a:extLst>
                  <a:ext uri="{0D108BD9-81ED-4DB2-BD59-A6C34878D82A}">
                    <a16:rowId xmlns:a16="http://schemas.microsoft.com/office/drawing/2014/main" val="666477972"/>
                  </a:ext>
                </a:extLst>
              </a:tr>
            </a:tbl>
          </a:graphicData>
        </a:graphic>
      </p:graphicFrame>
    </p:spTree>
    <p:extLst>
      <p:ext uri="{BB962C8B-B14F-4D97-AF65-F5344CB8AC3E}">
        <p14:creationId xmlns:p14="http://schemas.microsoft.com/office/powerpoint/2010/main" val="3503836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408333" cy="1143000"/>
          </a:xfrm>
        </p:spPr>
        <p:txBody>
          <a:bodyPr vert="horz" lIns="91440" tIns="45720" rIns="91440" bIns="45720" rtlCol="0" anchor="t">
            <a:normAutofit/>
          </a:bodyPr>
          <a:lstStyle/>
          <a:p>
            <a:r>
              <a:rPr lang="fr-BE" sz="3600" b="1" dirty="0">
                <a:solidFill>
                  <a:srgbClr val="C00000"/>
                </a:solidFill>
              </a:rPr>
              <a:t>6. Evaluation and </a:t>
            </a:r>
            <a:r>
              <a:rPr lang="fr-BE" sz="3600" b="1" dirty="0" err="1">
                <a:solidFill>
                  <a:srgbClr val="C00000"/>
                </a:solidFill>
              </a:rPr>
              <a:t>selection</a:t>
            </a:r>
            <a:r>
              <a:rPr lang="fr-BE" sz="3600" b="1" dirty="0">
                <a:solidFill>
                  <a:srgbClr val="C00000"/>
                </a:solidFill>
              </a:rPr>
              <a:t> </a:t>
            </a:r>
            <a:r>
              <a:rPr lang="fr-BE" sz="3600" b="1" dirty="0" err="1">
                <a:solidFill>
                  <a:srgbClr val="C00000"/>
                </a:solidFill>
              </a:rPr>
              <a:t>procedure</a:t>
            </a:r>
            <a:r>
              <a:rPr lang="fr-BE" sz="3600" b="1" dirty="0">
                <a:solidFill>
                  <a:srgbClr val="C00000"/>
                </a:solidFill>
              </a:rPr>
              <a:t> – </a:t>
            </a:r>
            <a:r>
              <a:rPr lang="fr-BE" sz="3600" b="1" dirty="0" err="1">
                <a:solidFill>
                  <a:srgbClr val="C00000"/>
                </a:solidFill>
              </a:rPr>
              <a:t>Proposals</a:t>
            </a:r>
            <a:endParaRPr lang="fr-BE" sz="3600"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2776974131"/>
              </p:ext>
            </p:extLst>
          </p:nvPr>
        </p:nvGraphicFramePr>
        <p:xfrm>
          <a:off x="1828798" y="1395780"/>
          <a:ext cx="8627534" cy="5209991"/>
        </p:xfrm>
        <a:graphic>
          <a:graphicData uri="http://schemas.openxmlformats.org/drawingml/2006/table">
            <a:tbl>
              <a:tblPr>
                <a:tableStyleId>{5C22544A-7EE6-4342-B048-85BDC9FD1C3A}</a:tableStyleId>
              </a:tblPr>
              <a:tblGrid>
                <a:gridCol w="4416618">
                  <a:extLst>
                    <a:ext uri="{9D8B030D-6E8A-4147-A177-3AD203B41FA5}">
                      <a16:colId xmlns:a16="http://schemas.microsoft.com/office/drawing/2014/main" val="2452238909"/>
                    </a:ext>
                  </a:extLst>
                </a:gridCol>
                <a:gridCol w="2406523">
                  <a:extLst>
                    <a:ext uri="{9D8B030D-6E8A-4147-A177-3AD203B41FA5}">
                      <a16:colId xmlns:a16="http://schemas.microsoft.com/office/drawing/2014/main" val="913984750"/>
                    </a:ext>
                  </a:extLst>
                </a:gridCol>
                <a:gridCol w="1804393">
                  <a:extLst>
                    <a:ext uri="{9D8B030D-6E8A-4147-A177-3AD203B41FA5}">
                      <a16:colId xmlns:a16="http://schemas.microsoft.com/office/drawing/2014/main" val="1888668704"/>
                    </a:ext>
                  </a:extLst>
                </a:gridCol>
              </a:tblGrid>
              <a:tr h="555566">
                <a:tc>
                  <a:txBody>
                    <a:bodyPr/>
                    <a:lstStyle/>
                    <a:p>
                      <a:pPr>
                        <a:spcBef>
                          <a:spcPts val="600"/>
                        </a:spcBef>
                        <a:spcAft>
                          <a:spcPts val="600"/>
                        </a:spcAft>
                      </a:pPr>
                      <a:r>
                        <a:rPr lang="en-GB" sz="1600" kern="50" dirty="0">
                          <a:effectLst/>
                        </a:rPr>
                        <a:t>Deadline for clarification requests to the contracting authority</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600" kern="50" dirty="0">
                          <a:effectLst/>
                        </a:rPr>
                        <a:t>1/07/2024*</a:t>
                      </a:r>
                    </a:p>
                  </a:txBody>
                  <a:tcPr marL="68580" marR="68580" marT="0" marB="0" anchor="ctr"/>
                </a:tc>
                <a:tc>
                  <a:txBody>
                    <a:bodyPr/>
                    <a:lstStyle/>
                    <a:p>
                      <a:pPr algn="ctr">
                        <a:spcBef>
                          <a:spcPts val="600"/>
                        </a:spcBef>
                        <a:spcAft>
                          <a:spcPts val="600"/>
                        </a:spcAft>
                      </a:pPr>
                      <a:r>
                        <a:rPr lang="fr-FR" sz="1600" kern="50" dirty="0">
                          <a:effectLst/>
                        </a:rPr>
                        <a:t>5:00 pm</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237007894"/>
                  </a:ext>
                </a:extLst>
              </a:tr>
              <a:tr h="555566">
                <a:tc>
                  <a:txBody>
                    <a:bodyPr/>
                    <a:lstStyle/>
                    <a:p>
                      <a:pPr>
                        <a:spcBef>
                          <a:spcPts val="600"/>
                        </a:spcBef>
                        <a:spcAft>
                          <a:spcPts val="600"/>
                        </a:spcAft>
                      </a:pPr>
                      <a:r>
                        <a:rPr lang="en-US" sz="1600" kern="50" dirty="0">
                          <a:effectLst/>
                        </a:rPr>
                        <a:t>Response to </a:t>
                      </a:r>
                      <a:r>
                        <a:rPr lang="en-GB" sz="1600" kern="50" dirty="0">
                          <a:effectLst/>
                        </a:rPr>
                        <a:t>clarification requests </a:t>
                      </a:r>
                      <a:r>
                        <a:rPr lang="en-US" sz="1600" kern="50" dirty="0">
                          <a:effectLst/>
                        </a:rPr>
                        <a:t>are given by the contracting authority</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600" kern="50" dirty="0">
                          <a:effectLst/>
                        </a:rPr>
                        <a:t>11/07/2024*</a:t>
                      </a:r>
                    </a:p>
                  </a:txBody>
                  <a:tcPr marL="68580" marR="68580" marT="0" marB="0" anchor="ctr"/>
                </a:tc>
                <a:tc>
                  <a:txBody>
                    <a:bodyPr/>
                    <a:lstStyle/>
                    <a:p>
                      <a:pPr algn="ctr">
                        <a:spcBef>
                          <a:spcPts val="600"/>
                        </a:spcBef>
                        <a:spcAft>
                          <a:spcPts val="600"/>
                        </a:spcAft>
                      </a:pPr>
                      <a:r>
                        <a:rPr lang="fr-FR" sz="1600" kern="50" dirty="0">
                          <a:effectLst/>
                        </a:rPr>
                        <a:t>5:00 pm</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940677903"/>
                  </a:ext>
                </a:extLst>
              </a:tr>
              <a:tr h="277783">
                <a:tc>
                  <a:txBody>
                    <a:bodyPr/>
                    <a:lstStyle/>
                    <a:p>
                      <a:pPr>
                        <a:spcBef>
                          <a:spcPts val="600"/>
                        </a:spcBef>
                        <a:spcAft>
                          <a:spcPts val="600"/>
                        </a:spcAft>
                      </a:pPr>
                      <a:r>
                        <a:rPr lang="en-US" sz="1600" kern="50" dirty="0">
                          <a:effectLst/>
                        </a:rPr>
                        <a:t>Deadline for the submission of the proposals</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600" kern="50" dirty="0">
                          <a:effectLst/>
                        </a:rPr>
                        <a:t>22/07/2024*</a:t>
                      </a:r>
                    </a:p>
                  </a:txBody>
                  <a:tcPr marL="68580" marR="68580" marT="0" marB="0" anchor="ctr"/>
                </a:tc>
                <a:tc>
                  <a:txBody>
                    <a:bodyPr/>
                    <a:lstStyle/>
                    <a:p>
                      <a:pPr algn="ctr">
                        <a:spcBef>
                          <a:spcPts val="600"/>
                        </a:spcBef>
                        <a:spcAft>
                          <a:spcPts val="600"/>
                        </a:spcAft>
                      </a:pPr>
                      <a:r>
                        <a:rPr lang="fr-FR" sz="1600" kern="50" dirty="0">
                          <a:effectLst/>
                        </a:rPr>
                        <a:t>5:00 pm</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698264990"/>
                  </a:ext>
                </a:extLst>
              </a:tr>
              <a:tr h="555566">
                <a:tc>
                  <a:txBody>
                    <a:bodyPr/>
                    <a:lstStyle/>
                    <a:p>
                      <a:pPr>
                        <a:spcBef>
                          <a:spcPts val="600"/>
                        </a:spcBef>
                        <a:spcAft>
                          <a:spcPts val="600"/>
                        </a:spcAft>
                      </a:pPr>
                      <a:r>
                        <a:rPr lang="en-US" sz="1600" kern="50" dirty="0">
                          <a:effectLst/>
                        </a:rPr>
                        <a:t>Opening, </a:t>
                      </a:r>
                      <a:r>
                        <a:rPr lang="en-GB" sz="1600" kern="50" dirty="0">
                          <a:effectLst/>
                        </a:rPr>
                        <a:t>administrative and admissibility checks of proposals (stage 1) </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600" kern="50" dirty="0">
                          <a:effectLst/>
                        </a:rPr>
                        <a:t>23-26/07/2024*</a:t>
                      </a:r>
                    </a:p>
                  </a:txBody>
                  <a:tcPr marL="68580" marR="68580" marT="0" marB="0" anchor="ctr"/>
                </a:tc>
                <a:tc>
                  <a:txBody>
                    <a:bodyPr/>
                    <a:lstStyle/>
                    <a:p>
                      <a:pPr algn="ctr">
                        <a:spcBef>
                          <a:spcPts val="600"/>
                        </a:spcBef>
                        <a:spcAft>
                          <a:spcPts val="600"/>
                        </a:spcAft>
                      </a:pPr>
                      <a:r>
                        <a:rPr lang="fr-FR" sz="1600" kern="50" dirty="0">
                          <a:effectLst/>
                        </a:rPr>
                        <a:t>N/A</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3473485704"/>
                  </a:ext>
                </a:extLst>
              </a:tr>
              <a:tr h="277783">
                <a:tc>
                  <a:txBody>
                    <a:bodyPr/>
                    <a:lstStyle/>
                    <a:p>
                      <a:pPr>
                        <a:spcBef>
                          <a:spcPts val="600"/>
                        </a:spcBef>
                        <a:spcAft>
                          <a:spcPts val="600"/>
                        </a:spcAft>
                      </a:pPr>
                      <a:r>
                        <a:rPr lang="en-US" sz="1600" kern="50" dirty="0">
                          <a:effectLst/>
                        </a:rPr>
                        <a:t>Evaluation of proposals</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600" kern="50" dirty="0">
                          <a:effectLst/>
                        </a:rPr>
                        <a:t>30/07-09/08/2024*</a:t>
                      </a:r>
                    </a:p>
                  </a:txBody>
                  <a:tcPr marL="68580" marR="68580" marT="0" marB="0" anchor="ctr"/>
                </a:tc>
                <a:tc>
                  <a:txBody>
                    <a:bodyPr/>
                    <a:lstStyle/>
                    <a:p>
                      <a:pPr algn="ctr">
                        <a:spcBef>
                          <a:spcPts val="600"/>
                        </a:spcBef>
                        <a:spcAft>
                          <a:spcPts val="600"/>
                        </a:spcAft>
                      </a:pPr>
                      <a:r>
                        <a:rPr lang="fr-FR" sz="1600" kern="50" dirty="0">
                          <a:effectLst/>
                        </a:rPr>
                        <a:t>N/A</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478081083"/>
                  </a:ext>
                </a:extLst>
              </a:tr>
              <a:tr h="555566">
                <a:tc>
                  <a:txBody>
                    <a:bodyPr/>
                    <a:lstStyle/>
                    <a:p>
                      <a:pPr>
                        <a:spcBef>
                          <a:spcPts val="600"/>
                        </a:spcBef>
                        <a:spcAft>
                          <a:spcPts val="600"/>
                        </a:spcAft>
                      </a:pPr>
                      <a:r>
                        <a:rPr lang="en-US" sz="1600" kern="50" dirty="0">
                          <a:effectLst/>
                        </a:rPr>
                        <a:t>Request certificates and supporting documents relating to the grounds for exclusion </a:t>
                      </a:r>
                      <a:r>
                        <a:rPr lang="en-US" sz="1600" b="1" kern="50" dirty="0">
                          <a:solidFill>
                            <a:srgbClr val="FF0000"/>
                          </a:solidFill>
                          <a:effectLst/>
                        </a:rPr>
                        <a:t>(see 2.1.1 (2))</a:t>
                      </a:r>
                      <a:endParaRPr lang="en-US" sz="1600" b="1" kern="50" dirty="0">
                        <a:solidFill>
                          <a:srgbClr val="FF0000"/>
                        </a:solidFill>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600" kern="50" dirty="0">
                          <a:effectLst/>
                        </a:rPr>
                        <a:t>13/08/2024*</a:t>
                      </a:r>
                    </a:p>
                  </a:txBody>
                  <a:tcPr marL="68580" marR="68580" marT="0" marB="0" anchor="ctr"/>
                </a:tc>
                <a:tc>
                  <a:txBody>
                    <a:bodyPr/>
                    <a:lstStyle/>
                    <a:p>
                      <a:pPr algn="ctr">
                        <a:spcBef>
                          <a:spcPts val="600"/>
                        </a:spcBef>
                        <a:spcAft>
                          <a:spcPts val="600"/>
                        </a:spcAft>
                      </a:pPr>
                      <a:r>
                        <a:rPr lang="fr-FR" sz="1600" kern="50" dirty="0">
                          <a:effectLst/>
                        </a:rPr>
                        <a:t>5:00 pm</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1156087389"/>
                  </a:ext>
                </a:extLst>
              </a:tr>
              <a:tr h="555566">
                <a:tc>
                  <a:txBody>
                    <a:bodyPr/>
                    <a:lstStyle/>
                    <a:p>
                      <a:pPr>
                        <a:spcBef>
                          <a:spcPts val="600"/>
                        </a:spcBef>
                        <a:spcAft>
                          <a:spcPts val="600"/>
                        </a:spcAft>
                      </a:pPr>
                      <a:r>
                        <a:rPr lang="en-US" sz="1600" kern="50" dirty="0">
                          <a:effectLst/>
                        </a:rPr>
                        <a:t>Receipt of certificates and supporting documents relating to the grounds for exclusion</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600" kern="50" dirty="0">
                          <a:effectLst/>
                        </a:rPr>
                        <a:t>28/08/2024*</a:t>
                      </a:r>
                    </a:p>
                  </a:txBody>
                  <a:tcPr marL="68580" marR="68580" marT="0" marB="0" anchor="ctr"/>
                </a:tc>
                <a:tc>
                  <a:txBody>
                    <a:bodyPr/>
                    <a:lstStyle/>
                    <a:p>
                      <a:pPr algn="ctr">
                        <a:spcBef>
                          <a:spcPts val="600"/>
                        </a:spcBef>
                        <a:spcAft>
                          <a:spcPts val="600"/>
                        </a:spcAft>
                      </a:pPr>
                      <a:r>
                        <a:rPr lang="fr-FR" sz="1600" kern="50" dirty="0">
                          <a:effectLst/>
                        </a:rPr>
                        <a:t>5:00 pm</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2167288722"/>
                  </a:ext>
                </a:extLst>
              </a:tr>
              <a:tr h="555566">
                <a:tc>
                  <a:txBody>
                    <a:bodyPr/>
                    <a:lstStyle/>
                    <a:p>
                      <a:pPr>
                        <a:spcBef>
                          <a:spcPts val="600"/>
                        </a:spcBef>
                        <a:spcAft>
                          <a:spcPts val="600"/>
                        </a:spcAft>
                      </a:pPr>
                      <a:r>
                        <a:rPr lang="en-US" sz="1600" kern="50" dirty="0">
                          <a:effectLst/>
                        </a:rPr>
                        <a:t>Onsite organizational analysis of the successful applicants after technical evaluation</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600" kern="50" dirty="0">
                          <a:effectLst/>
                        </a:rPr>
                        <a:t>13-30/08/2024*</a:t>
                      </a:r>
                    </a:p>
                  </a:txBody>
                  <a:tcPr marL="68580" marR="68580" marT="0" marB="0" anchor="ctr"/>
                </a:tc>
                <a:tc>
                  <a:txBody>
                    <a:bodyPr/>
                    <a:lstStyle/>
                    <a:p>
                      <a:pPr algn="ctr">
                        <a:spcBef>
                          <a:spcPts val="600"/>
                        </a:spcBef>
                        <a:spcAft>
                          <a:spcPts val="600"/>
                        </a:spcAft>
                      </a:pPr>
                      <a:r>
                        <a:rPr lang="fr-FR" sz="1600" kern="50" dirty="0">
                          <a:effectLst/>
                        </a:rPr>
                        <a:t>N/A-</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2729992403"/>
                  </a:ext>
                </a:extLst>
              </a:tr>
              <a:tr h="277783">
                <a:tc>
                  <a:txBody>
                    <a:bodyPr/>
                    <a:lstStyle/>
                    <a:p>
                      <a:pPr>
                        <a:spcBef>
                          <a:spcPts val="600"/>
                        </a:spcBef>
                        <a:spcAft>
                          <a:spcPts val="600"/>
                        </a:spcAft>
                      </a:pPr>
                      <a:r>
                        <a:rPr lang="en-US" sz="1600" kern="50" dirty="0">
                          <a:effectLst/>
                        </a:rPr>
                        <a:t>Selection Committee meeting</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600" kern="50" dirty="0">
                          <a:effectLst/>
                        </a:rPr>
                        <a:t>27-28/09/2024*</a:t>
                      </a:r>
                    </a:p>
                  </a:txBody>
                  <a:tcPr marL="68580" marR="68580" marT="0" marB="0" anchor="ctr"/>
                </a:tc>
                <a:tc>
                  <a:txBody>
                    <a:bodyPr/>
                    <a:lstStyle/>
                    <a:p>
                      <a:pPr algn="ctr">
                        <a:spcBef>
                          <a:spcPts val="600"/>
                        </a:spcBef>
                        <a:spcAft>
                          <a:spcPts val="600"/>
                        </a:spcAft>
                      </a:pPr>
                      <a:r>
                        <a:rPr lang="fr-FR" sz="1600" kern="50" dirty="0">
                          <a:effectLst/>
                        </a:rPr>
                        <a:t>N/A</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3862763294"/>
                  </a:ext>
                </a:extLst>
              </a:tr>
              <a:tr h="555566">
                <a:tc>
                  <a:txBody>
                    <a:bodyPr/>
                    <a:lstStyle/>
                    <a:p>
                      <a:pPr>
                        <a:spcBef>
                          <a:spcPts val="600"/>
                        </a:spcBef>
                        <a:spcAft>
                          <a:spcPts val="600"/>
                        </a:spcAft>
                      </a:pPr>
                      <a:r>
                        <a:rPr lang="en-US" sz="1600" kern="50" dirty="0">
                          <a:effectLst/>
                        </a:rPr>
                        <a:t>Notification of the award decision and transmission of signed grant agreement</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Bef>
                          <a:spcPts val="600"/>
                        </a:spcBef>
                        <a:spcAft>
                          <a:spcPts val="600"/>
                        </a:spcAft>
                      </a:pPr>
                      <a:r>
                        <a:rPr lang="fr-FR" sz="1600" kern="50" dirty="0">
                          <a:effectLst/>
                        </a:rPr>
                        <a:t>7/10/2024*</a:t>
                      </a:r>
                    </a:p>
                  </a:txBody>
                  <a:tcPr marL="68580" marR="68580" marT="0" marB="0" anchor="ctr"/>
                </a:tc>
                <a:tc>
                  <a:txBody>
                    <a:bodyPr/>
                    <a:lstStyle/>
                    <a:p>
                      <a:pPr algn="ctr">
                        <a:spcBef>
                          <a:spcPts val="600"/>
                        </a:spcBef>
                        <a:spcAft>
                          <a:spcPts val="600"/>
                        </a:spcAft>
                      </a:pPr>
                      <a:r>
                        <a:rPr lang="fr-FR" sz="1600" kern="50" dirty="0">
                          <a:effectLst/>
                        </a:rPr>
                        <a:t>N/A</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1273067393"/>
                  </a:ext>
                </a:extLst>
              </a:tr>
              <a:tr h="277783">
                <a:tc>
                  <a:txBody>
                    <a:bodyPr/>
                    <a:lstStyle/>
                    <a:p>
                      <a:pPr>
                        <a:spcBef>
                          <a:spcPts val="600"/>
                        </a:spcBef>
                        <a:spcAft>
                          <a:spcPts val="600"/>
                        </a:spcAft>
                      </a:pPr>
                      <a:r>
                        <a:rPr lang="en-GB" sz="1600" kern="50" dirty="0">
                          <a:effectLst/>
                        </a:rPr>
                        <a:t>Signature of the Agreement by contracting beneficiary</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tc>
                <a:tc>
                  <a:txBody>
                    <a:bodyPr/>
                    <a:lstStyle/>
                    <a:p>
                      <a:pPr algn="ctr">
                        <a:spcAft>
                          <a:spcPts val="0"/>
                        </a:spcAft>
                      </a:pPr>
                      <a:r>
                        <a:rPr lang="fr-FR" sz="1600" kern="50" dirty="0">
                          <a:effectLst/>
                        </a:rPr>
                        <a:t>10/10/2024*</a:t>
                      </a:r>
                    </a:p>
                  </a:txBody>
                  <a:tcPr marL="68580" marR="68580" marT="0" marB="0" anchor="ctr"/>
                </a:tc>
                <a:tc>
                  <a:txBody>
                    <a:bodyPr/>
                    <a:lstStyle/>
                    <a:p>
                      <a:pPr algn="ctr">
                        <a:spcBef>
                          <a:spcPts val="600"/>
                        </a:spcBef>
                        <a:spcAft>
                          <a:spcPts val="600"/>
                        </a:spcAft>
                      </a:pPr>
                      <a:r>
                        <a:rPr lang="fr-FR" sz="1600" kern="50" dirty="0">
                          <a:effectLst/>
                        </a:rPr>
                        <a:t>N/A</a:t>
                      </a:r>
                      <a:endParaRPr lang="en-US" sz="1600" kern="50" dirty="0">
                        <a:effectLst/>
                        <a:latin typeface="Arial" panose="020B0604020202020204" pitchFamily="34" charset="0"/>
                        <a:ea typeface="Arial Unicode MS"/>
                        <a:cs typeface="Tahoma" panose="020B0604030504040204" pitchFamily="34" charset="0"/>
                      </a:endParaRPr>
                    </a:p>
                  </a:txBody>
                  <a:tcPr marL="68580" marR="68580" marT="0" marB="0" anchor="ctr"/>
                </a:tc>
                <a:extLst>
                  <a:ext uri="{0D108BD9-81ED-4DB2-BD59-A6C34878D82A}">
                    <a16:rowId xmlns:a16="http://schemas.microsoft.com/office/drawing/2014/main" val="1314045353"/>
                  </a:ext>
                </a:extLst>
              </a:tr>
            </a:tbl>
          </a:graphicData>
        </a:graphic>
      </p:graphicFrame>
    </p:spTree>
    <p:extLst>
      <p:ext uri="{BB962C8B-B14F-4D97-AF65-F5344CB8AC3E}">
        <p14:creationId xmlns:p14="http://schemas.microsoft.com/office/powerpoint/2010/main" val="2859091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892" y="2286000"/>
            <a:ext cx="7408333" cy="1143000"/>
          </a:xfrm>
        </p:spPr>
        <p:txBody>
          <a:bodyPr vert="horz" lIns="91440" tIns="45720" rIns="91440" bIns="45720" rtlCol="0" anchor="t">
            <a:normAutofit fontScale="90000"/>
          </a:bodyPr>
          <a:lstStyle/>
          <a:p>
            <a:br>
              <a:rPr lang="fr-BE" sz="3600" b="1" dirty="0">
                <a:solidFill>
                  <a:schemeClr val="accent6"/>
                </a:solidFill>
              </a:rPr>
            </a:br>
            <a:r>
              <a:rPr lang="fr-BE" sz="3600" b="1" dirty="0" err="1">
                <a:solidFill>
                  <a:srgbClr val="C00000"/>
                </a:solidFill>
              </a:rPr>
              <a:t>Thank</a:t>
            </a:r>
            <a:r>
              <a:rPr lang="fr-BE" sz="3600" b="1" dirty="0">
                <a:solidFill>
                  <a:srgbClr val="C00000"/>
                </a:solidFill>
              </a:rPr>
              <a:t> </a:t>
            </a:r>
            <a:r>
              <a:rPr lang="fr-BE" sz="3600" b="1" dirty="0" err="1">
                <a:solidFill>
                  <a:srgbClr val="C00000"/>
                </a:solidFill>
              </a:rPr>
              <a:t>you</a:t>
            </a:r>
            <a:r>
              <a:rPr lang="fr-BE" sz="3600" b="1" dirty="0">
                <a:solidFill>
                  <a:srgbClr val="C00000"/>
                </a:solidFill>
              </a:rPr>
              <a:t>!</a:t>
            </a:r>
            <a:br>
              <a:rPr lang="fr-BE" sz="3600" b="1" dirty="0">
                <a:solidFill>
                  <a:srgbClr val="C00000"/>
                </a:solidFill>
              </a:rPr>
            </a:br>
            <a:br>
              <a:rPr lang="fr-BE" sz="3600" b="1" dirty="0">
                <a:solidFill>
                  <a:srgbClr val="C00000"/>
                </a:solidFill>
                <a:cs typeface="Calibri"/>
              </a:rPr>
            </a:br>
            <a:r>
              <a:rPr lang="fr-BE" sz="3600" b="1" dirty="0">
                <a:solidFill>
                  <a:srgbClr val="C00000"/>
                </a:solidFill>
                <a:cs typeface="Calibri"/>
              </a:rPr>
              <a:t>     Q&amp;A</a:t>
            </a:r>
            <a:br>
              <a:rPr lang="fr-BE" sz="3600" b="1" dirty="0">
                <a:solidFill>
                  <a:srgbClr val="C00000"/>
                </a:solidFill>
                <a:cs typeface="Calibri"/>
              </a:rPr>
            </a:br>
            <a:br>
              <a:rPr lang="fr-BE" sz="3600" b="1" dirty="0">
                <a:solidFill>
                  <a:srgbClr val="C00000"/>
                </a:solidFill>
                <a:cs typeface="Calibri"/>
              </a:rPr>
            </a:br>
            <a:r>
              <a:rPr lang="fr-BE" sz="3600" b="1" dirty="0">
                <a:solidFill>
                  <a:srgbClr val="C00000"/>
                </a:solidFill>
                <a:cs typeface="Calibri"/>
              </a:rPr>
              <a:t>sdf.grants@enabel.be</a:t>
            </a: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dirty="0">
              <a:cs typeface="Calibri"/>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910114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88234" y="3622595"/>
            <a:ext cx="10212705" cy="2059305"/>
          </a:xfrm>
          <a:custGeom>
            <a:avLst/>
            <a:gdLst/>
            <a:ahLst/>
            <a:cxnLst/>
            <a:rect l="l" t="t" r="r" b="b"/>
            <a:pathLst>
              <a:path w="10212705" h="2059304">
                <a:moveTo>
                  <a:pt x="10212324" y="0"/>
                </a:moveTo>
                <a:lnTo>
                  <a:pt x="0" y="0"/>
                </a:lnTo>
                <a:lnTo>
                  <a:pt x="0" y="2058720"/>
                </a:lnTo>
                <a:lnTo>
                  <a:pt x="10212324" y="2058720"/>
                </a:lnTo>
                <a:lnTo>
                  <a:pt x="10212324" y="0"/>
                </a:lnTo>
                <a:close/>
              </a:path>
            </a:pathLst>
          </a:custGeom>
          <a:solidFill>
            <a:schemeClr val="accent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15"/>
          <p:cNvSpPr/>
          <p:nvPr/>
        </p:nvSpPr>
        <p:spPr>
          <a:xfrm>
            <a:off x="991061" y="3687788"/>
            <a:ext cx="2576195" cy="400050"/>
          </a:xfrm>
          <a:custGeom>
            <a:avLst/>
            <a:gdLst/>
            <a:ahLst/>
            <a:cxnLst/>
            <a:rect l="l" t="t" r="r" b="b"/>
            <a:pathLst>
              <a:path w="2576195" h="400050">
                <a:moveTo>
                  <a:pt x="2212340" y="0"/>
                </a:moveTo>
                <a:lnTo>
                  <a:pt x="0" y="0"/>
                </a:lnTo>
                <a:lnTo>
                  <a:pt x="0" y="399897"/>
                </a:lnTo>
                <a:lnTo>
                  <a:pt x="2576067" y="399897"/>
                </a:lnTo>
                <a:lnTo>
                  <a:pt x="221234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a:spLocks noGrp="1"/>
          </p:cNvSpPr>
          <p:nvPr>
            <p:ph type="title"/>
          </p:nvPr>
        </p:nvSpPr>
        <p:spPr>
          <a:xfrm>
            <a:off x="1709530" y="1215"/>
            <a:ext cx="9919253" cy="1397819"/>
          </a:xfrm>
          <a:prstGeom prst="rect">
            <a:avLst/>
          </a:prstGeom>
        </p:spPr>
        <p:txBody>
          <a:bodyPr vert="horz" wrap="square" lIns="0" tIns="12700" rIns="0" bIns="0" rtlCol="0">
            <a:spAutoFit/>
          </a:bodyPr>
          <a:lstStyle/>
          <a:p>
            <a:pPr marL="12700">
              <a:lnSpc>
                <a:spcPct val="100000"/>
              </a:lnSpc>
              <a:spcBef>
                <a:spcPts val="100"/>
              </a:spcBef>
            </a:pPr>
            <a:r>
              <a:rPr lang="en-US" sz="4500" dirty="0">
                <a:solidFill>
                  <a:srgbClr val="C00000"/>
                </a:solidFill>
                <a:latin typeface="+mn-lt"/>
              </a:rPr>
              <a:t>1. WeWork: Green and Decent Jobs for Youth</a:t>
            </a:r>
            <a:endParaRPr sz="4500" dirty="0">
              <a:solidFill>
                <a:srgbClr val="C00000"/>
              </a:solidFill>
              <a:latin typeface="+mn-lt"/>
            </a:endParaRPr>
          </a:p>
        </p:txBody>
      </p:sp>
      <p:grpSp>
        <p:nvGrpSpPr>
          <p:cNvPr id="8" name="object 8"/>
          <p:cNvGrpSpPr/>
          <p:nvPr/>
        </p:nvGrpSpPr>
        <p:grpSpPr>
          <a:xfrm>
            <a:off x="9196328" y="5070332"/>
            <a:ext cx="603885" cy="524510"/>
            <a:chOff x="9196328" y="5070332"/>
            <a:chExt cx="603885" cy="524510"/>
          </a:xfrm>
        </p:grpSpPr>
        <p:sp>
          <p:nvSpPr>
            <p:cNvPr id="9" name="object 9"/>
            <p:cNvSpPr/>
            <p:nvPr/>
          </p:nvSpPr>
          <p:spPr>
            <a:xfrm>
              <a:off x="9196324" y="5070335"/>
              <a:ext cx="603885" cy="524510"/>
            </a:xfrm>
            <a:custGeom>
              <a:avLst/>
              <a:gdLst/>
              <a:ahLst/>
              <a:cxnLst/>
              <a:rect l="l" t="t" r="r" b="b"/>
              <a:pathLst>
                <a:path w="603884" h="524510">
                  <a:moveTo>
                    <a:pt x="324091" y="141566"/>
                  </a:moveTo>
                  <a:lnTo>
                    <a:pt x="318490" y="127177"/>
                  </a:lnTo>
                  <a:lnTo>
                    <a:pt x="315226" y="121526"/>
                  </a:lnTo>
                  <a:lnTo>
                    <a:pt x="275958" y="58305"/>
                  </a:lnTo>
                  <a:lnTo>
                    <a:pt x="253834" y="40474"/>
                  </a:lnTo>
                  <a:lnTo>
                    <a:pt x="225475" y="47117"/>
                  </a:lnTo>
                  <a:lnTo>
                    <a:pt x="177698" y="74079"/>
                  </a:lnTo>
                  <a:lnTo>
                    <a:pt x="147828" y="93446"/>
                  </a:lnTo>
                  <a:lnTo>
                    <a:pt x="135724" y="110337"/>
                  </a:lnTo>
                  <a:lnTo>
                    <a:pt x="140131" y="130771"/>
                  </a:lnTo>
                  <a:lnTo>
                    <a:pt x="160616" y="161912"/>
                  </a:lnTo>
                  <a:lnTo>
                    <a:pt x="159753" y="164134"/>
                  </a:lnTo>
                  <a:lnTo>
                    <a:pt x="159296" y="173050"/>
                  </a:lnTo>
                  <a:lnTo>
                    <a:pt x="128079" y="161340"/>
                  </a:lnTo>
                  <a:lnTo>
                    <a:pt x="103987" y="140817"/>
                  </a:lnTo>
                  <a:lnTo>
                    <a:pt x="80759" y="119316"/>
                  </a:lnTo>
                  <a:lnTo>
                    <a:pt x="52120" y="104736"/>
                  </a:lnTo>
                  <a:lnTo>
                    <a:pt x="76454" y="88836"/>
                  </a:lnTo>
                  <a:lnTo>
                    <a:pt x="91338" y="72110"/>
                  </a:lnTo>
                  <a:lnTo>
                    <a:pt x="96596" y="54114"/>
                  </a:lnTo>
                  <a:lnTo>
                    <a:pt x="92024" y="34429"/>
                  </a:lnTo>
                  <a:lnTo>
                    <a:pt x="62598" y="5499"/>
                  </a:lnTo>
                  <a:lnTo>
                    <a:pt x="34074" y="0"/>
                  </a:lnTo>
                  <a:lnTo>
                    <a:pt x="20993" y="6540"/>
                  </a:lnTo>
                  <a:lnTo>
                    <a:pt x="10820" y="18046"/>
                  </a:lnTo>
                  <a:lnTo>
                    <a:pt x="3568" y="32562"/>
                  </a:lnTo>
                  <a:lnTo>
                    <a:pt x="0" y="51917"/>
                  </a:lnTo>
                  <a:lnTo>
                    <a:pt x="4699" y="70053"/>
                  </a:lnTo>
                  <a:lnTo>
                    <a:pt x="17957" y="87541"/>
                  </a:lnTo>
                  <a:lnTo>
                    <a:pt x="40043" y="104940"/>
                  </a:lnTo>
                  <a:lnTo>
                    <a:pt x="18961" y="115773"/>
                  </a:lnTo>
                  <a:lnTo>
                    <a:pt x="6426" y="130924"/>
                  </a:lnTo>
                  <a:lnTo>
                    <a:pt x="939" y="149606"/>
                  </a:lnTo>
                  <a:lnTo>
                    <a:pt x="1003" y="171043"/>
                  </a:lnTo>
                  <a:lnTo>
                    <a:pt x="2755" y="219989"/>
                  </a:lnTo>
                  <a:lnTo>
                    <a:pt x="1600" y="269062"/>
                  </a:lnTo>
                  <a:lnTo>
                    <a:pt x="3136" y="318300"/>
                  </a:lnTo>
                  <a:lnTo>
                    <a:pt x="12979" y="367766"/>
                  </a:lnTo>
                  <a:lnTo>
                    <a:pt x="18669" y="398424"/>
                  </a:lnTo>
                  <a:lnTo>
                    <a:pt x="18910" y="430657"/>
                  </a:lnTo>
                  <a:lnTo>
                    <a:pt x="16916" y="463575"/>
                  </a:lnTo>
                  <a:lnTo>
                    <a:pt x="15875" y="496277"/>
                  </a:lnTo>
                  <a:lnTo>
                    <a:pt x="18173" y="509143"/>
                  </a:lnTo>
                  <a:lnTo>
                    <a:pt x="24523" y="517969"/>
                  </a:lnTo>
                  <a:lnTo>
                    <a:pt x="34823" y="523011"/>
                  </a:lnTo>
                  <a:lnTo>
                    <a:pt x="48933" y="524510"/>
                  </a:lnTo>
                  <a:lnTo>
                    <a:pt x="62014" y="522935"/>
                  </a:lnTo>
                  <a:lnTo>
                    <a:pt x="95351" y="236004"/>
                  </a:lnTo>
                  <a:lnTo>
                    <a:pt x="95592" y="228803"/>
                  </a:lnTo>
                  <a:lnTo>
                    <a:pt x="95427" y="207162"/>
                  </a:lnTo>
                  <a:lnTo>
                    <a:pt x="101180" y="202793"/>
                  </a:lnTo>
                  <a:lnTo>
                    <a:pt x="122161" y="224548"/>
                  </a:lnTo>
                  <a:lnTo>
                    <a:pt x="143560" y="228269"/>
                  </a:lnTo>
                  <a:lnTo>
                    <a:pt x="165227" y="220433"/>
                  </a:lnTo>
                  <a:lnTo>
                    <a:pt x="187007" y="207556"/>
                  </a:lnTo>
                  <a:lnTo>
                    <a:pt x="187210" y="217347"/>
                  </a:lnTo>
                  <a:lnTo>
                    <a:pt x="238912" y="217347"/>
                  </a:lnTo>
                  <a:lnTo>
                    <a:pt x="237845" y="218363"/>
                  </a:lnTo>
                  <a:lnTo>
                    <a:pt x="238493" y="218351"/>
                  </a:lnTo>
                  <a:lnTo>
                    <a:pt x="238696" y="217830"/>
                  </a:lnTo>
                  <a:lnTo>
                    <a:pt x="305206" y="176288"/>
                  </a:lnTo>
                  <a:lnTo>
                    <a:pt x="317639" y="166116"/>
                  </a:lnTo>
                  <a:lnTo>
                    <a:pt x="323875" y="154546"/>
                  </a:lnTo>
                  <a:lnTo>
                    <a:pt x="324091" y="141566"/>
                  </a:lnTo>
                  <a:close/>
                </a:path>
                <a:path w="603884" h="524510">
                  <a:moveTo>
                    <a:pt x="603656" y="282041"/>
                  </a:moveTo>
                  <a:lnTo>
                    <a:pt x="597065" y="235305"/>
                  </a:lnTo>
                  <a:lnTo>
                    <a:pt x="596379" y="232117"/>
                  </a:lnTo>
                  <a:lnTo>
                    <a:pt x="593763" y="219925"/>
                  </a:lnTo>
                  <a:lnTo>
                    <a:pt x="586955" y="188252"/>
                  </a:lnTo>
                  <a:lnTo>
                    <a:pt x="577138" y="141389"/>
                  </a:lnTo>
                  <a:lnTo>
                    <a:pt x="571614" y="126758"/>
                  </a:lnTo>
                  <a:lnTo>
                    <a:pt x="561568" y="116293"/>
                  </a:lnTo>
                  <a:lnTo>
                    <a:pt x="547751" y="110096"/>
                  </a:lnTo>
                  <a:lnTo>
                    <a:pt x="530885" y="108267"/>
                  </a:lnTo>
                  <a:lnTo>
                    <a:pt x="514388" y="111086"/>
                  </a:lnTo>
                  <a:lnTo>
                    <a:pt x="501497" y="118364"/>
                  </a:lnTo>
                  <a:lnTo>
                    <a:pt x="491972" y="129489"/>
                  </a:lnTo>
                  <a:lnTo>
                    <a:pt x="485622" y="143865"/>
                  </a:lnTo>
                  <a:lnTo>
                    <a:pt x="465937" y="174396"/>
                  </a:lnTo>
                  <a:lnTo>
                    <a:pt x="431774" y="199910"/>
                  </a:lnTo>
                  <a:lnTo>
                    <a:pt x="391515" y="216420"/>
                  </a:lnTo>
                  <a:lnTo>
                    <a:pt x="353491" y="219925"/>
                  </a:lnTo>
                  <a:lnTo>
                    <a:pt x="324840" y="217678"/>
                  </a:lnTo>
                  <a:lnTo>
                    <a:pt x="295910" y="217424"/>
                  </a:lnTo>
                  <a:lnTo>
                    <a:pt x="238493" y="218363"/>
                  </a:lnTo>
                  <a:lnTo>
                    <a:pt x="226745" y="248107"/>
                  </a:lnTo>
                  <a:lnTo>
                    <a:pt x="223862" y="279565"/>
                  </a:lnTo>
                  <a:lnTo>
                    <a:pt x="226161" y="311340"/>
                  </a:lnTo>
                  <a:lnTo>
                    <a:pt x="233146" y="349173"/>
                  </a:lnTo>
                  <a:lnTo>
                    <a:pt x="280746" y="364680"/>
                  </a:lnTo>
                  <a:lnTo>
                    <a:pt x="300393" y="365366"/>
                  </a:lnTo>
                  <a:lnTo>
                    <a:pt x="320014" y="364832"/>
                  </a:lnTo>
                  <a:lnTo>
                    <a:pt x="363791" y="355206"/>
                  </a:lnTo>
                  <a:lnTo>
                    <a:pt x="385025" y="303936"/>
                  </a:lnTo>
                  <a:lnTo>
                    <a:pt x="383120" y="285330"/>
                  </a:lnTo>
                  <a:lnTo>
                    <a:pt x="375221" y="267944"/>
                  </a:lnTo>
                  <a:lnTo>
                    <a:pt x="494957" y="232117"/>
                  </a:lnTo>
                  <a:lnTo>
                    <a:pt x="500087" y="263855"/>
                  </a:lnTo>
                  <a:lnTo>
                    <a:pt x="508762" y="309219"/>
                  </a:lnTo>
                  <a:lnTo>
                    <a:pt x="518579" y="354444"/>
                  </a:lnTo>
                  <a:lnTo>
                    <a:pt x="526923" y="399834"/>
                  </a:lnTo>
                  <a:lnTo>
                    <a:pt x="531190" y="445693"/>
                  </a:lnTo>
                  <a:lnTo>
                    <a:pt x="528739" y="492315"/>
                  </a:lnTo>
                  <a:lnTo>
                    <a:pt x="528358" y="495109"/>
                  </a:lnTo>
                  <a:lnTo>
                    <a:pt x="528866" y="498055"/>
                  </a:lnTo>
                  <a:lnTo>
                    <a:pt x="563943" y="524459"/>
                  </a:lnTo>
                  <a:lnTo>
                    <a:pt x="576110" y="522757"/>
                  </a:lnTo>
                  <a:lnTo>
                    <a:pt x="596455" y="456539"/>
                  </a:lnTo>
                  <a:lnTo>
                    <a:pt x="597674" y="413816"/>
                  </a:lnTo>
                  <a:lnTo>
                    <a:pt x="599224" y="370979"/>
                  </a:lnTo>
                  <a:lnTo>
                    <a:pt x="602919" y="327939"/>
                  </a:lnTo>
                  <a:lnTo>
                    <a:pt x="603656" y="282041"/>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object 10"/>
            <p:cNvPicPr/>
            <p:nvPr/>
          </p:nvPicPr>
          <p:blipFill>
            <a:blip r:embed="rId2" cstate="email">
              <a:extLst>
                <a:ext uri="{28A0092B-C50C-407E-A947-70E740481C1C}">
                  <a14:useLocalDpi xmlns:a14="http://schemas.microsoft.com/office/drawing/2010/main"/>
                </a:ext>
              </a:extLst>
            </a:blip>
            <a:stretch>
              <a:fillRect/>
            </a:stretch>
          </p:blipFill>
          <p:spPr>
            <a:xfrm>
              <a:off x="9421715" y="5444679"/>
              <a:ext cx="157567" cy="149818"/>
            </a:xfrm>
            <a:prstGeom prst="rect">
              <a:avLst/>
            </a:prstGeom>
          </p:spPr>
        </p:pic>
        <p:pic>
          <p:nvPicPr>
            <p:cNvPr id="11" name="object 11"/>
            <p:cNvPicPr/>
            <p:nvPr/>
          </p:nvPicPr>
          <p:blipFill>
            <a:blip r:embed="rId3" cstate="email">
              <a:extLst>
                <a:ext uri="{28A0092B-C50C-407E-A947-70E740481C1C}">
                  <a14:useLocalDpi xmlns:a14="http://schemas.microsoft.com/office/drawing/2010/main"/>
                </a:ext>
              </a:extLst>
            </a:blip>
            <a:stretch>
              <a:fillRect/>
            </a:stretch>
          </p:blipFill>
          <p:spPr>
            <a:xfrm>
              <a:off x="9644952" y="5074950"/>
              <a:ext cx="96405" cy="102603"/>
            </a:xfrm>
            <a:prstGeom prst="rect">
              <a:avLst/>
            </a:prstGeom>
          </p:spPr>
        </p:pic>
      </p:grpSp>
      <p:grpSp>
        <p:nvGrpSpPr>
          <p:cNvPr id="12" name="object 12"/>
          <p:cNvGrpSpPr/>
          <p:nvPr/>
        </p:nvGrpSpPr>
        <p:grpSpPr>
          <a:xfrm>
            <a:off x="989831" y="1474599"/>
            <a:ext cx="10212336" cy="2137044"/>
            <a:chOff x="991057" y="1339545"/>
            <a:chExt cx="10212336" cy="2261146"/>
          </a:xfrm>
        </p:grpSpPr>
        <p:pic>
          <p:nvPicPr>
            <p:cNvPr id="13" name="object 13"/>
            <p:cNvPicPr/>
            <p:nvPr/>
          </p:nvPicPr>
          <p:blipFill>
            <a:blip r:embed="rId4" cstate="email">
              <a:extLst>
                <a:ext uri="{28A0092B-C50C-407E-A947-70E740481C1C}">
                  <a14:useLocalDpi xmlns:a14="http://schemas.microsoft.com/office/drawing/2010/main"/>
                </a:ext>
              </a:extLst>
            </a:blip>
            <a:stretch>
              <a:fillRect/>
            </a:stretch>
          </p:blipFill>
          <p:spPr>
            <a:xfrm>
              <a:off x="4395165" y="1339545"/>
              <a:ext cx="6808228" cy="2261146"/>
            </a:xfrm>
            <a:prstGeom prst="rect">
              <a:avLst/>
            </a:prstGeom>
          </p:spPr>
        </p:pic>
        <p:pic>
          <p:nvPicPr>
            <p:cNvPr id="14" name="object 14"/>
            <p:cNvPicPr/>
            <p:nvPr/>
          </p:nvPicPr>
          <p:blipFill>
            <a:blip r:embed="rId5" cstate="email">
              <a:extLst>
                <a:ext uri="{28A0092B-C50C-407E-A947-70E740481C1C}">
                  <a14:useLocalDpi xmlns:a14="http://schemas.microsoft.com/office/drawing/2010/main"/>
                </a:ext>
              </a:extLst>
            </a:blip>
            <a:stretch>
              <a:fillRect/>
            </a:stretch>
          </p:blipFill>
          <p:spPr>
            <a:xfrm>
              <a:off x="991057" y="1339545"/>
              <a:ext cx="3404108" cy="2261146"/>
            </a:xfrm>
            <a:prstGeom prst="rect">
              <a:avLst/>
            </a:prstGeom>
          </p:spPr>
        </p:pic>
      </p:grpSp>
      <p:sp>
        <p:nvSpPr>
          <p:cNvPr id="16" name="object 16"/>
          <p:cNvSpPr/>
          <p:nvPr/>
        </p:nvSpPr>
        <p:spPr>
          <a:xfrm>
            <a:off x="3977580" y="1478087"/>
            <a:ext cx="252729" cy="232410"/>
          </a:xfrm>
          <a:custGeom>
            <a:avLst/>
            <a:gdLst/>
            <a:ahLst/>
            <a:cxnLst/>
            <a:rect l="l" t="t" r="r" b="b"/>
            <a:pathLst>
              <a:path w="252729" h="232410">
                <a:moveTo>
                  <a:pt x="252234" y="0"/>
                </a:moveTo>
                <a:lnTo>
                  <a:pt x="0" y="0"/>
                </a:lnTo>
                <a:lnTo>
                  <a:pt x="252234" y="232041"/>
                </a:lnTo>
                <a:lnTo>
                  <a:pt x="252234" y="0"/>
                </a:lnTo>
                <a:close/>
              </a:path>
            </a:pathLst>
          </a:custGeom>
          <a:solidFill>
            <a:srgbClr val="EE5E2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bject 17"/>
          <p:cNvSpPr/>
          <p:nvPr/>
        </p:nvSpPr>
        <p:spPr>
          <a:xfrm>
            <a:off x="4395168" y="3687788"/>
            <a:ext cx="2576195" cy="400050"/>
          </a:xfrm>
          <a:custGeom>
            <a:avLst/>
            <a:gdLst/>
            <a:ahLst/>
            <a:cxnLst/>
            <a:rect l="l" t="t" r="r" b="b"/>
            <a:pathLst>
              <a:path w="2576195" h="400050">
                <a:moveTo>
                  <a:pt x="2212340" y="0"/>
                </a:moveTo>
                <a:lnTo>
                  <a:pt x="0" y="0"/>
                </a:lnTo>
                <a:lnTo>
                  <a:pt x="0" y="399897"/>
                </a:lnTo>
                <a:lnTo>
                  <a:pt x="2576067" y="399897"/>
                </a:lnTo>
                <a:lnTo>
                  <a:pt x="221234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8"/>
          <p:cNvSpPr/>
          <p:nvPr/>
        </p:nvSpPr>
        <p:spPr>
          <a:xfrm>
            <a:off x="7799276" y="3687788"/>
            <a:ext cx="2576195" cy="400050"/>
          </a:xfrm>
          <a:custGeom>
            <a:avLst/>
            <a:gdLst/>
            <a:ahLst/>
            <a:cxnLst/>
            <a:rect l="l" t="t" r="r" b="b"/>
            <a:pathLst>
              <a:path w="2576195" h="400050">
                <a:moveTo>
                  <a:pt x="2212340" y="0"/>
                </a:moveTo>
                <a:lnTo>
                  <a:pt x="0" y="0"/>
                </a:lnTo>
                <a:lnTo>
                  <a:pt x="0" y="399897"/>
                </a:lnTo>
                <a:lnTo>
                  <a:pt x="2576068" y="399897"/>
                </a:lnTo>
                <a:lnTo>
                  <a:pt x="221234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object 19"/>
          <p:cNvGrpSpPr/>
          <p:nvPr/>
        </p:nvGrpSpPr>
        <p:grpSpPr>
          <a:xfrm>
            <a:off x="5681029" y="5069682"/>
            <a:ext cx="829944" cy="487045"/>
            <a:chOff x="5681029" y="5069682"/>
            <a:chExt cx="829944" cy="487045"/>
          </a:xfrm>
        </p:grpSpPr>
        <p:sp>
          <p:nvSpPr>
            <p:cNvPr id="20" name="object 20"/>
            <p:cNvSpPr/>
            <p:nvPr/>
          </p:nvSpPr>
          <p:spPr>
            <a:xfrm>
              <a:off x="5681027" y="5070830"/>
              <a:ext cx="829944" cy="486409"/>
            </a:xfrm>
            <a:custGeom>
              <a:avLst/>
              <a:gdLst/>
              <a:ahLst/>
              <a:cxnLst/>
              <a:rect l="l" t="t" r="r" b="b"/>
              <a:pathLst>
                <a:path w="829945" h="486410">
                  <a:moveTo>
                    <a:pt x="389978" y="422046"/>
                  </a:moveTo>
                  <a:lnTo>
                    <a:pt x="389877" y="361124"/>
                  </a:lnTo>
                  <a:lnTo>
                    <a:pt x="388302" y="308140"/>
                  </a:lnTo>
                  <a:lnTo>
                    <a:pt x="383895" y="264401"/>
                  </a:lnTo>
                  <a:lnTo>
                    <a:pt x="374891" y="221030"/>
                  </a:lnTo>
                  <a:lnTo>
                    <a:pt x="346976" y="200964"/>
                  </a:lnTo>
                  <a:lnTo>
                    <a:pt x="323824" y="201218"/>
                  </a:lnTo>
                  <a:lnTo>
                    <a:pt x="325640" y="235712"/>
                  </a:lnTo>
                  <a:lnTo>
                    <a:pt x="326301" y="247180"/>
                  </a:lnTo>
                  <a:lnTo>
                    <a:pt x="329031" y="290906"/>
                  </a:lnTo>
                  <a:lnTo>
                    <a:pt x="331825" y="334606"/>
                  </a:lnTo>
                  <a:lnTo>
                    <a:pt x="334441" y="378815"/>
                  </a:lnTo>
                  <a:lnTo>
                    <a:pt x="336537" y="422046"/>
                  </a:lnTo>
                  <a:lnTo>
                    <a:pt x="334187" y="437921"/>
                  </a:lnTo>
                  <a:lnTo>
                    <a:pt x="326097" y="446887"/>
                  </a:lnTo>
                  <a:lnTo>
                    <a:pt x="312940" y="448716"/>
                  </a:lnTo>
                  <a:lnTo>
                    <a:pt x="295402" y="443179"/>
                  </a:lnTo>
                  <a:lnTo>
                    <a:pt x="299034" y="441185"/>
                  </a:lnTo>
                  <a:lnTo>
                    <a:pt x="301752" y="439648"/>
                  </a:lnTo>
                  <a:lnTo>
                    <a:pt x="304533" y="438111"/>
                  </a:lnTo>
                  <a:lnTo>
                    <a:pt x="311823" y="433971"/>
                  </a:lnTo>
                  <a:lnTo>
                    <a:pt x="325221" y="429971"/>
                  </a:lnTo>
                  <a:lnTo>
                    <a:pt x="325107" y="410387"/>
                  </a:lnTo>
                  <a:lnTo>
                    <a:pt x="325081" y="408101"/>
                  </a:lnTo>
                  <a:lnTo>
                    <a:pt x="324040" y="390563"/>
                  </a:lnTo>
                  <a:lnTo>
                    <a:pt x="322681" y="375272"/>
                  </a:lnTo>
                  <a:lnTo>
                    <a:pt x="322478" y="372973"/>
                  </a:lnTo>
                  <a:lnTo>
                    <a:pt x="320497" y="354063"/>
                  </a:lnTo>
                  <a:lnTo>
                    <a:pt x="312902" y="352590"/>
                  </a:lnTo>
                  <a:lnTo>
                    <a:pt x="308787" y="352590"/>
                  </a:lnTo>
                  <a:lnTo>
                    <a:pt x="295402" y="352526"/>
                  </a:lnTo>
                  <a:lnTo>
                    <a:pt x="295402" y="416750"/>
                  </a:lnTo>
                  <a:lnTo>
                    <a:pt x="292049" y="432549"/>
                  </a:lnTo>
                  <a:lnTo>
                    <a:pt x="283286" y="444957"/>
                  </a:lnTo>
                  <a:lnTo>
                    <a:pt x="270141" y="453009"/>
                  </a:lnTo>
                  <a:lnTo>
                    <a:pt x="253644" y="455701"/>
                  </a:lnTo>
                  <a:lnTo>
                    <a:pt x="237464" y="452335"/>
                  </a:lnTo>
                  <a:lnTo>
                    <a:pt x="231876" y="448564"/>
                  </a:lnTo>
                  <a:lnTo>
                    <a:pt x="224536" y="443611"/>
                  </a:lnTo>
                  <a:lnTo>
                    <a:pt x="216065" y="430758"/>
                  </a:lnTo>
                  <a:lnTo>
                    <a:pt x="213271" y="414972"/>
                  </a:lnTo>
                  <a:lnTo>
                    <a:pt x="217004" y="399478"/>
                  </a:lnTo>
                  <a:lnTo>
                    <a:pt x="226263" y="386740"/>
                  </a:lnTo>
                  <a:lnTo>
                    <a:pt x="239572" y="378193"/>
                  </a:lnTo>
                  <a:lnTo>
                    <a:pt x="255422" y="375272"/>
                  </a:lnTo>
                  <a:lnTo>
                    <a:pt x="271233" y="378815"/>
                  </a:lnTo>
                  <a:lnTo>
                    <a:pt x="284010" y="387769"/>
                  </a:lnTo>
                  <a:lnTo>
                    <a:pt x="292481" y="400850"/>
                  </a:lnTo>
                  <a:lnTo>
                    <a:pt x="295402" y="416750"/>
                  </a:lnTo>
                  <a:lnTo>
                    <a:pt x="295402" y="352526"/>
                  </a:lnTo>
                  <a:lnTo>
                    <a:pt x="260807" y="352348"/>
                  </a:lnTo>
                  <a:lnTo>
                    <a:pt x="236842" y="352526"/>
                  </a:lnTo>
                  <a:lnTo>
                    <a:pt x="212890" y="353123"/>
                  </a:lnTo>
                  <a:lnTo>
                    <a:pt x="207162" y="353364"/>
                  </a:lnTo>
                  <a:lnTo>
                    <a:pt x="196621" y="361124"/>
                  </a:lnTo>
                  <a:lnTo>
                    <a:pt x="196964" y="363969"/>
                  </a:lnTo>
                  <a:lnTo>
                    <a:pt x="196913" y="367817"/>
                  </a:lnTo>
                  <a:lnTo>
                    <a:pt x="196469" y="383946"/>
                  </a:lnTo>
                  <a:lnTo>
                    <a:pt x="196354" y="386740"/>
                  </a:lnTo>
                  <a:lnTo>
                    <a:pt x="194729" y="408101"/>
                  </a:lnTo>
                  <a:lnTo>
                    <a:pt x="199567" y="429387"/>
                  </a:lnTo>
                  <a:lnTo>
                    <a:pt x="218541" y="448564"/>
                  </a:lnTo>
                  <a:lnTo>
                    <a:pt x="202374" y="447979"/>
                  </a:lnTo>
                  <a:lnTo>
                    <a:pt x="191935" y="443484"/>
                  </a:lnTo>
                  <a:lnTo>
                    <a:pt x="186626" y="434936"/>
                  </a:lnTo>
                  <a:lnTo>
                    <a:pt x="185851" y="422211"/>
                  </a:lnTo>
                  <a:lnTo>
                    <a:pt x="192278" y="345668"/>
                  </a:lnTo>
                  <a:lnTo>
                    <a:pt x="195300" y="307378"/>
                  </a:lnTo>
                  <a:lnTo>
                    <a:pt x="197954" y="269925"/>
                  </a:lnTo>
                  <a:lnTo>
                    <a:pt x="198031" y="268617"/>
                  </a:lnTo>
                  <a:lnTo>
                    <a:pt x="198666" y="251891"/>
                  </a:lnTo>
                  <a:lnTo>
                    <a:pt x="198577" y="227266"/>
                  </a:lnTo>
                  <a:lnTo>
                    <a:pt x="198412" y="216725"/>
                  </a:lnTo>
                  <a:lnTo>
                    <a:pt x="198247" y="198691"/>
                  </a:lnTo>
                  <a:lnTo>
                    <a:pt x="198247" y="198462"/>
                  </a:lnTo>
                  <a:lnTo>
                    <a:pt x="174383" y="198145"/>
                  </a:lnTo>
                  <a:lnTo>
                    <a:pt x="161315" y="198170"/>
                  </a:lnTo>
                  <a:lnTo>
                    <a:pt x="147967" y="198691"/>
                  </a:lnTo>
                  <a:lnTo>
                    <a:pt x="126771" y="197129"/>
                  </a:lnTo>
                  <a:lnTo>
                    <a:pt x="110439" y="189522"/>
                  </a:lnTo>
                  <a:lnTo>
                    <a:pt x="98361" y="175920"/>
                  </a:lnTo>
                  <a:lnTo>
                    <a:pt x="89941" y="156425"/>
                  </a:lnTo>
                  <a:lnTo>
                    <a:pt x="79514" y="123380"/>
                  </a:lnTo>
                  <a:lnTo>
                    <a:pt x="68465" y="90525"/>
                  </a:lnTo>
                  <a:lnTo>
                    <a:pt x="45783" y="24955"/>
                  </a:lnTo>
                  <a:lnTo>
                    <a:pt x="37642" y="7607"/>
                  </a:lnTo>
                  <a:lnTo>
                    <a:pt x="27889" y="0"/>
                  </a:lnTo>
                  <a:lnTo>
                    <a:pt x="15633" y="1892"/>
                  </a:lnTo>
                  <a:lnTo>
                    <a:pt x="0" y="13055"/>
                  </a:lnTo>
                  <a:lnTo>
                    <a:pt x="0" y="28498"/>
                  </a:lnTo>
                  <a:lnTo>
                    <a:pt x="1790" y="35801"/>
                  </a:lnTo>
                  <a:lnTo>
                    <a:pt x="3479" y="43091"/>
                  </a:lnTo>
                  <a:lnTo>
                    <a:pt x="5346" y="50330"/>
                  </a:lnTo>
                  <a:lnTo>
                    <a:pt x="49110" y="227266"/>
                  </a:lnTo>
                  <a:lnTo>
                    <a:pt x="56083" y="245008"/>
                  </a:lnTo>
                  <a:lnTo>
                    <a:pt x="67017" y="257365"/>
                  </a:lnTo>
                  <a:lnTo>
                    <a:pt x="82092" y="264401"/>
                  </a:lnTo>
                  <a:lnTo>
                    <a:pt x="101485" y="266230"/>
                  </a:lnTo>
                  <a:lnTo>
                    <a:pt x="114160" y="266331"/>
                  </a:lnTo>
                  <a:lnTo>
                    <a:pt x="127254" y="267271"/>
                  </a:lnTo>
                  <a:lnTo>
                    <a:pt x="156184" y="269925"/>
                  </a:lnTo>
                  <a:lnTo>
                    <a:pt x="156387" y="367817"/>
                  </a:lnTo>
                  <a:lnTo>
                    <a:pt x="156260" y="414972"/>
                  </a:lnTo>
                  <a:lnTo>
                    <a:pt x="155803" y="456628"/>
                  </a:lnTo>
                  <a:lnTo>
                    <a:pt x="156756" y="470484"/>
                  </a:lnTo>
                  <a:lnTo>
                    <a:pt x="161074" y="479806"/>
                  </a:lnTo>
                  <a:lnTo>
                    <a:pt x="170014" y="484822"/>
                  </a:lnTo>
                  <a:lnTo>
                    <a:pt x="184848" y="485749"/>
                  </a:lnTo>
                  <a:lnTo>
                    <a:pt x="214553" y="484822"/>
                  </a:lnTo>
                  <a:lnTo>
                    <a:pt x="244309" y="484886"/>
                  </a:lnTo>
                  <a:lnTo>
                    <a:pt x="303847" y="485749"/>
                  </a:lnTo>
                  <a:lnTo>
                    <a:pt x="324967" y="485787"/>
                  </a:lnTo>
                  <a:lnTo>
                    <a:pt x="389750" y="485749"/>
                  </a:lnTo>
                  <a:lnTo>
                    <a:pt x="389750" y="484822"/>
                  </a:lnTo>
                  <a:lnTo>
                    <a:pt x="389839" y="455701"/>
                  </a:lnTo>
                  <a:lnTo>
                    <a:pt x="389864" y="448716"/>
                  </a:lnTo>
                  <a:lnTo>
                    <a:pt x="389978" y="422046"/>
                  </a:lnTo>
                  <a:close/>
                </a:path>
                <a:path w="829945" h="486410">
                  <a:moveTo>
                    <a:pt x="829932" y="383476"/>
                  </a:moveTo>
                  <a:lnTo>
                    <a:pt x="829856" y="347370"/>
                  </a:lnTo>
                  <a:lnTo>
                    <a:pt x="809421" y="322783"/>
                  </a:lnTo>
                  <a:lnTo>
                    <a:pt x="787908" y="297141"/>
                  </a:lnTo>
                  <a:lnTo>
                    <a:pt x="773264" y="268300"/>
                  </a:lnTo>
                  <a:lnTo>
                    <a:pt x="772388" y="247180"/>
                  </a:lnTo>
                  <a:lnTo>
                    <a:pt x="771753" y="232041"/>
                  </a:lnTo>
                  <a:lnTo>
                    <a:pt x="759206" y="234746"/>
                  </a:lnTo>
                  <a:lnTo>
                    <a:pt x="759206" y="393242"/>
                  </a:lnTo>
                  <a:lnTo>
                    <a:pt x="752462" y="397230"/>
                  </a:lnTo>
                  <a:lnTo>
                    <a:pt x="746099" y="402996"/>
                  </a:lnTo>
                  <a:lnTo>
                    <a:pt x="738822" y="404914"/>
                  </a:lnTo>
                  <a:lnTo>
                    <a:pt x="724966" y="408063"/>
                  </a:lnTo>
                  <a:lnTo>
                    <a:pt x="697026" y="413334"/>
                  </a:lnTo>
                  <a:lnTo>
                    <a:pt x="683196" y="416521"/>
                  </a:lnTo>
                  <a:lnTo>
                    <a:pt x="657783" y="421601"/>
                  </a:lnTo>
                  <a:lnTo>
                    <a:pt x="632802" y="422808"/>
                  </a:lnTo>
                  <a:lnTo>
                    <a:pt x="607949" y="419341"/>
                  </a:lnTo>
                  <a:lnTo>
                    <a:pt x="582879" y="410375"/>
                  </a:lnTo>
                  <a:lnTo>
                    <a:pt x="572490" y="405930"/>
                  </a:lnTo>
                  <a:lnTo>
                    <a:pt x="557034" y="399313"/>
                  </a:lnTo>
                  <a:lnTo>
                    <a:pt x="530440" y="393001"/>
                  </a:lnTo>
                  <a:lnTo>
                    <a:pt x="503339" y="395465"/>
                  </a:lnTo>
                  <a:lnTo>
                    <a:pt x="475970" y="410756"/>
                  </a:lnTo>
                  <a:lnTo>
                    <a:pt x="472884" y="395351"/>
                  </a:lnTo>
                  <a:lnTo>
                    <a:pt x="506387" y="357720"/>
                  </a:lnTo>
                  <a:lnTo>
                    <a:pt x="521335" y="347370"/>
                  </a:lnTo>
                  <a:lnTo>
                    <a:pt x="535711" y="336588"/>
                  </a:lnTo>
                  <a:lnTo>
                    <a:pt x="549732" y="325234"/>
                  </a:lnTo>
                  <a:lnTo>
                    <a:pt x="555142" y="320713"/>
                  </a:lnTo>
                  <a:lnTo>
                    <a:pt x="554837" y="309410"/>
                  </a:lnTo>
                  <a:lnTo>
                    <a:pt x="557085" y="301256"/>
                  </a:lnTo>
                  <a:lnTo>
                    <a:pt x="550633" y="299085"/>
                  </a:lnTo>
                  <a:lnTo>
                    <a:pt x="544093" y="296621"/>
                  </a:lnTo>
                  <a:lnTo>
                    <a:pt x="537832" y="294995"/>
                  </a:lnTo>
                  <a:lnTo>
                    <a:pt x="532218" y="295351"/>
                  </a:lnTo>
                  <a:lnTo>
                    <a:pt x="517918" y="300710"/>
                  </a:lnTo>
                  <a:lnTo>
                    <a:pt x="503745" y="306959"/>
                  </a:lnTo>
                  <a:lnTo>
                    <a:pt x="474586" y="320713"/>
                  </a:lnTo>
                  <a:lnTo>
                    <a:pt x="473646" y="315785"/>
                  </a:lnTo>
                  <a:lnTo>
                    <a:pt x="472249" y="312559"/>
                  </a:lnTo>
                  <a:lnTo>
                    <a:pt x="472719" y="309651"/>
                  </a:lnTo>
                  <a:lnTo>
                    <a:pt x="474319" y="294995"/>
                  </a:lnTo>
                  <a:lnTo>
                    <a:pt x="502577" y="255282"/>
                  </a:lnTo>
                  <a:lnTo>
                    <a:pt x="545490" y="245364"/>
                  </a:lnTo>
                  <a:lnTo>
                    <a:pt x="567512" y="254622"/>
                  </a:lnTo>
                  <a:lnTo>
                    <a:pt x="596836" y="269925"/>
                  </a:lnTo>
                  <a:lnTo>
                    <a:pt x="626694" y="274104"/>
                  </a:lnTo>
                  <a:lnTo>
                    <a:pt x="656958" y="270776"/>
                  </a:lnTo>
                  <a:lnTo>
                    <a:pt x="693762" y="262128"/>
                  </a:lnTo>
                  <a:lnTo>
                    <a:pt x="757656" y="247180"/>
                  </a:lnTo>
                  <a:lnTo>
                    <a:pt x="757656" y="322783"/>
                  </a:lnTo>
                  <a:lnTo>
                    <a:pt x="743953" y="315595"/>
                  </a:lnTo>
                  <a:lnTo>
                    <a:pt x="730910" y="308610"/>
                  </a:lnTo>
                  <a:lnTo>
                    <a:pt x="718134" y="302323"/>
                  </a:lnTo>
                  <a:lnTo>
                    <a:pt x="705205" y="297192"/>
                  </a:lnTo>
                  <a:lnTo>
                    <a:pt x="698309" y="296392"/>
                  </a:lnTo>
                  <a:lnTo>
                    <a:pt x="690765" y="297522"/>
                  </a:lnTo>
                  <a:lnTo>
                    <a:pt x="682917" y="299491"/>
                  </a:lnTo>
                  <a:lnTo>
                    <a:pt x="675157" y="301193"/>
                  </a:lnTo>
                  <a:lnTo>
                    <a:pt x="677367" y="308940"/>
                  </a:lnTo>
                  <a:lnTo>
                    <a:pt x="679323" y="316903"/>
                  </a:lnTo>
                  <a:lnTo>
                    <a:pt x="681913" y="324129"/>
                  </a:lnTo>
                  <a:lnTo>
                    <a:pt x="685990" y="329628"/>
                  </a:lnTo>
                  <a:lnTo>
                    <a:pt x="700201" y="340664"/>
                  </a:lnTo>
                  <a:lnTo>
                    <a:pt x="715060" y="350913"/>
                  </a:lnTo>
                  <a:lnTo>
                    <a:pt x="730072" y="361010"/>
                  </a:lnTo>
                  <a:lnTo>
                    <a:pt x="744715" y="371576"/>
                  </a:lnTo>
                  <a:lnTo>
                    <a:pt x="749096" y="376059"/>
                  </a:lnTo>
                  <a:lnTo>
                    <a:pt x="752665" y="381546"/>
                  </a:lnTo>
                  <a:lnTo>
                    <a:pt x="755878" y="387451"/>
                  </a:lnTo>
                  <a:lnTo>
                    <a:pt x="759206" y="393242"/>
                  </a:lnTo>
                  <a:lnTo>
                    <a:pt x="759206" y="234746"/>
                  </a:lnTo>
                  <a:lnTo>
                    <a:pt x="715213" y="244195"/>
                  </a:lnTo>
                  <a:lnTo>
                    <a:pt x="688467" y="250317"/>
                  </a:lnTo>
                  <a:lnTo>
                    <a:pt x="662444" y="257314"/>
                  </a:lnTo>
                  <a:lnTo>
                    <a:pt x="640397" y="262001"/>
                  </a:lnTo>
                  <a:lnTo>
                    <a:pt x="619455" y="262128"/>
                  </a:lnTo>
                  <a:lnTo>
                    <a:pt x="599262" y="257175"/>
                  </a:lnTo>
                  <a:lnTo>
                    <a:pt x="579462" y="246646"/>
                  </a:lnTo>
                  <a:lnTo>
                    <a:pt x="576173" y="245364"/>
                  </a:lnTo>
                  <a:lnTo>
                    <a:pt x="550532" y="235331"/>
                  </a:lnTo>
                  <a:lnTo>
                    <a:pt x="522312" y="237223"/>
                  </a:lnTo>
                  <a:lnTo>
                    <a:pt x="466598" y="254317"/>
                  </a:lnTo>
                  <a:lnTo>
                    <a:pt x="465201" y="254622"/>
                  </a:lnTo>
                  <a:lnTo>
                    <a:pt x="463727" y="256171"/>
                  </a:lnTo>
                  <a:lnTo>
                    <a:pt x="462876" y="257467"/>
                  </a:lnTo>
                  <a:lnTo>
                    <a:pt x="434632" y="299491"/>
                  </a:lnTo>
                  <a:lnTo>
                    <a:pt x="407949" y="341985"/>
                  </a:lnTo>
                  <a:lnTo>
                    <a:pt x="402107" y="368592"/>
                  </a:lnTo>
                  <a:lnTo>
                    <a:pt x="403453" y="377266"/>
                  </a:lnTo>
                  <a:lnTo>
                    <a:pt x="410006" y="392315"/>
                  </a:lnTo>
                  <a:lnTo>
                    <a:pt x="420255" y="399656"/>
                  </a:lnTo>
                  <a:lnTo>
                    <a:pt x="436130" y="400151"/>
                  </a:lnTo>
                  <a:lnTo>
                    <a:pt x="459549" y="394627"/>
                  </a:lnTo>
                  <a:lnTo>
                    <a:pt x="462800" y="424980"/>
                  </a:lnTo>
                  <a:lnTo>
                    <a:pt x="472020" y="421589"/>
                  </a:lnTo>
                  <a:lnTo>
                    <a:pt x="479691" y="419747"/>
                  </a:lnTo>
                  <a:lnTo>
                    <a:pt x="486346" y="416052"/>
                  </a:lnTo>
                  <a:lnTo>
                    <a:pt x="499325" y="410756"/>
                  </a:lnTo>
                  <a:lnTo>
                    <a:pt x="505294" y="408317"/>
                  </a:lnTo>
                  <a:lnTo>
                    <a:pt x="524154" y="405930"/>
                  </a:lnTo>
                  <a:lnTo>
                    <a:pt x="543102" y="408457"/>
                  </a:lnTo>
                  <a:lnTo>
                    <a:pt x="562356" y="415455"/>
                  </a:lnTo>
                  <a:lnTo>
                    <a:pt x="591146" y="426948"/>
                  </a:lnTo>
                  <a:lnTo>
                    <a:pt x="620572" y="433959"/>
                  </a:lnTo>
                  <a:lnTo>
                    <a:pt x="650811" y="435254"/>
                  </a:lnTo>
                  <a:lnTo>
                    <a:pt x="682040" y="429590"/>
                  </a:lnTo>
                  <a:lnTo>
                    <a:pt x="698868" y="425272"/>
                  </a:lnTo>
                  <a:lnTo>
                    <a:pt x="711111" y="422808"/>
                  </a:lnTo>
                  <a:lnTo>
                    <a:pt x="717207" y="421589"/>
                  </a:lnTo>
                  <a:lnTo>
                    <a:pt x="733069" y="418477"/>
                  </a:lnTo>
                  <a:lnTo>
                    <a:pt x="749985" y="414375"/>
                  </a:lnTo>
                  <a:lnTo>
                    <a:pt x="757440" y="411365"/>
                  </a:lnTo>
                  <a:lnTo>
                    <a:pt x="764781" y="406971"/>
                  </a:lnTo>
                  <a:lnTo>
                    <a:pt x="772477" y="401751"/>
                  </a:lnTo>
                  <a:lnTo>
                    <a:pt x="780973" y="396240"/>
                  </a:lnTo>
                  <a:lnTo>
                    <a:pt x="795604" y="401840"/>
                  </a:lnTo>
                  <a:lnTo>
                    <a:pt x="805802" y="402336"/>
                  </a:lnTo>
                  <a:lnTo>
                    <a:pt x="815835" y="396595"/>
                  </a:lnTo>
                  <a:lnTo>
                    <a:pt x="816216" y="396240"/>
                  </a:lnTo>
                  <a:lnTo>
                    <a:pt x="829932" y="38347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object 21"/>
            <p:cNvPicPr/>
            <p:nvPr/>
          </p:nvPicPr>
          <p:blipFill>
            <a:blip r:embed="rId6" cstate="email">
              <a:extLst>
                <a:ext uri="{28A0092B-C50C-407E-A947-70E740481C1C}">
                  <a14:useLocalDpi xmlns:a14="http://schemas.microsoft.com/office/drawing/2010/main"/>
                </a:ext>
              </a:extLst>
            </a:blip>
            <a:stretch>
              <a:fillRect/>
            </a:stretch>
          </p:blipFill>
          <p:spPr>
            <a:xfrm>
              <a:off x="5867810" y="5083733"/>
              <a:ext cx="156032" cy="153441"/>
            </a:xfrm>
            <a:prstGeom prst="rect">
              <a:avLst/>
            </a:prstGeom>
          </p:spPr>
        </p:pic>
        <p:pic>
          <p:nvPicPr>
            <p:cNvPr id="22" name="object 22"/>
            <p:cNvPicPr/>
            <p:nvPr/>
          </p:nvPicPr>
          <p:blipFill>
            <a:blip r:embed="rId7" cstate="email">
              <a:extLst>
                <a:ext uri="{28A0092B-C50C-407E-A947-70E740481C1C}">
                  <a14:useLocalDpi xmlns:a14="http://schemas.microsoft.com/office/drawing/2010/main"/>
                </a:ext>
              </a:extLst>
            </a:blip>
            <a:stretch>
              <a:fillRect/>
            </a:stretch>
          </p:blipFill>
          <p:spPr>
            <a:xfrm>
              <a:off x="5897565" y="5259307"/>
              <a:ext cx="92108" cy="156895"/>
            </a:xfrm>
            <a:prstGeom prst="rect">
              <a:avLst/>
            </a:prstGeom>
          </p:spPr>
        </p:pic>
        <p:pic>
          <p:nvPicPr>
            <p:cNvPr id="23" name="object 23"/>
            <p:cNvPicPr/>
            <p:nvPr/>
          </p:nvPicPr>
          <p:blipFill>
            <a:blip r:embed="rId8" cstate="email">
              <a:extLst>
                <a:ext uri="{28A0092B-C50C-407E-A947-70E740481C1C}">
                  <a14:useLocalDpi xmlns:a14="http://schemas.microsoft.com/office/drawing/2010/main"/>
                </a:ext>
              </a:extLst>
            </a:blip>
            <a:stretch>
              <a:fillRect/>
            </a:stretch>
          </p:blipFill>
          <p:spPr>
            <a:xfrm>
              <a:off x="6198219" y="5069682"/>
              <a:ext cx="225602" cy="173002"/>
            </a:xfrm>
            <a:prstGeom prst="rect">
              <a:avLst/>
            </a:prstGeom>
          </p:spPr>
        </p:pic>
        <p:pic>
          <p:nvPicPr>
            <p:cNvPr id="24" name="object 24"/>
            <p:cNvPicPr/>
            <p:nvPr/>
          </p:nvPicPr>
          <p:blipFill>
            <a:blip r:embed="rId9" cstate="email">
              <a:extLst>
                <a:ext uri="{28A0092B-C50C-407E-A947-70E740481C1C}">
                  <a14:useLocalDpi xmlns:a14="http://schemas.microsoft.com/office/drawing/2010/main"/>
                </a:ext>
              </a:extLst>
            </a:blip>
            <a:stretch>
              <a:fillRect/>
            </a:stretch>
          </p:blipFill>
          <p:spPr>
            <a:xfrm>
              <a:off x="6205280" y="5490487"/>
              <a:ext cx="204584" cy="64401"/>
            </a:xfrm>
            <a:prstGeom prst="rect">
              <a:avLst/>
            </a:prstGeom>
          </p:spPr>
        </p:pic>
        <p:sp>
          <p:nvSpPr>
            <p:cNvPr id="25" name="object 25"/>
            <p:cNvSpPr/>
            <p:nvPr/>
          </p:nvSpPr>
          <p:spPr>
            <a:xfrm>
              <a:off x="5912802" y="5267540"/>
              <a:ext cx="490855" cy="242570"/>
            </a:xfrm>
            <a:custGeom>
              <a:avLst/>
              <a:gdLst/>
              <a:ahLst/>
              <a:cxnLst/>
              <a:rect l="l" t="t" r="r" b="b"/>
              <a:pathLst>
                <a:path w="490854" h="242570">
                  <a:moveTo>
                    <a:pt x="45796" y="227114"/>
                  </a:moveTo>
                  <a:lnTo>
                    <a:pt x="25577" y="199224"/>
                  </a:lnTo>
                  <a:lnTo>
                    <a:pt x="20231" y="191389"/>
                  </a:lnTo>
                  <a:lnTo>
                    <a:pt x="14287" y="198208"/>
                  </a:lnTo>
                  <a:lnTo>
                    <a:pt x="8089" y="204978"/>
                  </a:lnTo>
                  <a:lnTo>
                    <a:pt x="2908" y="211924"/>
                  </a:lnTo>
                  <a:lnTo>
                    <a:pt x="0" y="219278"/>
                  </a:lnTo>
                  <a:lnTo>
                    <a:pt x="1282" y="225056"/>
                  </a:lnTo>
                  <a:lnTo>
                    <a:pt x="5842" y="231736"/>
                  </a:lnTo>
                  <a:lnTo>
                    <a:pt x="12141" y="237705"/>
                  </a:lnTo>
                  <a:lnTo>
                    <a:pt x="18681" y="241325"/>
                  </a:lnTo>
                  <a:lnTo>
                    <a:pt x="29159" y="242417"/>
                  </a:lnTo>
                  <a:lnTo>
                    <a:pt x="37439" y="239585"/>
                  </a:lnTo>
                  <a:lnTo>
                    <a:pt x="43116" y="234073"/>
                  </a:lnTo>
                  <a:lnTo>
                    <a:pt x="45796" y="227114"/>
                  </a:lnTo>
                  <a:close/>
                </a:path>
                <a:path w="490854" h="242570">
                  <a:moveTo>
                    <a:pt x="490321" y="21043"/>
                  </a:moveTo>
                  <a:lnTo>
                    <a:pt x="445389" y="3962"/>
                  </a:lnTo>
                  <a:lnTo>
                    <a:pt x="400850" y="0"/>
                  </a:lnTo>
                  <a:lnTo>
                    <a:pt x="356336" y="2273"/>
                  </a:lnTo>
                  <a:lnTo>
                    <a:pt x="311442" y="3911"/>
                  </a:lnTo>
                  <a:lnTo>
                    <a:pt x="353796" y="33616"/>
                  </a:lnTo>
                  <a:lnTo>
                    <a:pt x="397281" y="43243"/>
                  </a:lnTo>
                  <a:lnTo>
                    <a:pt x="442569" y="37490"/>
                  </a:lnTo>
                  <a:lnTo>
                    <a:pt x="490321" y="2104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object 26"/>
          <p:cNvGrpSpPr/>
          <p:nvPr/>
        </p:nvGrpSpPr>
        <p:grpSpPr>
          <a:xfrm>
            <a:off x="2262179" y="5069436"/>
            <a:ext cx="434975" cy="525780"/>
            <a:chOff x="2262179" y="5069436"/>
            <a:chExt cx="434975" cy="525780"/>
          </a:xfrm>
        </p:grpSpPr>
        <p:sp>
          <p:nvSpPr>
            <p:cNvPr id="27" name="object 27"/>
            <p:cNvSpPr/>
            <p:nvPr/>
          </p:nvSpPr>
          <p:spPr>
            <a:xfrm>
              <a:off x="2330757" y="5231001"/>
              <a:ext cx="316230" cy="152400"/>
            </a:xfrm>
            <a:custGeom>
              <a:avLst/>
              <a:gdLst/>
              <a:ahLst/>
              <a:cxnLst/>
              <a:rect l="l" t="t" r="r" b="b"/>
              <a:pathLst>
                <a:path w="316230" h="152400">
                  <a:moveTo>
                    <a:pt x="44474" y="99037"/>
                  </a:moveTo>
                  <a:lnTo>
                    <a:pt x="25692" y="99037"/>
                  </a:lnTo>
                  <a:lnTo>
                    <a:pt x="26542" y="100066"/>
                  </a:lnTo>
                  <a:lnTo>
                    <a:pt x="26538" y="151984"/>
                  </a:lnTo>
                  <a:lnTo>
                    <a:pt x="26682" y="152136"/>
                  </a:lnTo>
                  <a:lnTo>
                    <a:pt x="33896" y="152225"/>
                  </a:lnTo>
                  <a:lnTo>
                    <a:pt x="44335" y="152111"/>
                  </a:lnTo>
                  <a:lnTo>
                    <a:pt x="44461" y="125410"/>
                  </a:lnTo>
                  <a:lnTo>
                    <a:pt x="44474" y="99037"/>
                  </a:lnTo>
                  <a:close/>
                </a:path>
                <a:path w="316230" h="152400">
                  <a:moveTo>
                    <a:pt x="183141" y="72443"/>
                  </a:moveTo>
                  <a:lnTo>
                    <a:pt x="54876" y="72443"/>
                  </a:lnTo>
                  <a:lnTo>
                    <a:pt x="55817" y="73447"/>
                  </a:lnTo>
                  <a:lnTo>
                    <a:pt x="55795" y="151984"/>
                  </a:lnTo>
                  <a:lnTo>
                    <a:pt x="55994" y="152161"/>
                  </a:lnTo>
                  <a:lnTo>
                    <a:pt x="181305" y="152161"/>
                  </a:lnTo>
                  <a:lnTo>
                    <a:pt x="181356" y="147551"/>
                  </a:lnTo>
                  <a:lnTo>
                    <a:pt x="181481" y="125410"/>
                  </a:lnTo>
                  <a:lnTo>
                    <a:pt x="181394" y="74742"/>
                  </a:lnTo>
                  <a:lnTo>
                    <a:pt x="180962" y="73447"/>
                  </a:lnTo>
                  <a:lnTo>
                    <a:pt x="183141" y="72443"/>
                  </a:lnTo>
                  <a:close/>
                </a:path>
                <a:path w="316230" h="152400">
                  <a:moveTo>
                    <a:pt x="22033" y="99164"/>
                  </a:moveTo>
                  <a:lnTo>
                    <a:pt x="9740" y="99164"/>
                  </a:lnTo>
                  <a:lnTo>
                    <a:pt x="16179" y="99367"/>
                  </a:lnTo>
                  <a:lnTo>
                    <a:pt x="22033" y="99164"/>
                  </a:lnTo>
                  <a:close/>
                </a:path>
                <a:path w="316230" h="152400">
                  <a:moveTo>
                    <a:pt x="109581" y="0"/>
                  </a:moveTo>
                  <a:lnTo>
                    <a:pt x="63055" y="155"/>
                  </a:lnTo>
                  <a:lnTo>
                    <a:pt x="22215" y="15776"/>
                  </a:lnTo>
                  <a:lnTo>
                    <a:pt x="1168" y="54105"/>
                  </a:lnTo>
                  <a:lnTo>
                    <a:pt x="0" y="98707"/>
                  </a:lnTo>
                  <a:lnTo>
                    <a:pt x="1282" y="99253"/>
                  </a:lnTo>
                  <a:lnTo>
                    <a:pt x="9740" y="99164"/>
                  </a:lnTo>
                  <a:lnTo>
                    <a:pt x="22033" y="99164"/>
                  </a:lnTo>
                  <a:lnTo>
                    <a:pt x="25692" y="99037"/>
                  </a:lnTo>
                  <a:lnTo>
                    <a:pt x="44474" y="99037"/>
                  </a:lnTo>
                  <a:lnTo>
                    <a:pt x="44487" y="72875"/>
                  </a:lnTo>
                  <a:lnTo>
                    <a:pt x="43459" y="72875"/>
                  </a:lnTo>
                  <a:lnTo>
                    <a:pt x="44488" y="71351"/>
                  </a:lnTo>
                  <a:lnTo>
                    <a:pt x="302020" y="71351"/>
                  </a:lnTo>
                  <a:lnTo>
                    <a:pt x="302702" y="70538"/>
                  </a:lnTo>
                  <a:lnTo>
                    <a:pt x="245097" y="70538"/>
                  </a:lnTo>
                  <a:lnTo>
                    <a:pt x="213731" y="33656"/>
                  </a:lnTo>
                  <a:lnTo>
                    <a:pt x="204215" y="22647"/>
                  </a:lnTo>
                  <a:lnTo>
                    <a:pt x="194072" y="13029"/>
                  </a:lnTo>
                  <a:lnTo>
                    <a:pt x="182652" y="6035"/>
                  </a:lnTo>
                  <a:lnTo>
                    <a:pt x="169988" y="1737"/>
                  </a:lnTo>
                  <a:lnTo>
                    <a:pt x="156108" y="206"/>
                  </a:lnTo>
                  <a:lnTo>
                    <a:pt x="109581" y="0"/>
                  </a:lnTo>
                  <a:close/>
                </a:path>
                <a:path w="316230" h="152400">
                  <a:moveTo>
                    <a:pt x="301626" y="71821"/>
                  </a:moveTo>
                  <a:lnTo>
                    <a:pt x="184492" y="71821"/>
                  </a:lnTo>
                  <a:lnTo>
                    <a:pt x="189179" y="72888"/>
                  </a:lnTo>
                  <a:lnTo>
                    <a:pt x="204794" y="91459"/>
                  </a:lnTo>
                  <a:lnTo>
                    <a:pt x="210705" y="98567"/>
                  </a:lnTo>
                  <a:lnTo>
                    <a:pt x="212039" y="99253"/>
                  </a:lnTo>
                  <a:lnTo>
                    <a:pt x="277620" y="99212"/>
                  </a:lnTo>
                  <a:lnTo>
                    <a:pt x="279082" y="98682"/>
                  </a:lnTo>
                  <a:lnTo>
                    <a:pt x="280945" y="96437"/>
                  </a:lnTo>
                  <a:lnTo>
                    <a:pt x="301626" y="71821"/>
                  </a:lnTo>
                  <a:close/>
                </a:path>
                <a:path w="316230" h="152400">
                  <a:moveTo>
                    <a:pt x="277620" y="99212"/>
                  </a:moveTo>
                  <a:lnTo>
                    <a:pt x="260090" y="99212"/>
                  </a:lnTo>
                  <a:lnTo>
                    <a:pt x="277507" y="99253"/>
                  </a:lnTo>
                  <a:close/>
                </a:path>
                <a:path w="316230" h="152400">
                  <a:moveTo>
                    <a:pt x="44488" y="71351"/>
                  </a:moveTo>
                  <a:lnTo>
                    <a:pt x="43459" y="72875"/>
                  </a:lnTo>
                  <a:lnTo>
                    <a:pt x="44487" y="72836"/>
                  </a:lnTo>
                  <a:lnTo>
                    <a:pt x="44488" y="71351"/>
                  </a:lnTo>
                  <a:close/>
                </a:path>
                <a:path w="316230" h="152400">
                  <a:moveTo>
                    <a:pt x="44487" y="72836"/>
                  </a:moveTo>
                  <a:lnTo>
                    <a:pt x="43459" y="72875"/>
                  </a:lnTo>
                  <a:lnTo>
                    <a:pt x="44487" y="72875"/>
                  </a:lnTo>
                  <a:close/>
                </a:path>
                <a:path w="316230" h="152400">
                  <a:moveTo>
                    <a:pt x="302020" y="71351"/>
                  </a:moveTo>
                  <a:lnTo>
                    <a:pt x="44488" y="71351"/>
                  </a:lnTo>
                  <a:lnTo>
                    <a:pt x="44487" y="72836"/>
                  </a:lnTo>
                  <a:lnTo>
                    <a:pt x="54876" y="72443"/>
                  </a:lnTo>
                  <a:lnTo>
                    <a:pt x="183141" y="72443"/>
                  </a:lnTo>
                  <a:lnTo>
                    <a:pt x="184492" y="71821"/>
                  </a:lnTo>
                  <a:lnTo>
                    <a:pt x="301626" y="71821"/>
                  </a:lnTo>
                  <a:lnTo>
                    <a:pt x="302020" y="71351"/>
                  </a:lnTo>
                  <a:close/>
                </a:path>
                <a:path w="316230" h="152400">
                  <a:moveTo>
                    <a:pt x="295092" y="24126"/>
                  </a:moveTo>
                  <a:lnTo>
                    <a:pt x="285381" y="26110"/>
                  </a:lnTo>
                  <a:lnTo>
                    <a:pt x="276948" y="32515"/>
                  </a:lnTo>
                  <a:lnTo>
                    <a:pt x="245097" y="70513"/>
                  </a:lnTo>
                  <a:lnTo>
                    <a:pt x="302702" y="70538"/>
                  </a:lnTo>
                  <a:lnTo>
                    <a:pt x="311277" y="60188"/>
                  </a:lnTo>
                  <a:lnTo>
                    <a:pt x="314824" y="53852"/>
                  </a:lnTo>
                  <a:lnTo>
                    <a:pt x="316152" y="46755"/>
                  </a:lnTo>
                  <a:lnTo>
                    <a:pt x="315286" y="39643"/>
                  </a:lnTo>
                  <a:lnTo>
                    <a:pt x="312254" y="33264"/>
                  </a:lnTo>
                  <a:lnTo>
                    <a:pt x="304557" y="26525"/>
                  </a:lnTo>
                  <a:lnTo>
                    <a:pt x="295092" y="2412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object 28"/>
            <p:cNvPicPr/>
            <p:nvPr/>
          </p:nvPicPr>
          <p:blipFill>
            <a:blip r:embed="rId10" cstate="email">
              <a:extLst>
                <a:ext uri="{28A0092B-C50C-407E-A947-70E740481C1C}">
                  <a14:useLocalDpi xmlns:a14="http://schemas.microsoft.com/office/drawing/2010/main"/>
                </a:ext>
              </a:extLst>
            </a:blip>
            <a:stretch>
              <a:fillRect/>
            </a:stretch>
          </p:blipFill>
          <p:spPr>
            <a:xfrm>
              <a:off x="2383918" y="5069436"/>
              <a:ext cx="130822" cy="156323"/>
            </a:xfrm>
            <a:prstGeom prst="rect">
              <a:avLst/>
            </a:prstGeom>
          </p:spPr>
        </p:pic>
        <p:sp>
          <p:nvSpPr>
            <p:cNvPr id="29" name="object 29"/>
            <p:cNvSpPr/>
            <p:nvPr/>
          </p:nvSpPr>
          <p:spPr>
            <a:xfrm>
              <a:off x="2262174" y="5335104"/>
              <a:ext cx="374015" cy="259715"/>
            </a:xfrm>
            <a:custGeom>
              <a:avLst/>
              <a:gdLst/>
              <a:ahLst/>
              <a:cxnLst/>
              <a:rect l="l" t="t" r="r" b="b"/>
              <a:pathLst>
                <a:path w="374014" h="259714">
                  <a:moveTo>
                    <a:pt x="90322" y="212140"/>
                  </a:moveTo>
                  <a:lnTo>
                    <a:pt x="90119" y="212140"/>
                  </a:lnTo>
                  <a:lnTo>
                    <a:pt x="90119" y="210870"/>
                  </a:lnTo>
                  <a:lnTo>
                    <a:pt x="609" y="210870"/>
                  </a:lnTo>
                  <a:lnTo>
                    <a:pt x="609" y="212140"/>
                  </a:lnTo>
                  <a:lnTo>
                    <a:pt x="609" y="245160"/>
                  </a:lnTo>
                  <a:lnTo>
                    <a:pt x="609" y="259130"/>
                  </a:lnTo>
                  <a:lnTo>
                    <a:pt x="90322" y="259130"/>
                  </a:lnTo>
                  <a:lnTo>
                    <a:pt x="90322" y="245160"/>
                  </a:lnTo>
                  <a:lnTo>
                    <a:pt x="90322" y="212140"/>
                  </a:lnTo>
                  <a:close/>
                </a:path>
                <a:path w="374014" h="259714">
                  <a:moveTo>
                    <a:pt x="90398" y="105676"/>
                  </a:moveTo>
                  <a:lnTo>
                    <a:pt x="89293" y="105676"/>
                  </a:lnTo>
                  <a:lnTo>
                    <a:pt x="89293" y="104406"/>
                  </a:lnTo>
                  <a:lnTo>
                    <a:pt x="87947" y="104406"/>
                  </a:lnTo>
                  <a:lnTo>
                    <a:pt x="87947" y="105676"/>
                  </a:lnTo>
                  <a:lnTo>
                    <a:pt x="508" y="105676"/>
                  </a:lnTo>
                  <a:lnTo>
                    <a:pt x="508" y="106946"/>
                  </a:lnTo>
                  <a:lnTo>
                    <a:pt x="279" y="106946"/>
                  </a:lnTo>
                  <a:lnTo>
                    <a:pt x="279" y="114566"/>
                  </a:lnTo>
                  <a:lnTo>
                    <a:pt x="622" y="114566"/>
                  </a:lnTo>
                  <a:lnTo>
                    <a:pt x="622" y="119646"/>
                  </a:lnTo>
                  <a:lnTo>
                    <a:pt x="406" y="119646"/>
                  </a:lnTo>
                  <a:lnTo>
                    <a:pt x="406" y="133616"/>
                  </a:lnTo>
                  <a:lnTo>
                    <a:pt x="533" y="133616"/>
                  </a:lnTo>
                  <a:lnTo>
                    <a:pt x="533" y="141236"/>
                  </a:lnTo>
                  <a:lnTo>
                    <a:pt x="635" y="152666"/>
                  </a:lnTo>
                  <a:lnTo>
                    <a:pt x="0" y="152666"/>
                  </a:lnTo>
                  <a:lnTo>
                    <a:pt x="0" y="153936"/>
                  </a:lnTo>
                  <a:lnTo>
                    <a:pt x="90208" y="153936"/>
                  </a:lnTo>
                  <a:lnTo>
                    <a:pt x="90208" y="152666"/>
                  </a:lnTo>
                  <a:lnTo>
                    <a:pt x="90398" y="152666"/>
                  </a:lnTo>
                  <a:lnTo>
                    <a:pt x="90398" y="106946"/>
                  </a:lnTo>
                  <a:lnTo>
                    <a:pt x="90398" y="105676"/>
                  </a:lnTo>
                  <a:close/>
                </a:path>
                <a:path w="374014" h="259714">
                  <a:moveTo>
                    <a:pt x="90601" y="12"/>
                  </a:moveTo>
                  <a:lnTo>
                    <a:pt x="431" y="12"/>
                  </a:lnTo>
                  <a:lnTo>
                    <a:pt x="431" y="36842"/>
                  </a:lnTo>
                  <a:lnTo>
                    <a:pt x="533" y="41922"/>
                  </a:lnTo>
                  <a:lnTo>
                    <a:pt x="546" y="47002"/>
                  </a:lnTo>
                  <a:lnTo>
                    <a:pt x="647" y="48272"/>
                  </a:lnTo>
                  <a:lnTo>
                    <a:pt x="90385" y="48272"/>
                  </a:lnTo>
                  <a:lnTo>
                    <a:pt x="90385" y="47002"/>
                  </a:lnTo>
                  <a:lnTo>
                    <a:pt x="90411" y="41922"/>
                  </a:lnTo>
                  <a:lnTo>
                    <a:pt x="90563" y="41922"/>
                  </a:lnTo>
                  <a:lnTo>
                    <a:pt x="90563" y="36842"/>
                  </a:lnTo>
                  <a:lnTo>
                    <a:pt x="90601" y="12"/>
                  </a:lnTo>
                  <a:close/>
                </a:path>
                <a:path w="374014" h="259714">
                  <a:moveTo>
                    <a:pt x="140322" y="83045"/>
                  </a:moveTo>
                  <a:lnTo>
                    <a:pt x="140296" y="63995"/>
                  </a:lnTo>
                  <a:lnTo>
                    <a:pt x="140258" y="52565"/>
                  </a:lnTo>
                  <a:lnTo>
                    <a:pt x="50431" y="52565"/>
                  </a:lnTo>
                  <a:lnTo>
                    <a:pt x="50431" y="63995"/>
                  </a:lnTo>
                  <a:lnTo>
                    <a:pt x="50406" y="83045"/>
                  </a:lnTo>
                  <a:lnTo>
                    <a:pt x="50406" y="99555"/>
                  </a:lnTo>
                  <a:lnTo>
                    <a:pt x="50330" y="100825"/>
                  </a:lnTo>
                  <a:lnTo>
                    <a:pt x="140042" y="100825"/>
                  </a:lnTo>
                  <a:lnTo>
                    <a:pt x="140042" y="99555"/>
                  </a:lnTo>
                  <a:lnTo>
                    <a:pt x="140322" y="99555"/>
                  </a:lnTo>
                  <a:lnTo>
                    <a:pt x="140322" y="83045"/>
                  </a:lnTo>
                  <a:close/>
                </a:path>
                <a:path w="374014" h="259714">
                  <a:moveTo>
                    <a:pt x="140487" y="158292"/>
                  </a:moveTo>
                  <a:lnTo>
                    <a:pt x="50279" y="158292"/>
                  </a:lnTo>
                  <a:lnTo>
                    <a:pt x="50279" y="167182"/>
                  </a:lnTo>
                  <a:lnTo>
                    <a:pt x="50495" y="167182"/>
                  </a:lnTo>
                  <a:lnTo>
                    <a:pt x="50495" y="170992"/>
                  </a:lnTo>
                  <a:lnTo>
                    <a:pt x="50431" y="205282"/>
                  </a:lnTo>
                  <a:lnTo>
                    <a:pt x="50431" y="206552"/>
                  </a:lnTo>
                  <a:lnTo>
                    <a:pt x="140144" y="206552"/>
                  </a:lnTo>
                  <a:lnTo>
                    <a:pt x="140144" y="205282"/>
                  </a:lnTo>
                  <a:lnTo>
                    <a:pt x="140474" y="205282"/>
                  </a:lnTo>
                  <a:lnTo>
                    <a:pt x="140474" y="170992"/>
                  </a:lnTo>
                  <a:lnTo>
                    <a:pt x="140487" y="167182"/>
                  </a:lnTo>
                  <a:lnTo>
                    <a:pt x="140487" y="158292"/>
                  </a:lnTo>
                  <a:close/>
                </a:path>
                <a:path w="374014" h="259714">
                  <a:moveTo>
                    <a:pt x="184645" y="106959"/>
                  </a:moveTo>
                  <a:lnTo>
                    <a:pt x="184505" y="106959"/>
                  </a:lnTo>
                  <a:lnTo>
                    <a:pt x="184505" y="105689"/>
                  </a:lnTo>
                  <a:lnTo>
                    <a:pt x="95072" y="105689"/>
                  </a:lnTo>
                  <a:lnTo>
                    <a:pt x="95072" y="106959"/>
                  </a:lnTo>
                  <a:lnTo>
                    <a:pt x="94957" y="152679"/>
                  </a:lnTo>
                  <a:lnTo>
                    <a:pt x="95046" y="153949"/>
                  </a:lnTo>
                  <a:lnTo>
                    <a:pt x="184416" y="153949"/>
                  </a:lnTo>
                  <a:lnTo>
                    <a:pt x="184416" y="152679"/>
                  </a:lnTo>
                  <a:lnTo>
                    <a:pt x="184645" y="152679"/>
                  </a:lnTo>
                  <a:lnTo>
                    <a:pt x="184645" y="106959"/>
                  </a:lnTo>
                  <a:close/>
                </a:path>
                <a:path w="374014" h="259714">
                  <a:moveTo>
                    <a:pt x="184670" y="211429"/>
                  </a:moveTo>
                  <a:lnTo>
                    <a:pt x="118008" y="211429"/>
                  </a:lnTo>
                  <a:lnTo>
                    <a:pt x="118008" y="210159"/>
                  </a:lnTo>
                  <a:lnTo>
                    <a:pt x="95783" y="210159"/>
                  </a:lnTo>
                  <a:lnTo>
                    <a:pt x="95783" y="211429"/>
                  </a:lnTo>
                  <a:lnTo>
                    <a:pt x="94970" y="211429"/>
                  </a:lnTo>
                  <a:lnTo>
                    <a:pt x="94970" y="258419"/>
                  </a:lnTo>
                  <a:lnTo>
                    <a:pt x="95148" y="258419"/>
                  </a:lnTo>
                  <a:lnTo>
                    <a:pt x="95148" y="259689"/>
                  </a:lnTo>
                  <a:lnTo>
                    <a:pt x="184429" y="259689"/>
                  </a:lnTo>
                  <a:lnTo>
                    <a:pt x="184429" y="258419"/>
                  </a:lnTo>
                  <a:lnTo>
                    <a:pt x="184670" y="258419"/>
                  </a:lnTo>
                  <a:lnTo>
                    <a:pt x="184670" y="211429"/>
                  </a:lnTo>
                  <a:close/>
                </a:path>
                <a:path w="374014" h="259714">
                  <a:moveTo>
                    <a:pt x="234581" y="205270"/>
                  </a:moveTo>
                  <a:lnTo>
                    <a:pt x="234569" y="159550"/>
                  </a:lnTo>
                  <a:lnTo>
                    <a:pt x="234327" y="159550"/>
                  </a:lnTo>
                  <a:lnTo>
                    <a:pt x="234327" y="158280"/>
                  </a:lnTo>
                  <a:lnTo>
                    <a:pt x="145199" y="158280"/>
                  </a:lnTo>
                  <a:lnTo>
                    <a:pt x="145199" y="159550"/>
                  </a:lnTo>
                  <a:lnTo>
                    <a:pt x="144945" y="159550"/>
                  </a:lnTo>
                  <a:lnTo>
                    <a:pt x="144945" y="205270"/>
                  </a:lnTo>
                  <a:lnTo>
                    <a:pt x="145224" y="205270"/>
                  </a:lnTo>
                  <a:lnTo>
                    <a:pt x="145224" y="206540"/>
                  </a:lnTo>
                  <a:lnTo>
                    <a:pt x="234581" y="206540"/>
                  </a:lnTo>
                  <a:lnTo>
                    <a:pt x="234581" y="205270"/>
                  </a:lnTo>
                  <a:close/>
                </a:path>
                <a:path w="374014" h="259714">
                  <a:moveTo>
                    <a:pt x="234581" y="53835"/>
                  </a:moveTo>
                  <a:lnTo>
                    <a:pt x="234518" y="52565"/>
                  </a:lnTo>
                  <a:lnTo>
                    <a:pt x="145059" y="52565"/>
                  </a:lnTo>
                  <a:lnTo>
                    <a:pt x="145059" y="53835"/>
                  </a:lnTo>
                  <a:lnTo>
                    <a:pt x="144995" y="99555"/>
                  </a:lnTo>
                  <a:lnTo>
                    <a:pt x="145046" y="100825"/>
                  </a:lnTo>
                  <a:lnTo>
                    <a:pt x="234505" y="100825"/>
                  </a:lnTo>
                  <a:lnTo>
                    <a:pt x="234505" y="99555"/>
                  </a:lnTo>
                  <a:lnTo>
                    <a:pt x="234581" y="53835"/>
                  </a:lnTo>
                  <a:close/>
                </a:path>
                <a:path w="374014" h="259714">
                  <a:moveTo>
                    <a:pt x="278980" y="225399"/>
                  </a:moveTo>
                  <a:lnTo>
                    <a:pt x="278942" y="211429"/>
                  </a:lnTo>
                  <a:lnTo>
                    <a:pt x="212610" y="211429"/>
                  </a:lnTo>
                  <a:lnTo>
                    <a:pt x="212610" y="210159"/>
                  </a:lnTo>
                  <a:lnTo>
                    <a:pt x="190449" y="210159"/>
                  </a:lnTo>
                  <a:lnTo>
                    <a:pt x="190449" y="211429"/>
                  </a:lnTo>
                  <a:lnTo>
                    <a:pt x="189331" y="211429"/>
                  </a:lnTo>
                  <a:lnTo>
                    <a:pt x="189331" y="225399"/>
                  </a:lnTo>
                  <a:lnTo>
                    <a:pt x="189331" y="258419"/>
                  </a:lnTo>
                  <a:lnTo>
                    <a:pt x="189471" y="258419"/>
                  </a:lnTo>
                  <a:lnTo>
                    <a:pt x="189471" y="259689"/>
                  </a:lnTo>
                  <a:lnTo>
                    <a:pt x="278726" y="259689"/>
                  </a:lnTo>
                  <a:lnTo>
                    <a:pt x="278726" y="258419"/>
                  </a:lnTo>
                  <a:lnTo>
                    <a:pt x="278980" y="258419"/>
                  </a:lnTo>
                  <a:lnTo>
                    <a:pt x="278980" y="225399"/>
                  </a:lnTo>
                  <a:close/>
                </a:path>
                <a:path w="374014" h="259714">
                  <a:moveTo>
                    <a:pt x="278993" y="106972"/>
                  </a:moveTo>
                  <a:lnTo>
                    <a:pt x="278866" y="106972"/>
                  </a:lnTo>
                  <a:lnTo>
                    <a:pt x="278866" y="105702"/>
                  </a:lnTo>
                  <a:lnTo>
                    <a:pt x="189445" y="105702"/>
                  </a:lnTo>
                  <a:lnTo>
                    <a:pt x="189445" y="106972"/>
                  </a:lnTo>
                  <a:lnTo>
                    <a:pt x="189268" y="106972"/>
                  </a:lnTo>
                  <a:lnTo>
                    <a:pt x="189268" y="152692"/>
                  </a:lnTo>
                  <a:lnTo>
                    <a:pt x="189560" y="152692"/>
                  </a:lnTo>
                  <a:lnTo>
                    <a:pt x="189560" y="153962"/>
                  </a:lnTo>
                  <a:lnTo>
                    <a:pt x="278701" y="153962"/>
                  </a:lnTo>
                  <a:lnTo>
                    <a:pt x="278701" y="152692"/>
                  </a:lnTo>
                  <a:lnTo>
                    <a:pt x="278993" y="152692"/>
                  </a:lnTo>
                  <a:lnTo>
                    <a:pt x="278993" y="106972"/>
                  </a:lnTo>
                  <a:close/>
                </a:path>
                <a:path w="374014" h="259714">
                  <a:moveTo>
                    <a:pt x="329069" y="159575"/>
                  </a:moveTo>
                  <a:lnTo>
                    <a:pt x="329006" y="158305"/>
                  </a:lnTo>
                  <a:lnTo>
                    <a:pt x="239064" y="158305"/>
                  </a:lnTo>
                  <a:lnTo>
                    <a:pt x="239064" y="159575"/>
                  </a:lnTo>
                  <a:lnTo>
                    <a:pt x="238823" y="159575"/>
                  </a:lnTo>
                  <a:lnTo>
                    <a:pt x="238823" y="205295"/>
                  </a:lnTo>
                  <a:lnTo>
                    <a:pt x="238874" y="206565"/>
                  </a:lnTo>
                  <a:lnTo>
                    <a:pt x="328777" y="206565"/>
                  </a:lnTo>
                  <a:lnTo>
                    <a:pt x="328777" y="205295"/>
                  </a:lnTo>
                  <a:lnTo>
                    <a:pt x="329069" y="205295"/>
                  </a:lnTo>
                  <a:lnTo>
                    <a:pt x="329069" y="159575"/>
                  </a:lnTo>
                  <a:close/>
                </a:path>
                <a:path w="374014" h="259714">
                  <a:moveTo>
                    <a:pt x="329095" y="53835"/>
                  </a:moveTo>
                  <a:lnTo>
                    <a:pt x="329031" y="52565"/>
                  </a:lnTo>
                  <a:lnTo>
                    <a:pt x="239420" y="52565"/>
                  </a:lnTo>
                  <a:lnTo>
                    <a:pt x="239420" y="53835"/>
                  </a:lnTo>
                  <a:lnTo>
                    <a:pt x="239331" y="66535"/>
                  </a:lnTo>
                  <a:lnTo>
                    <a:pt x="239356" y="86855"/>
                  </a:lnTo>
                  <a:lnTo>
                    <a:pt x="239280" y="100825"/>
                  </a:lnTo>
                  <a:lnTo>
                    <a:pt x="329069" y="100825"/>
                  </a:lnTo>
                  <a:lnTo>
                    <a:pt x="329069" y="86855"/>
                  </a:lnTo>
                  <a:lnTo>
                    <a:pt x="329044" y="66535"/>
                  </a:lnTo>
                  <a:lnTo>
                    <a:pt x="329095" y="53835"/>
                  </a:lnTo>
                  <a:close/>
                </a:path>
                <a:path w="374014" h="259714">
                  <a:moveTo>
                    <a:pt x="373418" y="225399"/>
                  </a:moveTo>
                  <a:lnTo>
                    <a:pt x="373341" y="211429"/>
                  </a:lnTo>
                  <a:lnTo>
                    <a:pt x="311251" y="211429"/>
                  </a:lnTo>
                  <a:lnTo>
                    <a:pt x="311251" y="210159"/>
                  </a:lnTo>
                  <a:lnTo>
                    <a:pt x="284607" y="210159"/>
                  </a:lnTo>
                  <a:lnTo>
                    <a:pt x="284607" y="211429"/>
                  </a:lnTo>
                  <a:lnTo>
                    <a:pt x="283667" y="211429"/>
                  </a:lnTo>
                  <a:lnTo>
                    <a:pt x="283667" y="225399"/>
                  </a:lnTo>
                  <a:lnTo>
                    <a:pt x="283667" y="258419"/>
                  </a:lnTo>
                  <a:lnTo>
                    <a:pt x="283895" y="258419"/>
                  </a:lnTo>
                  <a:lnTo>
                    <a:pt x="283895" y="259689"/>
                  </a:lnTo>
                  <a:lnTo>
                    <a:pt x="373253" y="259689"/>
                  </a:lnTo>
                  <a:lnTo>
                    <a:pt x="373253" y="258419"/>
                  </a:lnTo>
                  <a:lnTo>
                    <a:pt x="373418" y="258419"/>
                  </a:lnTo>
                  <a:lnTo>
                    <a:pt x="373418" y="225399"/>
                  </a:lnTo>
                  <a:close/>
                </a:path>
                <a:path w="374014" h="259714">
                  <a:moveTo>
                    <a:pt x="373430" y="46990"/>
                  </a:moveTo>
                  <a:lnTo>
                    <a:pt x="373418" y="1270"/>
                  </a:lnTo>
                  <a:lnTo>
                    <a:pt x="373418" y="0"/>
                  </a:lnTo>
                  <a:lnTo>
                    <a:pt x="283184" y="0"/>
                  </a:lnTo>
                  <a:lnTo>
                    <a:pt x="283184" y="1270"/>
                  </a:lnTo>
                  <a:lnTo>
                    <a:pt x="283184" y="46990"/>
                  </a:lnTo>
                  <a:lnTo>
                    <a:pt x="283375" y="46990"/>
                  </a:lnTo>
                  <a:lnTo>
                    <a:pt x="283375" y="48260"/>
                  </a:lnTo>
                  <a:lnTo>
                    <a:pt x="373430" y="48260"/>
                  </a:lnTo>
                  <a:lnTo>
                    <a:pt x="373430" y="46990"/>
                  </a:lnTo>
                  <a:close/>
                </a:path>
                <a:path w="374014" h="259714">
                  <a:moveTo>
                    <a:pt x="373443" y="152704"/>
                  </a:moveTo>
                  <a:lnTo>
                    <a:pt x="373430" y="105714"/>
                  </a:lnTo>
                  <a:lnTo>
                    <a:pt x="372770" y="105714"/>
                  </a:lnTo>
                  <a:lnTo>
                    <a:pt x="372770" y="104444"/>
                  </a:lnTo>
                  <a:lnTo>
                    <a:pt x="370763" y="104444"/>
                  </a:lnTo>
                  <a:lnTo>
                    <a:pt x="370763" y="105714"/>
                  </a:lnTo>
                  <a:lnTo>
                    <a:pt x="283603" y="105714"/>
                  </a:lnTo>
                  <a:lnTo>
                    <a:pt x="283603" y="152704"/>
                  </a:lnTo>
                  <a:lnTo>
                    <a:pt x="283794" y="152704"/>
                  </a:lnTo>
                  <a:lnTo>
                    <a:pt x="283794" y="153974"/>
                  </a:lnTo>
                  <a:lnTo>
                    <a:pt x="373443" y="153974"/>
                  </a:lnTo>
                  <a:lnTo>
                    <a:pt x="373443" y="15270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 name="object 30"/>
            <p:cNvPicPr/>
            <p:nvPr/>
          </p:nvPicPr>
          <p:blipFill>
            <a:blip r:embed="rId11" cstate="email">
              <a:extLst>
                <a:ext uri="{28A0092B-C50C-407E-A947-70E740481C1C}">
                  <a14:useLocalDpi xmlns:a14="http://schemas.microsoft.com/office/drawing/2010/main"/>
                </a:ext>
              </a:extLst>
            </a:blip>
            <a:stretch>
              <a:fillRect/>
            </a:stretch>
          </p:blipFill>
          <p:spPr>
            <a:xfrm>
              <a:off x="2592882" y="5201755"/>
              <a:ext cx="103949" cy="98094"/>
            </a:xfrm>
            <a:prstGeom prst="rect">
              <a:avLst/>
            </a:prstGeom>
          </p:spPr>
        </p:pic>
      </p:grpSp>
      <p:sp>
        <p:nvSpPr>
          <p:cNvPr id="31" name="object 31"/>
          <p:cNvSpPr/>
          <p:nvPr/>
        </p:nvSpPr>
        <p:spPr>
          <a:xfrm>
            <a:off x="7408621" y="1478089"/>
            <a:ext cx="3620135" cy="232410"/>
          </a:xfrm>
          <a:custGeom>
            <a:avLst/>
            <a:gdLst/>
            <a:ahLst/>
            <a:cxnLst/>
            <a:rect l="l" t="t" r="r" b="b"/>
            <a:pathLst>
              <a:path w="3620134" h="232410">
                <a:moveTo>
                  <a:pt x="252234" y="0"/>
                </a:moveTo>
                <a:lnTo>
                  <a:pt x="0" y="0"/>
                </a:lnTo>
                <a:lnTo>
                  <a:pt x="252234" y="232041"/>
                </a:lnTo>
                <a:lnTo>
                  <a:pt x="252234" y="0"/>
                </a:lnTo>
                <a:close/>
              </a:path>
              <a:path w="3620134" h="232410">
                <a:moveTo>
                  <a:pt x="3619741" y="0"/>
                </a:moveTo>
                <a:lnTo>
                  <a:pt x="3367506" y="0"/>
                </a:lnTo>
                <a:lnTo>
                  <a:pt x="3619741" y="232041"/>
                </a:lnTo>
                <a:lnTo>
                  <a:pt x="3619741" y="0"/>
                </a:lnTo>
                <a:close/>
              </a:path>
            </a:pathLst>
          </a:custGeom>
          <a:solidFill>
            <a:srgbClr val="EE5E2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object 33"/>
          <p:cNvSpPr txBox="1"/>
          <p:nvPr/>
        </p:nvSpPr>
        <p:spPr>
          <a:xfrm>
            <a:off x="988234" y="5750059"/>
            <a:ext cx="10211435" cy="312073"/>
          </a:xfrm>
          <a:prstGeom prst="rect">
            <a:avLst/>
          </a:prstGeom>
          <a:solidFill>
            <a:srgbClr val="D9DEDF"/>
          </a:solidFill>
        </p:spPr>
        <p:txBody>
          <a:bodyPr vert="horz" wrap="square" lIns="0" tIns="0" rIns="0" bIns="0" rtlCol="0">
            <a:spAutoFit/>
          </a:bodyPr>
          <a:lstStyle/>
          <a:p>
            <a:pPr marL="168910" marR="0" lvl="0" indent="0" algn="l" defTabSz="914400" rtl="0" eaLnBrk="1" fontAlgn="auto" latinLnBrk="0" hangingPunct="1">
              <a:lnSpc>
                <a:spcPts val="2380"/>
              </a:lnSpc>
              <a:spcBef>
                <a:spcPts val="0"/>
              </a:spcBef>
              <a:spcAft>
                <a:spcPts val="0"/>
              </a:spcAft>
              <a:buClrTx/>
              <a:buSzTx/>
              <a:buFontTx/>
              <a:buNone/>
              <a:tabLst/>
              <a:defRPr/>
            </a:pPr>
            <a:r>
              <a:rPr kumimoji="0" sz="2400" b="1" i="0" u="none" strike="noStrike" kern="1200" cap="none" spc="0" normalizeH="0" baseline="0" noProof="0">
                <a:ln>
                  <a:noFill/>
                </a:ln>
                <a:solidFill>
                  <a:srgbClr val="58595B"/>
                </a:solidFill>
                <a:effectLst/>
                <a:uLnTx/>
                <a:uFillTx/>
                <a:latin typeface="Calibri" panose="020F0502020204030204"/>
                <a:ea typeface="+mn-ea"/>
                <a:cs typeface="Arial" panose="020B0604020202020204" pitchFamily="34" charset="0"/>
              </a:rPr>
              <a:t>Focus on agriculture and the green economy</a:t>
            </a:r>
            <a:endParaRPr kumimoji="0" sz="24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4" name="object 7">
            <a:extLst>
              <a:ext uri="{FF2B5EF4-FFF2-40B4-BE49-F238E27FC236}">
                <a16:creationId xmlns:a16="http://schemas.microsoft.com/office/drawing/2014/main" id="{6009AEF2-9E1F-AA88-4CCB-ABBCFB0FC5E9}"/>
              </a:ext>
            </a:extLst>
          </p:cNvPr>
          <p:cNvSpPr txBox="1">
            <a:spLocks/>
          </p:cNvSpPr>
          <p:nvPr/>
        </p:nvSpPr>
        <p:spPr>
          <a:xfrm>
            <a:off x="1200234" y="3716239"/>
            <a:ext cx="2080116" cy="289823"/>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Bold"/>
                <a:ea typeface="+mj-ea"/>
                <a:cs typeface="Arial"/>
              </a:rPr>
              <a:t>Results domain 1</a:t>
            </a:r>
            <a:endParaRPr kumimoji="0" lang="en-US" sz="1800" b="1" i="0" u="none" strike="noStrike" kern="0" cap="none" spc="0" normalizeH="0" baseline="0" noProof="0">
              <a:ln>
                <a:noFill/>
              </a:ln>
              <a:solidFill>
                <a:prstClr val="white"/>
              </a:solidFill>
              <a:effectLst/>
              <a:uLnTx/>
              <a:uFillTx/>
              <a:latin typeface="Calibri" panose="020F0502020204030204"/>
              <a:ea typeface="+mj-ea"/>
              <a:cs typeface="Arial"/>
            </a:endParaRPr>
          </a:p>
        </p:txBody>
      </p:sp>
      <p:sp>
        <p:nvSpPr>
          <p:cNvPr id="37" name="object 7">
            <a:extLst>
              <a:ext uri="{FF2B5EF4-FFF2-40B4-BE49-F238E27FC236}">
                <a16:creationId xmlns:a16="http://schemas.microsoft.com/office/drawing/2014/main" id="{90DF01D8-68FD-0834-A2CD-F8F4895CDFE9}"/>
              </a:ext>
            </a:extLst>
          </p:cNvPr>
          <p:cNvSpPr txBox="1">
            <a:spLocks/>
          </p:cNvSpPr>
          <p:nvPr/>
        </p:nvSpPr>
        <p:spPr>
          <a:xfrm>
            <a:off x="1200233" y="4114800"/>
            <a:ext cx="3078435" cy="1059264"/>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Improved employability of young people (especially women) through skilling and employment services</a:t>
            </a:r>
            <a:endParaRPr kumimoji="0" lang="en-US" sz="1700" b="0" i="0" u="none" strike="noStrike" kern="0" cap="none" spc="0" normalizeH="0" baseline="0" noProof="0">
              <a:ln>
                <a:noFill/>
              </a:ln>
              <a:solidFill>
                <a:prstClr val="black"/>
              </a:solidFill>
              <a:effectLst/>
              <a:uLnTx/>
              <a:uFillTx/>
              <a:latin typeface="Calibri" panose="020F0502020204030204"/>
              <a:ea typeface="+mj-ea"/>
              <a:cs typeface="Arial"/>
            </a:endParaRPr>
          </a:p>
        </p:txBody>
      </p:sp>
      <p:sp>
        <p:nvSpPr>
          <p:cNvPr id="38" name="object 7">
            <a:extLst>
              <a:ext uri="{FF2B5EF4-FFF2-40B4-BE49-F238E27FC236}">
                <a16:creationId xmlns:a16="http://schemas.microsoft.com/office/drawing/2014/main" id="{6EF90F77-8532-5C3B-586C-10B6FFA372FD}"/>
              </a:ext>
            </a:extLst>
          </p:cNvPr>
          <p:cNvSpPr txBox="1">
            <a:spLocks/>
          </p:cNvSpPr>
          <p:nvPr/>
        </p:nvSpPr>
        <p:spPr>
          <a:xfrm>
            <a:off x="4617804" y="3716239"/>
            <a:ext cx="2080116" cy="289823"/>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Bold"/>
                <a:ea typeface="+mj-ea"/>
                <a:cs typeface="Arial"/>
              </a:rPr>
              <a:t>Results domain 2</a:t>
            </a:r>
            <a:endParaRPr kumimoji="0" lang="en-US" sz="1800" b="1" i="0" u="none" strike="noStrike" kern="0" cap="none" spc="0" normalizeH="0" baseline="0" noProof="0">
              <a:ln>
                <a:noFill/>
              </a:ln>
              <a:solidFill>
                <a:prstClr val="white"/>
              </a:solidFill>
              <a:effectLst/>
              <a:uLnTx/>
              <a:uFillTx/>
              <a:latin typeface="Calibri" panose="020F0502020204030204"/>
              <a:ea typeface="+mj-ea"/>
              <a:cs typeface="Arial"/>
            </a:endParaRPr>
          </a:p>
        </p:txBody>
      </p:sp>
      <p:sp>
        <p:nvSpPr>
          <p:cNvPr id="39" name="object 7">
            <a:extLst>
              <a:ext uri="{FF2B5EF4-FFF2-40B4-BE49-F238E27FC236}">
                <a16:creationId xmlns:a16="http://schemas.microsoft.com/office/drawing/2014/main" id="{15F1F3C1-1B18-B755-C998-72519D372A54}"/>
              </a:ext>
            </a:extLst>
          </p:cNvPr>
          <p:cNvSpPr txBox="1">
            <a:spLocks/>
          </p:cNvSpPr>
          <p:nvPr/>
        </p:nvSpPr>
        <p:spPr>
          <a:xfrm>
            <a:off x="4617803" y="4114800"/>
            <a:ext cx="3063756" cy="797654"/>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Increased gainful self- employment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through entrepreneurship</a:t>
            </a:r>
            <a:endParaRPr kumimoji="0" lang="en-US" sz="1700" b="0" i="0" u="none" strike="noStrike" kern="0" cap="none" spc="0" normalizeH="0" baseline="0" noProof="0">
              <a:ln>
                <a:noFill/>
              </a:ln>
              <a:solidFill>
                <a:prstClr val="black"/>
              </a:solidFill>
              <a:effectLst/>
              <a:uLnTx/>
              <a:uFillTx/>
              <a:latin typeface="Calibri" panose="020F0502020204030204"/>
              <a:ea typeface="+mj-ea"/>
              <a:cs typeface="Arial"/>
            </a:endParaRPr>
          </a:p>
        </p:txBody>
      </p:sp>
      <p:sp>
        <p:nvSpPr>
          <p:cNvPr id="40" name="object 7">
            <a:extLst>
              <a:ext uri="{FF2B5EF4-FFF2-40B4-BE49-F238E27FC236}">
                <a16:creationId xmlns:a16="http://schemas.microsoft.com/office/drawing/2014/main" id="{0A589454-B991-070F-C351-0699499FE54D}"/>
              </a:ext>
            </a:extLst>
          </p:cNvPr>
          <p:cNvSpPr txBox="1">
            <a:spLocks/>
          </p:cNvSpPr>
          <p:nvPr/>
        </p:nvSpPr>
        <p:spPr>
          <a:xfrm>
            <a:off x="7943934" y="3716239"/>
            <a:ext cx="2080116" cy="289823"/>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Bold"/>
                <a:ea typeface="+mj-ea"/>
                <a:cs typeface="Arial"/>
              </a:rPr>
              <a:t>Results domain 3</a:t>
            </a:r>
            <a:endParaRPr kumimoji="0" lang="en-US" sz="1800" b="1" i="0" u="none" strike="noStrike" kern="0" cap="none" spc="0" normalizeH="0" baseline="0" noProof="0">
              <a:ln>
                <a:noFill/>
              </a:ln>
              <a:solidFill>
                <a:prstClr val="white"/>
              </a:solidFill>
              <a:effectLst/>
              <a:uLnTx/>
              <a:uFillTx/>
              <a:latin typeface="Calibri" panose="020F0502020204030204"/>
              <a:ea typeface="+mj-ea"/>
              <a:cs typeface="Arial"/>
            </a:endParaRPr>
          </a:p>
        </p:txBody>
      </p:sp>
      <p:sp>
        <p:nvSpPr>
          <p:cNvPr id="41" name="object 7">
            <a:extLst>
              <a:ext uri="{FF2B5EF4-FFF2-40B4-BE49-F238E27FC236}">
                <a16:creationId xmlns:a16="http://schemas.microsoft.com/office/drawing/2014/main" id="{ADB7D330-71D9-93F5-2CCA-C3DA9A06ABCF}"/>
              </a:ext>
            </a:extLst>
          </p:cNvPr>
          <p:cNvSpPr txBox="1">
            <a:spLocks/>
          </p:cNvSpPr>
          <p:nvPr/>
        </p:nvSpPr>
        <p:spPr>
          <a:xfrm>
            <a:off x="7943933" y="4114800"/>
            <a:ext cx="3047833" cy="797654"/>
          </a:xfrm>
          <a:prstGeom prst="rect">
            <a:avLst/>
          </a:prstGeom>
        </p:spPr>
        <p:txBody>
          <a:bodyPr vert="horz" wrap="square" lIns="0" tIns="12700" rIns="0" bIns="0" rtlCol="0">
            <a:spAutoFit/>
          </a:bodyPr>
          <a:lstStyle>
            <a:lvl1pPr>
              <a:defRPr sz="4600" b="1" i="0">
                <a:solidFill>
                  <a:schemeClr val="bg1"/>
                </a:solidFill>
                <a:latin typeface="Arial"/>
                <a:ea typeface="+mj-ea"/>
                <a:cs typeface="Arial"/>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Increased productivity &amp;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sustainability of existing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black"/>
                </a:solidFill>
                <a:effectLst/>
                <a:uLnTx/>
                <a:uFillTx/>
                <a:latin typeface="Calibri" panose="020F0502020204030204" pitchFamily="34" charset="0"/>
                <a:ea typeface="+mj-ea"/>
                <a:cs typeface="Arial"/>
              </a:rPr>
              <a:t>businesses</a:t>
            </a:r>
            <a:endParaRPr kumimoji="0" lang="en-US" sz="1700" b="0" i="0" u="none" strike="noStrike" kern="0" cap="none" spc="0" normalizeH="0" baseline="0" noProof="0">
              <a:ln>
                <a:noFill/>
              </a:ln>
              <a:solidFill>
                <a:prstClr val="black"/>
              </a:solidFill>
              <a:effectLst/>
              <a:uLnTx/>
              <a:uFillTx/>
              <a:latin typeface="Calibri" panose="020F0502020204030204"/>
              <a:ea typeface="+mj-ea"/>
              <a:cs typeface="Arial"/>
            </a:endParaRPr>
          </a:p>
        </p:txBody>
      </p:sp>
      <p:cxnSp>
        <p:nvCxnSpPr>
          <p:cNvPr id="43" name="Straight Connector 42">
            <a:extLst>
              <a:ext uri="{FF2B5EF4-FFF2-40B4-BE49-F238E27FC236}">
                <a16:creationId xmlns:a16="http://schemas.microsoft.com/office/drawing/2014/main" id="{96B2DC7A-BCE8-EBA1-6763-B5CBA706DC98}"/>
              </a:ext>
            </a:extLst>
          </p:cNvPr>
          <p:cNvCxnSpPr/>
          <p:nvPr/>
        </p:nvCxnSpPr>
        <p:spPr>
          <a:xfrm>
            <a:off x="4392725" y="1339545"/>
            <a:ext cx="0" cy="4399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722BE7F-EAD3-6200-5767-0D31C041B603}"/>
              </a:ext>
            </a:extLst>
          </p:cNvPr>
          <p:cNvCxnSpPr/>
          <p:nvPr/>
        </p:nvCxnSpPr>
        <p:spPr>
          <a:xfrm>
            <a:off x="7798865" y="1339545"/>
            <a:ext cx="0" cy="4399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8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1376-2565-0175-B113-7C6E209DCDB4}"/>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4F8B02A9-718F-51EB-1005-EAFA40408559}"/>
              </a:ext>
            </a:extLst>
          </p:cNvPr>
          <p:cNvPicPr>
            <a:picLocks noChangeAspect="1"/>
          </p:cNvPicPr>
          <p:nvPr/>
        </p:nvPicPr>
        <p:blipFill>
          <a:blip r:embed="rId2"/>
          <a:stretch>
            <a:fillRect/>
          </a:stretch>
        </p:blipFill>
        <p:spPr>
          <a:xfrm>
            <a:off x="0" y="31307"/>
            <a:ext cx="12192000" cy="6795386"/>
          </a:xfrm>
          <a:prstGeom prst="rect">
            <a:avLst/>
          </a:prstGeom>
        </p:spPr>
      </p:pic>
    </p:spTree>
    <p:extLst>
      <p:ext uri="{BB962C8B-B14F-4D97-AF65-F5344CB8AC3E}">
        <p14:creationId xmlns:p14="http://schemas.microsoft.com/office/powerpoint/2010/main" val="414996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2. Objectives of the call</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lnSpcReduction="10000"/>
          </a:bodyPr>
          <a:lstStyle/>
          <a:p>
            <a:pPr marL="0" indent="0">
              <a:buNone/>
            </a:pPr>
            <a:endParaRPr lang="en-US" dirty="0"/>
          </a:p>
          <a:p>
            <a:pPr marL="267970" indent="-267970">
              <a:buNone/>
            </a:pPr>
            <a:r>
              <a:rPr lang="en-US" dirty="0">
                <a:ea typeface="+mn-lt"/>
                <a:cs typeface="+mn-lt"/>
              </a:rPr>
              <a:t>Guidelines, annexes, clarifications (Q&amp;A) and all other communication:</a:t>
            </a:r>
          </a:p>
          <a:p>
            <a:pPr marL="267970" indent="-267970">
              <a:buNone/>
            </a:pPr>
            <a:r>
              <a:rPr lang="en-US" dirty="0">
                <a:ea typeface="+mn-lt"/>
                <a:cs typeface="+mn-lt"/>
                <a:hlinkClick r:id="rId2"/>
              </a:rPr>
              <a:t>https://www.enabel.be/grants/</a:t>
            </a:r>
            <a:r>
              <a:rPr lang="en-US" dirty="0">
                <a:ea typeface="+mn-lt"/>
                <a:cs typeface="+mn-lt"/>
              </a:rPr>
              <a:t> </a:t>
            </a:r>
          </a:p>
          <a:p>
            <a:pPr marL="267970" indent="-267970">
              <a:buNone/>
            </a:pPr>
            <a:endParaRPr lang="en-US" dirty="0"/>
          </a:p>
          <a:p>
            <a:pPr marL="0" indent="0">
              <a:buNone/>
            </a:pPr>
            <a:r>
              <a:rPr lang="en-US" b="1" dirty="0"/>
              <a:t>Call reference number</a:t>
            </a:r>
            <a:r>
              <a:rPr lang="en-US" dirty="0"/>
              <a:t>: UGA22007-10045 </a:t>
            </a:r>
          </a:p>
          <a:p>
            <a:pPr marL="0" indent="0">
              <a:buNone/>
            </a:pPr>
            <a:endParaRPr lang="en-US" b="1" dirty="0"/>
          </a:p>
          <a:p>
            <a:pPr marL="0" indent="0">
              <a:buNone/>
            </a:pPr>
            <a:r>
              <a:rPr lang="en-US" b="1" dirty="0"/>
              <a:t>Call Title: </a:t>
            </a:r>
            <a:r>
              <a:rPr lang="en-US" dirty="0"/>
              <a:t>SKILLS DEVELOPMENT FOR INCREASED EMPLOYABILITY OF VULNERABLE YOUTH, WOMEN AND GIRLS IN BUSOGA REGION</a:t>
            </a:r>
          </a:p>
          <a:p>
            <a:pPr marL="0" indent="0">
              <a:buNone/>
            </a:pPr>
            <a:endParaRPr lang="en-US" dirty="0"/>
          </a:p>
        </p:txBody>
      </p:sp>
    </p:spTree>
    <p:extLst>
      <p:ext uri="{BB962C8B-B14F-4D97-AF65-F5344CB8AC3E}">
        <p14:creationId xmlns:p14="http://schemas.microsoft.com/office/powerpoint/2010/main" val="2772858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2. Call Objectives </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r>
              <a:rPr lang="en-US" b="1" dirty="0"/>
              <a:t>General objective</a:t>
            </a:r>
            <a:r>
              <a:rPr lang="en-US" dirty="0"/>
              <a:t> </a:t>
            </a:r>
            <a:endParaRPr lang="en-US">
              <a:ea typeface="Calibri"/>
              <a:cs typeface="Calibri"/>
            </a:endParaRPr>
          </a:p>
          <a:p>
            <a:pPr marL="0" indent="0">
              <a:buNone/>
            </a:pPr>
            <a:r>
              <a:rPr lang="en-US" dirty="0">
                <a:latin typeface="Calibri"/>
                <a:ea typeface="Calibri"/>
                <a:cs typeface="Calibri"/>
              </a:rPr>
              <a:t>Improve livelihoods of 2000 vulnerable youth through enhanced access to quality, demand-driven skills development and employment support services</a:t>
            </a:r>
            <a:endParaRPr lang="en-US">
              <a:ea typeface="Calibri"/>
              <a:cs typeface="Calibri"/>
            </a:endParaRPr>
          </a:p>
          <a:p>
            <a:pPr marL="400050" lvl="1" indent="0">
              <a:buNone/>
            </a:pPr>
            <a:endParaRPr lang="en-US" sz="2800" dirty="0">
              <a:ea typeface="Calibri"/>
              <a:cs typeface="Calibri"/>
            </a:endParaRPr>
          </a:p>
          <a:p>
            <a:pPr marL="0" indent="0">
              <a:buNone/>
            </a:pPr>
            <a:r>
              <a:rPr lang="en-US" b="1" dirty="0"/>
              <a:t>Specific objectives</a:t>
            </a:r>
            <a:r>
              <a:rPr lang="en-US" dirty="0"/>
              <a:t>  </a:t>
            </a:r>
            <a:endParaRPr lang="en-US" dirty="0">
              <a:latin typeface="Calibri"/>
              <a:ea typeface="Calibri"/>
              <a:cs typeface="Calibri"/>
            </a:endParaRPr>
          </a:p>
          <a:p>
            <a:pPr marL="0" indent="0">
              <a:buNone/>
            </a:pPr>
            <a:r>
              <a:rPr lang="en-US" dirty="0">
                <a:latin typeface="Calibri"/>
                <a:ea typeface="Calibri"/>
                <a:cs typeface="Calibri"/>
              </a:rPr>
              <a:t>The provision of skills development is more equitable, qualitative, innovative, and </a:t>
            </a:r>
            <a:r>
              <a:rPr lang="en-US" dirty="0" err="1">
                <a:latin typeface="Calibri"/>
                <a:ea typeface="Calibri"/>
                <a:cs typeface="Calibri"/>
              </a:rPr>
              <a:t>labour</a:t>
            </a:r>
            <a:r>
              <a:rPr lang="en-US" dirty="0">
                <a:latin typeface="Calibri"/>
                <a:ea typeface="Calibri"/>
                <a:cs typeface="Calibri"/>
              </a:rPr>
              <a:t> market-driven for increased employment opportunities</a:t>
            </a:r>
          </a:p>
        </p:txBody>
      </p:sp>
    </p:spTree>
    <p:extLst>
      <p:ext uri="{BB962C8B-B14F-4D97-AF65-F5344CB8AC3E}">
        <p14:creationId xmlns:p14="http://schemas.microsoft.com/office/powerpoint/2010/main" val="405653332"/>
      </p:ext>
    </p:extLst>
  </p:cSld>
  <p:clrMapOvr>
    <a:masterClrMapping/>
  </p:clrMapOvr>
</p:sld>
</file>

<file path=ppt/theme/theme1.xml><?xml version="1.0" encoding="utf-8"?>
<a:theme xmlns:a="http://schemas.openxmlformats.org/drawingml/2006/main" name="CTB-17-18908-powerpoint 80%-ab-1512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17-18908-Powerpoint EN 16-9-bhf-211217" id="{335357C0-1979-43F0-BC35-E1F291AF7570}" vid="{03EE0CA4-CCBB-4399-9A84-D626D8142D6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Enabel_document" ma:contentTypeID="0x010100A054E23CC720224AB55CD5109E0645C000D68A28B51D514D40849FE8116A39ECA6" ma:contentTypeVersion="31" ma:contentTypeDescription="Een nieuw document maken." ma:contentTypeScope="" ma:versionID="9d48229f2c5c94383ccf6d74e610130e">
  <xsd:schema xmlns:xsd="http://www.w3.org/2001/XMLSchema" xmlns:xs="http://www.w3.org/2001/XMLSchema" xmlns:p="http://schemas.microsoft.com/office/2006/metadata/properties" xmlns:ns1="http://schemas.microsoft.com/sharepoint/v3" xmlns:ns2="508ba6eb-9e09-4fd5-92f2-2d9921329f2d" xmlns:ns3="14a9c00f-d9e3-4eb9-aad3-f69239d17d9c" xmlns:ns4="3a2cca07-d411-4b48-b7e8-c526dfd39ce0" xmlns:ns5="702fbd75-83ea-491b-9326-cd04ce73097a" xmlns:ns6="f3391a51-24a2-4aff-bc36-b8bafdb70464" targetNamespace="http://schemas.microsoft.com/office/2006/metadata/properties" ma:root="true" ma:fieldsID="76dfa5afbe619a163f5273b8798fdddd" ns1:_="" ns2:_="" ns3:_="" ns4:_="" ns5:_="" ns6:_="">
    <xsd:import namespace="http://schemas.microsoft.com/sharepoint/v3"/>
    <xsd:import namespace="508ba6eb-9e09-4fd5-92f2-2d9921329f2d"/>
    <xsd:import namespace="14a9c00f-d9e3-4eb9-aad3-f69239d17d9c"/>
    <xsd:import namespace="3a2cca07-d411-4b48-b7e8-c526dfd39ce0"/>
    <xsd:import namespace="702fbd75-83ea-491b-9326-cd04ce73097a"/>
    <xsd:import namespace="f3391a51-24a2-4aff-bc36-b8bafdb70464"/>
    <xsd:element name="properties">
      <xsd:complexType>
        <xsd:sequence>
          <xsd:element name="documentManagement">
            <xsd:complexType>
              <xsd:all>
                <xsd:element ref="ns2:_dlc_DocId" minOccurs="0"/>
                <xsd:element ref="ns2:_dlc_DocIdUrl" minOccurs="0"/>
                <xsd:element ref="ns2:_dlc_DocIdPersistId" minOccurs="0"/>
                <xsd:element ref="ns3:o99d250c03344da181939f0145dbc023" minOccurs="0"/>
                <xsd:element ref="ns4:TaxCatchAll" minOccurs="0"/>
                <xsd:element ref="ns4:TaxCatchAllLabel" minOccurs="0"/>
                <xsd:element ref="ns3:kecc0e8a0a3349c79c5d1d6e51bea7c3" minOccurs="0"/>
                <xsd:element ref="ns3:j50cb40f2a0941d2947e6bcbd5d19dce" minOccurs="0"/>
                <xsd:element ref="ns3:jcd7455606374210a964e5d7a999097a" minOccurs="0"/>
                <xsd:element ref="ns6:MediaServiceMetadata" minOccurs="0"/>
                <xsd:element ref="ns6:MediaServiceFastMetadata" minOccurs="0"/>
                <xsd:element ref="ns6:MediaServiceAutoKeyPoints" minOccurs="0"/>
                <xsd:element ref="ns6:MediaServiceDateTaken" minOccurs="0"/>
                <xsd:element ref="ns6:MediaServiceAutoTags" minOccurs="0"/>
                <xsd:element ref="ns6:MediaLengthInSeconds" minOccurs="0"/>
                <xsd:element ref="ns6:MediaServiceOCR" minOccurs="0"/>
                <xsd:element ref="ns6:MediaServiceGenerationTime" minOccurs="0"/>
                <xsd:element ref="ns6:MediaServiceEventHashCode" minOccurs="0"/>
                <xsd:element ref="ns5:SharedWithUsers" minOccurs="0"/>
                <xsd:element ref="ns5:SharedWithDetails" minOccurs="0"/>
                <xsd:element ref="ns6:MediaServiceLocation" minOccurs="0"/>
                <xsd:element ref="ns1:_ip_UnifiedCompliancePolicyProperties" minOccurs="0"/>
                <xsd:element ref="ns1:_ip_UnifiedCompliancePolicyUIAction" minOccurs="0"/>
                <xsd:element ref="ns6:lcf76f155ced4ddcb4097134ff3c332f" minOccurs="0"/>
                <xsd:element ref="ns6:MediaServiceObjectDetectorVersions" minOccurs="0"/>
                <xsd:element ref="ns6: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3" nillable="true" ma:displayName="Eigenschappen van het geïntegreerd beleid voor naleving" ma:hidden="true" ma:internalName="_ip_UnifiedCompliancePolicyProperties">
      <xsd:simpleType>
        <xsd:restriction base="dms:Note"/>
      </xsd:simpleType>
    </xsd:element>
    <xsd:element name="_ip_UnifiedCompliancePolicyUIAction" ma:index="34"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8ba6eb-9e09-4fd5-92f2-2d9921329f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4a9c00f-d9e3-4eb9-aad3-f69239d17d9c" elementFormDefault="qualified">
    <xsd:import namespace="http://schemas.microsoft.com/office/2006/documentManagement/types"/>
    <xsd:import namespace="http://schemas.microsoft.com/office/infopath/2007/PartnerControls"/>
    <xsd:element name="o99d250c03344da181939f0145dbc023" ma:index="11" nillable="true" ma:taxonomy="true" ma:internalName="o99d250c03344da181939f0145dbc023" ma:taxonomyFieldName="Document_Language" ma:displayName="Document_Language" ma:readOnly="false" ma:default="2;#EN|eb0f068f-7d92-44c4-a2e1-052290512cff" ma:fieldId="{899d250c-0334-4da1-8193-9f0145dbc023}" ma:sspId="60552f54-6c29-411d-8801-9a0c08c1a1a0" ma:termSetId="df09f262-5bd0-48f7-8ff9-66e612052d7c" ma:anchorId="00000000-0000-0000-0000-000000000000" ma:open="false" ma:isKeyword="false">
      <xsd:complexType>
        <xsd:sequence>
          <xsd:element ref="pc:Terms" minOccurs="0" maxOccurs="1"/>
        </xsd:sequence>
      </xsd:complexType>
    </xsd:element>
    <xsd:element name="kecc0e8a0a3349c79c5d1d6e51bea7c3" ma:index="15" nillable="true" ma:taxonomy="true" ma:internalName="kecc0e8a0a3349c79c5d1d6e51bea7c3" ma:taxonomyFieldName="Document_Status" ma:displayName="Document_Status" ma:readOnly="false" ma:default="" ma:fieldId="{4ecc0e8a-0a33-49c7-9c5d-1d6e51bea7c3}" ma:sspId="60552f54-6c29-411d-8801-9a0c08c1a1a0" ma:termSetId="44d061db-62b2-4b12-a4d8-975f9639cbdb" ma:anchorId="00000000-0000-0000-0000-000000000000" ma:open="false" ma:isKeyword="false">
      <xsd:complexType>
        <xsd:sequence>
          <xsd:element ref="pc:Terms" minOccurs="0" maxOccurs="1"/>
        </xsd:sequence>
      </xsd:complexType>
    </xsd:element>
    <xsd:element name="j50cb40f2a0941d2947e6bcbd5d19dce" ma:index="17" nillable="true" ma:taxonomy="true" ma:internalName="j50cb40f2a0941d2947e6bcbd5d19dce" ma:taxonomyFieldName="Document_Type" ma:displayName="Document_Type" ma:readOnly="false" ma:default="" ma:fieldId="{350cb40f-2a09-41d2-947e-6bcbd5d19dce}" ma:sspId="60552f54-6c29-411d-8801-9a0c08c1a1a0" ma:termSetId="33f81917-df70-4c8b-9cac-ffa47dc2aabf" ma:anchorId="00000000-0000-0000-0000-000000000000" ma:open="false" ma:isKeyword="false">
      <xsd:complexType>
        <xsd:sequence>
          <xsd:element ref="pc:Terms" minOccurs="0" maxOccurs="1"/>
        </xsd:sequence>
      </xsd:complexType>
    </xsd:element>
    <xsd:element name="jcd7455606374210a964e5d7a999097a" ma:index="19" nillable="true" ma:taxonomy="true" ma:internalName="jcd7455606374210a964e5d7a999097a" ma:taxonomyFieldName="Country" ma:displayName="Country" ma:readOnly="false" ma:default="1;#UGA|1e7ef116-7281-487b-a68a-9c110788cf77" ma:fieldId="{3cd74556-0637-4210-a964-e5d7a999097a}" ma:sspId="60552f54-6c29-411d-8801-9a0c08c1a1a0" ma:termSetId="a5b2ccc0-0626-4c6c-a942-5ad76bcb68f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2cca07-d411-4b48-b7e8-c526dfd39ce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3defffb-d34b-4a84-9a51-64a1835147bf}" ma:internalName="TaxCatchAll" ma:showField="CatchAllData" ma:web="702fbd75-83ea-491b-9326-cd04ce73097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3defffb-d34b-4a84-9a51-64a1835147bf}" ma:internalName="TaxCatchAllLabel" ma:readOnly="true" ma:showField="CatchAllDataLabel" ma:web="702fbd75-83ea-491b-9326-cd04ce7309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2fbd75-83ea-491b-9326-cd04ce73097a" elementFormDefault="qualified">
    <xsd:import namespace="http://schemas.microsoft.com/office/2006/documentManagement/types"/>
    <xsd:import namespace="http://schemas.microsoft.com/office/infopath/2007/PartnerControls"/>
    <xsd:element name="SharedWithUsers" ma:index="3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391a51-24a2-4aff-bc36-b8bafdb70464"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lcf76f155ced4ddcb4097134ff3c332f" ma:index="36" nillable="true" ma:taxonomy="true" ma:internalName="lcf76f155ced4ddcb4097134ff3c332f" ma:taxonomyFieldName="MediaServiceImageTags" ma:displayName="Afbeeldingtags" ma:readOnly="false" ma:fieldId="{5cf76f15-5ced-4ddc-b409-7134ff3c332f}" ma:taxonomyMulti="true" ma:sspId="60552f54-6c29-411d-8801-9a0c08c1a1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o99d250c03344da181939f0145dbc023 xmlns="14a9c00f-d9e3-4eb9-aad3-f69239d17d9c">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eb0f068f-7d92-44c4-a2e1-052290512cff</TermId>
        </TermInfo>
      </Terms>
    </o99d250c03344da181939f0145dbc023>
    <TaxCatchAll xmlns="3a2cca07-d411-4b48-b7e8-c526dfd39ce0">
      <Value>5</Value>
      <Value>1</Value>
    </TaxCatchAll>
    <jcd7455606374210a964e5d7a999097a xmlns="14a9c00f-d9e3-4eb9-aad3-f69239d17d9c">
      <Terms xmlns="http://schemas.microsoft.com/office/infopath/2007/PartnerControls">
        <TermInfo xmlns="http://schemas.microsoft.com/office/infopath/2007/PartnerControls">
          <TermName xmlns="http://schemas.microsoft.com/office/infopath/2007/PartnerControls">UGA</TermName>
          <TermId xmlns="http://schemas.microsoft.com/office/infopath/2007/PartnerControls">1e7ef116-7281-487b-a68a-9c110788cf77</TermId>
        </TermInfo>
      </Terms>
    </jcd7455606374210a964e5d7a999097a>
    <_ip_UnifiedCompliancePolicyProperties xmlns="http://schemas.microsoft.com/sharepoint/v3" xsi:nil="true"/>
    <lcf76f155ced4ddcb4097134ff3c332f xmlns="f3391a51-24a2-4aff-bc36-b8bafdb70464">
      <Terms xmlns="http://schemas.microsoft.com/office/infopath/2007/PartnerControls"/>
    </lcf76f155ced4ddcb4097134ff3c332f>
    <j50cb40f2a0941d2947e6bcbd5d19dce xmlns="14a9c00f-d9e3-4eb9-aad3-f69239d17d9c">
      <Terms xmlns="http://schemas.microsoft.com/office/infopath/2007/PartnerControls"/>
    </j50cb40f2a0941d2947e6bcbd5d19dce>
    <kecc0e8a0a3349c79c5d1d6e51bea7c3 xmlns="14a9c00f-d9e3-4eb9-aad3-f69239d17d9c">
      <Terms xmlns="http://schemas.microsoft.com/office/infopath/2007/PartnerControls"/>
    </kecc0e8a0a3349c79c5d1d6e51bea7c3>
    <_dlc_DocId xmlns="508ba6eb-9e09-4fd5-92f2-2d9921329f2d">UGAENABEL-403665430-267429</_dlc_DocId>
    <_dlc_DocIdUrl xmlns="508ba6eb-9e09-4fd5-92f2-2d9921329f2d">
      <Url>https://enabelbe.sharepoint.com/sites/UGA/_layouts/15/DocIdRedir.aspx?ID=UGAENABEL-403665430-267429</Url>
      <Description>UGAENABEL-403665430-267429</Description>
    </_dlc_DocIdUrl>
  </documentManagement>
</p:properties>
</file>

<file path=customXml/itemProps1.xml><?xml version="1.0" encoding="utf-8"?>
<ds:datastoreItem xmlns:ds="http://schemas.openxmlformats.org/officeDocument/2006/customXml" ds:itemID="{2554850C-AEE9-449A-ACD3-77DBA9F5F189}">
  <ds:schemaRefs>
    <ds:schemaRef ds:uri="http://schemas.microsoft.com/sharepoint/events"/>
  </ds:schemaRefs>
</ds:datastoreItem>
</file>

<file path=customXml/itemProps2.xml><?xml version="1.0" encoding="utf-8"?>
<ds:datastoreItem xmlns:ds="http://schemas.openxmlformats.org/officeDocument/2006/customXml" ds:itemID="{04F58D62-F6F8-45B0-BA95-A9896E7221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8ba6eb-9e09-4fd5-92f2-2d9921329f2d"/>
    <ds:schemaRef ds:uri="14a9c00f-d9e3-4eb9-aad3-f69239d17d9c"/>
    <ds:schemaRef ds:uri="3a2cca07-d411-4b48-b7e8-c526dfd39ce0"/>
    <ds:schemaRef ds:uri="702fbd75-83ea-491b-9326-cd04ce73097a"/>
    <ds:schemaRef ds:uri="f3391a51-24a2-4aff-bc36-b8bafdb70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494CC5-6423-4001-B28C-00A5E70906BC}">
  <ds:schemaRefs>
    <ds:schemaRef ds:uri="http://schemas.microsoft.com/sharepoint/v3/contenttype/forms"/>
  </ds:schemaRefs>
</ds:datastoreItem>
</file>

<file path=customXml/itemProps4.xml><?xml version="1.0" encoding="utf-8"?>
<ds:datastoreItem xmlns:ds="http://schemas.openxmlformats.org/officeDocument/2006/customXml" ds:itemID="{42846C81-1955-4CEE-9D68-A30262C70901}">
  <ds:schemaRefs>
    <ds:schemaRef ds:uri="14a9c00f-d9e3-4eb9-aad3-f69239d17d9c"/>
    <ds:schemaRef ds:uri="3a2cca07-d411-4b48-b7e8-c526dfd39ce0"/>
    <ds:schemaRef ds:uri="508ba6eb-9e09-4fd5-92f2-2d9921329f2d"/>
    <ds:schemaRef ds:uri="702fbd75-83ea-491b-9326-cd04ce73097a"/>
    <ds:schemaRef ds:uri="f3391a51-24a2-4aff-bc36-b8bafdb704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10069</TotalTime>
  <Words>3984</Words>
  <Application>Microsoft Office PowerPoint</Application>
  <PresentationFormat>Widescreen</PresentationFormat>
  <Paragraphs>600</Paragraphs>
  <Slides>57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57</vt:i4>
      </vt:variant>
    </vt:vector>
  </HeadingPairs>
  <TitlesOfParts>
    <vt:vector size="70" baseType="lpstr">
      <vt:lpstr>Arial</vt:lpstr>
      <vt:lpstr>Arial</vt:lpstr>
      <vt:lpstr>Arial,Sans-Serif</vt:lpstr>
      <vt:lpstr>ArialMT</vt:lpstr>
      <vt:lpstr>Calibri</vt:lpstr>
      <vt:lpstr>Calibri-Bold</vt:lpstr>
      <vt:lpstr>Courier New</vt:lpstr>
      <vt:lpstr>Georgia</vt:lpstr>
      <vt:lpstr>Symbol</vt:lpstr>
      <vt:lpstr>SymbolMT</vt:lpstr>
      <vt:lpstr>Times New Roman</vt:lpstr>
      <vt:lpstr>Wingdings</vt:lpstr>
      <vt:lpstr>CTB-17-18908-powerpoint 80%-ab-151217</vt:lpstr>
      <vt:lpstr>Call For Proposals SKILLS DEVELOPMENT FOR INCREASED EMPLOYABILITY OF VULNERABLE YOUTH, WOMEN AND GIRLS IN BUSOGA REGION</vt:lpstr>
      <vt:lpstr>Presentation outline</vt:lpstr>
      <vt:lpstr>1. Introduction </vt:lpstr>
      <vt:lpstr>1. Cn't Introduction</vt:lpstr>
      <vt:lpstr>1. Cn't Introduction </vt:lpstr>
      <vt:lpstr>1. WeWork: Green and Decent Jobs for Youth</vt:lpstr>
      <vt:lpstr>PowerPoint Presentation</vt:lpstr>
      <vt:lpstr>2. Objectives of the call</vt:lpstr>
      <vt:lpstr>2. Call Objectives </vt:lpstr>
      <vt:lpstr>2. Call Objectives </vt:lpstr>
      <vt:lpstr>2. SDF basket</vt:lpstr>
      <vt:lpstr>2. Call volume and grant amounts</vt:lpstr>
      <vt:lpstr>2. Different lots</vt:lpstr>
      <vt:lpstr>3. Admissibility criteria</vt:lpstr>
      <vt:lpstr>3a. The actors: lead applicant </vt:lpstr>
      <vt:lpstr>3a. The actors: lead applicant </vt:lpstr>
      <vt:lpstr>3a. The actors: the applicant and co-applicant(s)</vt:lpstr>
      <vt:lpstr>3a. The actors: co-applicants</vt:lpstr>
      <vt:lpstr>3a. The actors – Summary types</vt:lpstr>
      <vt:lpstr>3a. The actors: Associates</vt:lpstr>
      <vt:lpstr>3a. The actors: Contractors</vt:lpstr>
      <vt:lpstr>3b. The actions</vt:lpstr>
      <vt:lpstr>3b. The actions: Duration</vt:lpstr>
      <vt:lpstr>3b. The actions: Location</vt:lpstr>
      <vt:lpstr>3b. The actions: Target beneficiaries</vt:lpstr>
      <vt:lpstr>3b. The actions: Priority sectors</vt:lpstr>
      <vt:lpstr>3b. The actions: Priority sectors agriculture</vt:lpstr>
      <vt:lpstr>3b. The actions: Priority sectors agriculture</vt:lpstr>
      <vt:lpstr>3b. The actions: Priority sectors green economy</vt:lpstr>
      <vt:lpstr>3b. The actions: Priority sectors green economy</vt:lpstr>
      <vt:lpstr>3b. The actions: Priority sectors green economy</vt:lpstr>
      <vt:lpstr>3b. The actions: Priority sectors green economy</vt:lpstr>
      <vt:lpstr>3b. The actions: Priority Themes</vt:lpstr>
      <vt:lpstr>3b. The actions: mandatory activities</vt:lpstr>
      <vt:lpstr>3b. The actions: mandatory activities</vt:lpstr>
      <vt:lpstr>3b. The actions: Other admissible actions</vt:lpstr>
      <vt:lpstr>3b. Number of applications</vt:lpstr>
      <vt:lpstr>Questions?  sdf.grants@enabel.be</vt:lpstr>
      <vt:lpstr>3c. Admissible/Ineligible costs</vt:lpstr>
      <vt:lpstr>3c. Admissible/Ineligible costs</vt:lpstr>
      <vt:lpstr>3c. Admissible/Ineligible costs</vt:lpstr>
      <vt:lpstr>3c. Ineligible costs</vt:lpstr>
      <vt:lpstr>3c. Budget template review</vt:lpstr>
      <vt:lpstr>Questions?</vt:lpstr>
      <vt:lpstr>Contn</vt:lpstr>
      <vt:lpstr>Annex H: guideline for vulnerability selection criteria</vt:lpstr>
      <vt:lpstr>Vulnerability domains/indicators</vt:lpstr>
      <vt:lpstr>Vulnerability domains/indicators</vt:lpstr>
      <vt:lpstr>5. Concept note application</vt:lpstr>
      <vt:lpstr>5. Concept note application</vt:lpstr>
      <vt:lpstr>5. Concept note application</vt:lpstr>
      <vt:lpstr>6. Application procedure</vt:lpstr>
      <vt:lpstr>6. Submission concept notes</vt:lpstr>
      <vt:lpstr>6. Submission concept notes</vt:lpstr>
      <vt:lpstr>6. Evaluation and selection procedure – Concept notes</vt:lpstr>
      <vt:lpstr>6. Evaluation and selection procedure – Proposals</vt:lpstr>
      <vt:lpstr> Thank you!       Q&amp;A  sdf.grants@enabel.be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WeWork EU Green and Decent jobs for youth  Entry Meeting on xx/12/2023</dc:title>
  <dc:creator>DELL</dc:creator>
  <cp:lastModifiedBy>HENDRICKX, Jan</cp:lastModifiedBy>
  <cp:revision>324</cp:revision>
  <dcterms:modified xsi:type="dcterms:W3CDTF">2024-05-05T17:03:28Z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0x010100A054E23CC720224AB55CD5109E0645C000D68A28B51D514D40849FE8116A39ECA6</vt:lpwstr>
  </property>
  <property fmtid="{D5CDD505-2E9C-101B-9397-08002B2CF9AE}" pid="3" name="_dlc_DocIdItemGuid">
    <vt:lpwstr>0e1568b4-32aa-462c-8306-2e95b3fc4d2d</vt:lpwstr>
  </property>
  <property fmtid="{D5CDD505-2E9C-101B-9397-08002B2CF9AE}" pid="4" name="Document_Type">
    <vt:lpwstr/>
  </property>
  <property fmtid="{D5CDD505-2E9C-101B-9397-08002B2CF9AE}" pid="5" name="e2b781e9cad840cd89b90f5a7e989839">
    <vt:lpwstr/>
  </property>
  <property fmtid="{D5CDD505-2E9C-101B-9397-08002B2CF9AE}" pid="6" name="MediaServiceImageTags">
    <vt:lpwstr/>
  </property>
  <property fmtid="{D5CDD505-2E9C-101B-9397-08002B2CF9AE}" pid="7" name="Contract_reference">
    <vt:lpwstr/>
  </property>
  <property fmtid="{D5CDD505-2E9C-101B-9397-08002B2CF9AE}" pid="8" name="l9d65098618b4a8fbbe87718e7187e6b">
    <vt:lpwstr/>
  </property>
  <property fmtid="{D5CDD505-2E9C-101B-9397-08002B2CF9AE}" pid="9" name="Document_Status">
    <vt:lpwstr/>
  </property>
  <property fmtid="{D5CDD505-2E9C-101B-9397-08002B2CF9AE}" pid="10" name="Project_code">
    <vt:lpwstr/>
  </property>
  <property fmtid="{D5CDD505-2E9C-101B-9397-08002B2CF9AE}" pid="11" name="Document_Language">
    <vt:lpwstr>5;#EN|eb0f068f-7d92-44c4-a2e1-052290512cff</vt:lpwstr>
  </property>
  <property fmtid="{D5CDD505-2E9C-101B-9397-08002B2CF9AE}" pid="12" name="Country">
    <vt:lpwstr>1;#UGA|1e7ef116-7281-487b-a68a-9c110788cf77</vt:lpwstr>
  </property>
</Properties>
</file>