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3033" r:id="rId3"/>
    <p:sldId id="3034" r:id="rId4"/>
    <p:sldId id="3119" r:id="rId5"/>
    <p:sldId id="3115" r:id="rId6"/>
    <p:sldId id="3030" r:id="rId7"/>
    <p:sldId id="3035" r:id="rId8"/>
    <p:sldId id="3036" r:id="rId9"/>
    <p:sldId id="3037" r:id="rId10"/>
    <p:sldId id="3038" r:id="rId11"/>
    <p:sldId id="3039" r:id="rId12"/>
    <p:sldId id="3040" r:id="rId13"/>
    <p:sldId id="3041" r:id="rId14"/>
    <p:sldId id="3042" r:id="rId15"/>
    <p:sldId id="3043" r:id="rId16"/>
    <p:sldId id="3044" r:id="rId17"/>
    <p:sldId id="3046" r:id="rId18"/>
    <p:sldId id="3048" r:id="rId19"/>
    <p:sldId id="3045" r:id="rId20"/>
    <p:sldId id="271" r:id="rId21"/>
    <p:sldId id="272" r:id="rId22"/>
    <p:sldId id="273" r:id="rId23"/>
    <p:sldId id="274" r:id="rId24"/>
    <p:sldId id="275" r:id="rId25"/>
  </p:sldIdLst>
  <p:sldSz cx="12192000" cy="6858000"/>
  <p:notesSz cx="6858000" cy="9144000"/>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71" autoAdjust="0"/>
  </p:normalViewPr>
  <p:slideViewPr>
    <p:cSldViewPr snapToGrid="0">
      <p:cViewPr varScale="1">
        <p:scale>
          <a:sx n="64" d="100"/>
          <a:sy n="64" d="100"/>
        </p:scale>
        <p:origin x="88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ID4096"/>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EF6D5D-8CA4-4F02-A923-216E969E3FEB}" type="datetimeFigureOut">
              <a:rPr lang="LID4096" smtClean="0"/>
              <a:t>05/20/2025</a:t>
            </a:fld>
            <a:endParaRPr lang="LID4096"/>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ID4096"/>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ID4096"/>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70E46B-BE28-47EC-A191-84F72958A3B4}" type="slidenum">
              <a:rPr lang="LID4096" smtClean="0"/>
              <a:t>‹N°›</a:t>
            </a:fld>
            <a:endParaRPr lang="LID4096"/>
          </a:p>
        </p:txBody>
      </p:sp>
    </p:spTree>
    <p:extLst>
      <p:ext uri="{BB962C8B-B14F-4D97-AF65-F5344CB8AC3E}">
        <p14:creationId xmlns:p14="http://schemas.microsoft.com/office/powerpoint/2010/main" val="4087164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Le projet Gouvernance et Participation Citoyenne fait partie du programme de coop. Belgo-burundais. Il vise les priorités suivantes </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Le renforcement des services publics essentiels, avec un focus sur l’accès à la santé, à l’éducation post-fondamentale et à des emplois durables ;  </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Le renforcement de la lutte contre le changement climatique ; </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Le renforcement du développement rural et des pratiques agricoles durables ; </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Le renforcement de la gouvernance au sens large.</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Et s’articule autour de 5 projets. </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fr-FR" dirty="0"/>
          </a:p>
        </p:txBody>
      </p:sp>
      <p:sp>
        <p:nvSpPr>
          <p:cNvPr id="4" name="Espace réservé du numéro de diapositive 3"/>
          <p:cNvSpPr>
            <a:spLocks noGrp="1"/>
          </p:cNvSpPr>
          <p:nvPr>
            <p:ph type="sldNum" sz="quarter" idx="5"/>
          </p:nvPr>
        </p:nvSpPr>
        <p:spPr/>
        <p:txBody>
          <a:bodyPr/>
          <a:lstStyle/>
          <a:p>
            <a:fld id="{F24C261D-1966-411E-9C31-72BA4F47BB72}" type="slidenum">
              <a:rPr lang="fr-BE" smtClean="0"/>
              <a:t>3</a:t>
            </a:fld>
            <a:endParaRPr lang="fr-BE"/>
          </a:p>
        </p:txBody>
      </p:sp>
    </p:spTree>
    <p:extLst>
      <p:ext uri="{BB962C8B-B14F-4D97-AF65-F5344CB8AC3E}">
        <p14:creationId xmlns:p14="http://schemas.microsoft.com/office/powerpoint/2010/main" val="2860772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DB242-3F51-84B4-1935-A6C5C45F0C2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82593C3-2A5B-FFD7-2879-FDEB8DBFECD1}"/>
              </a:ext>
            </a:extLst>
          </p:cNvPr>
          <p:cNvSpPr>
            <a:spLocks noGrp="1" noRot="1" noChangeAspect="1"/>
          </p:cNvSpPr>
          <p:nvPr>
            <p:ph type="sldImg"/>
          </p:nvPr>
        </p:nvSpPr>
        <p:spPr>
          <a:xfrm>
            <a:off x="438150" y="1233488"/>
            <a:ext cx="5921375" cy="3332162"/>
          </a:xfrm>
        </p:spPr>
      </p:sp>
      <p:sp>
        <p:nvSpPr>
          <p:cNvPr id="3" name="Espace réservé des notes 2">
            <a:extLst>
              <a:ext uri="{FF2B5EF4-FFF2-40B4-BE49-F238E27FC236}">
                <a16:creationId xmlns:a16="http://schemas.microsoft.com/office/drawing/2014/main" id="{755C01B5-DD85-C9FE-FD05-117FDB9D3573}"/>
              </a:ext>
            </a:extLst>
          </p:cNvPr>
          <p:cNvSpPr>
            <a:spLocks noGrp="1"/>
          </p:cNvSpPr>
          <p:nvPr>
            <p:ph type="body" idx="1"/>
          </p:nvPr>
        </p:nvSpPr>
        <p:spPr/>
        <p: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Objectif : </a:t>
            </a:r>
            <a:r>
              <a:rPr lang="fr-BE" sz="2800" dirty="0">
                <a:solidFill>
                  <a:schemeClr val="bg1"/>
                </a:solidFill>
              </a:rPr>
              <a:t>Améliorer l’efficacité des politiques de développement dans les domaines d’intervention du programme de </a:t>
            </a:r>
            <a:r>
              <a:rPr lang="fr-BE" sz="2800" dirty="0" err="1">
                <a:solidFill>
                  <a:schemeClr val="bg1"/>
                </a:solidFill>
              </a:rPr>
              <a:t>cooperation</a:t>
            </a:r>
            <a:r>
              <a:rPr lang="fr-BE" sz="2800" dirty="0">
                <a:solidFill>
                  <a:schemeClr val="bg1"/>
                </a:solidFill>
              </a:rPr>
              <a:t> mais également au niveau local dans l’élaboration des PCDC. </a:t>
            </a: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Pour ce faire trois leviers d’action, au niveau central et au niveau local : </a:t>
            </a:r>
          </a:p>
          <a:p>
            <a:pPr marL="342900" lvl="0" indent="-342900" algn="just">
              <a:lnSpc>
                <a:spcPct val="107000"/>
              </a:lnSpc>
              <a:buFont typeface="Aptos" panose="020B0004020202020204" pitchFamily="34" charset="0"/>
              <a:buChar char="•"/>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Le renforcement des capacités des services de l’Etat (national, déconcentré ou décentralisé) dans les secteurs d’interventions du programme de coopération ;</a:t>
            </a:r>
          </a:p>
          <a:p>
            <a:pPr marL="678180" algn="just">
              <a:lnSpc>
                <a:spcPct val="107000"/>
              </a:lnSpc>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lvl="0" indent="-342900" algn="just">
              <a:lnSpc>
                <a:spcPct val="107000"/>
              </a:lnSpc>
              <a:buFont typeface="Aptos" panose="020B0004020202020204" pitchFamily="34" charset="0"/>
              <a:buChar char="•"/>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Le renforcement de la société civile dans sa capacité à être un interlocuteur crédible des pouvoirs publics ; </a:t>
            </a:r>
          </a:p>
          <a:p>
            <a:pPr marL="678180" algn="just">
              <a:lnSpc>
                <a:spcPct val="107000"/>
              </a:lnSpc>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lvl="0" indent="-342900" algn="just">
              <a:lnSpc>
                <a:spcPct val="107000"/>
              </a:lnSpc>
              <a:spcAft>
                <a:spcPts val="800"/>
              </a:spcAft>
              <a:buFont typeface="Aptos" panose="020B0004020202020204" pitchFamily="34" charset="0"/>
              <a:buChar char="•"/>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Le renforcement du dialogue entre la société civile et l’administration  </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fr-FR" sz="1800" dirty="0">
                <a:effectLst/>
                <a:latin typeface="Aptos" panose="020B0004020202020204" pitchFamily="34" charset="0"/>
                <a:ea typeface="Aptos" panose="020B0004020202020204" pitchFamily="34" charset="0"/>
                <a:cs typeface="Times New Roman" panose="02020603050405020304" pitchFamily="18" charset="0"/>
              </a:rPr>
              <a:t>Cette même logique prévaut au niveau central comme national</a:t>
            </a:r>
            <a:endParaRPr lang="fr-FR" dirty="0"/>
          </a:p>
        </p:txBody>
      </p:sp>
      <p:sp>
        <p:nvSpPr>
          <p:cNvPr id="4" name="Espace réservé du numéro de diapositive 3">
            <a:extLst>
              <a:ext uri="{FF2B5EF4-FFF2-40B4-BE49-F238E27FC236}">
                <a16:creationId xmlns:a16="http://schemas.microsoft.com/office/drawing/2014/main" id="{47653FC0-7889-F82E-DF31-8D18810EA52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4C261D-1966-411E-9C31-72BA4F47BB72}" type="slidenum">
              <a:rPr kumimoji="0" lang="fr-B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B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6671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Pour </a:t>
            </a:r>
            <a:r>
              <a:rPr lang="fr-BE" dirty="0">
                <a:solidFill>
                  <a:schemeClr val="bg1"/>
                </a:solidFill>
              </a:rPr>
              <a:t>Améliorer l’efficacité des politiques de développement: niveau national et niveau local</a:t>
            </a:r>
            <a:endParaRPr lang="fr-FR" dirty="0">
              <a:solidFill>
                <a:schemeClr val="bg1"/>
              </a:solidFill>
            </a:endParaRPr>
          </a:p>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4C261D-1966-411E-9C31-72BA4F47BB72}" type="slidenum">
              <a:rPr kumimoji="0" lang="fr-B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B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0901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18D2F8-23DD-0044-2080-7FBDF89FE77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LID4096"/>
          </a:p>
        </p:txBody>
      </p:sp>
      <p:sp>
        <p:nvSpPr>
          <p:cNvPr id="3" name="Sous-titre 2">
            <a:extLst>
              <a:ext uri="{FF2B5EF4-FFF2-40B4-BE49-F238E27FC236}">
                <a16:creationId xmlns:a16="http://schemas.microsoft.com/office/drawing/2014/main" id="{3D9825B1-1F89-DA3B-2D88-593D063FC9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LID4096"/>
          </a:p>
        </p:txBody>
      </p:sp>
      <p:sp>
        <p:nvSpPr>
          <p:cNvPr id="4" name="Espace réservé de la date 3">
            <a:extLst>
              <a:ext uri="{FF2B5EF4-FFF2-40B4-BE49-F238E27FC236}">
                <a16:creationId xmlns:a16="http://schemas.microsoft.com/office/drawing/2014/main" id="{88293049-E147-8E76-80B9-2CF97BB83FC7}"/>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5" name="Espace réservé du pied de page 4">
            <a:extLst>
              <a:ext uri="{FF2B5EF4-FFF2-40B4-BE49-F238E27FC236}">
                <a16:creationId xmlns:a16="http://schemas.microsoft.com/office/drawing/2014/main" id="{DF476F29-1219-BDC6-13C9-D471AAACDC65}"/>
              </a:ext>
            </a:extLst>
          </p:cNvPr>
          <p:cNvSpPr>
            <a:spLocks noGrp="1"/>
          </p:cNvSpPr>
          <p:nvPr>
            <p:ph type="ftr" sz="quarter" idx="11"/>
          </p:nvPr>
        </p:nvSpPr>
        <p:spPr/>
        <p:txBody>
          <a:bodyPr/>
          <a:lstStyle/>
          <a:p>
            <a:endParaRPr lang="LID4096"/>
          </a:p>
        </p:txBody>
      </p:sp>
      <p:sp>
        <p:nvSpPr>
          <p:cNvPr id="6" name="Espace réservé du numéro de diapositive 5">
            <a:extLst>
              <a:ext uri="{FF2B5EF4-FFF2-40B4-BE49-F238E27FC236}">
                <a16:creationId xmlns:a16="http://schemas.microsoft.com/office/drawing/2014/main" id="{F8BD6466-EB9B-A62B-76F5-F16181B2CB7A}"/>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3339852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C6F58-92A6-C485-E042-E0CFA3E5E960}"/>
              </a:ext>
            </a:extLst>
          </p:cNvPr>
          <p:cNvSpPr>
            <a:spLocks noGrp="1"/>
          </p:cNvSpPr>
          <p:nvPr>
            <p:ph type="title"/>
          </p:nvPr>
        </p:nvSpPr>
        <p:spPr/>
        <p:txBody>
          <a:bodyPr/>
          <a:lstStyle/>
          <a:p>
            <a:r>
              <a:rPr lang="fr-FR"/>
              <a:t>Modifiez le style du titre</a:t>
            </a:r>
            <a:endParaRPr lang="LID4096"/>
          </a:p>
        </p:txBody>
      </p:sp>
      <p:sp>
        <p:nvSpPr>
          <p:cNvPr id="3" name="Espace réservé du texte vertical 2">
            <a:extLst>
              <a:ext uri="{FF2B5EF4-FFF2-40B4-BE49-F238E27FC236}">
                <a16:creationId xmlns:a16="http://schemas.microsoft.com/office/drawing/2014/main" id="{EA381A58-2776-D828-252A-75BCD05D83D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4" name="Espace réservé de la date 3">
            <a:extLst>
              <a:ext uri="{FF2B5EF4-FFF2-40B4-BE49-F238E27FC236}">
                <a16:creationId xmlns:a16="http://schemas.microsoft.com/office/drawing/2014/main" id="{DFBF4BA1-B047-A633-19E2-415F1E1BE9C6}"/>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5" name="Espace réservé du pied de page 4">
            <a:extLst>
              <a:ext uri="{FF2B5EF4-FFF2-40B4-BE49-F238E27FC236}">
                <a16:creationId xmlns:a16="http://schemas.microsoft.com/office/drawing/2014/main" id="{9C060428-4F59-24F2-E9EA-60C2CEFF3A30}"/>
              </a:ext>
            </a:extLst>
          </p:cNvPr>
          <p:cNvSpPr>
            <a:spLocks noGrp="1"/>
          </p:cNvSpPr>
          <p:nvPr>
            <p:ph type="ftr" sz="quarter" idx="11"/>
          </p:nvPr>
        </p:nvSpPr>
        <p:spPr/>
        <p:txBody>
          <a:bodyPr/>
          <a:lstStyle/>
          <a:p>
            <a:endParaRPr lang="LID4096"/>
          </a:p>
        </p:txBody>
      </p:sp>
      <p:sp>
        <p:nvSpPr>
          <p:cNvPr id="6" name="Espace réservé du numéro de diapositive 5">
            <a:extLst>
              <a:ext uri="{FF2B5EF4-FFF2-40B4-BE49-F238E27FC236}">
                <a16:creationId xmlns:a16="http://schemas.microsoft.com/office/drawing/2014/main" id="{8AEE7117-53E1-B540-0F72-F65771275B1A}"/>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1574368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99D93BF-90E4-042C-9B6F-6C3DE0ABEDB5}"/>
              </a:ext>
            </a:extLst>
          </p:cNvPr>
          <p:cNvSpPr>
            <a:spLocks noGrp="1"/>
          </p:cNvSpPr>
          <p:nvPr>
            <p:ph type="title" orient="vert"/>
          </p:nvPr>
        </p:nvSpPr>
        <p:spPr>
          <a:xfrm>
            <a:off x="8724900" y="365125"/>
            <a:ext cx="2628900" cy="5811838"/>
          </a:xfrm>
        </p:spPr>
        <p:txBody>
          <a:bodyPr vert="eaVert"/>
          <a:lstStyle/>
          <a:p>
            <a:r>
              <a:rPr lang="fr-FR"/>
              <a:t>Modifiez le style du titre</a:t>
            </a:r>
            <a:endParaRPr lang="LID4096"/>
          </a:p>
        </p:txBody>
      </p:sp>
      <p:sp>
        <p:nvSpPr>
          <p:cNvPr id="3" name="Espace réservé du texte vertical 2">
            <a:extLst>
              <a:ext uri="{FF2B5EF4-FFF2-40B4-BE49-F238E27FC236}">
                <a16:creationId xmlns:a16="http://schemas.microsoft.com/office/drawing/2014/main" id="{043DC0FB-B432-D47C-FB37-9D094B66B71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4" name="Espace réservé de la date 3">
            <a:extLst>
              <a:ext uri="{FF2B5EF4-FFF2-40B4-BE49-F238E27FC236}">
                <a16:creationId xmlns:a16="http://schemas.microsoft.com/office/drawing/2014/main" id="{B70F2CDF-BD80-4DA5-3FD5-90B1906B0F82}"/>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5" name="Espace réservé du pied de page 4">
            <a:extLst>
              <a:ext uri="{FF2B5EF4-FFF2-40B4-BE49-F238E27FC236}">
                <a16:creationId xmlns:a16="http://schemas.microsoft.com/office/drawing/2014/main" id="{663C2471-39D3-7DC8-CCC1-81C9EEBFD636}"/>
              </a:ext>
            </a:extLst>
          </p:cNvPr>
          <p:cNvSpPr>
            <a:spLocks noGrp="1"/>
          </p:cNvSpPr>
          <p:nvPr>
            <p:ph type="ftr" sz="quarter" idx="11"/>
          </p:nvPr>
        </p:nvSpPr>
        <p:spPr/>
        <p:txBody>
          <a:bodyPr/>
          <a:lstStyle/>
          <a:p>
            <a:endParaRPr lang="LID4096"/>
          </a:p>
        </p:txBody>
      </p:sp>
      <p:sp>
        <p:nvSpPr>
          <p:cNvPr id="6" name="Espace réservé du numéro de diapositive 5">
            <a:extLst>
              <a:ext uri="{FF2B5EF4-FFF2-40B4-BE49-F238E27FC236}">
                <a16:creationId xmlns:a16="http://schemas.microsoft.com/office/drawing/2014/main" id="{EE1413F9-9A62-ADAE-11FE-092C3818DBAB}"/>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1222223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couverture ">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532305" y="1878917"/>
            <a:ext cx="6616513" cy="1651666"/>
          </a:xfrm>
        </p:spPr>
        <p:txBody>
          <a:bodyPr anchor="b">
            <a:normAutofit/>
          </a:bodyPr>
          <a:lstStyle>
            <a:lvl1pPr marL="92075" indent="0" algn="l">
              <a:defRPr sz="4400">
                <a:solidFill>
                  <a:srgbClr val="D81A1A"/>
                </a:solidFill>
              </a:defRPr>
            </a:lvl1pPr>
          </a:lstStyle>
          <a:p>
            <a:r>
              <a:rPr lang="fr-FR"/>
              <a:t>Modifiez le style du titre</a:t>
            </a:r>
            <a:endParaRPr lang="fr-BE"/>
          </a:p>
        </p:txBody>
      </p:sp>
      <p:sp>
        <p:nvSpPr>
          <p:cNvPr id="3" name="Sous-titre 2"/>
          <p:cNvSpPr>
            <a:spLocks noGrp="1"/>
          </p:cNvSpPr>
          <p:nvPr>
            <p:ph type="subTitle" idx="1"/>
          </p:nvPr>
        </p:nvSpPr>
        <p:spPr>
          <a:xfrm>
            <a:off x="532304" y="3679743"/>
            <a:ext cx="6616513" cy="1166607"/>
          </a:xfrm>
        </p:spPr>
        <p:txBody>
          <a:bodyPr>
            <a:normAutofit/>
          </a:bodyPr>
          <a:lstStyle>
            <a:lvl1pPr marL="92075" indent="0" algn="l">
              <a:buNone/>
              <a:defRPr sz="2400">
                <a:solidFill>
                  <a:srgbClr val="58575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BE"/>
          </a:p>
        </p:txBody>
      </p:sp>
    </p:spTree>
    <p:extLst>
      <p:ext uri="{BB962C8B-B14F-4D97-AF65-F5344CB8AC3E}">
        <p14:creationId xmlns:p14="http://schemas.microsoft.com/office/powerpoint/2010/main" val="4140090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puces">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799303" y="345463"/>
            <a:ext cx="8637789" cy="1325563"/>
          </a:xfrm>
        </p:spPr>
        <p:txBody>
          <a:bodyPr/>
          <a:lstStyle/>
          <a:p>
            <a:r>
              <a:rPr lang="fr-FR"/>
              <a:t>Modifiez le style du titre</a:t>
            </a:r>
            <a:endParaRPr lang="fr-BE"/>
          </a:p>
        </p:txBody>
      </p:sp>
      <p:sp>
        <p:nvSpPr>
          <p:cNvPr id="3" name="Espace réservé du contenu 2"/>
          <p:cNvSpPr>
            <a:spLocks noGrp="1"/>
          </p:cNvSpPr>
          <p:nvPr>
            <p:ph idx="1" hasCustomPrompt="1"/>
          </p:nvPr>
        </p:nvSpPr>
        <p:spPr>
          <a:xfrm>
            <a:off x="1799303" y="1825625"/>
            <a:ext cx="8637789" cy="4351338"/>
          </a:xfrm>
        </p:spPr>
        <p:txBody>
          <a:bodyPr/>
          <a:lstStyle>
            <a:lvl1pPr marL="268288" indent="-268288">
              <a:tabLst/>
              <a:defRPr/>
            </a:lvl1pPr>
            <a:lvl2pPr marL="628650" indent="-171450">
              <a:tabLst>
                <a:tab pos="360363" algn="l"/>
              </a:tabLst>
              <a:defRPr/>
            </a:lvl2pPr>
            <a:lvl3pPr marL="1081088" indent="-166688">
              <a:tabLst>
                <a:tab pos="360363" algn="l"/>
              </a:tabLst>
              <a:defRPr/>
            </a:lvl3pPr>
            <a:lvl4pPr marL="1524000" indent="-152400">
              <a:tabLst>
                <a:tab pos="360363" algn="l"/>
              </a:tabLst>
              <a:defRPr/>
            </a:lvl4pPr>
            <a:lvl5pPr marL="1976438" indent="-147638">
              <a:tabLst>
                <a:tab pos="360363" algn="l"/>
              </a:tabLst>
              <a:defRPr/>
            </a:lvl5pPr>
          </a:lstStyle>
          <a:p>
            <a:pPr lvl="0"/>
            <a:r>
              <a:rPr lang="fr-FR"/>
              <a:t>Modifiez les styles du texte du masque</a:t>
            </a:r>
          </a:p>
          <a:p>
            <a:pPr lvl="1"/>
            <a:r>
              <a:rPr lang="fr-FR"/>
              <a:t>Deuxième niveau</a:t>
            </a:r>
          </a:p>
          <a:p>
            <a:pPr lvl="2"/>
            <a:r>
              <a:rPr lang="fr-FR"/>
              <a:t>Troisième niveau</a:t>
            </a:r>
          </a:p>
        </p:txBody>
      </p:sp>
    </p:spTree>
    <p:extLst>
      <p:ext uri="{BB962C8B-B14F-4D97-AF65-F5344CB8AC3E}">
        <p14:creationId xmlns:p14="http://schemas.microsoft.com/office/powerpoint/2010/main" val="16753914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eux contenus">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sz="half" idx="1" hasCustomPrompt="1"/>
          </p:nvPr>
        </p:nvSpPr>
        <p:spPr>
          <a:xfrm>
            <a:off x="1799301" y="1825625"/>
            <a:ext cx="4220499" cy="4351338"/>
          </a:xfrm>
        </p:spPr>
        <p:txBody>
          <a:bodyPr/>
          <a:lstStyle>
            <a:lvl1pPr marL="268288" indent="-268288">
              <a:defRPr/>
            </a:lvl1pPr>
            <a:lvl2pPr marL="628650" indent="-171450">
              <a:defRPr/>
            </a:lvl2pPr>
            <a:lvl3pPr marL="1081088" indent="-166688">
              <a:defRPr/>
            </a:lvl3pPr>
            <a:lvl4pPr marL="1524000" indent="-152400">
              <a:defRPr/>
            </a:lvl4pPr>
            <a:lvl5pPr marL="1976438" indent="-147638">
              <a:defRPr/>
            </a:lvl5pPr>
          </a:lstStyle>
          <a:p>
            <a:pPr lvl="0"/>
            <a:r>
              <a:rPr lang="fr-FR"/>
              <a:t>Modifiez les styles du texte du masque</a:t>
            </a:r>
          </a:p>
          <a:p>
            <a:pPr lvl="1"/>
            <a:r>
              <a:rPr lang="fr-FR"/>
              <a:t>Deuxième niveau</a:t>
            </a:r>
          </a:p>
          <a:p>
            <a:pPr lvl="2"/>
            <a:r>
              <a:rPr lang="fr-FR"/>
              <a:t>Troisième niveau</a:t>
            </a:r>
          </a:p>
        </p:txBody>
      </p:sp>
      <p:sp>
        <p:nvSpPr>
          <p:cNvPr id="4" name="Espace réservé du contenu 3"/>
          <p:cNvSpPr>
            <a:spLocks noGrp="1"/>
          </p:cNvSpPr>
          <p:nvPr>
            <p:ph sz="half" idx="2" hasCustomPrompt="1"/>
          </p:nvPr>
        </p:nvSpPr>
        <p:spPr>
          <a:xfrm>
            <a:off x="6172201" y="1825625"/>
            <a:ext cx="4264891" cy="4351338"/>
          </a:xfrm>
        </p:spPr>
        <p:txBody>
          <a:bodyPr/>
          <a:lstStyle>
            <a:lvl1pPr marL="268288" indent="-268288">
              <a:defRPr/>
            </a:lvl1pPr>
            <a:lvl2pPr marL="628650" indent="-171450">
              <a:defRPr/>
            </a:lvl2pPr>
            <a:lvl3pPr marL="1081088" indent="-166688">
              <a:defRPr/>
            </a:lvl3pPr>
            <a:lvl4pPr marL="1524000" indent="-152400">
              <a:defRPr/>
            </a:lvl4pPr>
            <a:lvl5pPr marL="1976438" indent="-147638">
              <a:defRPr/>
            </a:lvl5pPr>
          </a:lstStyle>
          <a:p>
            <a:pPr lvl="0"/>
            <a:r>
              <a:rPr lang="fr-FR"/>
              <a:t>Modifiez les styles du texte du masque</a:t>
            </a:r>
          </a:p>
          <a:p>
            <a:pPr lvl="1"/>
            <a:r>
              <a:rPr lang="fr-FR"/>
              <a:t>Deuxième niveau</a:t>
            </a:r>
          </a:p>
          <a:p>
            <a:pPr lvl="2"/>
            <a:r>
              <a:rPr lang="fr-FR"/>
              <a:t>Troisième niveau</a:t>
            </a:r>
          </a:p>
        </p:txBody>
      </p:sp>
      <p:sp>
        <p:nvSpPr>
          <p:cNvPr id="5" name="Titre 1">
            <a:extLst>
              <a:ext uri="{FF2B5EF4-FFF2-40B4-BE49-F238E27FC236}">
                <a16:creationId xmlns:a16="http://schemas.microsoft.com/office/drawing/2014/main" id="{35C545CE-72B3-4E12-8B98-DFF48004107A}"/>
              </a:ext>
            </a:extLst>
          </p:cNvPr>
          <p:cNvSpPr>
            <a:spLocks noGrp="1"/>
          </p:cNvSpPr>
          <p:nvPr>
            <p:ph type="title"/>
          </p:nvPr>
        </p:nvSpPr>
        <p:spPr>
          <a:xfrm>
            <a:off x="1799303" y="345463"/>
            <a:ext cx="8637789" cy="1325563"/>
          </a:xfrm>
        </p:spPr>
        <p:txBody>
          <a:bodyPr/>
          <a:lstStyle/>
          <a:p>
            <a:r>
              <a:rPr lang="fr-FR"/>
              <a:t>Modifiez le style du titre</a:t>
            </a:r>
            <a:endParaRPr lang="fr-BE"/>
          </a:p>
        </p:txBody>
      </p:sp>
    </p:spTree>
    <p:extLst>
      <p:ext uri="{BB962C8B-B14F-4D97-AF65-F5344CB8AC3E}">
        <p14:creationId xmlns:p14="http://schemas.microsoft.com/office/powerpoint/2010/main" val="15151523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re seul">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75CF8457-64FC-4063-9862-B0916BDE079C}"/>
              </a:ext>
            </a:extLst>
          </p:cNvPr>
          <p:cNvSpPr>
            <a:spLocks noGrp="1"/>
          </p:cNvSpPr>
          <p:nvPr>
            <p:ph type="title"/>
          </p:nvPr>
        </p:nvSpPr>
        <p:spPr>
          <a:xfrm>
            <a:off x="1799303" y="345463"/>
            <a:ext cx="8637789" cy="1325563"/>
          </a:xfrm>
        </p:spPr>
        <p:txBody>
          <a:bodyPr/>
          <a:lstStyle/>
          <a:p>
            <a:r>
              <a:rPr lang="fr-FR"/>
              <a:t>Modifiez le style du titre</a:t>
            </a:r>
            <a:endParaRPr lang="fr-BE"/>
          </a:p>
        </p:txBody>
      </p:sp>
    </p:spTree>
    <p:extLst>
      <p:ext uri="{BB962C8B-B14F-4D97-AF65-F5344CB8AC3E}">
        <p14:creationId xmlns:p14="http://schemas.microsoft.com/office/powerpoint/2010/main" val="2109199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slide v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86235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mage avec text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Espace réservé pour une image  2"/>
          <p:cNvSpPr>
            <a:spLocks noGrp="1"/>
          </p:cNvSpPr>
          <p:nvPr>
            <p:ph type="pic" idx="1"/>
          </p:nvPr>
        </p:nvSpPr>
        <p:spPr>
          <a:xfrm>
            <a:off x="1764144" y="2057400"/>
            <a:ext cx="4331853" cy="38115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BE"/>
          </a:p>
        </p:txBody>
      </p:sp>
      <p:sp>
        <p:nvSpPr>
          <p:cNvPr id="4" name="Espace réservé du texte 3"/>
          <p:cNvSpPr>
            <a:spLocks noGrp="1"/>
          </p:cNvSpPr>
          <p:nvPr>
            <p:ph type="body" sz="half" idx="2"/>
          </p:nvPr>
        </p:nvSpPr>
        <p:spPr>
          <a:xfrm>
            <a:off x="6096000" y="2057400"/>
            <a:ext cx="4331857"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Titre 1">
            <a:extLst>
              <a:ext uri="{FF2B5EF4-FFF2-40B4-BE49-F238E27FC236}">
                <a16:creationId xmlns:a16="http://schemas.microsoft.com/office/drawing/2014/main" id="{7D5FE63B-9C10-455C-A818-4D3606BBCED1}"/>
              </a:ext>
            </a:extLst>
          </p:cNvPr>
          <p:cNvSpPr>
            <a:spLocks noGrp="1"/>
          </p:cNvSpPr>
          <p:nvPr>
            <p:ph type="title"/>
          </p:nvPr>
        </p:nvSpPr>
        <p:spPr>
          <a:xfrm>
            <a:off x="1799303" y="345463"/>
            <a:ext cx="8637789" cy="1325563"/>
          </a:xfrm>
        </p:spPr>
        <p:txBody>
          <a:bodyPr/>
          <a:lstStyle/>
          <a:p>
            <a:r>
              <a:rPr lang="fr-FR"/>
              <a:t>Modifiez le style du titre</a:t>
            </a:r>
            <a:endParaRPr lang="fr-BE"/>
          </a:p>
        </p:txBody>
      </p:sp>
    </p:spTree>
    <p:extLst>
      <p:ext uri="{BB962C8B-B14F-4D97-AF65-F5344CB8AC3E}">
        <p14:creationId xmlns:p14="http://schemas.microsoft.com/office/powerpoint/2010/main" val="406623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73C7E9-C388-6D35-76F9-0054F93986A3}"/>
              </a:ext>
            </a:extLst>
          </p:cNvPr>
          <p:cNvSpPr>
            <a:spLocks noGrp="1"/>
          </p:cNvSpPr>
          <p:nvPr>
            <p:ph type="title"/>
          </p:nvPr>
        </p:nvSpPr>
        <p:spPr/>
        <p:txBody>
          <a:bodyPr/>
          <a:lstStyle/>
          <a:p>
            <a:r>
              <a:rPr lang="fr-FR"/>
              <a:t>Modifiez le style du titre</a:t>
            </a:r>
            <a:endParaRPr lang="LID4096"/>
          </a:p>
        </p:txBody>
      </p:sp>
      <p:sp>
        <p:nvSpPr>
          <p:cNvPr id="3" name="Espace réservé du contenu 2">
            <a:extLst>
              <a:ext uri="{FF2B5EF4-FFF2-40B4-BE49-F238E27FC236}">
                <a16:creationId xmlns:a16="http://schemas.microsoft.com/office/drawing/2014/main" id="{18D09F1E-AE3A-8B15-E08B-FF70CB4643A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4" name="Espace réservé de la date 3">
            <a:extLst>
              <a:ext uri="{FF2B5EF4-FFF2-40B4-BE49-F238E27FC236}">
                <a16:creationId xmlns:a16="http://schemas.microsoft.com/office/drawing/2014/main" id="{A68C31E6-C721-15AB-CDD1-8B6DF09B4886}"/>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5" name="Espace réservé du pied de page 4">
            <a:extLst>
              <a:ext uri="{FF2B5EF4-FFF2-40B4-BE49-F238E27FC236}">
                <a16:creationId xmlns:a16="http://schemas.microsoft.com/office/drawing/2014/main" id="{6B0A3176-8A06-2444-84D7-434A7DFD3D73}"/>
              </a:ext>
            </a:extLst>
          </p:cNvPr>
          <p:cNvSpPr>
            <a:spLocks noGrp="1"/>
          </p:cNvSpPr>
          <p:nvPr>
            <p:ph type="ftr" sz="quarter" idx="11"/>
          </p:nvPr>
        </p:nvSpPr>
        <p:spPr/>
        <p:txBody>
          <a:bodyPr/>
          <a:lstStyle/>
          <a:p>
            <a:endParaRPr lang="LID4096"/>
          </a:p>
        </p:txBody>
      </p:sp>
      <p:sp>
        <p:nvSpPr>
          <p:cNvPr id="6" name="Espace réservé du numéro de diapositive 5">
            <a:extLst>
              <a:ext uri="{FF2B5EF4-FFF2-40B4-BE49-F238E27FC236}">
                <a16:creationId xmlns:a16="http://schemas.microsoft.com/office/drawing/2014/main" id="{27EC41D0-8C68-963D-FF6B-99B5C9692033}"/>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3905048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E5F9AF-1B65-259A-837B-2731B95709D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LID4096"/>
          </a:p>
        </p:txBody>
      </p:sp>
      <p:sp>
        <p:nvSpPr>
          <p:cNvPr id="3" name="Espace réservé du texte 2">
            <a:extLst>
              <a:ext uri="{FF2B5EF4-FFF2-40B4-BE49-F238E27FC236}">
                <a16:creationId xmlns:a16="http://schemas.microsoft.com/office/drawing/2014/main" id="{C8B5D188-1D57-A0C7-5542-2450179BB7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3F9561C-DB60-208D-C413-1F8BEBB4488D}"/>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5" name="Espace réservé du pied de page 4">
            <a:extLst>
              <a:ext uri="{FF2B5EF4-FFF2-40B4-BE49-F238E27FC236}">
                <a16:creationId xmlns:a16="http://schemas.microsoft.com/office/drawing/2014/main" id="{DCC5E2B5-09E2-3F31-7E28-195BC04FC71C}"/>
              </a:ext>
            </a:extLst>
          </p:cNvPr>
          <p:cNvSpPr>
            <a:spLocks noGrp="1"/>
          </p:cNvSpPr>
          <p:nvPr>
            <p:ph type="ftr" sz="quarter" idx="11"/>
          </p:nvPr>
        </p:nvSpPr>
        <p:spPr/>
        <p:txBody>
          <a:bodyPr/>
          <a:lstStyle/>
          <a:p>
            <a:endParaRPr lang="LID4096"/>
          </a:p>
        </p:txBody>
      </p:sp>
      <p:sp>
        <p:nvSpPr>
          <p:cNvPr id="6" name="Espace réservé du numéro de diapositive 5">
            <a:extLst>
              <a:ext uri="{FF2B5EF4-FFF2-40B4-BE49-F238E27FC236}">
                <a16:creationId xmlns:a16="http://schemas.microsoft.com/office/drawing/2014/main" id="{7695952E-42AB-C435-99AA-642142A20089}"/>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1573643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469D82-F06A-5059-F528-CB9E23FB8DF9}"/>
              </a:ext>
            </a:extLst>
          </p:cNvPr>
          <p:cNvSpPr>
            <a:spLocks noGrp="1"/>
          </p:cNvSpPr>
          <p:nvPr>
            <p:ph type="title"/>
          </p:nvPr>
        </p:nvSpPr>
        <p:spPr/>
        <p:txBody>
          <a:bodyPr/>
          <a:lstStyle/>
          <a:p>
            <a:r>
              <a:rPr lang="fr-FR"/>
              <a:t>Modifiez le style du titre</a:t>
            </a:r>
            <a:endParaRPr lang="LID4096"/>
          </a:p>
        </p:txBody>
      </p:sp>
      <p:sp>
        <p:nvSpPr>
          <p:cNvPr id="3" name="Espace réservé du contenu 2">
            <a:extLst>
              <a:ext uri="{FF2B5EF4-FFF2-40B4-BE49-F238E27FC236}">
                <a16:creationId xmlns:a16="http://schemas.microsoft.com/office/drawing/2014/main" id="{DBB7E8A9-8000-CA6F-C102-F9648CA9D11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4" name="Espace réservé du contenu 3">
            <a:extLst>
              <a:ext uri="{FF2B5EF4-FFF2-40B4-BE49-F238E27FC236}">
                <a16:creationId xmlns:a16="http://schemas.microsoft.com/office/drawing/2014/main" id="{A225FAC5-80C8-D192-16B1-F6D03AFDD56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5" name="Espace réservé de la date 4">
            <a:extLst>
              <a:ext uri="{FF2B5EF4-FFF2-40B4-BE49-F238E27FC236}">
                <a16:creationId xmlns:a16="http://schemas.microsoft.com/office/drawing/2014/main" id="{5A1482EA-2044-9910-F1D7-8E7612343DFE}"/>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6" name="Espace réservé du pied de page 5">
            <a:extLst>
              <a:ext uri="{FF2B5EF4-FFF2-40B4-BE49-F238E27FC236}">
                <a16:creationId xmlns:a16="http://schemas.microsoft.com/office/drawing/2014/main" id="{FBE564DB-36A5-955B-236C-9B78185D6961}"/>
              </a:ext>
            </a:extLst>
          </p:cNvPr>
          <p:cNvSpPr>
            <a:spLocks noGrp="1"/>
          </p:cNvSpPr>
          <p:nvPr>
            <p:ph type="ftr" sz="quarter" idx="11"/>
          </p:nvPr>
        </p:nvSpPr>
        <p:spPr/>
        <p:txBody>
          <a:bodyPr/>
          <a:lstStyle/>
          <a:p>
            <a:endParaRPr lang="LID4096"/>
          </a:p>
        </p:txBody>
      </p:sp>
      <p:sp>
        <p:nvSpPr>
          <p:cNvPr id="7" name="Espace réservé du numéro de diapositive 6">
            <a:extLst>
              <a:ext uri="{FF2B5EF4-FFF2-40B4-BE49-F238E27FC236}">
                <a16:creationId xmlns:a16="http://schemas.microsoft.com/office/drawing/2014/main" id="{2EAD8039-4F3F-2199-DA90-04F53BCE0A89}"/>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4077164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93B511-5AC4-DD22-C781-9BD4E10452A6}"/>
              </a:ext>
            </a:extLst>
          </p:cNvPr>
          <p:cNvSpPr>
            <a:spLocks noGrp="1"/>
          </p:cNvSpPr>
          <p:nvPr>
            <p:ph type="title"/>
          </p:nvPr>
        </p:nvSpPr>
        <p:spPr>
          <a:xfrm>
            <a:off x="839788" y="365125"/>
            <a:ext cx="10515600" cy="1325563"/>
          </a:xfrm>
        </p:spPr>
        <p:txBody>
          <a:bodyPr/>
          <a:lstStyle/>
          <a:p>
            <a:r>
              <a:rPr lang="fr-FR"/>
              <a:t>Modifiez le style du titre</a:t>
            </a:r>
            <a:endParaRPr lang="LID4096"/>
          </a:p>
        </p:txBody>
      </p:sp>
      <p:sp>
        <p:nvSpPr>
          <p:cNvPr id="3" name="Espace réservé du texte 2">
            <a:extLst>
              <a:ext uri="{FF2B5EF4-FFF2-40B4-BE49-F238E27FC236}">
                <a16:creationId xmlns:a16="http://schemas.microsoft.com/office/drawing/2014/main" id="{F4E68248-FC4D-BE6B-861F-A3EE3B4AAC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CBB5524-69D3-9362-4275-4F8133796CD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5" name="Espace réservé du texte 4">
            <a:extLst>
              <a:ext uri="{FF2B5EF4-FFF2-40B4-BE49-F238E27FC236}">
                <a16:creationId xmlns:a16="http://schemas.microsoft.com/office/drawing/2014/main" id="{7FFC14E1-1B88-0F67-3298-4DDD2375B8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F8C9853-401B-872D-E071-5063DC856AF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7" name="Espace réservé de la date 6">
            <a:extLst>
              <a:ext uri="{FF2B5EF4-FFF2-40B4-BE49-F238E27FC236}">
                <a16:creationId xmlns:a16="http://schemas.microsoft.com/office/drawing/2014/main" id="{27957A78-E511-6927-8BB5-71AC50036094}"/>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8" name="Espace réservé du pied de page 7">
            <a:extLst>
              <a:ext uri="{FF2B5EF4-FFF2-40B4-BE49-F238E27FC236}">
                <a16:creationId xmlns:a16="http://schemas.microsoft.com/office/drawing/2014/main" id="{A3E2A364-29B0-7EFC-78E9-28CFC9809D80}"/>
              </a:ext>
            </a:extLst>
          </p:cNvPr>
          <p:cNvSpPr>
            <a:spLocks noGrp="1"/>
          </p:cNvSpPr>
          <p:nvPr>
            <p:ph type="ftr" sz="quarter" idx="11"/>
          </p:nvPr>
        </p:nvSpPr>
        <p:spPr/>
        <p:txBody>
          <a:bodyPr/>
          <a:lstStyle/>
          <a:p>
            <a:endParaRPr lang="LID4096"/>
          </a:p>
        </p:txBody>
      </p:sp>
      <p:sp>
        <p:nvSpPr>
          <p:cNvPr id="9" name="Espace réservé du numéro de diapositive 8">
            <a:extLst>
              <a:ext uri="{FF2B5EF4-FFF2-40B4-BE49-F238E27FC236}">
                <a16:creationId xmlns:a16="http://schemas.microsoft.com/office/drawing/2014/main" id="{5785632B-C9B2-656C-7912-4F90538BFD67}"/>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1558447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652D2D-0B83-0839-9DBF-F2750FD3BD1F}"/>
              </a:ext>
            </a:extLst>
          </p:cNvPr>
          <p:cNvSpPr>
            <a:spLocks noGrp="1"/>
          </p:cNvSpPr>
          <p:nvPr>
            <p:ph type="title"/>
          </p:nvPr>
        </p:nvSpPr>
        <p:spPr/>
        <p:txBody>
          <a:bodyPr/>
          <a:lstStyle/>
          <a:p>
            <a:r>
              <a:rPr lang="fr-FR"/>
              <a:t>Modifiez le style du titre</a:t>
            </a:r>
            <a:endParaRPr lang="LID4096"/>
          </a:p>
        </p:txBody>
      </p:sp>
      <p:sp>
        <p:nvSpPr>
          <p:cNvPr id="3" name="Espace réservé de la date 2">
            <a:extLst>
              <a:ext uri="{FF2B5EF4-FFF2-40B4-BE49-F238E27FC236}">
                <a16:creationId xmlns:a16="http://schemas.microsoft.com/office/drawing/2014/main" id="{347B9C18-1F62-F808-2DAC-13EB34C97940}"/>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4" name="Espace réservé du pied de page 3">
            <a:extLst>
              <a:ext uri="{FF2B5EF4-FFF2-40B4-BE49-F238E27FC236}">
                <a16:creationId xmlns:a16="http://schemas.microsoft.com/office/drawing/2014/main" id="{18A296AF-FE3A-3A10-AAED-69742D85685D}"/>
              </a:ext>
            </a:extLst>
          </p:cNvPr>
          <p:cNvSpPr>
            <a:spLocks noGrp="1"/>
          </p:cNvSpPr>
          <p:nvPr>
            <p:ph type="ftr" sz="quarter" idx="11"/>
          </p:nvPr>
        </p:nvSpPr>
        <p:spPr/>
        <p:txBody>
          <a:bodyPr/>
          <a:lstStyle/>
          <a:p>
            <a:endParaRPr lang="LID4096"/>
          </a:p>
        </p:txBody>
      </p:sp>
      <p:sp>
        <p:nvSpPr>
          <p:cNvPr id="5" name="Espace réservé du numéro de diapositive 4">
            <a:extLst>
              <a:ext uri="{FF2B5EF4-FFF2-40B4-BE49-F238E27FC236}">
                <a16:creationId xmlns:a16="http://schemas.microsoft.com/office/drawing/2014/main" id="{50B4FB13-9058-A269-3F2E-C429B5E1D694}"/>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3776467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8EE566E-A9F4-CA97-E2AC-2E32A98BB2E4}"/>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3" name="Espace réservé du pied de page 2">
            <a:extLst>
              <a:ext uri="{FF2B5EF4-FFF2-40B4-BE49-F238E27FC236}">
                <a16:creationId xmlns:a16="http://schemas.microsoft.com/office/drawing/2014/main" id="{50818AB5-1559-47A1-726C-1518B341A106}"/>
              </a:ext>
            </a:extLst>
          </p:cNvPr>
          <p:cNvSpPr>
            <a:spLocks noGrp="1"/>
          </p:cNvSpPr>
          <p:nvPr>
            <p:ph type="ftr" sz="quarter" idx="11"/>
          </p:nvPr>
        </p:nvSpPr>
        <p:spPr/>
        <p:txBody>
          <a:bodyPr/>
          <a:lstStyle/>
          <a:p>
            <a:endParaRPr lang="LID4096"/>
          </a:p>
        </p:txBody>
      </p:sp>
      <p:sp>
        <p:nvSpPr>
          <p:cNvPr id="4" name="Espace réservé du numéro de diapositive 3">
            <a:extLst>
              <a:ext uri="{FF2B5EF4-FFF2-40B4-BE49-F238E27FC236}">
                <a16:creationId xmlns:a16="http://schemas.microsoft.com/office/drawing/2014/main" id="{BDF3E0F2-3D61-DA51-7BDC-586C739B8BFA}"/>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418872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9DF0B2-F48F-18F5-FC1E-EFF12FB7FE1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LID4096"/>
          </a:p>
        </p:txBody>
      </p:sp>
      <p:sp>
        <p:nvSpPr>
          <p:cNvPr id="3" name="Espace réservé du contenu 2">
            <a:extLst>
              <a:ext uri="{FF2B5EF4-FFF2-40B4-BE49-F238E27FC236}">
                <a16:creationId xmlns:a16="http://schemas.microsoft.com/office/drawing/2014/main" id="{BAB730D3-7F3B-4AC2-938A-D1041C5AA5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4" name="Espace réservé du texte 3">
            <a:extLst>
              <a:ext uri="{FF2B5EF4-FFF2-40B4-BE49-F238E27FC236}">
                <a16:creationId xmlns:a16="http://schemas.microsoft.com/office/drawing/2014/main" id="{276614BD-8607-3797-8912-D5BC448FE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B25B2C4-A935-A8EA-B75D-40BAA9BDD454}"/>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6" name="Espace réservé du pied de page 5">
            <a:extLst>
              <a:ext uri="{FF2B5EF4-FFF2-40B4-BE49-F238E27FC236}">
                <a16:creationId xmlns:a16="http://schemas.microsoft.com/office/drawing/2014/main" id="{2FF8C82C-6363-EB55-4070-C657F061125B}"/>
              </a:ext>
            </a:extLst>
          </p:cNvPr>
          <p:cNvSpPr>
            <a:spLocks noGrp="1"/>
          </p:cNvSpPr>
          <p:nvPr>
            <p:ph type="ftr" sz="quarter" idx="11"/>
          </p:nvPr>
        </p:nvSpPr>
        <p:spPr/>
        <p:txBody>
          <a:bodyPr/>
          <a:lstStyle/>
          <a:p>
            <a:endParaRPr lang="LID4096"/>
          </a:p>
        </p:txBody>
      </p:sp>
      <p:sp>
        <p:nvSpPr>
          <p:cNvPr id="7" name="Espace réservé du numéro de diapositive 6">
            <a:extLst>
              <a:ext uri="{FF2B5EF4-FFF2-40B4-BE49-F238E27FC236}">
                <a16:creationId xmlns:a16="http://schemas.microsoft.com/office/drawing/2014/main" id="{AAE3E3D7-9AB0-2375-81B6-EABCB72D2AE2}"/>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1014522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599DF7-D4DB-6EB1-4048-C26140558E7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LID4096"/>
          </a:p>
        </p:txBody>
      </p:sp>
      <p:sp>
        <p:nvSpPr>
          <p:cNvPr id="3" name="Espace réservé pour une image  2">
            <a:extLst>
              <a:ext uri="{FF2B5EF4-FFF2-40B4-BE49-F238E27FC236}">
                <a16:creationId xmlns:a16="http://schemas.microsoft.com/office/drawing/2014/main" id="{F9C9D08D-5E4F-6EC9-888F-06AB441071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ID4096"/>
          </a:p>
        </p:txBody>
      </p:sp>
      <p:sp>
        <p:nvSpPr>
          <p:cNvPr id="4" name="Espace réservé du texte 3">
            <a:extLst>
              <a:ext uri="{FF2B5EF4-FFF2-40B4-BE49-F238E27FC236}">
                <a16:creationId xmlns:a16="http://schemas.microsoft.com/office/drawing/2014/main" id="{DBD25695-F105-19D0-B69E-05BD3817C9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AD4DFA8-46D5-06D2-F2E7-ED1B051F9CB0}"/>
              </a:ext>
            </a:extLst>
          </p:cNvPr>
          <p:cNvSpPr>
            <a:spLocks noGrp="1"/>
          </p:cNvSpPr>
          <p:nvPr>
            <p:ph type="dt" sz="half" idx="10"/>
          </p:nvPr>
        </p:nvSpPr>
        <p:spPr/>
        <p:txBody>
          <a:bodyPr/>
          <a:lstStyle/>
          <a:p>
            <a:fld id="{89C32D95-59A5-4029-972A-1EFDC8B01BB4}" type="datetimeFigureOut">
              <a:rPr lang="LID4096" smtClean="0"/>
              <a:t>05/20/2025</a:t>
            </a:fld>
            <a:endParaRPr lang="LID4096"/>
          </a:p>
        </p:txBody>
      </p:sp>
      <p:sp>
        <p:nvSpPr>
          <p:cNvPr id="6" name="Espace réservé du pied de page 5">
            <a:extLst>
              <a:ext uri="{FF2B5EF4-FFF2-40B4-BE49-F238E27FC236}">
                <a16:creationId xmlns:a16="http://schemas.microsoft.com/office/drawing/2014/main" id="{475B3D63-ACB9-57A9-1A71-A66738C34D4A}"/>
              </a:ext>
            </a:extLst>
          </p:cNvPr>
          <p:cNvSpPr>
            <a:spLocks noGrp="1"/>
          </p:cNvSpPr>
          <p:nvPr>
            <p:ph type="ftr" sz="quarter" idx="11"/>
          </p:nvPr>
        </p:nvSpPr>
        <p:spPr/>
        <p:txBody>
          <a:bodyPr/>
          <a:lstStyle/>
          <a:p>
            <a:endParaRPr lang="LID4096"/>
          </a:p>
        </p:txBody>
      </p:sp>
      <p:sp>
        <p:nvSpPr>
          <p:cNvPr id="7" name="Espace réservé du numéro de diapositive 6">
            <a:extLst>
              <a:ext uri="{FF2B5EF4-FFF2-40B4-BE49-F238E27FC236}">
                <a16:creationId xmlns:a16="http://schemas.microsoft.com/office/drawing/2014/main" id="{134F3C66-2997-D589-A6D1-D91678EFE47D}"/>
              </a:ext>
            </a:extLst>
          </p:cNvPr>
          <p:cNvSpPr>
            <a:spLocks noGrp="1"/>
          </p:cNvSpPr>
          <p:nvPr>
            <p:ph type="sldNum" sz="quarter" idx="12"/>
          </p:nvPr>
        </p:nvSpPr>
        <p:spPr/>
        <p:txBody>
          <a:bodyPr/>
          <a:lstStyle/>
          <a:p>
            <a:fld id="{5DFE9179-A9A5-44B3-90E9-992E53D6B565}" type="slidenum">
              <a:rPr lang="LID4096" smtClean="0"/>
              <a:t>‹N°›</a:t>
            </a:fld>
            <a:endParaRPr lang="LID4096"/>
          </a:p>
        </p:txBody>
      </p:sp>
    </p:spTree>
    <p:extLst>
      <p:ext uri="{BB962C8B-B14F-4D97-AF65-F5344CB8AC3E}">
        <p14:creationId xmlns:p14="http://schemas.microsoft.com/office/powerpoint/2010/main" val="2958281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C961CEA-4203-D801-0148-48FE151A37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LID4096"/>
          </a:p>
        </p:txBody>
      </p:sp>
      <p:sp>
        <p:nvSpPr>
          <p:cNvPr id="3" name="Espace réservé du texte 2">
            <a:extLst>
              <a:ext uri="{FF2B5EF4-FFF2-40B4-BE49-F238E27FC236}">
                <a16:creationId xmlns:a16="http://schemas.microsoft.com/office/drawing/2014/main" id="{94BE7F0C-7F6C-2F68-3C2A-0329C860EF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LID4096"/>
          </a:p>
        </p:txBody>
      </p:sp>
      <p:sp>
        <p:nvSpPr>
          <p:cNvPr id="4" name="Espace réservé de la date 3">
            <a:extLst>
              <a:ext uri="{FF2B5EF4-FFF2-40B4-BE49-F238E27FC236}">
                <a16:creationId xmlns:a16="http://schemas.microsoft.com/office/drawing/2014/main" id="{1D6D49B4-76F1-2BAB-CE4F-4F0029F9EB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C32D95-59A5-4029-972A-1EFDC8B01BB4}" type="datetimeFigureOut">
              <a:rPr lang="LID4096" smtClean="0"/>
              <a:t>05/20/2025</a:t>
            </a:fld>
            <a:endParaRPr lang="LID4096"/>
          </a:p>
        </p:txBody>
      </p:sp>
      <p:sp>
        <p:nvSpPr>
          <p:cNvPr id="5" name="Espace réservé du pied de page 4">
            <a:extLst>
              <a:ext uri="{FF2B5EF4-FFF2-40B4-BE49-F238E27FC236}">
                <a16:creationId xmlns:a16="http://schemas.microsoft.com/office/drawing/2014/main" id="{C6118DA1-8480-D0EC-5065-41B07BABD5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ID4096"/>
          </a:p>
        </p:txBody>
      </p:sp>
      <p:sp>
        <p:nvSpPr>
          <p:cNvPr id="6" name="Espace réservé du numéro de diapositive 5">
            <a:extLst>
              <a:ext uri="{FF2B5EF4-FFF2-40B4-BE49-F238E27FC236}">
                <a16:creationId xmlns:a16="http://schemas.microsoft.com/office/drawing/2014/main" id="{B51B891C-49A4-EDD2-9AE8-FF85208696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FE9179-A9A5-44B3-90E9-992E53D6B565}" type="slidenum">
              <a:rPr lang="LID4096" smtClean="0"/>
              <a:t>‹N°›</a:t>
            </a:fld>
            <a:endParaRPr lang="LID4096"/>
          </a:p>
        </p:txBody>
      </p:sp>
    </p:spTree>
    <p:extLst>
      <p:ext uri="{BB962C8B-B14F-4D97-AF65-F5344CB8AC3E}">
        <p14:creationId xmlns:p14="http://schemas.microsoft.com/office/powerpoint/2010/main" val="2927254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p:txBody>
      </p:sp>
      <p:sp>
        <p:nvSpPr>
          <p:cNvPr id="4" name="Espace réservé de la date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C5389CC9-17CE-4DF9-8474-521CFDDE49E8}" type="datetimeFigureOut">
              <a:rPr lang="fr-BE" smtClean="0"/>
              <a:pPr/>
              <a:t>20-05-25</a:t>
            </a:fld>
            <a:endParaRPr lang="fr-BE"/>
          </a:p>
        </p:txBody>
      </p:sp>
      <p:sp>
        <p:nvSpPr>
          <p:cNvPr id="5" name="Espace réservé du pied de page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n-lt"/>
              </a:defRPr>
            </a:lvl1pPr>
          </a:lstStyle>
          <a:p>
            <a:endParaRPr lang="fr-BE"/>
          </a:p>
        </p:txBody>
      </p:sp>
      <p:sp>
        <p:nvSpPr>
          <p:cNvPr id="6" name="Espace réservé du numéro de diapositive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B8C414BF-7573-4B63-9595-FD7681D99699}" type="slidenum">
              <a:rPr lang="fr-BE" smtClean="0"/>
              <a:pPr/>
              <a:t>‹N°›</a:t>
            </a:fld>
            <a:endParaRPr lang="fr-BE"/>
          </a:p>
        </p:txBody>
      </p:sp>
    </p:spTree>
    <p:extLst>
      <p:ext uri="{BB962C8B-B14F-4D97-AF65-F5344CB8AC3E}">
        <p14:creationId xmlns:p14="http://schemas.microsoft.com/office/powerpoint/2010/main" val="3784707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4400" kern="1200">
          <a:solidFill>
            <a:srgbClr val="D81A1A"/>
          </a:solidFill>
          <a:latin typeface="+mn-lt"/>
          <a:ea typeface="+mj-ea"/>
          <a:cs typeface="+mj-cs"/>
        </a:defRPr>
      </a:lvl1pPr>
    </p:titleStyle>
    <p:bodyStyle>
      <a:lvl1pPr marL="514350" indent="-514350" algn="l" defTabSz="914400" rtl="0" eaLnBrk="1" latinLnBrk="0" hangingPunct="1">
        <a:lnSpc>
          <a:spcPct val="90000"/>
        </a:lnSpc>
        <a:spcBef>
          <a:spcPts val="1000"/>
        </a:spcBef>
        <a:buClr>
          <a:srgbClr val="D81A1C"/>
        </a:buClr>
        <a:buFont typeface="Arial" panose="020B0604020202020204" pitchFamily="34" charset="0"/>
        <a:buChar char="•"/>
        <a:defRPr sz="2800" kern="1200">
          <a:solidFill>
            <a:srgbClr val="58575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85756"/>
          </a:solidFill>
          <a:latin typeface="+mn-lt"/>
          <a:ea typeface="+mn-ea"/>
          <a:cs typeface="+mn-cs"/>
        </a:defRPr>
      </a:lvl2pPr>
      <a:lvl3pPr marL="1143000" indent="-228600" algn="l" defTabSz="914400" rtl="0" eaLnBrk="1" latinLnBrk="0" hangingPunct="1">
        <a:lnSpc>
          <a:spcPct val="90000"/>
        </a:lnSpc>
        <a:spcBef>
          <a:spcPts val="500"/>
        </a:spcBef>
        <a:buClr>
          <a:schemeClr val="bg2">
            <a:lumMod val="50000"/>
          </a:schemeClr>
        </a:buClr>
        <a:buFont typeface="Arial" panose="020B0604020202020204" pitchFamily="34" charset="0"/>
        <a:buChar char="•"/>
        <a:defRPr sz="2000" kern="1200">
          <a:solidFill>
            <a:srgbClr val="585756"/>
          </a:solidFill>
          <a:latin typeface="+mn-lt"/>
          <a:ea typeface="+mn-ea"/>
          <a:cs typeface="+mn-cs"/>
        </a:defRPr>
      </a:lvl3pPr>
      <a:lvl4pPr marL="1600200" indent="-228600" algn="l" defTabSz="914400" rtl="0" eaLnBrk="1" latinLnBrk="0" hangingPunct="1">
        <a:lnSpc>
          <a:spcPct val="90000"/>
        </a:lnSpc>
        <a:spcBef>
          <a:spcPts val="500"/>
        </a:spcBef>
        <a:buClr>
          <a:schemeClr val="bg2">
            <a:lumMod val="75000"/>
          </a:schemeClr>
        </a:buClr>
        <a:buFont typeface="Arial" panose="020B0604020202020204" pitchFamily="34" charset="0"/>
        <a:buChar char="•"/>
        <a:defRPr sz="1800" kern="1200">
          <a:solidFill>
            <a:srgbClr val="58575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61B4BB-C204-75EA-7EAF-B6B400530F26}"/>
              </a:ext>
            </a:extLst>
          </p:cNvPr>
          <p:cNvSpPr>
            <a:spLocks noGrp="1"/>
          </p:cNvSpPr>
          <p:nvPr>
            <p:ph type="ctrTitle"/>
          </p:nvPr>
        </p:nvSpPr>
        <p:spPr>
          <a:xfrm>
            <a:off x="579935" y="2268983"/>
            <a:ext cx="6616514" cy="1376663"/>
          </a:xfrm>
        </p:spPr>
        <p:txBody>
          <a:bodyPr>
            <a:normAutofit fontScale="90000"/>
          </a:bodyPr>
          <a:lstStyle/>
          <a:p>
            <a:br>
              <a:rPr lang="fr-FR" sz="4400" b="1" i="0" u="none" strike="noStrike" baseline="0" dirty="0">
                <a:solidFill>
                  <a:srgbClr val="000000"/>
                </a:solidFill>
                <a:latin typeface="Georgia" panose="02040502050405020303" pitchFamily="18" charset="0"/>
              </a:rPr>
            </a:br>
            <a:br>
              <a:rPr lang="fr-FR" sz="4400" b="1" i="0" u="none" strike="noStrike" baseline="0" dirty="0">
                <a:solidFill>
                  <a:srgbClr val="000000"/>
                </a:solidFill>
                <a:latin typeface="Georgia" panose="02040502050405020303" pitchFamily="18" charset="0"/>
              </a:rPr>
            </a:br>
            <a:br>
              <a:rPr lang="fr-FR" b="1" dirty="0">
                <a:solidFill>
                  <a:srgbClr val="000000"/>
                </a:solidFill>
                <a:latin typeface="Georgia" panose="02040502050405020303" pitchFamily="18" charset="0"/>
              </a:rPr>
            </a:br>
            <a:r>
              <a:rPr lang="fr-FR" b="1" dirty="0">
                <a:solidFill>
                  <a:srgbClr val="000000"/>
                </a:solidFill>
                <a:latin typeface="Georgia" panose="02040502050405020303" pitchFamily="18" charset="0"/>
              </a:rPr>
              <a:t>Projet Gouvernance et Participation Citoyenne</a:t>
            </a:r>
            <a:endParaRPr lang="fr-BI" dirty="0"/>
          </a:p>
        </p:txBody>
      </p:sp>
      <p:sp>
        <p:nvSpPr>
          <p:cNvPr id="3" name="Sous-titre 2">
            <a:extLst>
              <a:ext uri="{FF2B5EF4-FFF2-40B4-BE49-F238E27FC236}">
                <a16:creationId xmlns:a16="http://schemas.microsoft.com/office/drawing/2014/main" id="{FB122392-6DA1-47F7-133F-7983D53E5477}"/>
              </a:ext>
            </a:extLst>
          </p:cNvPr>
          <p:cNvSpPr>
            <a:spLocks noGrp="1"/>
          </p:cNvSpPr>
          <p:nvPr>
            <p:ph type="subTitle" idx="1"/>
          </p:nvPr>
        </p:nvSpPr>
        <p:spPr>
          <a:xfrm>
            <a:off x="2035985" y="4409440"/>
            <a:ext cx="3704415" cy="477520"/>
          </a:xfrm>
        </p:spPr>
        <p:txBody>
          <a:bodyPr/>
          <a:lstStyle/>
          <a:p>
            <a:r>
              <a:rPr lang="fr-BE" sz="2400" b="1" dirty="0">
                <a:latin typeface="Georgia" panose="02040502050405020303" pitchFamily="18" charset="0"/>
              </a:rPr>
              <a:t>Appel à propositions</a:t>
            </a:r>
            <a:endParaRPr lang="LID4096" sz="2400" b="1" dirty="0">
              <a:latin typeface="Georgia" panose="02040502050405020303" pitchFamily="18" charset="0"/>
            </a:endParaRPr>
          </a:p>
          <a:p>
            <a:endParaRPr lang="fr-BI" dirty="0"/>
          </a:p>
        </p:txBody>
      </p:sp>
    </p:spTree>
    <p:extLst>
      <p:ext uri="{BB962C8B-B14F-4D97-AF65-F5344CB8AC3E}">
        <p14:creationId xmlns:p14="http://schemas.microsoft.com/office/powerpoint/2010/main" val="1528127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9C00D9A-5478-EAA1-E1C8-361AC6AA7CD3}"/>
              </a:ext>
            </a:extLst>
          </p:cNvPr>
          <p:cNvSpPr txBox="1"/>
          <p:nvPr/>
        </p:nvSpPr>
        <p:spPr>
          <a:xfrm>
            <a:off x="1229360" y="1166842"/>
            <a:ext cx="9987280" cy="4524315"/>
          </a:xfrm>
          <a:prstGeom prst="rect">
            <a:avLst/>
          </a:prstGeom>
          <a:noFill/>
        </p:spPr>
        <p:txBody>
          <a:bodyPr wrap="square">
            <a:spAutoFit/>
          </a:bodyPr>
          <a:lstStyle/>
          <a:p>
            <a:pPr algn="just"/>
            <a:r>
              <a:rPr lang="fr-FR" sz="2400" b="1" i="0" u="sng" strike="noStrike" baseline="0" dirty="0">
                <a:solidFill>
                  <a:srgbClr val="000000"/>
                </a:solidFill>
                <a:latin typeface="Georgia" panose="02040502050405020303" pitchFamily="18" charset="0"/>
              </a:rPr>
              <a:t>Résultat3:</a:t>
            </a:r>
            <a:r>
              <a:rPr lang="fr-FR" sz="2400" b="0" i="0" u="none" strike="noStrike" baseline="0" dirty="0">
                <a:solidFill>
                  <a:srgbClr val="000000"/>
                </a:solidFill>
                <a:latin typeface="Georgia" panose="02040502050405020303" pitchFamily="18" charset="0"/>
              </a:rPr>
              <a:t> Des projets visant à renforcer activement la participation, l’inclusion et le leadership des femmes et des jeunes sont identifiés, sélectionnés et financés </a:t>
            </a:r>
            <a:endParaRPr lang="fr-FR" sz="2400" b="1" i="0" u="sng" strike="noStrike" baseline="0" dirty="0">
              <a:solidFill>
                <a:srgbClr val="000000"/>
              </a:solidFill>
              <a:latin typeface="Georgia" panose="02040502050405020303" pitchFamily="18" charset="0"/>
            </a:endParaRPr>
          </a:p>
          <a:p>
            <a:pPr algn="just"/>
            <a:endParaRPr lang="fr-FR" sz="2400" b="1" i="0" u="sng" strike="noStrike" baseline="0" dirty="0">
              <a:solidFill>
                <a:srgbClr val="000000"/>
              </a:solidFill>
              <a:latin typeface="Georgia" panose="02040502050405020303" pitchFamily="18" charset="0"/>
            </a:endParaRPr>
          </a:p>
          <a:p>
            <a:pPr algn="just"/>
            <a:r>
              <a:rPr lang="fr-FR" sz="2400" b="1" i="0" u="sng" strike="noStrike" baseline="0" dirty="0">
                <a:solidFill>
                  <a:srgbClr val="000000"/>
                </a:solidFill>
                <a:latin typeface="Georgia" panose="02040502050405020303" pitchFamily="18" charset="0"/>
              </a:rPr>
              <a:t>Résultat4:</a:t>
            </a:r>
            <a:r>
              <a:rPr lang="fr-FR" sz="2400" b="0" i="0" u="none" strike="noStrike" baseline="0" dirty="0">
                <a:solidFill>
                  <a:srgbClr val="000000"/>
                </a:solidFill>
                <a:latin typeface="Georgia" panose="02040502050405020303" pitchFamily="18" charset="0"/>
              </a:rPr>
              <a:t> Les OSC lauréates bénéficient d’une supervision et d’un accompagnement leur permettant de réaliser leurs projets conformément aux objectifs établis, en respectant rigoureusement les délais, les indicateurs de performance et les normes de gestion financière </a:t>
            </a:r>
          </a:p>
          <a:p>
            <a:pPr algn="just"/>
            <a:endParaRPr lang="fr-FR" sz="2400" b="1" i="0" u="sng" strike="noStrike" baseline="0" dirty="0">
              <a:solidFill>
                <a:srgbClr val="000000"/>
              </a:solidFill>
              <a:latin typeface="Georgia" panose="02040502050405020303" pitchFamily="18" charset="0"/>
            </a:endParaRPr>
          </a:p>
          <a:p>
            <a:pPr algn="just"/>
            <a:r>
              <a:rPr lang="fr-FR" sz="2400" b="1" i="0" u="sng" strike="noStrike" baseline="0" dirty="0">
                <a:solidFill>
                  <a:srgbClr val="000000"/>
                </a:solidFill>
                <a:latin typeface="Georgia" panose="02040502050405020303" pitchFamily="18" charset="0"/>
              </a:rPr>
              <a:t>Résultat5: </a:t>
            </a:r>
            <a:r>
              <a:rPr lang="fr-FR" sz="2400" b="0" i="0" u="none" strike="noStrike" baseline="0" dirty="0">
                <a:solidFill>
                  <a:srgbClr val="000000"/>
                </a:solidFill>
                <a:latin typeface="Georgia" panose="02040502050405020303" pitchFamily="18" charset="0"/>
              </a:rPr>
              <a:t>La participation des femmes, des jeunes, et des groupes vulnérables aux processus de développement territoriaux est accrue </a:t>
            </a:r>
          </a:p>
          <a:p>
            <a:pPr algn="just"/>
            <a:endParaRPr lang="LID4096" sz="2400" dirty="0"/>
          </a:p>
        </p:txBody>
      </p:sp>
    </p:spTree>
    <p:extLst>
      <p:ext uri="{BB962C8B-B14F-4D97-AF65-F5344CB8AC3E}">
        <p14:creationId xmlns:p14="http://schemas.microsoft.com/office/powerpoint/2010/main" val="3605085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FB76C1-265E-3672-F00F-56B3D852B189}"/>
              </a:ext>
            </a:extLst>
          </p:cNvPr>
          <p:cNvSpPr txBox="1">
            <a:spLocks/>
          </p:cNvSpPr>
          <p:nvPr/>
        </p:nvSpPr>
        <p:spPr>
          <a:xfrm>
            <a:off x="874927" y="1690701"/>
            <a:ext cx="10606548" cy="2053611"/>
          </a:xfrm>
          <a:prstGeom prst="rect">
            <a:avLst/>
          </a:prstGeom>
        </p:spPr>
        <p:txBody>
          <a:bodyPr vert="horz" lIns="91440" tIns="45720" rIns="91440" bIns="45720" rtlCol="0" anchor="ctr">
            <a:normAutofit fontScale="6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fr-FR" b="1" dirty="0">
                <a:solidFill>
                  <a:srgbClr val="000000"/>
                </a:solidFill>
                <a:latin typeface="Georgia" panose="02040502050405020303" pitchFamily="18" charset="0"/>
              </a:rPr>
            </a:br>
            <a:br>
              <a:rPr lang="fr-FR" b="1" dirty="0">
                <a:solidFill>
                  <a:srgbClr val="000000"/>
                </a:solidFill>
                <a:latin typeface="Georgia" panose="02040502050405020303" pitchFamily="18" charset="0"/>
              </a:rPr>
            </a:br>
            <a:br>
              <a:rPr lang="fr-FR" b="1" dirty="0">
                <a:solidFill>
                  <a:srgbClr val="000000"/>
                </a:solidFill>
                <a:latin typeface="Georgia" panose="02040502050405020303" pitchFamily="18" charset="0"/>
              </a:rPr>
            </a:br>
            <a:r>
              <a:rPr lang="fr-FR" b="1" dirty="0">
                <a:solidFill>
                  <a:srgbClr val="000000"/>
                </a:solidFill>
                <a:latin typeface="Georgia" panose="02040502050405020303" pitchFamily="18" charset="0"/>
              </a:rPr>
              <a:t>Partie II: Aspects de la procédure</a:t>
            </a:r>
            <a:br>
              <a:rPr lang="fr-FR" b="1" dirty="0">
                <a:solidFill>
                  <a:srgbClr val="000000"/>
                </a:solidFill>
                <a:latin typeface="Georgia" panose="02040502050405020303" pitchFamily="18" charset="0"/>
              </a:rPr>
            </a:br>
            <a:br>
              <a:rPr lang="fr-FR" b="1" dirty="0">
                <a:solidFill>
                  <a:srgbClr val="000000"/>
                </a:solidFill>
                <a:latin typeface="Georgia" panose="02040502050405020303" pitchFamily="18" charset="0"/>
              </a:rPr>
            </a:br>
            <a:br>
              <a:rPr lang="fr-FR" dirty="0">
                <a:solidFill>
                  <a:srgbClr val="000000"/>
                </a:solidFill>
                <a:latin typeface="Georgia" panose="02040502050405020303" pitchFamily="18" charset="0"/>
              </a:rPr>
            </a:br>
            <a:endParaRPr lang="LID4096" dirty="0"/>
          </a:p>
        </p:txBody>
      </p:sp>
    </p:spTree>
    <p:extLst>
      <p:ext uri="{BB962C8B-B14F-4D97-AF65-F5344CB8AC3E}">
        <p14:creationId xmlns:p14="http://schemas.microsoft.com/office/powerpoint/2010/main" val="1292640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B39F90-E048-0666-36AE-3853022226AC}"/>
              </a:ext>
            </a:extLst>
          </p:cNvPr>
          <p:cNvSpPr txBox="1">
            <a:spLocks/>
          </p:cNvSpPr>
          <p:nvPr/>
        </p:nvSpPr>
        <p:spPr>
          <a:xfrm>
            <a:off x="838200" y="365125"/>
            <a:ext cx="9865659" cy="1427816"/>
          </a:xfrm>
          <a:prstGeom prst="rect">
            <a:avLst/>
          </a:prstGeom>
        </p:spPr>
        <p:txBody>
          <a:bodyPr>
            <a:noAutofit/>
          </a:bodyPr>
          <a:lstStyle>
            <a:lvl1pPr algn="l" defTabSz="914400" rtl="0" eaLnBrk="1" latinLnBrk="0" hangingPunct="1">
              <a:lnSpc>
                <a:spcPct val="90000"/>
              </a:lnSpc>
              <a:spcBef>
                <a:spcPct val="0"/>
              </a:spcBef>
              <a:buNone/>
              <a:defRPr sz="4400" kern="1200">
                <a:solidFill>
                  <a:srgbClr val="D81A1A"/>
                </a:solidFill>
                <a:latin typeface="+mn-lt"/>
                <a:ea typeface="+mj-ea"/>
                <a:cs typeface="+mj-cs"/>
              </a:defRPr>
            </a:lvl1pPr>
          </a:lstStyle>
          <a:p>
            <a:br>
              <a:rPr lang="fr-FR" sz="3200" b="1" dirty="0">
                <a:solidFill>
                  <a:srgbClr val="000000"/>
                </a:solidFill>
                <a:latin typeface="Georgia" panose="02040502050405020303" pitchFamily="18" charset="0"/>
              </a:rPr>
            </a:br>
            <a:br>
              <a:rPr lang="fr-FR" sz="3200" b="1" dirty="0">
                <a:solidFill>
                  <a:srgbClr val="000000"/>
                </a:solidFill>
                <a:latin typeface="Georgia" panose="02040502050405020303" pitchFamily="18" charset="0"/>
              </a:rPr>
            </a:br>
            <a:br>
              <a:rPr lang="fr-FR" sz="3200" b="1" dirty="0">
                <a:solidFill>
                  <a:srgbClr val="000000"/>
                </a:solidFill>
                <a:latin typeface="Georgia" panose="02040502050405020303" pitchFamily="18" charset="0"/>
              </a:rPr>
            </a:br>
            <a:br>
              <a:rPr lang="fr-FR" sz="3200" b="1" dirty="0">
                <a:solidFill>
                  <a:srgbClr val="000000"/>
                </a:solidFill>
                <a:latin typeface="Georgia" panose="02040502050405020303" pitchFamily="18" charset="0"/>
              </a:rPr>
            </a:br>
            <a:br>
              <a:rPr lang="fr-FR" sz="3200" b="1" dirty="0">
                <a:solidFill>
                  <a:srgbClr val="000000"/>
                </a:solidFill>
                <a:latin typeface="Georgia" panose="02040502050405020303" pitchFamily="18" charset="0"/>
              </a:rPr>
            </a:br>
            <a:endParaRPr lang="LID4096" sz="3200" dirty="0"/>
          </a:p>
        </p:txBody>
      </p:sp>
      <p:sp>
        <p:nvSpPr>
          <p:cNvPr id="4" name="ZoneTexte 3">
            <a:extLst>
              <a:ext uri="{FF2B5EF4-FFF2-40B4-BE49-F238E27FC236}">
                <a16:creationId xmlns:a16="http://schemas.microsoft.com/office/drawing/2014/main" id="{59A850FF-AB7F-970F-D096-58C45305F1D2}"/>
              </a:ext>
            </a:extLst>
          </p:cNvPr>
          <p:cNvSpPr txBox="1"/>
          <p:nvPr/>
        </p:nvSpPr>
        <p:spPr>
          <a:xfrm>
            <a:off x="2225040" y="365124"/>
            <a:ext cx="7457440" cy="1446550"/>
          </a:xfrm>
          <a:prstGeom prst="rect">
            <a:avLst/>
          </a:prstGeom>
          <a:noFill/>
        </p:spPr>
        <p:txBody>
          <a:bodyPr wrap="square">
            <a:spAutoFit/>
          </a:bodyPr>
          <a:lstStyle/>
          <a:p>
            <a:r>
              <a:rPr lang="fr-FR" sz="4400" b="1" dirty="0">
                <a:solidFill>
                  <a:srgbClr val="000000"/>
                </a:solidFill>
                <a:latin typeface="Georgia" panose="02040502050405020303" pitchFamily="18" charset="0"/>
              </a:rPr>
              <a:t>Procédure</a:t>
            </a:r>
            <a:br>
              <a:rPr lang="fr-FR" sz="4400" b="1" dirty="0">
                <a:solidFill>
                  <a:srgbClr val="000000"/>
                </a:solidFill>
                <a:latin typeface="Georgia" panose="02040502050405020303" pitchFamily="18" charset="0"/>
              </a:rPr>
            </a:br>
            <a:endParaRPr lang="fr-BI" sz="4400" dirty="0"/>
          </a:p>
        </p:txBody>
      </p:sp>
      <p:sp>
        <p:nvSpPr>
          <p:cNvPr id="5" name="Rectangle : coins arrondis 4">
            <a:extLst>
              <a:ext uri="{FF2B5EF4-FFF2-40B4-BE49-F238E27FC236}">
                <a16:creationId xmlns:a16="http://schemas.microsoft.com/office/drawing/2014/main" id="{3D53E082-2BA2-799F-B761-DB4D7A756B7C}"/>
              </a:ext>
            </a:extLst>
          </p:cNvPr>
          <p:cNvSpPr/>
          <p:nvPr/>
        </p:nvSpPr>
        <p:spPr>
          <a:xfrm>
            <a:off x="1168400" y="1420432"/>
            <a:ext cx="10008048" cy="2008568"/>
          </a:xfrm>
          <a:prstGeom prst="roundRect">
            <a:avLst/>
          </a:prstGeom>
          <a:solidFill>
            <a:schemeClr val="tx2">
              <a:lumMod val="40000"/>
              <a:lumOff val="60000"/>
            </a:schemeClr>
          </a:solidFill>
          <a:ln>
            <a:solidFill>
              <a:srgbClr val="F9B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fr-FR" sz="3200" b="1" dirty="0">
                <a:solidFill>
                  <a:sysClr val="windowText" lastClr="000000"/>
                </a:solidFill>
              </a:rPr>
              <a:t>Appel à proposition en 2 phases</a:t>
            </a:r>
          </a:p>
          <a:p>
            <a:pPr eaLnBrk="1" fontAlgn="auto" hangingPunct="1">
              <a:spcBef>
                <a:spcPts val="0"/>
              </a:spcBef>
              <a:spcAft>
                <a:spcPts val="0"/>
              </a:spcAft>
              <a:defRPr/>
            </a:pPr>
            <a:r>
              <a:rPr lang="fr-FR" sz="3200" b="1" dirty="0">
                <a:solidFill>
                  <a:sysClr val="windowText" lastClr="000000"/>
                </a:solidFill>
              </a:rPr>
              <a:t>A-Notes conceptuelles</a:t>
            </a:r>
          </a:p>
          <a:p>
            <a:pPr eaLnBrk="1" fontAlgn="auto" hangingPunct="1">
              <a:spcBef>
                <a:spcPts val="0"/>
              </a:spcBef>
              <a:spcAft>
                <a:spcPts val="0"/>
              </a:spcAft>
              <a:defRPr/>
            </a:pPr>
            <a:r>
              <a:rPr lang="fr-FR" sz="3200" b="1" dirty="0">
                <a:solidFill>
                  <a:sysClr val="windowText" lastClr="000000"/>
                </a:solidFill>
              </a:rPr>
              <a:t>B-Proposition d’action (pour ceux qui passe l’étape A) + Analyse organisationnelle</a:t>
            </a:r>
            <a:endParaRPr lang="fr-BE" sz="3200" b="1" dirty="0">
              <a:solidFill>
                <a:sysClr val="windowText" lastClr="000000"/>
              </a:solidFill>
            </a:endParaRPr>
          </a:p>
        </p:txBody>
      </p:sp>
      <p:sp>
        <p:nvSpPr>
          <p:cNvPr id="6" name="Rectangle : coins arrondis 5">
            <a:extLst>
              <a:ext uri="{FF2B5EF4-FFF2-40B4-BE49-F238E27FC236}">
                <a16:creationId xmlns:a16="http://schemas.microsoft.com/office/drawing/2014/main" id="{CCE63A20-5B34-F64F-CCFB-0EF49B602AB3}"/>
              </a:ext>
            </a:extLst>
          </p:cNvPr>
          <p:cNvSpPr/>
          <p:nvPr/>
        </p:nvSpPr>
        <p:spPr>
          <a:xfrm>
            <a:off x="1168400" y="3480023"/>
            <a:ext cx="4531360" cy="2008567"/>
          </a:xfrm>
          <a:prstGeom prst="roundRect">
            <a:avLst/>
          </a:prstGeom>
          <a:solidFill>
            <a:schemeClr val="tx2">
              <a:lumMod val="40000"/>
              <a:lumOff val="6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fr-FR" sz="3200" b="1" dirty="0">
                <a:solidFill>
                  <a:sysClr val="windowText" lastClr="000000"/>
                </a:solidFill>
              </a:rPr>
              <a:t>Proposition en termes de budget doivent varier entre  200 000 euros et 250 000 euros</a:t>
            </a:r>
            <a:endParaRPr lang="fr-CD" sz="3200" b="1" dirty="0">
              <a:solidFill>
                <a:sysClr val="windowText" lastClr="000000"/>
              </a:solidFill>
            </a:endParaRPr>
          </a:p>
        </p:txBody>
      </p:sp>
      <p:sp>
        <p:nvSpPr>
          <p:cNvPr id="7" name="Rectangle : coins arrondis 6">
            <a:extLst>
              <a:ext uri="{FF2B5EF4-FFF2-40B4-BE49-F238E27FC236}">
                <a16:creationId xmlns:a16="http://schemas.microsoft.com/office/drawing/2014/main" id="{EB5135DE-E881-51E2-8CE1-561B04755F3E}"/>
              </a:ext>
            </a:extLst>
          </p:cNvPr>
          <p:cNvSpPr/>
          <p:nvPr/>
        </p:nvSpPr>
        <p:spPr>
          <a:xfrm>
            <a:off x="5699760" y="3480024"/>
            <a:ext cx="5476688" cy="2008566"/>
          </a:xfrm>
          <a:prstGeom prst="roundRect">
            <a:avLst/>
          </a:prstGeom>
          <a:solidFill>
            <a:schemeClr val="tx2">
              <a:lumMod val="40000"/>
              <a:lumOff val="60000"/>
            </a:schemeClr>
          </a:solidFill>
          <a:ln>
            <a:solidFill>
              <a:srgbClr val="F9B5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fr-FR" sz="3200" b="1" dirty="0">
                <a:solidFill>
                  <a:sysClr val="windowText" lastClr="000000"/>
                </a:solidFill>
              </a:rPr>
              <a:t>Durée de la convention de Subsides: </a:t>
            </a:r>
            <a:r>
              <a:rPr lang="fr-FR" sz="3200" b="1" i="0" u="none" strike="noStrike" baseline="0" dirty="0">
                <a:solidFill>
                  <a:sysClr val="windowText" lastClr="000000"/>
                </a:solidFill>
                <a:latin typeface="Georgia" panose="02040502050405020303" pitchFamily="18" charset="0"/>
              </a:rPr>
              <a:t>ne peut pas être inférieure à 18mois ni excéder 24 mois </a:t>
            </a:r>
            <a:endParaRPr lang="fr-BE" sz="3200" b="1" dirty="0">
              <a:solidFill>
                <a:sysClr val="windowText" lastClr="000000"/>
              </a:solidFill>
            </a:endParaRPr>
          </a:p>
        </p:txBody>
      </p:sp>
    </p:spTree>
    <p:extLst>
      <p:ext uri="{BB962C8B-B14F-4D97-AF65-F5344CB8AC3E}">
        <p14:creationId xmlns:p14="http://schemas.microsoft.com/office/powerpoint/2010/main" val="2008884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BF6E8D03-E371-1DE9-96E6-5BB2093F3447}"/>
              </a:ext>
            </a:extLst>
          </p:cNvPr>
          <p:cNvSpPr/>
          <p:nvPr/>
        </p:nvSpPr>
        <p:spPr>
          <a:xfrm>
            <a:off x="1137920" y="1076124"/>
            <a:ext cx="9834880" cy="5353639"/>
          </a:xfrm>
          <a:prstGeom prst="roundRect">
            <a:avLst/>
          </a:prstGeom>
          <a:solidFill>
            <a:schemeClr val="accent1">
              <a:lumMod val="20000"/>
              <a:lumOff val="80000"/>
            </a:schemeClr>
          </a:solidFill>
          <a:ln/>
        </p:spPr>
        <p:style>
          <a:lnRef idx="1">
            <a:schemeClr val="accent5"/>
          </a:lnRef>
          <a:fillRef idx="2">
            <a:schemeClr val="accent5"/>
          </a:fillRef>
          <a:effectRef idx="1">
            <a:schemeClr val="accent5"/>
          </a:effectRef>
          <a:fontRef idx="minor">
            <a:schemeClr val="dk1"/>
          </a:fontRef>
        </p:style>
        <p:txBody>
          <a:bodyPr anchor="ctr"/>
          <a:lstStyle/>
          <a:p>
            <a:pPr algn="l"/>
            <a:endParaRPr lang="fr-FR" sz="2400" b="1" dirty="0">
              <a:solidFill>
                <a:schemeClr val="tx1"/>
              </a:solidFill>
              <a:latin typeface="Georgia" panose="02040502050405020303" pitchFamily="18" charset="0"/>
            </a:endParaRPr>
          </a:p>
          <a:p>
            <a:pPr algn="l"/>
            <a:endParaRPr lang="fr-FR" sz="2400" b="1" dirty="0">
              <a:solidFill>
                <a:schemeClr val="tx1"/>
              </a:solidFill>
              <a:latin typeface="Georgia" panose="02040502050405020303" pitchFamily="18" charset="0"/>
            </a:endParaRPr>
          </a:p>
          <a:p>
            <a:pPr algn="l"/>
            <a:r>
              <a:rPr lang="fr-FR" sz="2400" b="1" dirty="0">
                <a:solidFill>
                  <a:schemeClr val="tx1"/>
                </a:solidFill>
                <a:latin typeface="Georgia" panose="02040502050405020303" pitchFamily="18" charset="0"/>
              </a:rPr>
              <a:t>Le présent appel à propositions concerne les types d’actions </a:t>
            </a:r>
            <a:r>
              <a:rPr lang="fr-FR" sz="2400" b="0" i="0" u="none" strike="noStrike" baseline="0" dirty="0">
                <a:solidFill>
                  <a:srgbClr val="000000"/>
                </a:solidFill>
                <a:latin typeface="Georgia" panose="02040502050405020303" pitchFamily="18" charset="0"/>
              </a:rPr>
              <a:t>visant à encourager et renforcer la participation active ainsi que l’inclusion des femmes, des jeunes, et des populations déplacées ou rapatriées dans les processus et initiatives de développement local dans les 5 communes d’intervention. </a:t>
            </a:r>
          </a:p>
          <a:p>
            <a:pPr algn="l"/>
            <a:endParaRPr lang="fr-FR" sz="2400" b="0" i="0" u="none" strike="noStrike" baseline="0" dirty="0">
              <a:solidFill>
                <a:srgbClr val="000000"/>
              </a:solidFill>
              <a:latin typeface="Georgia" panose="02040502050405020303" pitchFamily="18" charset="0"/>
            </a:endParaRPr>
          </a:p>
          <a:p>
            <a:pPr algn="l"/>
            <a:r>
              <a:rPr lang="fr-FR" sz="2400" b="0" i="0" u="none" strike="noStrike" baseline="0" dirty="0">
                <a:solidFill>
                  <a:srgbClr val="000000"/>
                </a:solidFill>
                <a:latin typeface="Georgia" panose="02040502050405020303" pitchFamily="18" charset="0"/>
              </a:rPr>
              <a:t>Il s’agit entre autres de:  </a:t>
            </a:r>
          </a:p>
          <a:p>
            <a:pPr algn="l"/>
            <a:endParaRPr lang="fr-BI" sz="2400" b="0" i="0" u="none" strike="noStrike" baseline="0" dirty="0">
              <a:solidFill>
                <a:srgbClr val="000000"/>
              </a:solidFill>
              <a:latin typeface="Georgia" panose="02040502050405020303" pitchFamily="18" charset="0"/>
            </a:endParaRPr>
          </a:p>
          <a:p>
            <a:pPr marL="742950" lvl="1" indent="-285750">
              <a:buFont typeface="Wingdings" panose="05000000000000000000" pitchFamily="2" charset="2"/>
              <a:buChar char="§"/>
            </a:pPr>
            <a:r>
              <a:rPr lang="fr-FR" sz="2400" b="0" i="0" u="none" strike="noStrike" baseline="0" dirty="0">
                <a:solidFill>
                  <a:srgbClr val="000000"/>
                </a:solidFill>
                <a:latin typeface="Georgia" panose="02040502050405020303" pitchFamily="18" charset="0"/>
              </a:rPr>
              <a:t>Renforcement des capacités des OSC sectorielles notamment en matière de genre, diversité et inclusion, en compétences du 21 ème siècle, en techniques de plaidoyer, et/ou toute autre thématique jugée pertinente sur base des résultats et recommandations de l’analyse situationnelle. </a:t>
            </a:r>
          </a:p>
          <a:p>
            <a:pPr algn="l"/>
            <a:endParaRPr lang="fr-FR" sz="2400" b="0" i="0" u="none" strike="noStrike" baseline="0" dirty="0">
              <a:solidFill>
                <a:srgbClr val="000000"/>
              </a:solidFill>
              <a:latin typeface="Georgia" panose="02040502050405020303" pitchFamily="18" charset="0"/>
            </a:endParaRPr>
          </a:p>
          <a:p>
            <a:pPr eaLnBrk="1" fontAlgn="auto" hangingPunct="1">
              <a:spcBef>
                <a:spcPts val="0"/>
              </a:spcBef>
              <a:spcAft>
                <a:spcPts val="0"/>
              </a:spcAft>
              <a:defRPr/>
            </a:pPr>
            <a:endParaRPr lang="fr-FR" sz="2400" b="1" dirty="0">
              <a:solidFill>
                <a:schemeClr val="tx1"/>
              </a:solidFill>
              <a:latin typeface="Georgia" panose="02040502050405020303" pitchFamily="18" charset="0"/>
            </a:endParaRPr>
          </a:p>
        </p:txBody>
      </p:sp>
      <p:sp>
        <p:nvSpPr>
          <p:cNvPr id="3" name="Titre 1">
            <a:extLst>
              <a:ext uri="{FF2B5EF4-FFF2-40B4-BE49-F238E27FC236}">
                <a16:creationId xmlns:a16="http://schemas.microsoft.com/office/drawing/2014/main" id="{DB8DDB3B-98D6-02A6-0564-7C01C4C0AAFA}"/>
              </a:ext>
            </a:extLst>
          </p:cNvPr>
          <p:cNvSpPr txBox="1">
            <a:spLocks/>
          </p:cNvSpPr>
          <p:nvPr/>
        </p:nvSpPr>
        <p:spPr>
          <a:xfrm>
            <a:off x="2062480" y="365125"/>
            <a:ext cx="9291320" cy="647887"/>
          </a:xfrm>
          <a:prstGeom prst="rect">
            <a:avLst/>
          </a:prstGeom>
        </p:spPr>
        <p:txBody>
          <a:bodyPr>
            <a:noAutofit/>
          </a:bodyPr>
          <a:lstStyle>
            <a:lvl1pPr algn="l" defTabSz="914400" rtl="0" eaLnBrk="1" latinLnBrk="0" hangingPunct="1">
              <a:lnSpc>
                <a:spcPct val="90000"/>
              </a:lnSpc>
              <a:spcBef>
                <a:spcPct val="0"/>
              </a:spcBef>
              <a:buNone/>
              <a:defRPr sz="4400" kern="1200">
                <a:solidFill>
                  <a:srgbClr val="D81A1A"/>
                </a:solidFill>
                <a:latin typeface="+mn-lt"/>
                <a:ea typeface="+mj-ea"/>
                <a:cs typeface="+mj-cs"/>
              </a:defRPr>
            </a:lvl1pPr>
          </a:lstStyle>
          <a:p>
            <a:br>
              <a:rPr lang="fr-FR" sz="3200" b="1" dirty="0">
                <a:solidFill>
                  <a:srgbClr val="000000"/>
                </a:solidFill>
                <a:latin typeface="Georgia" panose="02040502050405020303" pitchFamily="18" charset="0"/>
              </a:rPr>
            </a:br>
            <a:br>
              <a:rPr lang="fr-FR" sz="3200" b="1" dirty="0">
                <a:solidFill>
                  <a:srgbClr val="000000"/>
                </a:solidFill>
                <a:latin typeface="Georgia" panose="02040502050405020303" pitchFamily="18" charset="0"/>
              </a:rPr>
            </a:br>
            <a:endParaRPr lang="LID4096" sz="3200" dirty="0"/>
          </a:p>
        </p:txBody>
      </p:sp>
      <p:sp>
        <p:nvSpPr>
          <p:cNvPr id="5" name="ZoneTexte 4">
            <a:extLst>
              <a:ext uri="{FF2B5EF4-FFF2-40B4-BE49-F238E27FC236}">
                <a16:creationId xmlns:a16="http://schemas.microsoft.com/office/drawing/2014/main" id="{9E467F88-1508-FB94-0D8A-D574D5A586E5}"/>
              </a:ext>
            </a:extLst>
          </p:cNvPr>
          <p:cNvSpPr txBox="1"/>
          <p:nvPr/>
        </p:nvSpPr>
        <p:spPr>
          <a:xfrm>
            <a:off x="1971040" y="428237"/>
            <a:ext cx="6096000" cy="584775"/>
          </a:xfrm>
          <a:prstGeom prst="rect">
            <a:avLst/>
          </a:prstGeom>
          <a:noFill/>
        </p:spPr>
        <p:txBody>
          <a:bodyPr wrap="square">
            <a:spAutoFit/>
          </a:bodyPr>
          <a:lstStyle/>
          <a:p>
            <a:r>
              <a:rPr lang="fr-FR" sz="3200" b="1" dirty="0">
                <a:solidFill>
                  <a:srgbClr val="000000"/>
                </a:solidFill>
                <a:latin typeface="Georgia" panose="02040502050405020303" pitchFamily="18" charset="0"/>
              </a:rPr>
              <a:t>Types d’actions </a:t>
            </a:r>
            <a:endParaRPr lang="fr-BI" sz="3200" dirty="0"/>
          </a:p>
        </p:txBody>
      </p:sp>
    </p:spTree>
    <p:extLst>
      <p:ext uri="{BB962C8B-B14F-4D97-AF65-F5344CB8AC3E}">
        <p14:creationId xmlns:p14="http://schemas.microsoft.com/office/powerpoint/2010/main" val="3563633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219FE506-8E85-9734-6010-828FA826055E}"/>
              </a:ext>
            </a:extLst>
          </p:cNvPr>
          <p:cNvSpPr/>
          <p:nvPr/>
        </p:nvSpPr>
        <p:spPr>
          <a:xfrm>
            <a:off x="1107439" y="883921"/>
            <a:ext cx="10332721" cy="5029200"/>
          </a:xfrm>
          <a:prstGeom prst="roundRect">
            <a:avLst/>
          </a:prstGeom>
          <a:solidFill>
            <a:schemeClr val="accent1">
              <a:lumMod val="20000"/>
              <a:lumOff val="80000"/>
            </a:schemeClr>
          </a:solidFill>
          <a:ln/>
        </p:spPr>
        <p:style>
          <a:lnRef idx="1">
            <a:schemeClr val="accent5"/>
          </a:lnRef>
          <a:fillRef idx="2">
            <a:schemeClr val="accent5"/>
          </a:fillRef>
          <a:effectRef idx="1">
            <a:schemeClr val="accent5"/>
          </a:effectRef>
          <a:fontRef idx="minor">
            <a:schemeClr val="dk1"/>
          </a:fontRef>
        </p:style>
        <p:txBody>
          <a:bodyPr anchor="ctr"/>
          <a:lstStyle/>
          <a:p>
            <a:pPr marL="742950" lvl="1" indent="-285750">
              <a:buFont typeface="Wingdings" panose="05000000000000000000" pitchFamily="2" charset="2"/>
              <a:buChar char="§"/>
            </a:pPr>
            <a:r>
              <a:rPr lang="fr-FR" sz="2400" b="0" i="0" u="none" strike="noStrike" baseline="0" dirty="0">
                <a:solidFill>
                  <a:srgbClr val="000000"/>
                </a:solidFill>
                <a:latin typeface="Georgia" panose="02040502050405020303" pitchFamily="18" charset="0"/>
              </a:rPr>
              <a:t>Développement/adaptation et mise à disposition d’outils inclusifs (communication, planification, suivi-évaluation) des communes et OSC. </a:t>
            </a:r>
          </a:p>
          <a:p>
            <a:pPr lvl="1"/>
            <a:endParaRPr lang="fr-FR" sz="2400" b="0" i="0" u="none" strike="noStrike" baseline="0" dirty="0">
              <a:solidFill>
                <a:srgbClr val="000000"/>
              </a:solidFill>
              <a:latin typeface="Georgia" panose="02040502050405020303" pitchFamily="18" charset="0"/>
            </a:endParaRPr>
          </a:p>
          <a:p>
            <a:pPr marL="742950" lvl="1" indent="-285750">
              <a:buFont typeface="Wingdings" panose="05000000000000000000" pitchFamily="2" charset="2"/>
              <a:buChar char="§"/>
            </a:pPr>
            <a:r>
              <a:rPr lang="fr-FR" sz="2400" b="0" i="0" u="none" strike="noStrike" baseline="0" dirty="0">
                <a:solidFill>
                  <a:srgbClr val="000000"/>
                </a:solidFill>
                <a:latin typeface="Georgia" panose="02040502050405020303" pitchFamily="18" charset="0"/>
              </a:rPr>
              <a:t>Mise en place d’un appel à propositions et sélection des projets en alignement avec les PCDC dans le domaine du genre, de participation citoyenne et inclusion des femmes, des jeunes et autres groupes vulnérables </a:t>
            </a:r>
          </a:p>
          <a:p>
            <a:pPr lvl="1"/>
            <a:endParaRPr lang="fr-FR" sz="2400" b="0" i="0" u="none" strike="noStrike" baseline="0" dirty="0">
              <a:solidFill>
                <a:srgbClr val="000000"/>
              </a:solidFill>
              <a:latin typeface="Georgia" panose="02040502050405020303" pitchFamily="18" charset="0"/>
            </a:endParaRPr>
          </a:p>
          <a:p>
            <a:pPr marL="742950" lvl="1" indent="-285750">
              <a:buFont typeface="Wingdings" panose="05000000000000000000" pitchFamily="2" charset="2"/>
              <a:buChar char="§"/>
            </a:pPr>
            <a:r>
              <a:rPr lang="fr-FR" sz="2400" b="0" i="0" u="none" strike="noStrike" baseline="0" dirty="0">
                <a:solidFill>
                  <a:srgbClr val="000000"/>
                </a:solidFill>
                <a:latin typeface="Georgia" panose="02040502050405020303" pitchFamily="18" charset="0"/>
              </a:rPr>
              <a:t>Gestion d'un fonds de financement des projets/initiatives</a:t>
            </a:r>
          </a:p>
          <a:p>
            <a:pPr lvl="1"/>
            <a:endParaRPr lang="fr-FR" sz="2400" b="0" i="0" u="none" strike="noStrike" baseline="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1186372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CBFE2ED7-0B70-E732-7865-9A98E56F340E}"/>
              </a:ext>
            </a:extLst>
          </p:cNvPr>
          <p:cNvSpPr/>
          <p:nvPr/>
        </p:nvSpPr>
        <p:spPr>
          <a:xfrm>
            <a:off x="1158239" y="1473200"/>
            <a:ext cx="9987281" cy="3891279"/>
          </a:xfrm>
          <a:prstGeom prst="roundRect">
            <a:avLst/>
          </a:prstGeom>
          <a:solidFill>
            <a:schemeClr val="accent1">
              <a:lumMod val="20000"/>
              <a:lumOff val="80000"/>
            </a:schemeClr>
          </a:solidFill>
          <a:ln/>
        </p:spPr>
        <p:style>
          <a:lnRef idx="1">
            <a:schemeClr val="accent5"/>
          </a:lnRef>
          <a:fillRef idx="2">
            <a:schemeClr val="accent5"/>
          </a:fillRef>
          <a:effectRef idx="1">
            <a:schemeClr val="accent5"/>
          </a:effectRef>
          <a:fontRef idx="minor">
            <a:schemeClr val="dk1"/>
          </a:fontRef>
        </p:style>
        <p:txBody>
          <a:bodyPr anchor="ctr"/>
          <a:lstStyle/>
          <a:p>
            <a:pPr marL="742950" lvl="1" indent="-285750">
              <a:buFont typeface="Wingdings" panose="05000000000000000000" pitchFamily="2" charset="2"/>
              <a:buChar char="§"/>
            </a:pPr>
            <a:r>
              <a:rPr lang="fr-FR" sz="2400" b="0" i="0" u="none" strike="noStrike" baseline="0" dirty="0">
                <a:solidFill>
                  <a:srgbClr val="000000"/>
                </a:solidFill>
                <a:latin typeface="Georgia" panose="02040502050405020303" pitchFamily="18" charset="0"/>
              </a:rPr>
              <a:t>Développement de systèmes de suivi-évaluation pour les initiatives financées</a:t>
            </a:r>
          </a:p>
          <a:p>
            <a:pPr lvl="1"/>
            <a:endParaRPr lang="fr-FR" sz="2400" b="0" i="0" u="none" strike="noStrike" baseline="0" dirty="0">
              <a:solidFill>
                <a:srgbClr val="000000"/>
              </a:solidFill>
              <a:latin typeface="Georgia" panose="02040502050405020303" pitchFamily="18" charset="0"/>
            </a:endParaRPr>
          </a:p>
          <a:p>
            <a:pPr marL="742950" lvl="1" indent="-285750">
              <a:buFont typeface="Wingdings" panose="05000000000000000000" pitchFamily="2" charset="2"/>
              <a:buChar char="§"/>
            </a:pPr>
            <a:r>
              <a:rPr lang="fr-FR" sz="2400" b="0" i="0" u="none" strike="noStrike" baseline="0" dirty="0">
                <a:solidFill>
                  <a:srgbClr val="000000"/>
                </a:solidFill>
                <a:latin typeface="Georgia" panose="02040502050405020303" pitchFamily="18" charset="0"/>
              </a:rPr>
              <a:t>Campagnes de conscientisation et mobilisation communautaire à travers des stratégies innovantes (ex: </a:t>
            </a:r>
            <a:r>
              <a:rPr lang="fr-FR" sz="2400" dirty="0"/>
              <a:t>le théâtre et les arts visuels, groupes de discussion, Hackathons, etc.)</a:t>
            </a:r>
          </a:p>
          <a:p>
            <a:pPr lvl="1"/>
            <a:endParaRPr lang="fr-FR" sz="2400" b="0" i="0" u="none" strike="noStrike" baseline="0" dirty="0">
              <a:solidFill>
                <a:srgbClr val="000000"/>
              </a:solidFill>
              <a:latin typeface="Georgia" panose="02040502050405020303" pitchFamily="18" charset="0"/>
            </a:endParaRPr>
          </a:p>
          <a:p>
            <a:pPr marL="742950" lvl="1" indent="-285750">
              <a:buFont typeface="Wingdings" panose="05000000000000000000" pitchFamily="2" charset="2"/>
              <a:buChar char="§"/>
            </a:pPr>
            <a:r>
              <a:rPr lang="fr-FR" sz="2400" b="0" i="0" u="none" strike="noStrike" baseline="0" dirty="0">
                <a:solidFill>
                  <a:srgbClr val="000000"/>
                </a:solidFill>
                <a:latin typeface="Georgia" panose="02040502050405020303" pitchFamily="18" charset="0"/>
              </a:rPr>
              <a:t>Promotion de la masculinité positive et autres approches transformatrices du genre </a:t>
            </a:r>
          </a:p>
        </p:txBody>
      </p:sp>
    </p:spTree>
    <p:extLst>
      <p:ext uri="{BB962C8B-B14F-4D97-AF65-F5344CB8AC3E}">
        <p14:creationId xmlns:p14="http://schemas.microsoft.com/office/powerpoint/2010/main" val="960886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FF6C83-40C2-D202-2401-1C536A9F89DC}"/>
              </a:ext>
            </a:extLst>
          </p:cNvPr>
          <p:cNvSpPr>
            <a:spLocks noGrp="1"/>
          </p:cNvSpPr>
          <p:nvPr>
            <p:ph type="title"/>
          </p:nvPr>
        </p:nvSpPr>
        <p:spPr>
          <a:xfrm>
            <a:off x="2022823" y="208926"/>
            <a:ext cx="8655337" cy="965177"/>
          </a:xfrm>
        </p:spPr>
        <p:txBody>
          <a:bodyPr/>
          <a:lstStyle/>
          <a:p>
            <a:r>
              <a:rPr lang="fr-FR" sz="4400" b="1" i="0" u="none" strike="noStrike" baseline="0" dirty="0">
                <a:solidFill>
                  <a:srgbClr val="000000"/>
                </a:solidFill>
                <a:latin typeface="Georgia" panose="02040502050405020303" pitchFamily="18" charset="0"/>
              </a:rPr>
              <a:t>Qui peut être demandeur?</a:t>
            </a:r>
            <a:endParaRPr lang="fr-BI" dirty="0"/>
          </a:p>
        </p:txBody>
      </p:sp>
      <p:sp>
        <p:nvSpPr>
          <p:cNvPr id="4" name="Rectangle : coins arrondis 3">
            <a:extLst>
              <a:ext uri="{FF2B5EF4-FFF2-40B4-BE49-F238E27FC236}">
                <a16:creationId xmlns:a16="http://schemas.microsoft.com/office/drawing/2014/main" id="{70E6BBD3-4262-F700-DA03-250767040FAD}"/>
              </a:ext>
            </a:extLst>
          </p:cNvPr>
          <p:cNvSpPr/>
          <p:nvPr/>
        </p:nvSpPr>
        <p:spPr>
          <a:xfrm>
            <a:off x="1127760" y="1494155"/>
            <a:ext cx="10160000" cy="12185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fr-FR" sz="1600" b="1" dirty="0">
              <a:solidFill>
                <a:schemeClr val="bg1"/>
              </a:solidFill>
            </a:endParaRPr>
          </a:p>
          <a:p>
            <a:pPr algn="l"/>
            <a:endParaRPr lang="fr-FR" sz="1600" b="1" dirty="0">
              <a:solidFill>
                <a:schemeClr val="bg1"/>
              </a:solidFill>
            </a:endParaRPr>
          </a:p>
          <a:p>
            <a:pPr algn="l"/>
            <a:r>
              <a:rPr lang="fr-FR" sz="1600" b="1" dirty="0">
                <a:solidFill>
                  <a:schemeClr val="bg1"/>
                </a:solidFill>
                <a:latin typeface="Georgia" panose="02040502050405020303" pitchFamily="18" charset="0"/>
              </a:rPr>
              <a:t>Être une personne morale, un acteur privé sans but lucratif ou une fondation, ou une personne morale de droit privé dont la maximisation du profit ne constitue pas l’objectif prioritaire, </a:t>
            </a:r>
            <a:endParaRPr lang="fr-BI" sz="1600" b="1" i="0" u="none" strike="noStrike" baseline="0" dirty="0">
              <a:solidFill>
                <a:schemeClr val="bg1"/>
              </a:solidFill>
              <a:latin typeface="Georgia" panose="02040502050405020303" pitchFamily="18" charset="0"/>
            </a:endParaRPr>
          </a:p>
          <a:p>
            <a:r>
              <a:rPr lang="fr-FR" sz="1600" b="1" dirty="0">
                <a:solidFill>
                  <a:schemeClr val="bg1"/>
                </a:solidFill>
                <a:latin typeface="Georgia" panose="02040502050405020303" pitchFamily="18" charset="0"/>
              </a:rPr>
              <a:t>ou </a:t>
            </a:r>
            <a:r>
              <a:rPr lang="fr-FR" sz="1600" b="1" i="0" u="none" strike="noStrike" baseline="0" dirty="0">
                <a:solidFill>
                  <a:schemeClr val="bg1"/>
                </a:solidFill>
                <a:latin typeface="Georgia" panose="02040502050405020303" pitchFamily="18" charset="0"/>
              </a:rPr>
              <a:t>une structure spécifique d'organisation tel que : organisation non gouvernementale, organisation internationale</a:t>
            </a:r>
          </a:p>
          <a:p>
            <a:pPr algn="ctr"/>
            <a:endParaRPr lang="fr-FR" sz="1600" b="1" dirty="0">
              <a:solidFill>
                <a:schemeClr val="bg1"/>
              </a:solidFill>
            </a:endParaRPr>
          </a:p>
          <a:p>
            <a:pPr algn="ctr"/>
            <a:endParaRPr lang="fr-BI" sz="1600" dirty="0">
              <a:solidFill>
                <a:schemeClr val="bg1"/>
              </a:solidFill>
            </a:endParaRPr>
          </a:p>
        </p:txBody>
      </p:sp>
      <p:sp>
        <p:nvSpPr>
          <p:cNvPr id="5" name="Rectangle : coins arrondis 4">
            <a:extLst>
              <a:ext uri="{FF2B5EF4-FFF2-40B4-BE49-F238E27FC236}">
                <a16:creationId xmlns:a16="http://schemas.microsoft.com/office/drawing/2014/main" id="{956C035A-2ADA-FB6E-C321-24E446A1C89C}"/>
              </a:ext>
            </a:extLst>
          </p:cNvPr>
          <p:cNvSpPr/>
          <p:nvPr/>
        </p:nvSpPr>
        <p:spPr>
          <a:xfrm>
            <a:off x="1127760" y="2712721"/>
            <a:ext cx="4602480" cy="802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defRPr/>
            </a:pPr>
            <a:r>
              <a:rPr lang="fr-FR" sz="1600" b="1" dirty="0">
                <a:solidFill>
                  <a:schemeClr val="bg1"/>
                </a:solidFill>
                <a:latin typeface="Georgia" panose="02040502050405020303" pitchFamily="18" charset="0"/>
              </a:rPr>
              <a:t>Être établi ou représenté en : République du Burundi </a:t>
            </a:r>
          </a:p>
        </p:txBody>
      </p:sp>
      <p:sp>
        <p:nvSpPr>
          <p:cNvPr id="6" name="Rectangle : coins arrondis 5">
            <a:extLst>
              <a:ext uri="{FF2B5EF4-FFF2-40B4-BE49-F238E27FC236}">
                <a16:creationId xmlns:a16="http://schemas.microsoft.com/office/drawing/2014/main" id="{97A1D004-AB78-7D19-5860-501A4D0B0F92}"/>
              </a:ext>
            </a:extLst>
          </p:cNvPr>
          <p:cNvSpPr/>
          <p:nvPr/>
        </p:nvSpPr>
        <p:spPr>
          <a:xfrm>
            <a:off x="5730240" y="2712721"/>
            <a:ext cx="5557520" cy="802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fr-BI" sz="1600" b="1" i="0" u="none" strike="noStrike" baseline="0" dirty="0">
              <a:solidFill>
                <a:schemeClr val="bg1"/>
              </a:solidFill>
              <a:latin typeface="Georgia" panose="02040502050405020303" pitchFamily="18" charset="0"/>
            </a:endParaRPr>
          </a:p>
          <a:p>
            <a:r>
              <a:rPr lang="fr-FR" sz="1600" b="1" i="0" u="none" strike="noStrike" baseline="0" dirty="0">
                <a:solidFill>
                  <a:schemeClr val="bg1"/>
                </a:solidFill>
                <a:latin typeface="Georgia" panose="02040502050405020303" pitchFamily="18" charset="0"/>
              </a:rPr>
              <a:t>Être directement chargé de la préparation et de la gestion de l’action avec le(s) codemandeur(s) et non agir en tant qu’intermédiaire </a:t>
            </a:r>
          </a:p>
          <a:p>
            <a:pPr algn="ctr"/>
            <a:endParaRPr lang="fr-BI" sz="1600" b="1" dirty="0">
              <a:solidFill>
                <a:schemeClr val="bg1"/>
              </a:solidFill>
            </a:endParaRPr>
          </a:p>
        </p:txBody>
      </p:sp>
      <p:sp>
        <p:nvSpPr>
          <p:cNvPr id="7" name="Rectangle : coins arrondis 6">
            <a:extLst>
              <a:ext uri="{FF2B5EF4-FFF2-40B4-BE49-F238E27FC236}">
                <a16:creationId xmlns:a16="http://schemas.microsoft.com/office/drawing/2014/main" id="{A5D8DF13-7252-06E4-3A0A-7C66DC7DDB98}"/>
              </a:ext>
            </a:extLst>
          </p:cNvPr>
          <p:cNvSpPr/>
          <p:nvPr/>
        </p:nvSpPr>
        <p:spPr>
          <a:xfrm>
            <a:off x="2433320" y="3515361"/>
            <a:ext cx="7172960" cy="47751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fr-FR" b="1" i="0" u="none" strike="noStrike" baseline="0" dirty="0">
              <a:solidFill>
                <a:schemeClr val="bg1"/>
              </a:solidFill>
              <a:latin typeface="Georgia" panose="02040502050405020303" pitchFamily="18" charset="0"/>
            </a:endParaRPr>
          </a:p>
          <a:p>
            <a:endParaRPr lang="fr-FR" b="1" dirty="0">
              <a:solidFill>
                <a:schemeClr val="bg1"/>
              </a:solidFill>
              <a:latin typeface="Georgia" panose="02040502050405020303" pitchFamily="18" charset="0"/>
            </a:endParaRPr>
          </a:p>
          <a:p>
            <a:endParaRPr lang="fr-FR" b="1" dirty="0">
              <a:solidFill>
                <a:schemeClr val="bg1"/>
              </a:solidFill>
            </a:endParaRPr>
          </a:p>
          <a:p>
            <a:endParaRPr lang="fr-FR" b="1" dirty="0">
              <a:solidFill>
                <a:schemeClr val="bg1"/>
              </a:solidFill>
            </a:endParaRPr>
          </a:p>
          <a:p>
            <a:endParaRPr lang="fr-FR" b="1" dirty="0">
              <a:solidFill>
                <a:schemeClr val="bg1"/>
              </a:solidFill>
            </a:endParaRPr>
          </a:p>
          <a:p>
            <a:r>
              <a:rPr lang="fr-FR" b="1" dirty="0">
                <a:solidFill>
                  <a:schemeClr val="bg1"/>
                </a:solidFill>
              </a:rPr>
              <a:t>Être expérimentée dans le domaine du genre et du leadership féminin</a:t>
            </a:r>
          </a:p>
          <a:p>
            <a:endParaRPr lang="fr-FR" b="1" i="0" u="none" strike="noStrike" baseline="0" dirty="0">
              <a:solidFill>
                <a:schemeClr val="bg1"/>
              </a:solidFill>
              <a:latin typeface="Georgia" panose="02040502050405020303" pitchFamily="18" charset="0"/>
            </a:endParaRPr>
          </a:p>
          <a:p>
            <a:endParaRPr lang="fr-FR" b="1" dirty="0">
              <a:solidFill>
                <a:schemeClr val="bg1"/>
              </a:solidFill>
              <a:latin typeface="Georgia" panose="02040502050405020303" pitchFamily="18" charset="0"/>
            </a:endParaRPr>
          </a:p>
          <a:p>
            <a:r>
              <a:rPr lang="fr-FR" b="1" i="0" u="none" strike="noStrike" baseline="0" dirty="0">
                <a:solidFill>
                  <a:schemeClr val="bg1"/>
                </a:solidFill>
                <a:latin typeface="Georgia" panose="02040502050405020303" pitchFamily="18" charset="0"/>
              </a:rPr>
              <a:t> </a:t>
            </a:r>
          </a:p>
          <a:p>
            <a:pPr marL="342900" indent="-342900">
              <a:buFont typeface="+mj-lt"/>
              <a:buAutoNum type="arabicParenR"/>
            </a:pPr>
            <a:endParaRPr lang="fr-FR" b="1" i="0" u="none" strike="noStrike" baseline="0" dirty="0">
              <a:solidFill>
                <a:schemeClr val="bg1"/>
              </a:solidFill>
              <a:latin typeface="Georgia" panose="02040502050405020303" pitchFamily="18" charset="0"/>
            </a:endParaRPr>
          </a:p>
          <a:p>
            <a:pPr algn="ctr"/>
            <a:endParaRPr lang="fr-BI" b="1" dirty="0">
              <a:solidFill>
                <a:schemeClr val="bg1"/>
              </a:solidFill>
            </a:endParaRPr>
          </a:p>
        </p:txBody>
      </p:sp>
      <p:sp>
        <p:nvSpPr>
          <p:cNvPr id="8" name="Rectangle : coins arrondis 7">
            <a:extLst>
              <a:ext uri="{FF2B5EF4-FFF2-40B4-BE49-F238E27FC236}">
                <a16:creationId xmlns:a16="http://schemas.microsoft.com/office/drawing/2014/main" id="{E208CFBE-0C8E-053D-8A08-3B9D50CB4B79}"/>
              </a:ext>
            </a:extLst>
          </p:cNvPr>
          <p:cNvSpPr/>
          <p:nvPr/>
        </p:nvSpPr>
        <p:spPr>
          <a:xfrm>
            <a:off x="1127760" y="3992880"/>
            <a:ext cx="10160000" cy="17373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rgbClr val="585756"/>
              </a:solidFill>
              <a:latin typeface="Georgia" panose="02040502050405020303" pitchFamily="18" charset="0"/>
            </a:endParaRPr>
          </a:p>
          <a:p>
            <a:pPr algn="l"/>
            <a:endParaRPr lang="fr-FR" sz="1600" b="1" dirty="0">
              <a:solidFill>
                <a:schemeClr val="bg1"/>
              </a:solidFill>
              <a:latin typeface="Georgia" panose="02040502050405020303" pitchFamily="18" charset="0"/>
            </a:endParaRPr>
          </a:p>
          <a:p>
            <a:pPr algn="l"/>
            <a:endParaRPr lang="fr-FR" sz="1600" b="1" dirty="0">
              <a:solidFill>
                <a:schemeClr val="bg1"/>
              </a:solidFill>
              <a:latin typeface="Georgia" panose="02040502050405020303" pitchFamily="18" charset="0"/>
            </a:endParaRPr>
          </a:p>
          <a:p>
            <a:pPr algn="l"/>
            <a:r>
              <a:rPr lang="fr-FR" sz="1600" b="1" dirty="0">
                <a:solidFill>
                  <a:schemeClr val="bg1"/>
                </a:solidFill>
                <a:latin typeface="Georgia" panose="02040502050405020303" pitchFamily="18" charset="0"/>
              </a:rPr>
              <a:t>Avoir une expérience de minimum 3 ans dans  au moins </a:t>
            </a:r>
            <a:r>
              <a:rPr lang="fr-FR" sz="1600" b="1" i="0" u="none" strike="noStrike" baseline="0" dirty="0">
                <a:solidFill>
                  <a:schemeClr val="bg1"/>
                </a:solidFill>
                <a:latin typeface="Georgia" panose="02040502050405020303" pitchFamily="18" charset="0"/>
              </a:rPr>
              <a:t>trois des domaines suivants:</a:t>
            </a:r>
            <a:r>
              <a:rPr lang="fr-FR" sz="1600" b="0" i="0" u="none" strike="noStrike" baseline="0" dirty="0">
                <a:solidFill>
                  <a:srgbClr val="000000"/>
                </a:solidFill>
                <a:latin typeface="Georgia" panose="02040502050405020303" pitchFamily="18" charset="0"/>
              </a:rPr>
              <a:t> </a:t>
            </a:r>
            <a:endParaRPr lang="fr-BI" sz="1600" b="0" i="0" u="none" strike="noStrike" baseline="0" dirty="0">
              <a:solidFill>
                <a:srgbClr val="000000"/>
              </a:solidFill>
              <a:latin typeface="Georgia" panose="02040502050405020303" pitchFamily="18" charset="0"/>
            </a:endParaRPr>
          </a:p>
          <a:p>
            <a:pPr marL="742950" lvl="1" indent="-285750">
              <a:buFont typeface="Arial" panose="020B0604020202020204" pitchFamily="34" charset="0"/>
              <a:buChar char="•"/>
            </a:pPr>
            <a:r>
              <a:rPr lang="fr-FR" sz="1600" i="0" u="none" strike="noStrike" baseline="0" dirty="0">
                <a:solidFill>
                  <a:schemeClr val="bg1"/>
                </a:solidFill>
                <a:latin typeface="Georgia" panose="02040502050405020303" pitchFamily="18" charset="0"/>
              </a:rPr>
              <a:t>Renforcement des capacités et accompagnement et des OSC </a:t>
            </a:r>
          </a:p>
          <a:p>
            <a:pPr marL="742950" lvl="1" indent="-285750">
              <a:buFont typeface="Arial" panose="020B0604020202020204" pitchFamily="34" charset="0"/>
              <a:buChar char="•"/>
            </a:pPr>
            <a:r>
              <a:rPr lang="fr-FR" sz="1600" i="0" u="none" strike="noStrike" baseline="0" dirty="0">
                <a:solidFill>
                  <a:schemeClr val="bg1"/>
                </a:solidFill>
                <a:latin typeface="Georgia" panose="02040502050405020303" pitchFamily="18" charset="0"/>
              </a:rPr>
              <a:t>Développement participatif et inclusif </a:t>
            </a:r>
          </a:p>
          <a:p>
            <a:pPr marL="742950" lvl="1" indent="-285750">
              <a:buFont typeface="Arial" panose="020B0604020202020204" pitchFamily="34" charset="0"/>
              <a:buChar char="•"/>
            </a:pPr>
            <a:r>
              <a:rPr lang="fr-FR" sz="1600" i="0" u="none" strike="noStrike" baseline="0" dirty="0">
                <a:solidFill>
                  <a:schemeClr val="bg1"/>
                </a:solidFill>
                <a:latin typeface="Georgia" panose="02040502050405020303" pitchFamily="18" charset="0"/>
              </a:rPr>
              <a:t>Genre et inclusion sociale </a:t>
            </a:r>
          </a:p>
          <a:p>
            <a:pPr marL="742950" lvl="1" indent="-285750">
              <a:buFont typeface="Arial" panose="020B0604020202020204" pitchFamily="34" charset="0"/>
              <a:buChar char="•"/>
            </a:pPr>
            <a:r>
              <a:rPr lang="fr-FR" sz="1600" i="0" u="none" strike="noStrike" baseline="0" dirty="0">
                <a:solidFill>
                  <a:schemeClr val="bg1"/>
                </a:solidFill>
                <a:latin typeface="Georgia" panose="02040502050405020303" pitchFamily="18" charset="0"/>
              </a:rPr>
              <a:t>Mobilisation communautaire </a:t>
            </a:r>
          </a:p>
          <a:p>
            <a:pPr marL="742950" lvl="1" indent="-285750">
              <a:buFont typeface="Arial" panose="020B0604020202020204" pitchFamily="34" charset="0"/>
              <a:buChar char="•"/>
            </a:pPr>
            <a:r>
              <a:rPr lang="fr-FR" sz="1600" i="0" u="none" strike="noStrike" baseline="0" dirty="0">
                <a:solidFill>
                  <a:schemeClr val="bg1"/>
                </a:solidFill>
                <a:latin typeface="Georgia" panose="02040502050405020303" pitchFamily="18" charset="0"/>
              </a:rPr>
              <a:t>Suivi et évaluation participative </a:t>
            </a:r>
          </a:p>
          <a:p>
            <a:endParaRPr lang="fr-FR" sz="1600" b="0" i="0" u="none" strike="noStrike" baseline="0" dirty="0">
              <a:solidFill>
                <a:srgbClr val="000000"/>
              </a:solidFill>
              <a:latin typeface="Georgia" panose="02040502050405020303" pitchFamily="18" charset="0"/>
            </a:endParaRPr>
          </a:p>
          <a:p>
            <a:endParaRPr lang="fr-BI" sz="1600" b="0" i="0" u="none" strike="noStrike" baseline="0" dirty="0">
              <a:solidFill>
                <a:srgbClr val="000000"/>
              </a:solidFill>
              <a:latin typeface="Georgia" panose="02040502050405020303" pitchFamily="18" charset="0"/>
            </a:endParaRPr>
          </a:p>
          <a:p>
            <a:endParaRPr lang="fr-BI" sz="1600" b="0" i="0" u="none" strike="noStrike" baseline="0" dirty="0">
              <a:solidFill>
                <a:srgbClr val="000000"/>
              </a:solidFill>
              <a:latin typeface="Georgia" panose="02040502050405020303" pitchFamily="18" charset="0"/>
            </a:endParaRPr>
          </a:p>
          <a:p>
            <a:endParaRPr lang="fr-FR" sz="1600" b="0" i="0" u="none" strike="noStrike" baseline="0" dirty="0">
              <a:solidFill>
                <a:srgbClr val="000000"/>
              </a:solidFill>
              <a:latin typeface="Georgia" panose="02040502050405020303" pitchFamily="18" charset="0"/>
            </a:endParaRPr>
          </a:p>
          <a:p>
            <a:endParaRPr lang="fr-BI" sz="1600" b="0" i="0" u="none" strike="noStrike" baseline="0" dirty="0">
              <a:solidFill>
                <a:srgbClr val="000000"/>
              </a:solidFill>
              <a:latin typeface="Georgia" panose="02040502050405020303" pitchFamily="18" charset="0"/>
            </a:endParaRPr>
          </a:p>
          <a:p>
            <a:endParaRPr lang="fr-BI" sz="1600" b="0" i="0" u="none" strike="noStrike" baseline="0" dirty="0">
              <a:solidFill>
                <a:srgbClr val="000000"/>
              </a:solidFill>
              <a:latin typeface="Georgia" panose="02040502050405020303" pitchFamily="18" charset="0"/>
            </a:endParaRPr>
          </a:p>
          <a:p>
            <a:endParaRPr lang="fr-FR" sz="1600" b="0" i="0" u="none" strike="noStrike" baseline="0" dirty="0">
              <a:solidFill>
                <a:srgbClr val="000000"/>
              </a:solidFill>
              <a:latin typeface="Georgia" panose="02040502050405020303" pitchFamily="18" charset="0"/>
            </a:endParaRPr>
          </a:p>
          <a:p>
            <a:endParaRPr lang="fr-FR" sz="1600" b="0" i="0" u="none" strike="noStrike" baseline="0" dirty="0">
              <a:solidFill>
                <a:srgbClr val="000000"/>
              </a:solidFill>
              <a:latin typeface="Georgia" panose="02040502050405020303" pitchFamily="18" charset="0"/>
            </a:endParaRPr>
          </a:p>
          <a:p>
            <a:endParaRPr lang="fr-BI" sz="1600" b="0" i="0" u="none" strike="noStrike" baseline="0" dirty="0">
              <a:solidFill>
                <a:srgbClr val="000000"/>
              </a:solidFill>
              <a:latin typeface="Georgia" panose="02040502050405020303" pitchFamily="18" charset="0"/>
            </a:endParaRPr>
          </a:p>
          <a:p>
            <a:endParaRPr lang="fr-BI" sz="1600" b="0" i="0" u="none" strike="noStrike" baseline="0" dirty="0">
              <a:solidFill>
                <a:srgbClr val="000000"/>
              </a:solidFill>
              <a:latin typeface="Georgia" panose="02040502050405020303" pitchFamily="18" charset="0"/>
            </a:endParaRPr>
          </a:p>
          <a:p>
            <a:endParaRPr lang="fr-FR" sz="1600" b="0" i="0" u="none" strike="noStrike" baseline="0" dirty="0">
              <a:solidFill>
                <a:srgbClr val="000000"/>
              </a:solidFill>
              <a:latin typeface="Georgia" panose="02040502050405020303" pitchFamily="18" charset="0"/>
            </a:endParaRPr>
          </a:p>
          <a:p>
            <a:endParaRPr lang="fr-BI" sz="1600" b="0" i="0" u="none" strike="noStrike" baseline="0" dirty="0">
              <a:solidFill>
                <a:srgbClr val="000000"/>
              </a:solidFill>
              <a:latin typeface="Georgia" panose="02040502050405020303" pitchFamily="18" charset="0"/>
            </a:endParaRPr>
          </a:p>
          <a:p>
            <a:pPr algn="l"/>
            <a:endParaRPr lang="fr-FR" sz="1600" b="0" i="0" u="none" strike="noStrike" baseline="0" dirty="0">
              <a:solidFill>
                <a:srgbClr val="000000"/>
              </a:solidFill>
              <a:latin typeface="Georgia" panose="02040502050405020303" pitchFamily="18" charset="0"/>
            </a:endParaRPr>
          </a:p>
          <a:p>
            <a:pPr algn="ctr"/>
            <a:endParaRPr lang="fr-BI" sz="1600" dirty="0">
              <a:latin typeface="Georgia" panose="02040502050405020303" pitchFamily="18" charset="0"/>
            </a:endParaRPr>
          </a:p>
        </p:txBody>
      </p:sp>
    </p:spTree>
    <p:extLst>
      <p:ext uri="{BB962C8B-B14F-4D97-AF65-F5344CB8AC3E}">
        <p14:creationId xmlns:p14="http://schemas.microsoft.com/office/powerpoint/2010/main" val="3097946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E639E88F-5167-3279-AA63-732000438AC7}"/>
              </a:ext>
            </a:extLst>
          </p:cNvPr>
          <p:cNvSpPr/>
          <p:nvPr/>
        </p:nvSpPr>
        <p:spPr>
          <a:xfrm>
            <a:off x="1341120" y="1178560"/>
            <a:ext cx="9418320" cy="159512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fr-BI" sz="1800" b="1" i="0" u="none" strike="noStrike" baseline="0" dirty="0">
              <a:solidFill>
                <a:schemeClr val="bg1"/>
              </a:solidFill>
              <a:latin typeface="Georgia" panose="02040502050405020303" pitchFamily="18" charset="0"/>
            </a:endParaRPr>
          </a:p>
          <a:p>
            <a:r>
              <a:rPr lang="fr-FR" sz="1800" b="1" i="0" u="none" strike="noStrike" baseline="0" dirty="0">
                <a:solidFill>
                  <a:schemeClr val="bg1"/>
                </a:solidFill>
                <a:latin typeface="Georgia" panose="02040502050405020303" pitchFamily="18" charset="0"/>
              </a:rPr>
              <a:t>Avoir déjà géré un subside d’un bailleur de fonds ou tout autre contrat équivalent à un montant d’au moins 150.000euros et en fournir les preuves, ou d’avoir déjà géré un budget annuel moyen de minimum 100.000 euros sur les 3 dernières années (2022, 2023 et 2024) et en fournir la preuve (Attestation de bonne fin ou contrat et PV de réception définitif) </a:t>
            </a:r>
          </a:p>
          <a:p>
            <a:pPr algn="ctr"/>
            <a:endParaRPr lang="fr-BI" b="1" dirty="0">
              <a:solidFill>
                <a:schemeClr val="bg1"/>
              </a:solidFill>
            </a:endParaRPr>
          </a:p>
        </p:txBody>
      </p:sp>
      <p:sp>
        <p:nvSpPr>
          <p:cNvPr id="3" name="Rectangle : coins arrondis 2">
            <a:extLst>
              <a:ext uri="{FF2B5EF4-FFF2-40B4-BE49-F238E27FC236}">
                <a16:creationId xmlns:a16="http://schemas.microsoft.com/office/drawing/2014/main" id="{1F161043-073E-0040-51B1-A479860D5FE4}"/>
              </a:ext>
            </a:extLst>
          </p:cNvPr>
          <p:cNvSpPr/>
          <p:nvPr/>
        </p:nvSpPr>
        <p:spPr>
          <a:xfrm>
            <a:off x="1341120" y="2773680"/>
            <a:ext cx="9418320" cy="9550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800" b="1" i="0" u="none" strike="noStrike" baseline="0" dirty="0">
                <a:solidFill>
                  <a:schemeClr val="bg1"/>
                </a:solidFill>
                <a:latin typeface="Georgia" panose="02040502050405020303" pitchFamily="18" charset="0"/>
              </a:rPr>
              <a:t>Satisfaire aux critères d’une analyse organisationnelle prévue à l’étape 3 de l’évaluation des propositions qui portent sur les capacités du demandeur à mettre en œuvre le subside . </a:t>
            </a:r>
          </a:p>
        </p:txBody>
      </p:sp>
    </p:spTree>
    <p:extLst>
      <p:ext uri="{BB962C8B-B14F-4D97-AF65-F5344CB8AC3E}">
        <p14:creationId xmlns:p14="http://schemas.microsoft.com/office/powerpoint/2010/main" val="3633007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9DE8D0-FA99-75DE-9D1C-4E5264F21E7C}"/>
              </a:ext>
            </a:extLst>
          </p:cNvPr>
          <p:cNvSpPr>
            <a:spLocks noGrp="1"/>
          </p:cNvSpPr>
          <p:nvPr>
            <p:ph type="title"/>
          </p:nvPr>
        </p:nvSpPr>
        <p:spPr>
          <a:xfrm>
            <a:off x="1899025" y="142263"/>
            <a:ext cx="8677535" cy="894057"/>
          </a:xfrm>
        </p:spPr>
        <p:txBody>
          <a:bodyPr/>
          <a:lstStyle/>
          <a:p>
            <a:r>
              <a:rPr lang="fr-FR" sz="4400" b="1" i="0" u="none" strike="noStrike" baseline="0" dirty="0">
                <a:solidFill>
                  <a:srgbClr val="000000"/>
                </a:solidFill>
                <a:latin typeface="Georgia" panose="02040502050405020303" pitchFamily="18" charset="0"/>
              </a:rPr>
              <a:t>Qui peut être </a:t>
            </a:r>
            <a:r>
              <a:rPr lang="fr-FR" sz="4400" b="1" i="0" u="none" strike="noStrike" baseline="0" dirty="0" err="1">
                <a:solidFill>
                  <a:srgbClr val="000000"/>
                </a:solidFill>
                <a:latin typeface="Georgia" panose="02040502050405020303" pitchFamily="18" charset="0"/>
              </a:rPr>
              <a:t>co</a:t>
            </a:r>
            <a:r>
              <a:rPr lang="fr-FR" sz="4400" b="1" i="0" u="none" strike="noStrike" baseline="0" dirty="0">
                <a:solidFill>
                  <a:srgbClr val="000000"/>
                </a:solidFill>
                <a:latin typeface="Georgia" panose="02040502050405020303" pitchFamily="18" charset="0"/>
              </a:rPr>
              <a:t> demandeur?</a:t>
            </a:r>
            <a:endParaRPr lang="fr-BI" dirty="0"/>
          </a:p>
        </p:txBody>
      </p:sp>
      <p:sp>
        <p:nvSpPr>
          <p:cNvPr id="4" name="Rectangle : coins arrondis 3">
            <a:extLst>
              <a:ext uri="{FF2B5EF4-FFF2-40B4-BE49-F238E27FC236}">
                <a16:creationId xmlns:a16="http://schemas.microsoft.com/office/drawing/2014/main" id="{BF8B5C85-8A80-4948-E303-DD8426EAEB2D}"/>
              </a:ext>
            </a:extLst>
          </p:cNvPr>
          <p:cNvSpPr/>
          <p:nvPr/>
        </p:nvSpPr>
        <p:spPr>
          <a:xfrm>
            <a:off x="1097280" y="1189354"/>
            <a:ext cx="10160000" cy="104709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fr-FR" sz="1600" b="1" dirty="0">
              <a:solidFill>
                <a:sysClr val="windowText" lastClr="000000"/>
              </a:solidFill>
            </a:endParaRPr>
          </a:p>
          <a:p>
            <a:pPr algn="l"/>
            <a:endParaRPr lang="fr-FR" sz="1600" b="1" dirty="0">
              <a:solidFill>
                <a:sysClr val="windowText" lastClr="000000"/>
              </a:solidFill>
            </a:endParaRPr>
          </a:p>
          <a:p>
            <a:pPr algn="l"/>
            <a:r>
              <a:rPr lang="fr-FR" sz="1600" b="1" dirty="0">
                <a:solidFill>
                  <a:sysClr val="windowText" lastClr="000000"/>
                </a:solidFill>
                <a:latin typeface="Georgia" panose="02040502050405020303" pitchFamily="18" charset="0"/>
              </a:rPr>
              <a:t>Être une personne morale, un acteur privé sans but lucratif ou une fondation, ou une personne morale de droit privé dont la maximisation du profit ne constitue pas l’objectif prioritaire, ou </a:t>
            </a:r>
            <a:r>
              <a:rPr lang="fr-FR" sz="1600" b="1" i="0" u="none" strike="noStrike" baseline="0" dirty="0">
                <a:solidFill>
                  <a:sysClr val="windowText" lastClr="000000"/>
                </a:solidFill>
                <a:latin typeface="Georgia" panose="02040502050405020303" pitchFamily="18" charset="0"/>
              </a:rPr>
              <a:t>une structure spécifique d'organisation tel que : organisation non gouvernementale, organisation internationale</a:t>
            </a:r>
          </a:p>
          <a:p>
            <a:pPr algn="ctr"/>
            <a:endParaRPr lang="fr-FR" sz="1600" b="1" dirty="0">
              <a:solidFill>
                <a:sysClr val="windowText" lastClr="000000"/>
              </a:solidFill>
            </a:endParaRPr>
          </a:p>
          <a:p>
            <a:pPr algn="ctr"/>
            <a:endParaRPr lang="fr-BI" sz="1600" dirty="0">
              <a:solidFill>
                <a:sysClr val="windowText" lastClr="000000"/>
              </a:solidFill>
            </a:endParaRPr>
          </a:p>
        </p:txBody>
      </p:sp>
      <p:sp>
        <p:nvSpPr>
          <p:cNvPr id="5" name="Rectangle : coins arrondis 4">
            <a:extLst>
              <a:ext uri="{FF2B5EF4-FFF2-40B4-BE49-F238E27FC236}">
                <a16:creationId xmlns:a16="http://schemas.microsoft.com/office/drawing/2014/main" id="{75655168-A426-C965-DAEF-8260F022B203}"/>
              </a:ext>
            </a:extLst>
          </p:cNvPr>
          <p:cNvSpPr/>
          <p:nvPr/>
        </p:nvSpPr>
        <p:spPr>
          <a:xfrm>
            <a:off x="1127760" y="2302485"/>
            <a:ext cx="4602480" cy="802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defRPr/>
            </a:pPr>
            <a:r>
              <a:rPr lang="fr-FR" sz="1600" b="1" dirty="0">
                <a:solidFill>
                  <a:sysClr val="windowText" lastClr="000000"/>
                </a:solidFill>
                <a:latin typeface="Georgia" panose="02040502050405020303" pitchFamily="18" charset="0"/>
              </a:rPr>
              <a:t>Être établi ou représenté en : République du Burundi </a:t>
            </a:r>
          </a:p>
        </p:txBody>
      </p:sp>
      <p:sp>
        <p:nvSpPr>
          <p:cNvPr id="6" name="Rectangle : coins arrondis 5">
            <a:extLst>
              <a:ext uri="{FF2B5EF4-FFF2-40B4-BE49-F238E27FC236}">
                <a16:creationId xmlns:a16="http://schemas.microsoft.com/office/drawing/2014/main" id="{75CCBDFE-086F-F9C8-C9A1-4F104DECD577}"/>
              </a:ext>
            </a:extLst>
          </p:cNvPr>
          <p:cNvSpPr/>
          <p:nvPr/>
        </p:nvSpPr>
        <p:spPr>
          <a:xfrm>
            <a:off x="5699760" y="2302485"/>
            <a:ext cx="5557520" cy="802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fr-BI" sz="1600" b="1" i="0" u="none" strike="noStrike" baseline="0" dirty="0">
              <a:solidFill>
                <a:sysClr val="windowText" lastClr="000000"/>
              </a:solidFill>
              <a:latin typeface="Georgia" panose="02040502050405020303" pitchFamily="18" charset="0"/>
            </a:endParaRPr>
          </a:p>
          <a:p>
            <a:r>
              <a:rPr lang="fr-FR" sz="1600" b="1" i="0" u="none" strike="noStrike" baseline="0" dirty="0">
                <a:solidFill>
                  <a:sysClr val="windowText" lastClr="000000"/>
                </a:solidFill>
                <a:latin typeface="Georgia" panose="02040502050405020303" pitchFamily="18" charset="0"/>
              </a:rPr>
              <a:t>Être directement chargé de la préparation et de la gestion de l’action avec le(s) codemandeur(s) et non agir en tant qu’intermédiaire </a:t>
            </a:r>
          </a:p>
          <a:p>
            <a:pPr algn="ctr"/>
            <a:endParaRPr lang="fr-BI" sz="1600" b="1" dirty="0">
              <a:solidFill>
                <a:sysClr val="windowText" lastClr="000000"/>
              </a:solidFill>
            </a:endParaRPr>
          </a:p>
        </p:txBody>
      </p:sp>
      <p:sp>
        <p:nvSpPr>
          <p:cNvPr id="7" name="Rectangle : coins arrondis 6">
            <a:extLst>
              <a:ext uri="{FF2B5EF4-FFF2-40B4-BE49-F238E27FC236}">
                <a16:creationId xmlns:a16="http://schemas.microsoft.com/office/drawing/2014/main" id="{C1FE251B-2569-F516-EF19-56074A0AB854}"/>
              </a:ext>
            </a:extLst>
          </p:cNvPr>
          <p:cNvSpPr/>
          <p:nvPr/>
        </p:nvSpPr>
        <p:spPr>
          <a:xfrm>
            <a:off x="1097280" y="3172460"/>
            <a:ext cx="10160000" cy="51308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ysClr val="windowText" lastClr="000000"/>
                </a:solidFill>
              </a:rPr>
              <a:t>Être expérimenté dans le domaine du genre et inclusion, du leader féminin et des jeunes</a:t>
            </a:r>
            <a:endParaRPr lang="fr-BI" dirty="0">
              <a:solidFill>
                <a:sysClr val="windowText" lastClr="000000"/>
              </a:solidFill>
            </a:endParaRPr>
          </a:p>
        </p:txBody>
      </p:sp>
      <p:sp>
        <p:nvSpPr>
          <p:cNvPr id="8" name="Rectangle : coins arrondis 7">
            <a:extLst>
              <a:ext uri="{FF2B5EF4-FFF2-40B4-BE49-F238E27FC236}">
                <a16:creationId xmlns:a16="http://schemas.microsoft.com/office/drawing/2014/main" id="{0FEC2105-930C-BAA5-7AAA-16C5EA59BEAD}"/>
              </a:ext>
            </a:extLst>
          </p:cNvPr>
          <p:cNvSpPr/>
          <p:nvPr/>
        </p:nvSpPr>
        <p:spPr>
          <a:xfrm>
            <a:off x="1127760" y="3752875"/>
            <a:ext cx="10160000" cy="15468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endParaRPr lang="fr-FR" sz="1600" b="1" dirty="0">
              <a:solidFill>
                <a:sysClr val="windowText" lastClr="000000"/>
              </a:solidFill>
              <a:latin typeface="Georgia" panose="02040502050405020303" pitchFamily="18" charset="0"/>
            </a:endParaRPr>
          </a:p>
          <a:p>
            <a:pPr algn="l"/>
            <a:r>
              <a:rPr lang="fr-FR" sz="1600" b="1" dirty="0">
                <a:solidFill>
                  <a:sysClr val="windowText" lastClr="000000"/>
                </a:solidFill>
                <a:latin typeface="Georgia" panose="02040502050405020303" pitchFamily="18" charset="0"/>
              </a:rPr>
              <a:t>Avoir une expérience de minimum 3 ans dans  au moins </a:t>
            </a:r>
            <a:r>
              <a:rPr lang="fr-FR" sz="1600" b="1" i="0" u="none" strike="noStrike" baseline="0" dirty="0">
                <a:solidFill>
                  <a:sysClr val="windowText" lastClr="000000"/>
                </a:solidFill>
                <a:latin typeface="Georgia" panose="02040502050405020303" pitchFamily="18" charset="0"/>
              </a:rPr>
              <a:t>trois des domaines suivants:</a:t>
            </a:r>
            <a:r>
              <a:rPr lang="fr-FR" sz="1600" b="0" i="0" u="none" strike="noStrike" baseline="0" dirty="0">
                <a:solidFill>
                  <a:sysClr val="windowText" lastClr="000000"/>
                </a:solidFill>
                <a:latin typeface="Georgia" panose="02040502050405020303" pitchFamily="18" charset="0"/>
              </a:rPr>
              <a:t> </a:t>
            </a:r>
            <a:endParaRPr lang="fr-BI" sz="1600" b="0" i="0" u="none" strike="noStrike" baseline="0" dirty="0">
              <a:solidFill>
                <a:sysClr val="windowText" lastClr="000000"/>
              </a:solidFill>
              <a:latin typeface="Georgia" panose="02040502050405020303" pitchFamily="18" charset="0"/>
            </a:endParaRPr>
          </a:p>
          <a:p>
            <a:pPr marL="742950" lvl="1" indent="-285750">
              <a:buFont typeface="Arial" panose="020B0604020202020204" pitchFamily="34" charset="0"/>
              <a:buChar char="•"/>
            </a:pPr>
            <a:r>
              <a:rPr lang="fr-FR" sz="1600" i="0" u="none" strike="noStrike" baseline="0" dirty="0">
                <a:solidFill>
                  <a:sysClr val="windowText" lastClr="000000"/>
                </a:solidFill>
                <a:latin typeface="Georgia" panose="02040502050405020303" pitchFamily="18" charset="0"/>
              </a:rPr>
              <a:t>Renforcement des capacités et accompagnement et des OSC </a:t>
            </a:r>
          </a:p>
          <a:p>
            <a:pPr marL="742950" lvl="1" indent="-285750">
              <a:buFont typeface="Arial" panose="020B0604020202020204" pitchFamily="34" charset="0"/>
              <a:buChar char="•"/>
            </a:pPr>
            <a:r>
              <a:rPr lang="fr-FR" sz="1600" i="0" u="none" strike="noStrike" baseline="0" dirty="0">
                <a:solidFill>
                  <a:sysClr val="windowText" lastClr="000000"/>
                </a:solidFill>
                <a:latin typeface="Georgia" panose="02040502050405020303" pitchFamily="18" charset="0"/>
              </a:rPr>
              <a:t>Développement participatif et inclusif </a:t>
            </a:r>
          </a:p>
          <a:p>
            <a:pPr marL="742950" lvl="1" indent="-285750">
              <a:buFont typeface="Arial" panose="020B0604020202020204" pitchFamily="34" charset="0"/>
              <a:buChar char="•"/>
            </a:pPr>
            <a:r>
              <a:rPr lang="fr-FR" sz="1600" i="0" u="none" strike="noStrike" baseline="0" dirty="0">
                <a:solidFill>
                  <a:sysClr val="windowText" lastClr="000000"/>
                </a:solidFill>
                <a:latin typeface="Georgia" panose="02040502050405020303" pitchFamily="18" charset="0"/>
              </a:rPr>
              <a:t>Genre et inclusion sociale </a:t>
            </a:r>
          </a:p>
          <a:p>
            <a:pPr marL="742950" lvl="1" indent="-285750">
              <a:buFont typeface="Arial" panose="020B0604020202020204" pitchFamily="34" charset="0"/>
              <a:buChar char="•"/>
            </a:pPr>
            <a:r>
              <a:rPr lang="fr-FR" sz="1600" i="0" u="none" strike="noStrike" baseline="0" dirty="0">
                <a:solidFill>
                  <a:sysClr val="windowText" lastClr="000000"/>
                </a:solidFill>
                <a:latin typeface="Georgia" panose="02040502050405020303" pitchFamily="18" charset="0"/>
              </a:rPr>
              <a:t>Mobilisation communautaire </a:t>
            </a:r>
          </a:p>
          <a:p>
            <a:pPr marL="742950" lvl="1" indent="-285750">
              <a:buFont typeface="Arial" panose="020B0604020202020204" pitchFamily="34" charset="0"/>
              <a:buChar char="•"/>
            </a:pPr>
            <a:r>
              <a:rPr lang="fr-FR" sz="1600" i="0" u="none" strike="noStrike" baseline="0" dirty="0">
                <a:solidFill>
                  <a:sysClr val="windowText" lastClr="000000"/>
                </a:solidFill>
                <a:latin typeface="Georgia" panose="02040502050405020303" pitchFamily="18" charset="0"/>
              </a:rPr>
              <a:t>Suivi et évaluation participative </a:t>
            </a:r>
          </a:p>
          <a:p>
            <a:endParaRPr lang="fr-FR" sz="1600" b="0" i="0" u="none" strike="noStrike" baseline="0" dirty="0">
              <a:solidFill>
                <a:sysClr val="windowText" lastClr="000000"/>
              </a:solidFill>
              <a:latin typeface="Georgia" panose="02040502050405020303" pitchFamily="18" charset="0"/>
            </a:endParaRPr>
          </a:p>
          <a:p>
            <a:endParaRPr lang="fr-BI" sz="1600" b="0" i="0" u="none" strike="noStrike" baseline="0" dirty="0">
              <a:solidFill>
                <a:sysClr val="windowText" lastClr="000000"/>
              </a:solidFill>
              <a:latin typeface="Georgia" panose="02040502050405020303" pitchFamily="18" charset="0"/>
            </a:endParaRPr>
          </a:p>
          <a:p>
            <a:endParaRPr lang="fr-BI" sz="1600" b="0" i="0" u="none" strike="noStrike" baseline="0" dirty="0">
              <a:solidFill>
                <a:sysClr val="windowText" lastClr="000000"/>
              </a:solidFill>
              <a:latin typeface="Georgia" panose="02040502050405020303" pitchFamily="18" charset="0"/>
            </a:endParaRPr>
          </a:p>
          <a:p>
            <a:endParaRPr lang="fr-FR" sz="1600" b="0" i="0" u="none" strike="noStrike" baseline="0" dirty="0">
              <a:solidFill>
                <a:sysClr val="windowText" lastClr="000000"/>
              </a:solidFill>
              <a:latin typeface="Georgia" panose="02040502050405020303" pitchFamily="18" charset="0"/>
            </a:endParaRPr>
          </a:p>
          <a:p>
            <a:endParaRPr lang="fr-BI" sz="1600" b="0" i="0" u="none" strike="noStrike" baseline="0" dirty="0">
              <a:solidFill>
                <a:sysClr val="windowText" lastClr="000000"/>
              </a:solidFill>
              <a:latin typeface="Georgia" panose="02040502050405020303" pitchFamily="18" charset="0"/>
            </a:endParaRPr>
          </a:p>
          <a:p>
            <a:endParaRPr lang="fr-BI" sz="1600" b="0" i="0" u="none" strike="noStrike" baseline="0" dirty="0">
              <a:solidFill>
                <a:sysClr val="windowText" lastClr="000000"/>
              </a:solidFill>
              <a:latin typeface="Georgia" panose="02040502050405020303" pitchFamily="18" charset="0"/>
            </a:endParaRPr>
          </a:p>
          <a:p>
            <a:endParaRPr lang="fr-FR" sz="1600" b="0" i="0" u="none" strike="noStrike" baseline="0" dirty="0">
              <a:solidFill>
                <a:sysClr val="windowText" lastClr="000000"/>
              </a:solidFill>
              <a:latin typeface="Georgia" panose="02040502050405020303" pitchFamily="18" charset="0"/>
            </a:endParaRPr>
          </a:p>
          <a:p>
            <a:endParaRPr lang="fr-FR" sz="1600" b="0" i="0" u="none" strike="noStrike" baseline="0" dirty="0">
              <a:solidFill>
                <a:sysClr val="windowText" lastClr="000000"/>
              </a:solidFill>
              <a:latin typeface="Georgia" panose="02040502050405020303" pitchFamily="18" charset="0"/>
            </a:endParaRPr>
          </a:p>
          <a:p>
            <a:endParaRPr lang="fr-BI" sz="1600" b="0" i="0" u="none" strike="noStrike" baseline="0" dirty="0">
              <a:solidFill>
                <a:sysClr val="windowText" lastClr="000000"/>
              </a:solidFill>
              <a:latin typeface="Georgia" panose="02040502050405020303" pitchFamily="18" charset="0"/>
            </a:endParaRPr>
          </a:p>
          <a:p>
            <a:endParaRPr lang="fr-BI" sz="1600" b="0" i="0" u="none" strike="noStrike" baseline="0" dirty="0">
              <a:solidFill>
                <a:sysClr val="windowText" lastClr="000000"/>
              </a:solidFill>
              <a:latin typeface="Georgia" panose="02040502050405020303" pitchFamily="18" charset="0"/>
            </a:endParaRPr>
          </a:p>
          <a:p>
            <a:endParaRPr lang="fr-FR" sz="1600" b="0" i="0" u="none" strike="noStrike" baseline="0" dirty="0">
              <a:solidFill>
                <a:sysClr val="windowText" lastClr="000000"/>
              </a:solidFill>
              <a:latin typeface="Georgia" panose="02040502050405020303" pitchFamily="18" charset="0"/>
            </a:endParaRPr>
          </a:p>
          <a:p>
            <a:endParaRPr lang="fr-BI" sz="1600" b="0" i="0" u="none" strike="noStrike" baseline="0" dirty="0">
              <a:solidFill>
                <a:sysClr val="windowText" lastClr="000000"/>
              </a:solidFill>
              <a:latin typeface="Georgia" panose="02040502050405020303" pitchFamily="18" charset="0"/>
            </a:endParaRPr>
          </a:p>
          <a:p>
            <a:pPr algn="l"/>
            <a:endParaRPr lang="fr-FR" sz="1600" b="0" i="0" u="none" strike="noStrike" baseline="0" dirty="0">
              <a:solidFill>
                <a:sysClr val="windowText" lastClr="000000"/>
              </a:solidFill>
              <a:latin typeface="Georgia" panose="02040502050405020303" pitchFamily="18" charset="0"/>
            </a:endParaRPr>
          </a:p>
          <a:p>
            <a:pPr algn="ctr"/>
            <a:endParaRPr lang="fr-BI" sz="1600" dirty="0">
              <a:solidFill>
                <a:sysClr val="windowText" lastClr="000000"/>
              </a:solidFill>
              <a:latin typeface="Georgia" panose="02040502050405020303" pitchFamily="18" charset="0"/>
            </a:endParaRPr>
          </a:p>
        </p:txBody>
      </p:sp>
      <p:sp>
        <p:nvSpPr>
          <p:cNvPr id="9" name="Rectangle : coins arrondis 8">
            <a:extLst>
              <a:ext uri="{FF2B5EF4-FFF2-40B4-BE49-F238E27FC236}">
                <a16:creationId xmlns:a16="http://schemas.microsoft.com/office/drawing/2014/main" id="{AB299053-87C5-FE2C-2A80-E93396F50AF8}"/>
              </a:ext>
            </a:extLst>
          </p:cNvPr>
          <p:cNvSpPr/>
          <p:nvPr/>
        </p:nvSpPr>
        <p:spPr>
          <a:xfrm>
            <a:off x="1127760" y="5367070"/>
            <a:ext cx="10160000" cy="660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3200" b="1" dirty="0">
              <a:solidFill>
                <a:srgbClr val="C00000"/>
              </a:solidFill>
            </a:endParaRPr>
          </a:p>
          <a:p>
            <a:pPr algn="ctr"/>
            <a:r>
              <a:rPr lang="fr-FR" sz="3200" b="1" dirty="0">
                <a:solidFill>
                  <a:srgbClr val="C00000"/>
                </a:solidFill>
              </a:rPr>
              <a:t>Important les motifs d’exclusion!</a:t>
            </a:r>
          </a:p>
          <a:p>
            <a:pPr algn="ctr"/>
            <a:endParaRPr lang="fr-BI" sz="3200" dirty="0">
              <a:solidFill>
                <a:srgbClr val="C00000"/>
              </a:solidFill>
            </a:endParaRPr>
          </a:p>
        </p:txBody>
      </p:sp>
    </p:spTree>
    <p:extLst>
      <p:ext uri="{BB962C8B-B14F-4D97-AF65-F5344CB8AC3E}">
        <p14:creationId xmlns:p14="http://schemas.microsoft.com/office/powerpoint/2010/main" val="1478270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41820-D613-DFFF-7D81-5A8009D5F75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A412EF9-931C-A956-97D6-03C2C44075AF}"/>
              </a:ext>
            </a:extLst>
          </p:cNvPr>
          <p:cNvSpPr>
            <a:spLocks noGrp="1"/>
          </p:cNvSpPr>
          <p:nvPr>
            <p:ph type="title"/>
          </p:nvPr>
        </p:nvSpPr>
        <p:spPr>
          <a:xfrm>
            <a:off x="768626" y="212133"/>
            <a:ext cx="10515600" cy="647887"/>
          </a:xfrm>
        </p:spPr>
        <p:txBody>
          <a:bodyPr>
            <a:noAutofit/>
          </a:bodyPr>
          <a:lstStyle/>
          <a:p>
            <a:br>
              <a:rPr lang="fr-FR" sz="3200" b="1" i="0" u="none" strike="noStrike" baseline="0" dirty="0">
                <a:solidFill>
                  <a:srgbClr val="000000"/>
                </a:solidFill>
                <a:latin typeface="Georgia" panose="02040502050405020303" pitchFamily="18" charset="0"/>
              </a:rPr>
            </a:br>
            <a:r>
              <a:rPr lang="fr-FR" sz="3200" b="1" i="0" u="none" strike="noStrike" baseline="0" dirty="0">
                <a:solidFill>
                  <a:srgbClr val="000000"/>
                </a:solidFill>
                <a:latin typeface="Georgia" panose="02040502050405020303" pitchFamily="18" charset="0"/>
              </a:rPr>
              <a:t>Eléments du dossier à soumettre</a:t>
            </a:r>
            <a:br>
              <a:rPr lang="fr-FR" sz="3200" b="1" i="0" u="none" strike="noStrike" baseline="0" dirty="0">
                <a:solidFill>
                  <a:srgbClr val="000000"/>
                </a:solidFill>
                <a:latin typeface="Georgia" panose="02040502050405020303" pitchFamily="18" charset="0"/>
              </a:rPr>
            </a:br>
            <a:endParaRPr lang="LID4096" sz="3200" dirty="0"/>
          </a:p>
        </p:txBody>
      </p:sp>
      <p:sp>
        <p:nvSpPr>
          <p:cNvPr id="6" name="Espace réservé du contenu 2">
            <a:extLst>
              <a:ext uri="{FF2B5EF4-FFF2-40B4-BE49-F238E27FC236}">
                <a16:creationId xmlns:a16="http://schemas.microsoft.com/office/drawing/2014/main" id="{5BE5AA40-CB91-1DE3-2DC6-A1ED826140D4}"/>
              </a:ext>
            </a:extLst>
          </p:cNvPr>
          <p:cNvSpPr txBox="1">
            <a:spLocks noChangeArrowheads="1"/>
          </p:cNvSpPr>
          <p:nvPr/>
        </p:nvSpPr>
        <p:spPr>
          <a:xfrm>
            <a:off x="1311277" y="860020"/>
            <a:ext cx="4502150" cy="442006"/>
          </a:xfrm>
          <a:prstGeom prst="rect">
            <a:avLst/>
          </a:prstGeom>
          <a:solidFill>
            <a:srgbClr val="FFC000"/>
          </a:solidFill>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altLang="fr-FR" b="1"/>
              <a:t>Phase I</a:t>
            </a:r>
          </a:p>
        </p:txBody>
      </p:sp>
      <p:sp>
        <p:nvSpPr>
          <p:cNvPr id="8" name="Rectangle 7">
            <a:extLst>
              <a:ext uri="{FF2B5EF4-FFF2-40B4-BE49-F238E27FC236}">
                <a16:creationId xmlns:a16="http://schemas.microsoft.com/office/drawing/2014/main" id="{0A145356-A64B-8448-370F-9B89A30A05A9}"/>
              </a:ext>
            </a:extLst>
          </p:cNvPr>
          <p:cNvSpPr/>
          <p:nvPr/>
        </p:nvSpPr>
        <p:spPr>
          <a:xfrm>
            <a:off x="1311277" y="1512669"/>
            <a:ext cx="4502150" cy="513319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342900" indent="-342900" eaLnBrk="1" fontAlgn="auto" hangingPunct="1">
              <a:spcBef>
                <a:spcPts val="0"/>
              </a:spcBef>
              <a:spcAft>
                <a:spcPts val="600"/>
              </a:spcAft>
              <a:buFont typeface="+mj-lt"/>
              <a:buAutoNum type="arabicPeriod"/>
              <a:defRPr/>
            </a:pPr>
            <a:r>
              <a:rPr lang="fr-FR" sz="1600" b="1" dirty="0">
                <a:solidFill>
                  <a:schemeClr val="tx1"/>
                </a:solidFill>
              </a:rPr>
              <a:t>Note conceptuelle en français (Partie A du dossier de demande) – Signée – pas de manuscrit : O</a:t>
            </a:r>
            <a:r>
              <a:rPr lang="fr-FR" sz="1600" dirty="0">
                <a:solidFill>
                  <a:schemeClr val="tx1"/>
                </a:solidFill>
              </a:rPr>
              <a:t>riginal et 2 copies en format A4, + </a:t>
            </a:r>
            <a:r>
              <a:rPr lang="fr-FR" sz="1600" dirty="0">
                <a:solidFill>
                  <a:schemeClr val="tx1"/>
                </a:solidFill>
                <a:highlight>
                  <a:srgbClr val="FF0000"/>
                </a:highlight>
              </a:rPr>
              <a:t>CD-ROM o</a:t>
            </a:r>
            <a:r>
              <a:rPr lang="fr-FR" sz="1600" dirty="0">
                <a:solidFill>
                  <a:schemeClr val="tx1"/>
                </a:solidFill>
              </a:rPr>
              <a:t>u une clé USB </a:t>
            </a:r>
            <a:endParaRPr lang="fr-FR" sz="1600" b="1" dirty="0">
              <a:solidFill>
                <a:schemeClr val="tx1"/>
              </a:solidFill>
            </a:endParaRPr>
          </a:p>
          <a:p>
            <a:pPr marL="342900" indent="-342900" eaLnBrk="1" fontAlgn="auto" hangingPunct="1">
              <a:spcBef>
                <a:spcPts val="0"/>
              </a:spcBef>
              <a:spcAft>
                <a:spcPts val="600"/>
              </a:spcAft>
              <a:buFont typeface="+mj-lt"/>
              <a:buAutoNum type="arabicPeriod"/>
              <a:defRPr/>
            </a:pPr>
            <a:r>
              <a:rPr lang="fr-FR" sz="1600" b="1" dirty="0">
                <a:solidFill>
                  <a:schemeClr val="tx1"/>
                </a:solidFill>
              </a:rPr>
              <a:t>Statuts du demandeur et des éventuels codemandeurs </a:t>
            </a:r>
          </a:p>
          <a:p>
            <a:pPr marL="342900" indent="-342900" eaLnBrk="1" fontAlgn="auto" hangingPunct="1">
              <a:spcBef>
                <a:spcPts val="0"/>
              </a:spcBef>
              <a:spcAft>
                <a:spcPts val="600"/>
              </a:spcAft>
              <a:buFont typeface="+mj-lt"/>
              <a:buAutoNum type="arabicPeriod"/>
              <a:defRPr/>
            </a:pPr>
            <a:r>
              <a:rPr lang="fr-FR" sz="1600" b="1" dirty="0">
                <a:solidFill>
                  <a:schemeClr val="tx1"/>
                </a:solidFill>
              </a:rPr>
              <a:t>Rapport d’audit externe produit par un contrôleur des comptes agréé (demandeur)</a:t>
            </a:r>
          </a:p>
          <a:p>
            <a:pPr marL="342900" indent="-342900" eaLnBrk="1" fontAlgn="auto" hangingPunct="1">
              <a:spcBef>
                <a:spcPts val="0"/>
              </a:spcBef>
              <a:spcAft>
                <a:spcPts val="600"/>
              </a:spcAft>
              <a:buFont typeface="+mj-lt"/>
              <a:buAutoNum type="arabicPeriod"/>
              <a:defRPr/>
            </a:pPr>
            <a:r>
              <a:rPr lang="fr-FR" sz="1600" b="1" dirty="0">
                <a:solidFill>
                  <a:schemeClr val="tx1"/>
                </a:solidFill>
              </a:rPr>
              <a:t>Copie des états financiers les plus récents du demandeur.</a:t>
            </a:r>
          </a:p>
          <a:p>
            <a:pPr marL="342900" indent="-342900" eaLnBrk="1" fontAlgn="auto" hangingPunct="1">
              <a:spcBef>
                <a:spcPts val="0"/>
              </a:spcBef>
              <a:spcAft>
                <a:spcPts val="600"/>
              </a:spcAft>
              <a:buFont typeface="+mj-lt"/>
              <a:buAutoNum type="arabicPeriod"/>
              <a:defRPr/>
            </a:pPr>
            <a:r>
              <a:rPr lang="fr-FR" sz="1600" b="1" dirty="0">
                <a:solidFill>
                  <a:schemeClr val="tx1"/>
                </a:solidFill>
              </a:rPr>
              <a:t>Fiche d’entité légale (voir annexe D des présentes LD) dûment complétée et signée par chacun des demandeurs/codemandeurs.</a:t>
            </a:r>
          </a:p>
          <a:p>
            <a:pPr marL="342900" indent="-342900">
              <a:spcAft>
                <a:spcPts val="600"/>
              </a:spcAft>
              <a:buFont typeface="+mj-lt"/>
              <a:buAutoNum type="arabicPeriod"/>
              <a:defRPr/>
            </a:pPr>
            <a:r>
              <a:rPr lang="fr-CD" sz="1600" b="1" dirty="0">
                <a:solidFill>
                  <a:schemeClr val="tx1"/>
                </a:solidFill>
              </a:rPr>
              <a:t>Document officiel attestant que le demandeur et les éventuels codemandeurs sont établis ou représentés au Burundi </a:t>
            </a:r>
            <a:endParaRPr lang="fr-FR" sz="1600" b="1" dirty="0">
              <a:solidFill>
                <a:schemeClr val="tx1"/>
              </a:solidFill>
            </a:endParaRPr>
          </a:p>
          <a:p>
            <a:pPr marL="342900" indent="-342900" eaLnBrk="1" fontAlgn="auto" hangingPunct="1">
              <a:spcBef>
                <a:spcPts val="0"/>
              </a:spcBef>
              <a:spcAft>
                <a:spcPts val="600"/>
              </a:spcAft>
              <a:buFont typeface="+mj-lt"/>
              <a:buAutoNum type="arabicPeriod"/>
              <a:defRPr/>
            </a:pPr>
            <a:r>
              <a:rPr lang="fr-BE" sz="1600" b="1" dirty="0">
                <a:solidFill>
                  <a:schemeClr val="tx1"/>
                </a:solidFill>
              </a:rPr>
              <a:t>Preuve de gestion d’un subside </a:t>
            </a:r>
          </a:p>
          <a:p>
            <a:pPr marL="342900" indent="-342900" eaLnBrk="1" fontAlgn="auto" hangingPunct="1">
              <a:spcBef>
                <a:spcPts val="0"/>
              </a:spcBef>
              <a:spcAft>
                <a:spcPts val="600"/>
              </a:spcAft>
              <a:buFont typeface="+mj-lt"/>
              <a:buAutoNum type="arabicPeriod"/>
              <a:defRPr/>
            </a:pPr>
            <a:r>
              <a:rPr lang="fr-BE" sz="1600" b="1" dirty="0">
                <a:solidFill>
                  <a:schemeClr val="tx1"/>
                </a:solidFill>
              </a:rPr>
              <a:t>Juste une estimation du budget</a:t>
            </a:r>
            <a:endParaRPr lang="fr-FR" b="1" dirty="0">
              <a:solidFill>
                <a:srgbClr val="585756"/>
              </a:solidFill>
            </a:endParaRPr>
          </a:p>
        </p:txBody>
      </p:sp>
      <p:sp>
        <p:nvSpPr>
          <p:cNvPr id="9" name="Espace réservé du contenu 2">
            <a:extLst>
              <a:ext uri="{FF2B5EF4-FFF2-40B4-BE49-F238E27FC236}">
                <a16:creationId xmlns:a16="http://schemas.microsoft.com/office/drawing/2014/main" id="{B25074EA-EF85-7F5A-0120-78AC662BCB97}"/>
              </a:ext>
            </a:extLst>
          </p:cNvPr>
          <p:cNvSpPr txBox="1">
            <a:spLocks noChangeArrowheads="1"/>
          </p:cNvSpPr>
          <p:nvPr/>
        </p:nvSpPr>
        <p:spPr bwMode="auto">
          <a:xfrm>
            <a:off x="6356078" y="860020"/>
            <a:ext cx="3889375" cy="442006"/>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Clr>
                <a:srgbClr val="D81A1C"/>
              </a:buClr>
              <a:buFont typeface="Arial" panose="020B0604020202020204" pitchFamily="34" charset="0"/>
              <a:buChar char="•"/>
              <a:defRPr sz="2800">
                <a:solidFill>
                  <a:srgbClr val="585756"/>
                </a:solidFill>
                <a:latin typeface="Calibri" panose="020F0502020204030204" pitchFamily="34" charset="0"/>
              </a:defRPr>
            </a:lvl1pPr>
            <a:lvl2pPr marL="628650" indent="-171450">
              <a:lnSpc>
                <a:spcPct val="90000"/>
              </a:lnSpc>
              <a:spcBef>
                <a:spcPts val="500"/>
              </a:spcBef>
              <a:buFont typeface="Arial" panose="020B0604020202020204" pitchFamily="34" charset="0"/>
              <a:buChar char="•"/>
              <a:defRPr sz="2400">
                <a:solidFill>
                  <a:srgbClr val="585756"/>
                </a:solidFill>
                <a:latin typeface="Calibri" panose="020F0502020204030204" pitchFamily="34" charset="0"/>
              </a:defRPr>
            </a:lvl2pPr>
            <a:lvl3pPr marL="1081088" indent="-166688">
              <a:lnSpc>
                <a:spcPct val="90000"/>
              </a:lnSpc>
              <a:spcBef>
                <a:spcPts val="500"/>
              </a:spcBef>
              <a:buClr>
                <a:srgbClr val="767171"/>
              </a:buClr>
              <a:buFont typeface="Arial" panose="020B0604020202020204" pitchFamily="34" charset="0"/>
              <a:buChar char="•"/>
              <a:defRPr sz="2000">
                <a:solidFill>
                  <a:srgbClr val="585756"/>
                </a:solidFill>
                <a:latin typeface="Calibri" panose="020F0502020204030204" pitchFamily="34" charset="0"/>
              </a:defRPr>
            </a:lvl3pPr>
            <a:lvl4pPr marL="1524000" indent="-152400">
              <a:lnSpc>
                <a:spcPct val="90000"/>
              </a:lnSpc>
              <a:spcBef>
                <a:spcPts val="500"/>
              </a:spcBef>
              <a:buClr>
                <a:srgbClr val="AFABAB"/>
              </a:buClr>
              <a:buFont typeface="Arial" panose="020B0604020202020204" pitchFamily="34" charset="0"/>
              <a:buChar char="•"/>
              <a:defRPr>
                <a:solidFill>
                  <a:srgbClr val="585756"/>
                </a:solidFill>
                <a:latin typeface="Calibri" panose="020F0502020204030204" pitchFamily="34" charset="0"/>
              </a:defRPr>
            </a:lvl4pPr>
            <a:lvl5pPr marL="1976438" indent="-147638">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433638" indent="-147638"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890838" indent="-147638"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348038" indent="-147638"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05238" indent="-147638"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buFont typeface="Arial" panose="020B0604020202020204" pitchFamily="34" charset="0"/>
              <a:buNone/>
            </a:pPr>
            <a:r>
              <a:rPr lang="fr-FR" altLang="fr-FR" b="1" dirty="0">
                <a:solidFill>
                  <a:schemeClr val="tx1"/>
                </a:solidFill>
              </a:rPr>
              <a:t>Phase II</a:t>
            </a:r>
          </a:p>
        </p:txBody>
      </p:sp>
      <p:sp>
        <p:nvSpPr>
          <p:cNvPr id="12" name="Rectangle 11">
            <a:extLst>
              <a:ext uri="{FF2B5EF4-FFF2-40B4-BE49-F238E27FC236}">
                <a16:creationId xmlns:a16="http://schemas.microsoft.com/office/drawing/2014/main" id="{FA6C1AA9-79B6-68C4-09A2-A3F249D82DEC}"/>
              </a:ext>
            </a:extLst>
          </p:cNvPr>
          <p:cNvSpPr/>
          <p:nvPr/>
        </p:nvSpPr>
        <p:spPr>
          <a:xfrm>
            <a:off x="6356077" y="1507907"/>
            <a:ext cx="3889375" cy="513319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285750" indent="-285750" eaLnBrk="1" fontAlgn="auto" hangingPunct="1">
              <a:spcBef>
                <a:spcPts val="1200"/>
              </a:spcBef>
              <a:spcAft>
                <a:spcPts val="0"/>
              </a:spcAft>
              <a:buFont typeface="Wingdings" panose="05000000000000000000" pitchFamily="2" charset="2"/>
              <a:buChar char="§"/>
              <a:defRPr/>
            </a:pPr>
            <a:r>
              <a:rPr lang="fr-FR" sz="1600" b="1" dirty="0">
                <a:solidFill>
                  <a:schemeClr val="tx1"/>
                </a:solidFill>
              </a:rPr>
              <a:t>Proposition (Partie B de l’annexe A)</a:t>
            </a:r>
          </a:p>
          <a:p>
            <a:pPr marL="285750" indent="-285750" eaLnBrk="1" fontAlgn="auto" hangingPunct="1">
              <a:spcBef>
                <a:spcPts val="1200"/>
              </a:spcBef>
              <a:spcAft>
                <a:spcPts val="0"/>
              </a:spcAft>
              <a:buFont typeface="Wingdings" panose="05000000000000000000" pitchFamily="2" charset="2"/>
              <a:buChar char="§"/>
              <a:defRPr/>
            </a:pPr>
            <a:r>
              <a:rPr lang="fr-FR" sz="1600" b="1" dirty="0">
                <a:solidFill>
                  <a:schemeClr val="tx1"/>
                </a:solidFill>
              </a:rPr>
              <a:t>Budget  </a:t>
            </a:r>
          </a:p>
          <a:p>
            <a:pPr marL="285750" indent="-285750" eaLnBrk="1" fontAlgn="auto" hangingPunct="1">
              <a:spcBef>
                <a:spcPts val="1200"/>
              </a:spcBef>
              <a:spcAft>
                <a:spcPts val="0"/>
              </a:spcAft>
              <a:buFont typeface="Wingdings" panose="05000000000000000000" pitchFamily="2" charset="2"/>
              <a:buChar char="§"/>
              <a:defRPr/>
            </a:pPr>
            <a:r>
              <a:rPr lang="fr-FR" sz="1600" b="1" dirty="0">
                <a:solidFill>
                  <a:schemeClr val="tx1"/>
                </a:solidFill>
              </a:rPr>
              <a:t>Cadre logique </a:t>
            </a:r>
          </a:p>
          <a:p>
            <a:pPr eaLnBrk="1" fontAlgn="auto" hangingPunct="1">
              <a:spcBef>
                <a:spcPts val="1200"/>
              </a:spcBef>
              <a:spcAft>
                <a:spcPts val="0"/>
              </a:spcAft>
              <a:defRPr/>
            </a:pPr>
            <a:endParaRPr lang="fr-FR" sz="1600" b="1" dirty="0">
              <a:solidFill>
                <a:srgbClr val="000000"/>
              </a:solidFill>
            </a:endParaRPr>
          </a:p>
          <a:p>
            <a:pPr marL="285750" indent="-285750" eaLnBrk="1" fontAlgn="auto" hangingPunct="1">
              <a:spcBef>
                <a:spcPts val="0"/>
              </a:spcBef>
              <a:spcAft>
                <a:spcPts val="0"/>
              </a:spcAft>
              <a:buFont typeface="Arial" panose="020B0604020202020204" pitchFamily="34" charset="0"/>
              <a:buChar char="•"/>
              <a:defRPr/>
            </a:pPr>
            <a:endParaRPr lang="fr-FR" b="1" dirty="0">
              <a:solidFill>
                <a:srgbClr val="585756"/>
              </a:solidFill>
            </a:endParaRPr>
          </a:p>
        </p:txBody>
      </p:sp>
    </p:spTree>
    <p:extLst>
      <p:ext uri="{BB962C8B-B14F-4D97-AF65-F5344CB8AC3E}">
        <p14:creationId xmlns:p14="http://schemas.microsoft.com/office/powerpoint/2010/main" val="3537280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5158A3-F9DC-E7C0-B9BC-620FAD37D74D}"/>
              </a:ext>
            </a:extLst>
          </p:cNvPr>
          <p:cNvSpPr>
            <a:spLocks noGrp="1"/>
          </p:cNvSpPr>
          <p:nvPr>
            <p:ph type="title"/>
          </p:nvPr>
        </p:nvSpPr>
        <p:spPr>
          <a:xfrm>
            <a:off x="1777105" y="2377463"/>
            <a:ext cx="8637789" cy="1325563"/>
          </a:xfrm>
        </p:spPr>
        <p:txBody>
          <a:bodyPr/>
          <a:lstStyle/>
          <a:p>
            <a:r>
              <a:rPr lang="fr-FR" sz="4400" b="1" i="0" u="none" strike="noStrike" baseline="0" dirty="0">
                <a:solidFill>
                  <a:srgbClr val="000000"/>
                </a:solidFill>
                <a:latin typeface="Georgia" panose="02040502050405020303" pitchFamily="18" charset="0"/>
              </a:rPr>
              <a:t>Partie I: Aspects techniques</a:t>
            </a:r>
            <a:endParaRPr lang="fr-BI" dirty="0"/>
          </a:p>
        </p:txBody>
      </p:sp>
    </p:spTree>
    <p:extLst>
      <p:ext uri="{BB962C8B-B14F-4D97-AF65-F5344CB8AC3E}">
        <p14:creationId xmlns:p14="http://schemas.microsoft.com/office/powerpoint/2010/main" val="2186146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01E45-7A92-BF71-9D6C-B2D5A70C813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A086209-3E79-2C96-01F6-0863156A4534}"/>
              </a:ext>
            </a:extLst>
          </p:cNvPr>
          <p:cNvSpPr>
            <a:spLocks noGrp="1"/>
          </p:cNvSpPr>
          <p:nvPr>
            <p:ph type="title"/>
          </p:nvPr>
        </p:nvSpPr>
        <p:spPr>
          <a:xfrm>
            <a:off x="838200" y="365125"/>
            <a:ext cx="10515600" cy="647887"/>
          </a:xfrm>
        </p:spPr>
        <p:txBody>
          <a:bodyPr>
            <a:noAutofit/>
          </a:bodyPr>
          <a:lstStyle/>
          <a:p>
            <a:r>
              <a:rPr lang="fr-FR" sz="3200" b="1" i="0" u="none" strike="noStrike" baseline="0" dirty="0">
                <a:solidFill>
                  <a:srgbClr val="000000"/>
                </a:solidFill>
                <a:latin typeface="Georgia" panose="02040502050405020303" pitchFamily="18" charset="0"/>
              </a:rPr>
              <a:t>Evaluation</a:t>
            </a:r>
            <a:endParaRPr lang="LID4096" sz="3200" dirty="0"/>
          </a:p>
        </p:txBody>
      </p:sp>
      <p:sp>
        <p:nvSpPr>
          <p:cNvPr id="3" name="Ellipse 2">
            <a:extLst>
              <a:ext uri="{FF2B5EF4-FFF2-40B4-BE49-F238E27FC236}">
                <a16:creationId xmlns:a16="http://schemas.microsoft.com/office/drawing/2014/main" id="{7ADC217C-4ABD-F487-6D36-5B5124B4B5A4}"/>
              </a:ext>
            </a:extLst>
          </p:cNvPr>
          <p:cNvSpPr/>
          <p:nvPr/>
        </p:nvSpPr>
        <p:spPr>
          <a:xfrm>
            <a:off x="1000125" y="1490383"/>
            <a:ext cx="2660650" cy="1036638"/>
          </a:xfrm>
          <a:prstGeom prst="ellipse">
            <a:avLst/>
          </a:prstGeom>
          <a:solidFill>
            <a:srgbClr val="F9B5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b="1" dirty="0">
                <a:solidFill>
                  <a:srgbClr val="585756"/>
                </a:solidFill>
              </a:rPr>
              <a:t>1ère  Phase: Note conceptuelle</a:t>
            </a:r>
          </a:p>
        </p:txBody>
      </p:sp>
      <p:sp>
        <p:nvSpPr>
          <p:cNvPr id="4" name="Rectangle 3">
            <a:extLst>
              <a:ext uri="{FF2B5EF4-FFF2-40B4-BE49-F238E27FC236}">
                <a16:creationId xmlns:a16="http://schemas.microsoft.com/office/drawing/2014/main" id="{A32BCCC5-8351-376D-472B-0203D2112608}"/>
              </a:ext>
            </a:extLst>
          </p:cNvPr>
          <p:cNvSpPr/>
          <p:nvPr/>
        </p:nvSpPr>
        <p:spPr>
          <a:xfrm>
            <a:off x="1201738" y="2882900"/>
            <a:ext cx="2259012" cy="481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1600" b="1" dirty="0">
                <a:solidFill>
                  <a:srgbClr val="585756"/>
                </a:solidFill>
              </a:rPr>
              <a:t>Ouverture</a:t>
            </a:r>
          </a:p>
        </p:txBody>
      </p:sp>
      <p:sp>
        <p:nvSpPr>
          <p:cNvPr id="5" name="Rectangle 4">
            <a:extLst>
              <a:ext uri="{FF2B5EF4-FFF2-40B4-BE49-F238E27FC236}">
                <a16:creationId xmlns:a16="http://schemas.microsoft.com/office/drawing/2014/main" id="{9FD52F98-7DB1-36C3-4D34-EFBFE4D08569}"/>
              </a:ext>
            </a:extLst>
          </p:cNvPr>
          <p:cNvSpPr/>
          <p:nvPr/>
        </p:nvSpPr>
        <p:spPr>
          <a:xfrm>
            <a:off x="1201738" y="3789363"/>
            <a:ext cx="2259012" cy="11382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1600" b="1" dirty="0">
                <a:solidFill>
                  <a:srgbClr val="585756"/>
                </a:solidFill>
              </a:rPr>
              <a:t>Vérification administrative et de la recevabilité des notes conceptuelles</a:t>
            </a:r>
          </a:p>
        </p:txBody>
      </p:sp>
      <p:sp>
        <p:nvSpPr>
          <p:cNvPr id="7" name="Rectangle 6">
            <a:extLst>
              <a:ext uri="{FF2B5EF4-FFF2-40B4-BE49-F238E27FC236}">
                <a16:creationId xmlns:a16="http://schemas.microsoft.com/office/drawing/2014/main" id="{B1B5D0B7-7FE8-532F-0BE5-74255EAF04B4}"/>
              </a:ext>
            </a:extLst>
          </p:cNvPr>
          <p:cNvSpPr/>
          <p:nvPr/>
        </p:nvSpPr>
        <p:spPr>
          <a:xfrm>
            <a:off x="1201738" y="5343525"/>
            <a:ext cx="2259012" cy="7032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1600" b="1" dirty="0">
                <a:solidFill>
                  <a:srgbClr val="585756"/>
                </a:solidFill>
              </a:rPr>
              <a:t>Evaluation </a:t>
            </a:r>
          </a:p>
        </p:txBody>
      </p:sp>
      <p:sp>
        <p:nvSpPr>
          <p:cNvPr id="10" name="Ellipse 9">
            <a:extLst>
              <a:ext uri="{FF2B5EF4-FFF2-40B4-BE49-F238E27FC236}">
                <a16:creationId xmlns:a16="http://schemas.microsoft.com/office/drawing/2014/main" id="{95E57DD1-B6DC-D363-E08D-1F4DD6937A00}"/>
              </a:ext>
            </a:extLst>
          </p:cNvPr>
          <p:cNvSpPr/>
          <p:nvPr/>
        </p:nvSpPr>
        <p:spPr>
          <a:xfrm>
            <a:off x="5005388" y="1533525"/>
            <a:ext cx="2660650" cy="1035050"/>
          </a:xfrm>
          <a:prstGeom prst="ellipse">
            <a:avLst/>
          </a:prstGeom>
          <a:solidFill>
            <a:srgbClr val="F9B5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b="1" dirty="0">
                <a:solidFill>
                  <a:srgbClr val="585756"/>
                </a:solidFill>
              </a:rPr>
              <a:t>2eme  Phase: Proposition</a:t>
            </a:r>
          </a:p>
        </p:txBody>
      </p:sp>
      <p:sp>
        <p:nvSpPr>
          <p:cNvPr id="11" name="Rectangle 10">
            <a:extLst>
              <a:ext uri="{FF2B5EF4-FFF2-40B4-BE49-F238E27FC236}">
                <a16:creationId xmlns:a16="http://schemas.microsoft.com/office/drawing/2014/main" id="{AB3999A0-BDC4-9F3E-0FDC-624471085C81}"/>
              </a:ext>
            </a:extLst>
          </p:cNvPr>
          <p:cNvSpPr/>
          <p:nvPr/>
        </p:nvSpPr>
        <p:spPr>
          <a:xfrm>
            <a:off x="5402263" y="2913063"/>
            <a:ext cx="1858962" cy="53657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1600" b="1" dirty="0">
                <a:solidFill>
                  <a:srgbClr val="585756"/>
                </a:solidFill>
              </a:rPr>
              <a:t>Ouverture</a:t>
            </a:r>
          </a:p>
        </p:txBody>
      </p:sp>
      <p:sp>
        <p:nvSpPr>
          <p:cNvPr id="13" name="Rectangle 12">
            <a:extLst>
              <a:ext uri="{FF2B5EF4-FFF2-40B4-BE49-F238E27FC236}">
                <a16:creationId xmlns:a16="http://schemas.microsoft.com/office/drawing/2014/main" id="{A166DD3D-FF0A-2754-145A-837A7FA8DC1A}"/>
              </a:ext>
            </a:extLst>
          </p:cNvPr>
          <p:cNvSpPr/>
          <p:nvPr/>
        </p:nvSpPr>
        <p:spPr>
          <a:xfrm>
            <a:off x="5402263" y="3789363"/>
            <a:ext cx="1858962" cy="11382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1600" b="1" dirty="0">
                <a:solidFill>
                  <a:srgbClr val="585756"/>
                </a:solidFill>
              </a:rPr>
              <a:t>Vérification administrative et de la recevabilité des propositions</a:t>
            </a:r>
          </a:p>
        </p:txBody>
      </p:sp>
      <p:sp>
        <p:nvSpPr>
          <p:cNvPr id="14" name="Rectangle 13">
            <a:extLst>
              <a:ext uri="{FF2B5EF4-FFF2-40B4-BE49-F238E27FC236}">
                <a16:creationId xmlns:a16="http://schemas.microsoft.com/office/drawing/2014/main" id="{73528738-18C3-D74A-116A-25EDC62009D9}"/>
              </a:ext>
            </a:extLst>
          </p:cNvPr>
          <p:cNvSpPr/>
          <p:nvPr/>
        </p:nvSpPr>
        <p:spPr>
          <a:xfrm>
            <a:off x="5402263" y="5381625"/>
            <a:ext cx="1858962" cy="7032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1600" b="1" dirty="0">
                <a:solidFill>
                  <a:srgbClr val="585756"/>
                </a:solidFill>
              </a:rPr>
              <a:t>Evaluation</a:t>
            </a:r>
          </a:p>
        </p:txBody>
      </p:sp>
      <p:cxnSp>
        <p:nvCxnSpPr>
          <p:cNvPr id="15" name="Connecteur droit avec flèche 14">
            <a:extLst>
              <a:ext uri="{FF2B5EF4-FFF2-40B4-BE49-F238E27FC236}">
                <a16:creationId xmlns:a16="http://schemas.microsoft.com/office/drawing/2014/main" id="{AA232CF0-4719-CDBD-F7F8-0DB4B3AB7A38}"/>
              </a:ext>
            </a:extLst>
          </p:cNvPr>
          <p:cNvCxnSpPr>
            <a:cxnSpLocks/>
          </p:cNvCxnSpPr>
          <p:nvPr/>
        </p:nvCxnSpPr>
        <p:spPr>
          <a:xfrm>
            <a:off x="2330450" y="2547938"/>
            <a:ext cx="0" cy="33496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a:extLst>
              <a:ext uri="{FF2B5EF4-FFF2-40B4-BE49-F238E27FC236}">
                <a16:creationId xmlns:a16="http://schemas.microsoft.com/office/drawing/2014/main" id="{3AE3D11C-6ACD-576A-2B7A-B164115D0451}"/>
              </a:ext>
            </a:extLst>
          </p:cNvPr>
          <p:cNvCxnSpPr>
            <a:cxnSpLocks/>
          </p:cNvCxnSpPr>
          <p:nvPr/>
        </p:nvCxnSpPr>
        <p:spPr>
          <a:xfrm>
            <a:off x="2330077" y="3429000"/>
            <a:ext cx="0" cy="33496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a:extLst>
              <a:ext uri="{FF2B5EF4-FFF2-40B4-BE49-F238E27FC236}">
                <a16:creationId xmlns:a16="http://schemas.microsoft.com/office/drawing/2014/main" id="{338E3EDF-BA78-1658-1AC8-4ECF171A791C}"/>
              </a:ext>
            </a:extLst>
          </p:cNvPr>
          <p:cNvCxnSpPr>
            <a:cxnSpLocks/>
          </p:cNvCxnSpPr>
          <p:nvPr/>
        </p:nvCxnSpPr>
        <p:spPr>
          <a:xfrm>
            <a:off x="2231838" y="5008563"/>
            <a:ext cx="0" cy="33496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a:extLst>
              <a:ext uri="{FF2B5EF4-FFF2-40B4-BE49-F238E27FC236}">
                <a16:creationId xmlns:a16="http://schemas.microsoft.com/office/drawing/2014/main" id="{E835A5C6-2A1F-65A5-695A-BF76AFC97599}"/>
              </a:ext>
            </a:extLst>
          </p:cNvPr>
          <p:cNvCxnSpPr>
            <a:cxnSpLocks/>
          </p:cNvCxnSpPr>
          <p:nvPr/>
        </p:nvCxnSpPr>
        <p:spPr>
          <a:xfrm>
            <a:off x="6256991" y="2547938"/>
            <a:ext cx="0" cy="33496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55C4DA04-E740-4EED-2D50-985DAC67A0B6}"/>
              </a:ext>
            </a:extLst>
          </p:cNvPr>
          <p:cNvCxnSpPr>
            <a:cxnSpLocks/>
          </p:cNvCxnSpPr>
          <p:nvPr/>
        </p:nvCxnSpPr>
        <p:spPr>
          <a:xfrm>
            <a:off x="6247653" y="3454401"/>
            <a:ext cx="0" cy="33496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a:extLst>
              <a:ext uri="{FF2B5EF4-FFF2-40B4-BE49-F238E27FC236}">
                <a16:creationId xmlns:a16="http://schemas.microsoft.com/office/drawing/2014/main" id="{11CDBF0E-0F40-2F0F-C255-790D6752FDE0}"/>
              </a:ext>
            </a:extLst>
          </p:cNvPr>
          <p:cNvCxnSpPr>
            <a:cxnSpLocks/>
          </p:cNvCxnSpPr>
          <p:nvPr/>
        </p:nvCxnSpPr>
        <p:spPr>
          <a:xfrm>
            <a:off x="6238315" y="5008563"/>
            <a:ext cx="0" cy="33496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CE9EF898-0021-53FE-65BE-69ADDE1609D7}"/>
              </a:ext>
            </a:extLst>
          </p:cNvPr>
          <p:cNvSpPr/>
          <p:nvPr/>
        </p:nvSpPr>
        <p:spPr>
          <a:xfrm>
            <a:off x="8221663" y="3727450"/>
            <a:ext cx="2581275" cy="66198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fr-FR" sz="1400" b="1" dirty="0">
                <a:solidFill>
                  <a:schemeClr val="tx1"/>
                </a:solidFill>
              </a:rPr>
              <a:t>Etape 1: Qualité </a:t>
            </a:r>
            <a:r>
              <a:rPr lang="fr-FR" sz="1400" b="1" dirty="0" err="1">
                <a:solidFill>
                  <a:schemeClr val="tx1"/>
                </a:solidFill>
              </a:rPr>
              <a:t>prop</a:t>
            </a:r>
            <a:r>
              <a:rPr lang="fr-FR" sz="1400" b="1" dirty="0">
                <a:solidFill>
                  <a:schemeClr val="tx1"/>
                </a:solidFill>
              </a:rPr>
              <a:t> (budget proposé + Capacité demandeur)</a:t>
            </a:r>
          </a:p>
        </p:txBody>
      </p:sp>
      <p:sp>
        <p:nvSpPr>
          <p:cNvPr id="22" name="Rectangle 21">
            <a:extLst>
              <a:ext uri="{FF2B5EF4-FFF2-40B4-BE49-F238E27FC236}">
                <a16:creationId xmlns:a16="http://schemas.microsoft.com/office/drawing/2014/main" id="{9B88BE85-0F4F-4038-FDD1-B43AA537AC1C}"/>
              </a:ext>
            </a:extLst>
          </p:cNvPr>
          <p:cNvSpPr/>
          <p:nvPr/>
        </p:nvSpPr>
        <p:spPr>
          <a:xfrm>
            <a:off x="8307388" y="4595813"/>
            <a:ext cx="2495550" cy="663575"/>
          </a:xfrm>
          <a:prstGeom prst="rect">
            <a:avLst/>
          </a:prstGeom>
          <a:solidFill>
            <a:srgbClr val="D81A1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fr-FR" sz="1600" b="1" dirty="0">
                <a:solidFill>
                  <a:schemeClr val="bg1"/>
                </a:solidFill>
              </a:rPr>
              <a:t>Etape 2: Documents justificatifs</a:t>
            </a:r>
          </a:p>
        </p:txBody>
      </p:sp>
      <p:sp>
        <p:nvSpPr>
          <p:cNvPr id="23" name="Rectangle 22">
            <a:extLst>
              <a:ext uri="{FF2B5EF4-FFF2-40B4-BE49-F238E27FC236}">
                <a16:creationId xmlns:a16="http://schemas.microsoft.com/office/drawing/2014/main" id="{095C97A8-6EB9-337A-0C10-93C729883470}"/>
              </a:ext>
            </a:extLst>
          </p:cNvPr>
          <p:cNvSpPr/>
          <p:nvPr/>
        </p:nvSpPr>
        <p:spPr>
          <a:xfrm>
            <a:off x="8307388" y="5472113"/>
            <a:ext cx="2495550" cy="663575"/>
          </a:xfrm>
          <a:prstGeom prst="rect">
            <a:avLst/>
          </a:prstGeom>
          <a:solidFill>
            <a:srgbClr val="D81A1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fr-BE" sz="1600" b="1" dirty="0">
                <a:solidFill>
                  <a:schemeClr val="bg1"/>
                </a:solidFill>
                <a:ea typeface="Georgia" panose="02040502050405020303" pitchFamily="18" charset="0"/>
                <a:cs typeface="Arial" panose="020B0604020202020204" pitchFamily="34" charset="0"/>
              </a:rPr>
              <a:t>Etape 3: Analyse organisationnelle </a:t>
            </a:r>
            <a:endParaRPr lang="fr-FR" sz="1600" b="1" dirty="0">
              <a:solidFill>
                <a:schemeClr val="bg1"/>
              </a:solidFill>
            </a:endParaRPr>
          </a:p>
        </p:txBody>
      </p:sp>
      <p:cxnSp>
        <p:nvCxnSpPr>
          <p:cNvPr id="24" name="Connecteur droit avec flèche 23">
            <a:extLst>
              <a:ext uri="{FF2B5EF4-FFF2-40B4-BE49-F238E27FC236}">
                <a16:creationId xmlns:a16="http://schemas.microsoft.com/office/drawing/2014/main" id="{B42C3604-53FF-7503-F3A7-A2474493457F}"/>
              </a:ext>
            </a:extLst>
          </p:cNvPr>
          <p:cNvCxnSpPr>
            <a:cxnSpLocks/>
          </p:cNvCxnSpPr>
          <p:nvPr/>
        </p:nvCxnSpPr>
        <p:spPr>
          <a:xfrm flipV="1">
            <a:off x="7261225" y="4059238"/>
            <a:ext cx="960438" cy="1673225"/>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a:extLst>
              <a:ext uri="{FF2B5EF4-FFF2-40B4-BE49-F238E27FC236}">
                <a16:creationId xmlns:a16="http://schemas.microsoft.com/office/drawing/2014/main" id="{C2D3FB5B-2EBC-38F1-CFBF-6A250E763D7A}"/>
              </a:ext>
            </a:extLst>
          </p:cNvPr>
          <p:cNvCxnSpPr>
            <a:cxnSpLocks/>
            <a:stCxn id="14" idx="3"/>
          </p:cNvCxnSpPr>
          <p:nvPr/>
        </p:nvCxnSpPr>
        <p:spPr>
          <a:xfrm flipV="1">
            <a:off x="7261225" y="4848973"/>
            <a:ext cx="1003300" cy="884284"/>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necteur droit avec flèche 28">
            <a:extLst>
              <a:ext uri="{FF2B5EF4-FFF2-40B4-BE49-F238E27FC236}">
                <a16:creationId xmlns:a16="http://schemas.microsoft.com/office/drawing/2014/main" id="{500866A5-05AC-9AC4-48A9-A8FED3DFC903}"/>
              </a:ext>
            </a:extLst>
          </p:cNvPr>
          <p:cNvCxnSpPr>
            <a:cxnSpLocks/>
            <a:stCxn id="14" idx="3"/>
            <a:endCxn id="23" idx="1"/>
          </p:cNvCxnSpPr>
          <p:nvPr/>
        </p:nvCxnSpPr>
        <p:spPr>
          <a:xfrm>
            <a:off x="7261225" y="5733257"/>
            <a:ext cx="1046163" cy="70644"/>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5320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4B0F3-C96F-711B-BDB0-FF4C3AC2BB8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7230191-FE04-5D26-8D94-346E02AD6DA5}"/>
              </a:ext>
            </a:extLst>
          </p:cNvPr>
          <p:cNvSpPr>
            <a:spLocks noGrp="1"/>
          </p:cNvSpPr>
          <p:nvPr>
            <p:ph type="title"/>
          </p:nvPr>
        </p:nvSpPr>
        <p:spPr>
          <a:xfrm>
            <a:off x="838200" y="365125"/>
            <a:ext cx="10515600" cy="647887"/>
          </a:xfrm>
        </p:spPr>
        <p:txBody>
          <a:bodyPr>
            <a:noAutofit/>
          </a:bodyPr>
          <a:lstStyle/>
          <a:p>
            <a:r>
              <a:rPr lang="fr-FR" sz="3200" b="1" dirty="0">
                <a:solidFill>
                  <a:srgbClr val="000000"/>
                </a:solidFill>
                <a:latin typeface="Georgia" panose="02040502050405020303" pitchFamily="18" charset="0"/>
              </a:rPr>
              <a:t>Dates importantes</a:t>
            </a:r>
            <a:endParaRPr lang="LID4096" sz="3200" dirty="0"/>
          </a:p>
        </p:txBody>
      </p:sp>
      <p:sp>
        <p:nvSpPr>
          <p:cNvPr id="7" name="Rectangle 6">
            <a:extLst>
              <a:ext uri="{FF2B5EF4-FFF2-40B4-BE49-F238E27FC236}">
                <a16:creationId xmlns:a16="http://schemas.microsoft.com/office/drawing/2014/main" id="{9FA8CDE6-D2C2-DA0F-4D0E-59AED653409E}"/>
              </a:ext>
            </a:extLst>
          </p:cNvPr>
          <p:cNvSpPr/>
          <p:nvPr/>
        </p:nvSpPr>
        <p:spPr>
          <a:xfrm>
            <a:off x="629921" y="1385047"/>
            <a:ext cx="11135360" cy="296343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fr-FR" sz="2000" b="1" dirty="0">
                <a:solidFill>
                  <a:srgbClr val="585756"/>
                </a:solidFill>
              </a:rPr>
              <a:t>Réunion d’information:  20/05/2025          </a:t>
            </a:r>
          </a:p>
          <a:p>
            <a:pPr>
              <a:defRPr/>
            </a:pPr>
            <a:r>
              <a:rPr lang="fr-FR" sz="2000" b="1" dirty="0">
                <a:solidFill>
                  <a:srgbClr val="585756"/>
                </a:solidFill>
              </a:rPr>
              <a:t>Date limite pour les demandes d'éclaircissements à l'autorité contractante: </a:t>
            </a:r>
            <a:r>
              <a:rPr lang="fr-BI" sz="2000" b="1" dirty="0">
                <a:solidFill>
                  <a:srgbClr val="585756"/>
                </a:solidFill>
              </a:rPr>
              <a:t>23/05/2025</a:t>
            </a:r>
            <a:r>
              <a:rPr lang="fr-FR" sz="2000" b="1" dirty="0">
                <a:solidFill>
                  <a:srgbClr val="585756"/>
                </a:solidFill>
              </a:rPr>
              <a:t> </a:t>
            </a:r>
            <a:r>
              <a:rPr lang="fr-BI" sz="2000" b="1" dirty="0">
                <a:solidFill>
                  <a:srgbClr val="585756"/>
                </a:solidFill>
              </a:rPr>
              <a:t> </a:t>
            </a:r>
            <a:r>
              <a:rPr lang="fr-BI" sz="1800" b="0" i="0" u="none" strike="noStrike" baseline="0" dirty="0">
                <a:solidFill>
                  <a:srgbClr val="000000"/>
                </a:solidFill>
                <a:latin typeface="Calibri" panose="020F0502020204030204" pitchFamily="34" charset="0"/>
              </a:rPr>
              <a:t>	</a:t>
            </a:r>
          </a:p>
          <a:p>
            <a:pPr>
              <a:defRPr/>
            </a:pPr>
            <a:r>
              <a:rPr lang="fr-FR" sz="2000" b="1" dirty="0">
                <a:solidFill>
                  <a:srgbClr val="585756"/>
                </a:solidFill>
              </a:rPr>
              <a:t>Dernière date à laquelle des éclaircissements sont donnés par l'autorité contractante: </a:t>
            </a:r>
            <a:r>
              <a:rPr lang="fr-BI" sz="2000" b="1" dirty="0">
                <a:solidFill>
                  <a:srgbClr val="585756"/>
                </a:solidFill>
              </a:rPr>
              <a:t>02/06/2025</a:t>
            </a:r>
            <a:r>
              <a:rPr lang="fr-FR" sz="2000" b="1" dirty="0">
                <a:solidFill>
                  <a:srgbClr val="585756"/>
                </a:solidFill>
              </a:rPr>
              <a:t> à 16h</a:t>
            </a:r>
          </a:p>
          <a:p>
            <a:pPr>
              <a:defRPr/>
            </a:pPr>
            <a:endParaRPr lang="fr-FR" sz="2000" b="1" dirty="0">
              <a:solidFill>
                <a:srgbClr val="585756"/>
              </a:solidFill>
            </a:endParaRPr>
          </a:p>
          <a:p>
            <a:r>
              <a:rPr lang="fr-FR" sz="2000" b="1" dirty="0">
                <a:solidFill>
                  <a:srgbClr val="585756"/>
                </a:solidFill>
              </a:rPr>
              <a:t>Date limite de soumission des notes conceptuelles: </a:t>
            </a:r>
            <a:r>
              <a:rPr lang="fr-BI" sz="2000" b="1" dirty="0">
                <a:solidFill>
                  <a:srgbClr val="585756"/>
                </a:solidFill>
              </a:rPr>
              <a:t>13/06/2025 </a:t>
            </a:r>
            <a:r>
              <a:rPr lang="fr-FR" sz="2000" b="1" dirty="0">
                <a:solidFill>
                  <a:srgbClr val="585756"/>
                </a:solidFill>
              </a:rPr>
              <a:t>à 10h</a:t>
            </a:r>
            <a:r>
              <a:rPr lang="fr-BI" sz="1800" b="0" i="0" u="none" strike="noStrike" baseline="0" dirty="0">
                <a:solidFill>
                  <a:srgbClr val="000000"/>
                </a:solidFill>
                <a:latin typeface="Calibri" panose="020F0502020204030204" pitchFamily="34" charset="0"/>
              </a:rPr>
              <a:t>	</a:t>
            </a:r>
            <a:r>
              <a:rPr lang="fr-FR" sz="1800" b="0" i="0" u="none" strike="noStrike" baseline="0" dirty="0">
                <a:solidFill>
                  <a:srgbClr val="000000"/>
                </a:solidFill>
                <a:latin typeface="Calibri" panose="020F0502020204030204" pitchFamily="34" charset="0"/>
              </a:rPr>
              <a:t>00</a:t>
            </a:r>
            <a:endParaRPr lang="fr-BI" sz="1800" b="0" i="0" u="none" strike="noStrike" baseline="0" dirty="0">
              <a:solidFill>
                <a:srgbClr val="000000"/>
              </a:solidFill>
              <a:latin typeface="Calibri" panose="020F0502020204030204" pitchFamily="34" charset="0"/>
            </a:endParaRPr>
          </a:p>
          <a:p>
            <a:pPr algn="ctr" eaLnBrk="1" fontAlgn="auto" hangingPunct="1">
              <a:spcBef>
                <a:spcPts val="0"/>
              </a:spcBef>
              <a:spcAft>
                <a:spcPts val="0"/>
              </a:spcAft>
              <a:defRPr/>
            </a:pPr>
            <a:endParaRPr lang="fr-FR" sz="1600" b="1" dirty="0">
              <a:solidFill>
                <a:srgbClr val="585756"/>
              </a:solidFill>
            </a:endParaRPr>
          </a:p>
        </p:txBody>
      </p:sp>
    </p:spTree>
    <p:extLst>
      <p:ext uri="{BB962C8B-B14F-4D97-AF65-F5344CB8AC3E}">
        <p14:creationId xmlns:p14="http://schemas.microsoft.com/office/powerpoint/2010/main" val="30056749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B0691-CCA5-B2FB-8D4C-FE00BA09862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D38693D-BF29-7E66-A7FB-FA0DC2FBB736}"/>
              </a:ext>
            </a:extLst>
          </p:cNvPr>
          <p:cNvSpPr>
            <a:spLocks noGrp="1"/>
          </p:cNvSpPr>
          <p:nvPr>
            <p:ph type="title"/>
          </p:nvPr>
        </p:nvSpPr>
        <p:spPr>
          <a:xfrm>
            <a:off x="838200" y="365125"/>
            <a:ext cx="10515600" cy="647887"/>
          </a:xfrm>
        </p:spPr>
        <p:txBody>
          <a:bodyPr>
            <a:noAutofit/>
          </a:bodyPr>
          <a:lstStyle/>
          <a:p>
            <a:r>
              <a:rPr lang="fr-BE" altLang="LID4096" sz="3200" b="1" dirty="0"/>
              <a:t>Documents - Appel à propositions </a:t>
            </a:r>
            <a:endParaRPr lang="LID4096" sz="3200" dirty="0"/>
          </a:p>
        </p:txBody>
      </p:sp>
      <p:sp>
        <p:nvSpPr>
          <p:cNvPr id="7" name="Rectangle 6">
            <a:extLst>
              <a:ext uri="{FF2B5EF4-FFF2-40B4-BE49-F238E27FC236}">
                <a16:creationId xmlns:a16="http://schemas.microsoft.com/office/drawing/2014/main" id="{72A06047-8329-899D-0A07-602FB2EC168B}"/>
              </a:ext>
            </a:extLst>
          </p:cNvPr>
          <p:cNvSpPr/>
          <p:nvPr/>
        </p:nvSpPr>
        <p:spPr>
          <a:xfrm>
            <a:off x="672353" y="1537447"/>
            <a:ext cx="10856259" cy="361367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fontAlgn="auto" hangingPunct="1">
              <a:spcBef>
                <a:spcPts val="0"/>
              </a:spcBef>
              <a:spcAft>
                <a:spcPts val="0"/>
              </a:spcAft>
              <a:buFont typeface="Wingdings" panose="05000000000000000000" pitchFamily="2" charset="2"/>
              <a:buChar char="ü"/>
              <a:defRPr/>
            </a:pPr>
            <a:r>
              <a:rPr lang="fr-FR" sz="2000" b="1" dirty="0">
                <a:solidFill>
                  <a:srgbClr val="585756"/>
                </a:solidFill>
              </a:rPr>
              <a:t>Appel à propositions – Lignes directrices</a:t>
            </a:r>
          </a:p>
          <a:p>
            <a:pPr marL="342900" indent="-342900" eaLnBrk="1" fontAlgn="auto" hangingPunct="1">
              <a:spcBef>
                <a:spcPts val="0"/>
              </a:spcBef>
              <a:spcAft>
                <a:spcPts val="0"/>
              </a:spcAft>
              <a:buFont typeface="Wingdings" panose="05000000000000000000" pitchFamily="2" charset="2"/>
              <a:buChar char="ü"/>
              <a:defRPr/>
            </a:pPr>
            <a:r>
              <a:rPr lang="fr-FR" sz="2000" b="1" dirty="0">
                <a:solidFill>
                  <a:srgbClr val="585756"/>
                </a:solidFill>
              </a:rPr>
              <a:t>Cadre Logique de l’Action</a:t>
            </a:r>
          </a:p>
          <a:p>
            <a:pPr marL="342900" indent="-342900" eaLnBrk="1" fontAlgn="auto" hangingPunct="1">
              <a:spcBef>
                <a:spcPts val="0"/>
              </a:spcBef>
              <a:spcAft>
                <a:spcPts val="0"/>
              </a:spcAft>
              <a:buFont typeface="Wingdings" panose="05000000000000000000" pitchFamily="2" charset="2"/>
              <a:buChar char="ü"/>
              <a:defRPr/>
            </a:pPr>
            <a:r>
              <a:rPr lang="fr-FR" sz="2000" b="1" dirty="0">
                <a:solidFill>
                  <a:srgbClr val="585756"/>
                </a:solidFill>
              </a:rPr>
              <a:t>Modèle de Convention de  subside</a:t>
            </a:r>
          </a:p>
          <a:p>
            <a:pPr marL="342900" indent="-342900" eaLnBrk="1" fontAlgn="auto" hangingPunct="1">
              <a:spcBef>
                <a:spcPts val="0"/>
              </a:spcBef>
              <a:spcAft>
                <a:spcPts val="0"/>
              </a:spcAft>
              <a:buFont typeface="Wingdings" panose="05000000000000000000" pitchFamily="2" charset="2"/>
              <a:buChar char="ü"/>
              <a:defRPr/>
            </a:pPr>
            <a:r>
              <a:rPr lang="fr-FR" sz="2000" b="1" dirty="0">
                <a:solidFill>
                  <a:srgbClr val="585756"/>
                </a:solidFill>
              </a:rPr>
              <a:t>Modèle de dossier de demande de subsides</a:t>
            </a:r>
          </a:p>
          <a:p>
            <a:pPr marL="342900" indent="-342900" eaLnBrk="1" fontAlgn="auto" hangingPunct="1">
              <a:spcBef>
                <a:spcPts val="0"/>
              </a:spcBef>
              <a:spcAft>
                <a:spcPts val="0"/>
              </a:spcAft>
              <a:buFont typeface="Wingdings" panose="05000000000000000000" pitchFamily="2" charset="2"/>
              <a:buChar char="ü"/>
              <a:defRPr/>
            </a:pPr>
            <a:r>
              <a:rPr lang="fr-FR" sz="2000" b="1" dirty="0">
                <a:solidFill>
                  <a:srgbClr val="585756"/>
                </a:solidFill>
              </a:rPr>
              <a:t>Annexe Budget</a:t>
            </a:r>
          </a:p>
          <a:p>
            <a:pPr marL="342900" indent="-342900" eaLnBrk="1" fontAlgn="auto" hangingPunct="1">
              <a:spcBef>
                <a:spcPts val="0"/>
              </a:spcBef>
              <a:spcAft>
                <a:spcPts val="0"/>
              </a:spcAft>
              <a:buFont typeface="Wingdings" panose="05000000000000000000" pitchFamily="2" charset="2"/>
              <a:buChar char="ü"/>
              <a:defRPr/>
            </a:pPr>
            <a:r>
              <a:rPr lang="fr-FR" sz="2000" b="1" dirty="0">
                <a:solidFill>
                  <a:srgbClr val="585756"/>
                </a:solidFill>
              </a:rPr>
              <a:t>Grille de vérification et d’évaluation D’une Note Conceptuelle</a:t>
            </a:r>
          </a:p>
          <a:p>
            <a:pPr marL="342900" indent="-342900" eaLnBrk="1" fontAlgn="auto" hangingPunct="1">
              <a:spcBef>
                <a:spcPts val="0"/>
              </a:spcBef>
              <a:spcAft>
                <a:spcPts val="0"/>
              </a:spcAft>
              <a:buFont typeface="Wingdings" panose="05000000000000000000" pitchFamily="2" charset="2"/>
              <a:buChar char="ü"/>
              <a:defRPr/>
            </a:pPr>
            <a:r>
              <a:rPr lang="fr-FR" sz="2000" b="1" dirty="0">
                <a:solidFill>
                  <a:srgbClr val="585756"/>
                </a:solidFill>
              </a:rPr>
              <a:t>Fiche d’entité légale Société Privée</a:t>
            </a:r>
          </a:p>
          <a:p>
            <a:pPr marL="342900" indent="-342900" eaLnBrk="1" fontAlgn="auto" hangingPunct="1">
              <a:spcBef>
                <a:spcPts val="0"/>
              </a:spcBef>
              <a:spcAft>
                <a:spcPts val="0"/>
              </a:spcAft>
              <a:buFont typeface="Wingdings" panose="05000000000000000000" pitchFamily="2" charset="2"/>
              <a:buChar char="ü"/>
              <a:defRPr/>
            </a:pPr>
            <a:r>
              <a:rPr lang="fr-FR" sz="2000" b="1" dirty="0">
                <a:solidFill>
                  <a:srgbClr val="585756"/>
                </a:solidFill>
              </a:rPr>
              <a:t>Grille de vérification et d’évaluation d’une proposition</a:t>
            </a:r>
          </a:p>
          <a:p>
            <a:pPr algn="ctr" eaLnBrk="1" fontAlgn="auto" hangingPunct="1">
              <a:spcBef>
                <a:spcPts val="0"/>
              </a:spcBef>
              <a:spcAft>
                <a:spcPts val="0"/>
              </a:spcAft>
              <a:defRPr/>
            </a:pPr>
            <a:endParaRPr lang="fr-FR" sz="1600" b="1" dirty="0">
              <a:solidFill>
                <a:srgbClr val="585756"/>
              </a:solidFill>
            </a:endParaRPr>
          </a:p>
        </p:txBody>
      </p:sp>
    </p:spTree>
    <p:extLst>
      <p:ext uri="{BB962C8B-B14F-4D97-AF65-F5344CB8AC3E}">
        <p14:creationId xmlns:p14="http://schemas.microsoft.com/office/powerpoint/2010/main" val="2976995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CD2F9-9685-D405-1444-82271DEBAB5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9245523-C3C7-7CE1-3239-6FDA0A5F437D}"/>
              </a:ext>
            </a:extLst>
          </p:cNvPr>
          <p:cNvSpPr>
            <a:spLocks noGrp="1"/>
          </p:cNvSpPr>
          <p:nvPr>
            <p:ph type="title"/>
          </p:nvPr>
        </p:nvSpPr>
        <p:spPr>
          <a:xfrm>
            <a:off x="838200" y="365125"/>
            <a:ext cx="10515600" cy="5067487"/>
          </a:xfrm>
        </p:spPr>
        <p:txBody>
          <a:bodyPr>
            <a:noAutofit/>
          </a:bodyPr>
          <a:lstStyle/>
          <a:p>
            <a:pPr algn="ctr"/>
            <a:br>
              <a:rPr lang="fr-BE" sz="3200" b="1" dirty="0"/>
            </a:br>
            <a:br>
              <a:rPr lang="fr-BE" sz="3200" b="1" dirty="0"/>
            </a:br>
            <a:r>
              <a:rPr lang="fr-BE" sz="3200" b="1" dirty="0"/>
              <a:t>Merci pour votre attention!</a:t>
            </a:r>
            <a:br>
              <a:rPr lang="fr-BE" sz="3200" b="1" dirty="0"/>
            </a:br>
            <a:br>
              <a:rPr lang="fr-BE" sz="3200" b="1" dirty="0"/>
            </a:br>
            <a:br>
              <a:rPr lang="fr-BE" sz="3200" b="1" dirty="0"/>
            </a:br>
            <a:endParaRPr lang="LID4096" sz="3200" dirty="0"/>
          </a:p>
        </p:txBody>
      </p:sp>
    </p:spTree>
    <p:extLst>
      <p:ext uri="{BB962C8B-B14F-4D97-AF65-F5344CB8AC3E}">
        <p14:creationId xmlns:p14="http://schemas.microsoft.com/office/powerpoint/2010/main" val="3729493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976AD36-5440-B608-64D4-DA259642D871}"/>
              </a:ext>
            </a:extLst>
          </p:cNvPr>
          <p:cNvSpPr>
            <a:spLocks noGrp="1"/>
          </p:cNvSpPr>
          <p:nvPr/>
        </p:nvSpPr>
        <p:spPr>
          <a:xfrm>
            <a:off x="1499608" y="92920"/>
            <a:ext cx="5040160" cy="94545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D81A1A"/>
                </a:solidFill>
                <a:latin typeface="+mn-lt"/>
                <a:ea typeface="+mj-ea"/>
                <a:cs typeface="+mj-cs"/>
              </a:defRPr>
            </a:lvl1pPr>
          </a:lstStyle>
          <a:p>
            <a:pPr algn="ctr"/>
            <a:r>
              <a:rPr lang="fr-BE" sz="2800" b="1" dirty="0"/>
              <a:t>Programme de coopération</a:t>
            </a:r>
          </a:p>
        </p:txBody>
      </p:sp>
      <p:sp>
        <p:nvSpPr>
          <p:cNvPr id="5" name="Content Placeholder 9">
            <a:extLst>
              <a:ext uri="{FF2B5EF4-FFF2-40B4-BE49-F238E27FC236}">
                <a16:creationId xmlns:a16="http://schemas.microsoft.com/office/drawing/2014/main" id="{E30C4CF1-1465-AB22-2B21-61B6BA10EA65}"/>
              </a:ext>
            </a:extLst>
          </p:cNvPr>
          <p:cNvSpPr>
            <a:spLocks noGrp="1"/>
          </p:cNvSpPr>
          <p:nvPr/>
        </p:nvSpPr>
        <p:spPr>
          <a:xfrm>
            <a:off x="6467849" y="1165822"/>
            <a:ext cx="3455521" cy="4723567"/>
          </a:xfrm>
          <a:prstGeom prst="rect">
            <a:avLst/>
          </a:prstGeom>
        </p:spPr>
        <p:txBody>
          <a:bodyPr vert="horz" lIns="91440" tIns="45720" rIns="91440" bIns="45720" rtlCol="0">
            <a:normAutofit lnSpcReduction="10000"/>
          </a:bodyPr>
          <a:lstStyle>
            <a:lvl1pPr marL="268605" indent="-268605" algn="l" defTabSz="914400" rtl="0" eaLnBrk="1" latinLnBrk="0" hangingPunct="1">
              <a:lnSpc>
                <a:spcPct val="90000"/>
              </a:lnSpc>
              <a:spcBef>
                <a:spcPts val="1000"/>
              </a:spcBef>
              <a:buClr>
                <a:srgbClr val="D81A1C"/>
              </a:buClr>
              <a:buFont typeface="Arial" panose="020B0604020202020204" pitchFamily="34" charset="0"/>
              <a:buChar char="•"/>
              <a:defRPr sz="2800" kern="1200">
                <a:solidFill>
                  <a:srgbClr val="585756"/>
                </a:solidFill>
                <a:latin typeface="+mn-lt"/>
                <a:ea typeface="+mn-ea"/>
                <a:cs typeface="+mn-cs"/>
              </a:defRPr>
            </a:lvl1pPr>
            <a:lvl2pPr marL="628650" indent="-171450" algn="l" defTabSz="914400" rtl="0" eaLnBrk="1" latinLnBrk="0" hangingPunct="1">
              <a:lnSpc>
                <a:spcPct val="90000"/>
              </a:lnSpc>
              <a:spcBef>
                <a:spcPts val="500"/>
              </a:spcBef>
              <a:buFont typeface="Arial" panose="020B0604020202020204" pitchFamily="34" charset="0"/>
              <a:buChar char="•"/>
              <a:tabLst>
                <a:tab pos="360045" algn="l"/>
              </a:tabLst>
              <a:defRPr sz="2400" kern="1200">
                <a:solidFill>
                  <a:srgbClr val="585756"/>
                </a:solidFill>
                <a:latin typeface="+mn-lt"/>
                <a:ea typeface="+mn-ea"/>
                <a:cs typeface="+mn-cs"/>
              </a:defRPr>
            </a:lvl2pPr>
            <a:lvl3pPr marL="1081405" indent="-167005" algn="l" defTabSz="914400" rtl="0" eaLnBrk="1" latinLnBrk="0" hangingPunct="1">
              <a:lnSpc>
                <a:spcPct val="90000"/>
              </a:lnSpc>
              <a:spcBef>
                <a:spcPts val="500"/>
              </a:spcBef>
              <a:buClr>
                <a:schemeClr val="bg2">
                  <a:lumMod val="50000"/>
                </a:schemeClr>
              </a:buClr>
              <a:buFont typeface="Arial" panose="020B0604020202020204" pitchFamily="34" charset="0"/>
              <a:buChar char="•"/>
              <a:tabLst>
                <a:tab pos="360045" algn="l"/>
              </a:tabLst>
              <a:defRPr sz="2000" kern="1200">
                <a:solidFill>
                  <a:srgbClr val="585756"/>
                </a:solidFill>
                <a:latin typeface="+mn-lt"/>
                <a:ea typeface="+mn-ea"/>
                <a:cs typeface="+mn-cs"/>
              </a:defRPr>
            </a:lvl3pPr>
            <a:lvl4pPr marL="1524000" indent="-152400" algn="l" defTabSz="914400" rtl="0" eaLnBrk="1" latinLnBrk="0" hangingPunct="1">
              <a:lnSpc>
                <a:spcPct val="90000"/>
              </a:lnSpc>
              <a:spcBef>
                <a:spcPts val="500"/>
              </a:spcBef>
              <a:buClr>
                <a:schemeClr val="bg2">
                  <a:lumMod val="75000"/>
                </a:schemeClr>
              </a:buClr>
              <a:buFont typeface="Arial" panose="020B0604020202020204" pitchFamily="34" charset="0"/>
              <a:buChar char="•"/>
              <a:tabLst>
                <a:tab pos="360045" algn="l"/>
              </a:tabLst>
              <a:defRPr sz="1800" kern="1200">
                <a:solidFill>
                  <a:srgbClr val="585756"/>
                </a:solidFill>
                <a:latin typeface="+mn-lt"/>
                <a:ea typeface="+mn-ea"/>
                <a:cs typeface="+mn-cs"/>
              </a:defRPr>
            </a:lvl4pPr>
            <a:lvl5pPr marL="1976755" indent="-147955" algn="l" defTabSz="914400" rtl="0" eaLnBrk="1" latinLnBrk="0" hangingPunct="1">
              <a:lnSpc>
                <a:spcPct val="90000"/>
              </a:lnSpc>
              <a:spcBef>
                <a:spcPts val="500"/>
              </a:spcBef>
              <a:buFont typeface="Arial" panose="020B0604020202020204" pitchFamily="34" charset="0"/>
              <a:buChar char="•"/>
              <a:tabLst>
                <a:tab pos="360045" algn="l"/>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BE" sz="1800" b="1" dirty="0">
                <a:solidFill>
                  <a:srgbClr val="F9B501"/>
                </a:solidFill>
              </a:rPr>
              <a:t>4 composantes, 5 interventions</a:t>
            </a:r>
          </a:p>
          <a:p>
            <a:pPr marL="0" indent="0">
              <a:buNone/>
            </a:pPr>
            <a:endParaRPr lang="fr-BE" sz="1800" b="1" dirty="0">
              <a:solidFill>
                <a:srgbClr val="F9B501"/>
              </a:solidFill>
            </a:endParaRPr>
          </a:p>
          <a:p>
            <a:pPr marL="0" indent="0">
              <a:buNone/>
            </a:pPr>
            <a:r>
              <a:rPr lang="fr-BE" sz="1800" b="1" dirty="0"/>
              <a:t>1. Santé </a:t>
            </a:r>
          </a:p>
          <a:p>
            <a:pPr marL="0" indent="0">
              <a:buNone/>
            </a:pPr>
            <a:endParaRPr lang="fr-BE" sz="1800" b="1" dirty="0"/>
          </a:p>
          <a:p>
            <a:pPr marL="0" indent="0">
              <a:buNone/>
            </a:pPr>
            <a:r>
              <a:rPr lang="fr-BE" sz="1800" b="1" dirty="0"/>
              <a:t>2. Education post-fondamentale </a:t>
            </a:r>
          </a:p>
          <a:p>
            <a:pPr marL="0" indent="0">
              <a:buNone/>
            </a:pPr>
            <a:endParaRPr lang="fr-BE" sz="1800" b="1" dirty="0"/>
          </a:p>
          <a:p>
            <a:pPr marL="0" indent="0">
              <a:spcBef>
                <a:spcPts val="0"/>
              </a:spcBef>
              <a:buNone/>
            </a:pPr>
            <a:r>
              <a:rPr lang="fr-BE" sz="1800" b="1" dirty="0"/>
              <a:t>3. Formation et insertion dans </a:t>
            </a:r>
          </a:p>
          <a:p>
            <a:pPr marL="0" indent="0">
              <a:spcBef>
                <a:spcPts val="0"/>
              </a:spcBef>
              <a:buNone/>
            </a:pPr>
            <a:r>
              <a:rPr lang="fr-BE" sz="1800" b="1" dirty="0"/>
              <a:t>une économie plus verte et circulaire </a:t>
            </a:r>
          </a:p>
          <a:p>
            <a:pPr marL="0" indent="0">
              <a:buNone/>
            </a:pPr>
            <a:endParaRPr lang="fr-BE" sz="1800" b="1" dirty="0"/>
          </a:p>
          <a:p>
            <a:pPr marL="0" indent="0">
              <a:buNone/>
            </a:pPr>
            <a:r>
              <a:rPr lang="fr-BE" sz="1800" b="1" dirty="0"/>
              <a:t>4. Systèmes alimentaires durables </a:t>
            </a:r>
          </a:p>
          <a:p>
            <a:pPr marL="0" indent="0">
              <a:buNone/>
            </a:pPr>
            <a:endParaRPr lang="fr-BE" sz="1800" b="1" dirty="0"/>
          </a:p>
          <a:p>
            <a:pPr marL="0" indent="0">
              <a:buNone/>
            </a:pPr>
            <a:r>
              <a:rPr lang="fr-BE" sz="1800" b="1" dirty="0"/>
              <a:t>5. Gouvernance &amp; participation </a:t>
            </a:r>
          </a:p>
          <a:p>
            <a:pPr marL="0" indent="0">
              <a:buNone/>
            </a:pPr>
            <a:r>
              <a:rPr lang="fr-BE" sz="1800" b="1" dirty="0"/>
              <a:t>citoyenne</a:t>
            </a:r>
          </a:p>
        </p:txBody>
      </p:sp>
      <p:pic>
        <p:nvPicPr>
          <p:cNvPr id="18" name="Espace réservé du contenu 6">
            <a:extLst>
              <a:ext uri="{FF2B5EF4-FFF2-40B4-BE49-F238E27FC236}">
                <a16:creationId xmlns:a16="http://schemas.microsoft.com/office/drawing/2014/main" id="{26BD754C-82C5-0CA7-C3FA-8EAD68F49E0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4057" t="17257" r="9783" b="13567"/>
          <a:stretch/>
        </p:blipFill>
        <p:spPr>
          <a:xfrm>
            <a:off x="9899012" y="3315520"/>
            <a:ext cx="643367" cy="470330"/>
          </a:xfrm>
          <a:prstGeom prst="rect">
            <a:avLst/>
          </a:prstGeom>
        </p:spPr>
      </p:pic>
      <p:pic>
        <p:nvPicPr>
          <p:cNvPr id="19" name="Espace réservé du contenu 9">
            <a:extLst>
              <a:ext uri="{FF2B5EF4-FFF2-40B4-BE49-F238E27FC236}">
                <a16:creationId xmlns:a16="http://schemas.microsoft.com/office/drawing/2014/main" id="{667494B5-2C01-60C8-BE5F-5ACE5E2BEC9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23370" y="4279115"/>
            <a:ext cx="387253" cy="542580"/>
          </a:xfrm>
          <a:prstGeom prst="rect">
            <a:avLst/>
          </a:prstGeom>
        </p:spPr>
      </p:pic>
      <p:pic>
        <p:nvPicPr>
          <p:cNvPr id="20" name="Espace réservé du contenu 6">
            <a:extLst>
              <a:ext uri="{FF2B5EF4-FFF2-40B4-BE49-F238E27FC236}">
                <a16:creationId xmlns:a16="http://schemas.microsoft.com/office/drawing/2014/main" id="{FA1C046F-4B1E-C437-1C55-D0C2D338F355}"/>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2836" t="9094" r="19482" b="15804"/>
          <a:stretch/>
        </p:blipFill>
        <p:spPr>
          <a:xfrm>
            <a:off x="9961499" y="5197314"/>
            <a:ext cx="387253" cy="415498"/>
          </a:xfrm>
          <a:prstGeom prst="rect">
            <a:avLst/>
          </a:prstGeom>
        </p:spPr>
      </p:pic>
      <p:pic>
        <p:nvPicPr>
          <p:cNvPr id="21" name="Espace réservé du contenu 11">
            <a:extLst>
              <a:ext uri="{FF2B5EF4-FFF2-40B4-BE49-F238E27FC236}">
                <a16:creationId xmlns:a16="http://schemas.microsoft.com/office/drawing/2014/main" id="{A24A357A-F9A8-715B-C0FD-F92CEE6FC384}"/>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19497" t="26957" r="49760" b="39414"/>
          <a:stretch/>
        </p:blipFill>
        <p:spPr>
          <a:xfrm>
            <a:off x="9894814" y="2484830"/>
            <a:ext cx="520622" cy="469292"/>
          </a:xfrm>
          <a:prstGeom prst="rect">
            <a:avLst/>
          </a:prstGeom>
        </p:spPr>
      </p:pic>
      <p:pic>
        <p:nvPicPr>
          <p:cNvPr id="22" name="Espace réservé du contenu 11">
            <a:extLst>
              <a:ext uri="{FF2B5EF4-FFF2-40B4-BE49-F238E27FC236}">
                <a16:creationId xmlns:a16="http://schemas.microsoft.com/office/drawing/2014/main" id="{B140801A-CD0B-6B13-B503-F25A6C60A77D}"/>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50378" t="26957" r="19208" b="27920"/>
          <a:stretch/>
        </p:blipFill>
        <p:spPr>
          <a:xfrm>
            <a:off x="9995370" y="1610265"/>
            <a:ext cx="432803" cy="529138"/>
          </a:xfrm>
          <a:prstGeom prst="rect">
            <a:avLst/>
          </a:prstGeom>
        </p:spPr>
      </p:pic>
      <p:pic>
        <p:nvPicPr>
          <p:cNvPr id="24" name="Image 23">
            <a:extLst>
              <a:ext uri="{FF2B5EF4-FFF2-40B4-BE49-F238E27FC236}">
                <a16:creationId xmlns:a16="http://schemas.microsoft.com/office/drawing/2014/main" id="{4DAB3E68-EA9E-78A0-CCB8-3B0BE5B58F74}"/>
              </a:ext>
            </a:extLst>
          </p:cNvPr>
          <p:cNvPicPr>
            <a:picLocks noChangeAspect="1"/>
          </p:cNvPicPr>
          <p:nvPr/>
        </p:nvPicPr>
        <p:blipFill>
          <a:blip r:embed="rId8"/>
          <a:stretch>
            <a:fillRect/>
          </a:stretch>
        </p:blipFill>
        <p:spPr>
          <a:xfrm>
            <a:off x="1768105" y="1420708"/>
            <a:ext cx="4415188" cy="4360333"/>
          </a:xfrm>
          <a:prstGeom prst="rect">
            <a:avLst/>
          </a:prstGeom>
        </p:spPr>
      </p:pic>
      <p:sp>
        <p:nvSpPr>
          <p:cNvPr id="25" name="Rectangle 24">
            <a:extLst>
              <a:ext uri="{FF2B5EF4-FFF2-40B4-BE49-F238E27FC236}">
                <a16:creationId xmlns:a16="http://schemas.microsoft.com/office/drawing/2014/main" id="{6C7F24BD-A443-993A-9FDA-77C880488DCA}"/>
              </a:ext>
            </a:extLst>
          </p:cNvPr>
          <p:cNvSpPr/>
          <p:nvPr/>
        </p:nvSpPr>
        <p:spPr>
          <a:xfrm>
            <a:off x="1605280" y="1165822"/>
            <a:ext cx="335280" cy="62233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02102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0DEC6-93EB-C2C6-B6F2-20353FACD998}"/>
            </a:ext>
          </a:extLst>
        </p:cNvPr>
        <p:cNvGrpSpPr/>
        <p:nvPr/>
      </p:nvGrpSpPr>
      <p:grpSpPr>
        <a:xfrm>
          <a:off x="0" y="0"/>
          <a:ext cx="0" cy="0"/>
          <a:chOff x="0" y="0"/>
          <a:chExt cx="0" cy="0"/>
        </a:xfrm>
      </p:grpSpPr>
      <p:sp>
        <p:nvSpPr>
          <p:cNvPr id="7" name="Triangle isocèle 6">
            <a:extLst>
              <a:ext uri="{FF2B5EF4-FFF2-40B4-BE49-F238E27FC236}">
                <a16:creationId xmlns:a16="http://schemas.microsoft.com/office/drawing/2014/main" id="{7C910DE5-209B-F0EB-8534-AF417B91C077}"/>
              </a:ext>
            </a:extLst>
          </p:cNvPr>
          <p:cNvSpPr/>
          <p:nvPr/>
        </p:nvSpPr>
        <p:spPr>
          <a:xfrm>
            <a:off x="2411300" y="831513"/>
            <a:ext cx="7306886" cy="1199765"/>
          </a:xfrm>
          <a:prstGeom prst="triangle">
            <a:avLst>
              <a:gd name="adj" fmla="val 49037"/>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Rectangle : avec coins rognés en haut 10">
            <a:extLst>
              <a:ext uri="{FF2B5EF4-FFF2-40B4-BE49-F238E27FC236}">
                <a16:creationId xmlns:a16="http://schemas.microsoft.com/office/drawing/2014/main" id="{20F1B77F-674F-BFBF-73F1-C35E51969B1E}"/>
              </a:ext>
            </a:extLst>
          </p:cNvPr>
          <p:cNvSpPr/>
          <p:nvPr/>
        </p:nvSpPr>
        <p:spPr>
          <a:xfrm rot="10800000">
            <a:off x="2637164" y="2039480"/>
            <a:ext cx="6963507" cy="201448"/>
          </a:xfrm>
          <a:prstGeom prst="snip2SameRect">
            <a:avLst/>
          </a:prstGeom>
          <a:solidFill>
            <a:schemeClr val="accent1">
              <a:lumMod val="60000"/>
              <a:lumOff val="40000"/>
            </a:schemeClr>
          </a:solidFill>
          <a:ln>
            <a:solidFill>
              <a:schemeClr val="accent3">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0548FC2A-E63D-4144-6C2A-C791A3806851}"/>
              </a:ext>
            </a:extLst>
          </p:cNvPr>
          <p:cNvSpPr/>
          <p:nvPr/>
        </p:nvSpPr>
        <p:spPr>
          <a:xfrm>
            <a:off x="2661992" y="2255997"/>
            <a:ext cx="1920609" cy="2358005"/>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ea typeface="Calibri"/>
                <a:cs typeface="Calibri"/>
              </a:rPr>
              <a:t>Renforcement des capacités institutionnelles des autorités publiques </a:t>
            </a:r>
            <a:r>
              <a:rPr lang="fr-FR" sz="1400" dirty="0">
                <a:ea typeface="Calibri"/>
                <a:cs typeface="Calibri"/>
              </a:rPr>
              <a:t>(Ministères sectoriels et Communes)</a:t>
            </a:r>
            <a:endParaRPr lang="fr-FR" sz="1400" dirty="0"/>
          </a:p>
        </p:txBody>
      </p:sp>
      <p:sp>
        <p:nvSpPr>
          <p:cNvPr id="17" name="Rectangle 16">
            <a:extLst>
              <a:ext uri="{FF2B5EF4-FFF2-40B4-BE49-F238E27FC236}">
                <a16:creationId xmlns:a16="http://schemas.microsoft.com/office/drawing/2014/main" id="{5BAB22CD-B4AD-D8B7-3DD3-7E930CF45877}"/>
              </a:ext>
            </a:extLst>
          </p:cNvPr>
          <p:cNvSpPr/>
          <p:nvPr/>
        </p:nvSpPr>
        <p:spPr>
          <a:xfrm>
            <a:off x="2481891" y="4613521"/>
            <a:ext cx="7306886" cy="616874"/>
          </a:xfrm>
          <a:prstGeom prst="rect">
            <a:avLst/>
          </a:prstGeom>
          <a:solidFill>
            <a:schemeClr val="accent1">
              <a:lumMod val="60000"/>
              <a:lumOff val="40000"/>
            </a:schemeClr>
          </a:solidFill>
          <a:ln>
            <a:solidFill>
              <a:schemeClr val="accent3">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Niveau national (6 Ministères et les OSC sectorielles: </a:t>
            </a:r>
            <a:r>
              <a:rPr lang="fr-FR" sz="1800" dirty="0">
                <a:solidFill>
                  <a:schemeClr val="tx1"/>
                </a:solidFill>
              </a:rPr>
              <a:t>(Santé, Education, Agriculture, formation pro</a:t>
            </a:r>
            <a:endParaRPr lang="fr-FR" dirty="0"/>
          </a:p>
        </p:txBody>
      </p:sp>
      <p:sp>
        <p:nvSpPr>
          <p:cNvPr id="18" name="Rectangle 17">
            <a:extLst>
              <a:ext uri="{FF2B5EF4-FFF2-40B4-BE49-F238E27FC236}">
                <a16:creationId xmlns:a16="http://schemas.microsoft.com/office/drawing/2014/main" id="{0FA9A223-C37C-39D1-8571-8BF37A53A0E5}"/>
              </a:ext>
            </a:extLst>
          </p:cNvPr>
          <p:cNvSpPr/>
          <p:nvPr/>
        </p:nvSpPr>
        <p:spPr>
          <a:xfrm>
            <a:off x="2242486" y="5245945"/>
            <a:ext cx="7752861" cy="371795"/>
          </a:xfrm>
          <a:prstGeom prst="rect">
            <a:avLst/>
          </a:prstGeom>
          <a:solidFill>
            <a:schemeClr val="accent1">
              <a:lumMod val="75000"/>
            </a:schemeClr>
          </a:solidFill>
          <a:ln>
            <a:solidFill>
              <a:schemeClr val="accent3">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Niveau local </a:t>
            </a:r>
            <a:r>
              <a:rPr lang="fr-FR" sz="1200" b="1" dirty="0">
                <a:solidFill>
                  <a:schemeClr val="bg2"/>
                </a:solidFill>
              </a:rPr>
              <a:t>(Busoni, Kirundo, Cibitoke, Mugina, Bukinanyana)</a:t>
            </a:r>
          </a:p>
        </p:txBody>
      </p:sp>
      <p:sp>
        <p:nvSpPr>
          <p:cNvPr id="19" name="Rectangle 18">
            <a:extLst>
              <a:ext uri="{FF2B5EF4-FFF2-40B4-BE49-F238E27FC236}">
                <a16:creationId xmlns:a16="http://schemas.microsoft.com/office/drawing/2014/main" id="{2D40D358-5AE3-38F6-1680-2C8E20308769}"/>
              </a:ext>
            </a:extLst>
          </p:cNvPr>
          <p:cNvSpPr/>
          <p:nvPr/>
        </p:nvSpPr>
        <p:spPr>
          <a:xfrm>
            <a:off x="5159255" y="2240446"/>
            <a:ext cx="1756244" cy="2358005"/>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ea typeface="Calibri"/>
                <a:cs typeface="Calibri"/>
              </a:rPr>
              <a:t>Renforcement des mécanismes de dialogue</a:t>
            </a:r>
          </a:p>
        </p:txBody>
      </p:sp>
      <p:sp>
        <p:nvSpPr>
          <p:cNvPr id="20" name="Rectangle 19">
            <a:extLst>
              <a:ext uri="{FF2B5EF4-FFF2-40B4-BE49-F238E27FC236}">
                <a16:creationId xmlns:a16="http://schemas.microsoft.com/office/drawing/2014/main" id="{945F9286-4DD9-4E72-802A-EC73FBC6710C}"/>
              </a:ext>
            </a:extLst>
          </p:cNvPr>
          <p:cNvSpPr/>
          <p:nvPr/>
        </p:nvSpPr>
        <p:spPr>
          <a:xfrm>
            <a:off x="7492153" y="2249129"/>
            <a:ext cx="2108518" cy="2377843"/>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ea typeface="Calibri"/>
                <a:cs typeface="Calibri"/>
              </a:rPr>
              <a:t>Renforcement de la société civile nationale / locale </a:t>
            </a:r>
          </a:p>
          <a:p>
            <a:r>
              <a:rPr lang="fr-FR" sz="1400" dirty="0">
                <a:ea typeface="Calibri"/>
                <a:cs typeface="Calibri"/>
              </a:rPr>
              <a:t>(santé, éducation, agriculture, formation pro.)</a:t>
            </a:r>
            <a:endParaRPr lang="fr-FR" sz="1400" dirty="0"/>
          </a:p>
        </p:txBody>
      </p:sp>
      <p:sp>
        <p:nvSpPr>
          <p:cNvPr id="21" name="Flèche : droite 20">
            <a:extLst>
              <a:ext uri="{FF2B5EF4-FFF2-40B4-BE49-F238E27FC236}">
                <a16:creationId xmlns:a16="http://schemas.microsoft.com/office/drawing/2014/main" id="{23F93EB6-8199-EC9F-0C47-12B7E124E49B}"/>
              </a:ext>
            </a:extLst>
          </p:cNvPr>
          <p:cNvSpPr/>
          <p:nvPr/>
        </p:nvSpPr>
        <p:spPr>
          <a:xfrm>
            <a:off x="4574232" y="3576793"/>
            <a:ext cx="576654" cy="484632"/>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E498FF2A-8607-BEF6-6D30-D1ED54B67026}"/>
              </a:ext>
            </a:extLst>
          </p:cNvPr>
          <p:cNvSpPr txBox="1"/>
          <p:nvPr/>
        </p:nvSpPr>
        <p:spPr>
          <a:xfrm>
            <a:off x="3718223" y="1309201"/>
            <a:ext cx="4572000" cy="646331"/>
          </a:xfrm>
          <a:prstGeom prst="rect">
            <a:avLst/>
          </a:prstGeom>
          <a:noFill/>
        </p:spPr>
        <p:txBody>
          <a:bodyPr wrap="square">
            <a:spAutoFit/>
          </a:bodyPr>
          <a:lstStyle/>
          <a:p>
            <a:pPr algn="ctr"/>
            <a:r>
              <a:rPr lang="fr-BE" dirty="0">
                <a:solidFill>
                  <a:schemeClr val="bg1"/>
                </a:solidFill>
              </a:rPr>
              <a:t>Améliorer l’efficacité des politiques de développement</a:t>
            </a:r>
            <a:endParaRPr lang="fr-FR" dirty="0">
              <a:solidFill>
                <a:schemeClr val="bg1"/>
              </a:solidFill>
            </a:endParaRPr>
          </a:p>
        </p:txBody>
      </p:sp>
      <p:sp>
        <p:nvSpPr>
          <p:cNvPr id="6" name="Title 1">
            <a:extLst>
              <a:ext uri="{FF2B5EF4-FFF2-40B4-BE49-F238E27FC236}">
                <a16:creationId xmlns:a16="http://schemas.microsoft.com/office/drawing/2014/main" id="{694D11B9-91B9-6CF9-BE20-512C953A7B91}"/>
              </a:ext>
            </a:extLst>
          </p:cNvPr>
          <p:cNvSpPr>
            <a:spLocks noGrp="1"/>
          </p:cNvSpPr>
          <p:nvPr/>
        </p:nvSpPr>
        <p:spPr>
          <a:xfrm>
            <a:off x="1866970" y="123350"/>
            <a:ext cx="5040160" cy="68456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D81A1A"/>
                </a:solidFill>
                <a:latin typeface="+mn-lt"/>
                <a:ea typeface="+mj-ea"/>
                <a:cs typeface="+mj-cs"/>
              </a:defRPr>
            </a:lvl1pPr>
          </a:lstStyle>
          <a:p>
            <a:r>
              <a:rPr lang="fr-BE" sz="2800" b="1" dirty="0"/>
              <a:t>Principe d’intervention</a:t>
            </a:r>
          </a:p>
        </p:txBody>
      </p:sp>
      <p:graphicFrame>
        <p:nvGraphicFramePr>
          <p:cNvPr id="8" name="Tableau 7">
            <a:extLst>
              <a:ext uri="{FF2B5EF4-FFF2-40B4-BE49-F238E27FC236}">
                <a16:creationId xmlns:a16="http://schemas.microsoft.com/office/drawing/2014/main" id="{BC02B8F2-031B-63D3-627E-74934388C377}"/>
              </a:ext>
            </a:extLst>
          </p:cNvPr>
          <p:cNvGraphicFramePr>
            <a:graphicFrameLocks noGrp="1"/>
          </p:cNvGraphicFramePr>
          <p:nvPr>
            <p:extLst>
              <p:ext uri="{D42A27DB-BD31-4B8C-83A1-F6EECF244321}">
                <p14:modId xmlns:p14="http://schemas.microsoft.com/office/powerpoint/2010/main" val="2661568113"/>
              </p:ext>
            </p:extLst>
          </p:nvPr>
        </p:nvGraphicFramePr>
        <p:xfrm>
          <a:off x="1524000" y="5626072"/>
          <a:ext cx="9144000" cy="3708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598272579"/>
                    </a:ext>
                  </a:extLst>
                </a:gridCol>
                <a:gridCol w="1828800">
                  <a:extLst>
                    <a:ext uri="{9D8B030D-6E8A-4147-A177-3AD203B41FA5}">
                      <a16:colId xmlns:a16="http://schemas.microsoft.com/office/drawing/2014/main" val="381635385"/>
                    </a:ext>
                  </a:extLst>
                </a:gridCol>
                <a:gridCol w="1828800">
                  <a:extLst>
                    <a:ext uri="{9D8B030D-6E8A-4147-A177-3AD203B41FA5}">
                      <a16:colId xmlns:a16="http://schemas.microsoft.com/office/drawing/2014/main" val="732814845"/>
                    </a:ext>
                  </a:extLst>
                </a:gridCol>
                <a:gridCol w="1828800">
                  <a:extLst>
                    <a:ext uri="{9D8B030D-6E8A-4147-A177-3AD203B41FA5}">
                      <a16:colId xmlns:a16="http://schemas.microsoft.com/office/drawing/2014/main" val="3556531222"/>
                    </a:ext>
                  </a:extLst>
                </a:gridCol>
                <a:gridCol w="1828800">
                  <a:extLst>
                    <a:ext uri="{9D8B030D-6E8A-4147-A177-3AD203B41FA5}">
                      <a16:colId xmlns:a16="http://schemas.microsoft.com/office/drawing/2014/main" val="1288263335"/>
                    </a:ext>
                  </a:extLst>
                </a:gridCol>
              </a:tblGrid>
              <a:tr h="370840">
                <a:tc>
                  <a:txBody>
                    <a:bodyPr/>
                    <a:lstStyle/>
                    <a:p>
                      <a:pPr algn="ctr"/>
                      <a:r>
                        <a:rPr lang="fr-FR" sz="1500" dirty="0">
                          <a:solidFill>
                            <a:schemeClr val="bg1"/>
                          </a:solidFill>
                        </a:rPr>
                        <a:t>Règlement intérieur</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81A1A"/>
                    </a:solidFill>
                  </a:tcPr>
                </a:tc>
                <a:tc>
                  <a:txBody>
                    <a:bodyPr/>
                    <a:lstStyle/>
                    <a:p>
                      <a:pPr algn="ctr"/>
                      <a:r>
                        <a:rPr lang="fr-FR" sz="1500" dirty="0">
                          <a:solidFill>
                            <a:srgbClr val="D81A1A"/>
                          </a:solidFill>
                        </a:rPr>
                        <a:t>Cadre MEL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fr-FR" sz="1500" dirty="0"/>
                        <a:t>Plan opérationnel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81A1A"/>
                    </a:solidFill>
                  </a:tcPr>
                </a:tc>
                <a:tc>
                  <a:txBody>
                    <a:bodyPr/>
                    <a:lstStyle/>
                    <a:p>
                      <a:pPr algn="ctr"/>
                      <a:r>
                        <a:rPr lang="fr-FR" sz="1500" dirty="0"/>
                        <a:t>Budget amendé</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81A1A"/>
                    </a:solidFill>
                  </a:tcPr>
                </a:tc>
                <a:tc>
                  <a:txBody>
                    <a:bodyPr/>
                    <a:lstStyle/>
                    <a:p>
                      <a:pPr algn="ctr"/>
                      <a:r>
                        <a:rPr lang="fr-FR" sz="1500" dirty="0"/>
                        <a:t>Point focal</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81A1A"/>
                    </a:solidFill>
                  </a:tcPr>
                </a:tc>
                <a:extLst>
                  <a:ext uri="{0D108BD9-81ED-4DB2-BD59-A6C34878D82A}">
                    <a16:rowId xmlns:a16="http://schemas.microsoft.com/office/drawing/2014/main" val="3472235880"/>
                  </a:ext>
                </a:extLst>
              </a:tr>
            </a:tbl>
          </a:graphicData>
        </a:graphic>
      </p:graphicFrame>
      <p:sp>
        <p:nvSpPr>
          <p:cNvPr id="10" name="Flèche : droite 9">
            <a:extLst>
              <a:ext uri="{FF2B5EF4-FFF2-40B4-BE49-F238E27FC236}">
                <a16:creationId xmlns:a16="http://schemas.microsoft.com/office/drawing/2014/main" id="{4975CFC1-0BEC-63E1-6522-1947FE97CA1D}"/>
              </a:ext>
            </a:extLst>
          </p:cNvPr>
          <p:cNvSpPr/>
          <p:nvPr/>
        </p:nvSpPr>
        <p:spPr>
          <a:xfrm rot="10800000">
            <a:off x="4574232" y="3031678"/>
            <a:ext cx="576654" cy="484632"/>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 droite 11">
            <a:extLst>
              <a:ext uri="{FF2B5EF4-FFF2-40B4-BE49-F238E27FC236}">
                <a16:creationId xmlns:a16="http://schemas.microsoft.com/office/drawing/2014/main" id="{FE6C8BA6-7F70-CFCE-B3D0-EA7BB6D26423}"/>
              </a:ext>
            </a:extLst>
          </p:cNvPr>
          <p:cNvSpPr/>
          <p:nvPr/>
        </p:nvSpPr>
        <p:spPr>
          <a:xfrm>
            <a:off x="6923868" y="3578890"/>
            <a:ext cx="576654" cy="484632"/>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 droite 12">
            <a:extLst>
              <a:ext uri="{FF2B5EF4-FFF2-40B4-BE49-F238E27FC236}">
                <a16:creationId xmlns:a16="http://schemas.microsoft.com/office/drawing/2014/main" id="{9F49A56D-E3FC-32B6-CE8F-909E2BBECB41}"/>
              </a:ext>
            </a:extLst>
          </p:cNvPr>
          <p:cNvSpPr/>
          <p:nvPr/>
        </p:nvSpPr>
        <p:spPr>
          <a:xfrm rot="10800000">
            <a:off x="6907130" y="2944368"/>
            <a:ext cx="576654" cy="484632"/>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66254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807FD7D-9688-BFA2-A1C1-57AB5C85E878}"/>
              </a:ext>
            </a:extLst>
          </p:cNvPr>
          <p:cNvSpPr txBox="1"/>
          <p:nvPr/>
        </p:nvSpPr>
        <p:spPr>
          <a:xfrm>
            <a:off x="1940729" y="2626575"/>
            <a:ext cx="4034364" cy="923330"/>
          </a:xfrm>
          <a:prstGeom prst="rect">
            <a:avLst/>
          </a:prstGeom>
          <a:noFill/>
          <a:ln w="28575">
            <a:solidFill>
              <a:schemeClr val="accent2">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fr-FR"/>
            </a:defPPr>
            <a:lvl1pPr>
              <a:defRPr>
                <a:ea typeface="Calibri"/>
                <a:cs typeface="Calibri"/>
              </a:defRPr>
            </a:lvl1pPr>
          </a:lstStyle>
          <a:p>
            <a:r>
              <a:rPr lang="fr-FR">
                <a:solidFill>
                  <a:prstClr val="black"/>
                </a:solidFill>
                <a:latin typeface="Calibri" panose="020F0502020204030204"/>
              </a:rPr>
              <a:t>A01: Renforcement des capacités institutionnelles dans les fonctions de  planification, gestion ou coordination</a:t>
            </a:r>
          </a:p>
        </p:txBody>
      </p:sp>
      <p:sp>
        <p:nvSpPr>
          <p:cNvPr id="4" name="ZoneTexte 3">
            <a:extLst>
              <a:ext uri="{FF2B5EF4-FFF2-40B4-BE49-F238E27FC236}">
                <a16:creationId xmlns:a16="http://schemas.microsoft.com/office/drawing/2014/main" id="{556745BE-5D1D-D87C-C53C-0EEAF894F0CB}"/>
              </a:ext>
            </a:extLst>
          </p:cNvPr>
          <p:cNvSpPr txBox="1"/>
          <p:nvPr/>
        </p:nvSpPr>
        <p:spPr>
          <a:xfrm>
            <a:off x="1940729" y="3726046"/>
            <a:ext cx="4034364" cy="1200329"/>
          </a:xfrm>
          <a:prstGeom prst="rect">
            <a:avLst/>
          </a:prstGeom>
          <a:noFill/>
          <a:ln w="28575">
            <a:solidFill>
              <a:schemeClr val="accent6">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fr-FR"/>
            </a:defPPr>
            <a:lvl1pPr>
              <a:defRPr>
                <a:ea typeface="Calibri"/>
                <a:cs typeface="Calibri"/>
              </a:defRPr>
            </a:lvl1pPr>
          </a:lstStyle>
          <a:p>
            <a:r>
              <a:rPr lang="fr-FR" dirty="0">
                <a:solidFill>
                  <a:prstClr val="black"/>
                </a:solidFill>
                <a:latin typeface="Calibri" panose="020F0502020204030204"/>
              </a:rPr>
              <a:t>A02: Renforcement de la participation citoyenne à travers SC renforcée dans sa capacité de représentation/contribution aux politiques publiques</a:t>
            </a:r>
          </a:p>
        </p:txBody>
      </p:sp>
      <p:sp>
        <p:nvSpPr>
          <p:cNvPr id="5" name="ZoneTexte 4">
            <a:extLst>
              <a:ext uri="{FF2B5EF4-FFF2-40B4-BE49-F238E27FC236}">
                <a16:creationId xmlns:a16="http://schemas.microsoft.com/office/drawing/2014/main" id="{A8E18DD7-3FE3-2116-6917-FA1BE6AD490D}"/>
              </a:ext>
            </a:extLst>
          </p:cNvPr>
          <p:cNvSpPr txBox="1"/>
          <p:nvPr/>
        </p:nvSpPr>
        <p:spPr>
          <a:xfrm>
            <a:off x="1942839" y="5102516"/>
            <a:ext cx="4032254" cy="1200329"/>
          </a:xfrm>
          <a:prstGeom prst="rect">
            <a:avLst/>
          </a:prstGeom>
          <a:solidFill>
            <a:schemeClr val="bg1"/>
          </a:solidFill>
          <a:ln w="28575">
            <a:solidFill>
              <a:schemeClr val="accent1">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fr-FR"/>
            </a:defPPr>
            <a:lvl1pPr>
              <a:defRPr>
                <a:ea typeface="Calibri"/>
                <a:cs typeface="Calibri"/>
              </a:defRPr>
            </a:lvl1pPr>
          </a:lstStyle>
          <a:p>
            <a:r>
              <a:rPr lang="fr-FR" dirty="0">
                <a:solidFill>
                  <a:prstClr val="black"/>
                </a:solidFill>
                <a:latin typeface="Calibri" panose="020F0502020204030204"/>
              </a:rPr>
              <a:t>A03: Renforcement des mécanismes de dialogue inclusif sectoriel engagé et orienté vers le développement socio-économique</a:t>
            </a:r>
          </a:p>
        </p:txBody>
      </p:sp>
      <p:sp>
        <p:nvSpPr>
          <p:cNvPr id="9" name="ZoneTexte 8">
            <a:extLst>
              <a:ext uri="{FF2B5EF4-FFF2-40B4-BE49-F238E27FC236}">
                <a16:creationId xmlns:a16="http://schemas.microsoft.com/office/drawing/2014/main" id="{254FE401-6C11-1380-D861-EC015D1FBB8E}"/>
              </a:ext>
            </a:extLst>
          </p:cNvPr>
          <p:cNvSpPr txBox="1"/>
          <p:nvPr/>
        </p:nvSpPr>
        <p:spPr>
          <a:xfrm>
            <a:off x="6216908" y="2626575"/>
            <a:ext cx="4124521" cy="923330"/>
          </a:xfrm>
          <a:prstGeom prst="rect">
            <a:avLst/>
          </a:prstGeom>
          <a:noFill/>
          <a:ln w="28575">
            <a:solidFill>
              <a:schemeClr val="accent2">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a:solidFill>
                  <a:prstClr val="black"/>
                </a:solidFill>
                <a:latin typeface="Calibri" panose="020F0502020204030204"/>
                <a:ea typeface="Calibri"/>
                <a:cs typeface="Calibri"/>
              </a:rPr>
              <a:t>B01: Les structures décentralisées et déconcentrées sont renforcées dans leur mission de développement du territoire</a:t>
            </a:r>
          </a:p>
        </p:txBody>
      </p:sp>
      <p:sp>
        <p:nvSpPr>
          <p:cNvPr id="10" name="ZoneTexte 9">
            <a:extLst>
              <a:ext uri="{FF2B5EF4-FFF2-40B4-BE49-F238E27FC236}">
                <a16:creationId xmlns:a16="http://schemas.microsoft.com/office/drawing/2014/main" id="{DFD2FF97-8889-4FE0-73B2-58A57B274447}"/>
              </a:ext>
            </a:extLst>
          </p:cNvPr>
          <p:cNvSpPr txBox="1"/>
          <p:nvPr/>
        </p:nvSpPr>
        <p:spPr>
          <a:xfrm>
            <a:off x="6216908" y="3711714"/>
            <a:ext cx="4124521" cy="1477328"/>
          </a:xfrm>
          <a:prstGeom prst="rect">
            <a:avLst/>
          </a:prstGeom>
          <a:noFill/>
          <a:ln w="28575">
            <a:solidFill>
              <a:schemeClr val="accent6">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dirty="0">
                <a:solidFill>
                  <a:srgbClr val="FF0000"/>
                </a:solidFill>
                <a:latin typeface="Calibri" panose="020F0502020204030204"/>
                <a:ea typeface="Calibri"/>
                <a:cs typeface="Calibri"/>
              </a:rPr>
              <a:t>B02: Renforcement des OSC à représenter la population desservie et à stimuler la participation des femmes et des jeunes</a:t>
            </a:r>
          </a:p>
          <a:p>
            <a:endParaRPr lang="fr-FR" dirty="0">
              <a:solidFill>
                <a:prstClr val="black"/>
              </a:solidFill>
              <a:latin typeface="Calibri" panose="020F0502020204030204"/>
              <a:ea typeface="Calibri"/>
              <a:cs typeface="Calibri"/>
            </a:endParaRPr>
          </a:p>
        </p:txBody>
      </p:sp>
      <p:sp>
        <p:nvSpPr>
          <p:cNvPr id="11" name="ZoneTexte 10">
            <a:extLst>
              <a:ext uri="{FF2B5EF4-FFF2-40B4-BE49-F238E27FC236}">
                <a16:creationId xmlns:a16="http://schemas.microsoft.com/office/drawing/2014/main" id="{C649507B-752B-7419-D570-D75609593E43}"/>
              </a:ext>
            </a:extLst>
          </p:cNvPr>
          <p:cNvSpPr txBox="1"/>
          <p:nvPr/>
        </p:nvSpPr>
        <p:spPr>
          <a:xfrm>
            <a:off x="6216908" y="5092513"/>
            <a:ext cx="4124520" cy="1200329"/>
          </a:xfrm>
          <a:prstGeom prst="rect">
            <a:avLst/>
          </a:prstGeom>
          <a:solidFill>
            <a:schemeClr val="bg1"/>
          </a:solidFill>
          <a:ln w="28575">
            <a:solidFill>
              <a:schemeClr val="accent1">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a:solidFill>
                  <a:prstClr val="black"/>
                </a:solidFill>
                <a:latin typeface="Calibri" panose="020F0502020204030204"/>
                <a:ea typeface="Calibri"/>
                <a:cs typeface="Calibri"/>
              </a:rPr>
              <a:t>B03: Les mécanismes de développement territorial, de coordination et planification sont participatifs, inclusifs et renforcés</a:t>
            </a:r>
          </a:p>
          <a:p>
            <a:endParaRPr lang="fr-FR">
              <a:solidFill>
                <a:prstClr val="black"/>
              </a:solidFill>
              <a:latin typeface="Calibri" panose="020F0502020204030204"/>
              <a:ea typeface="Calibri"/>
              <a:cs typeface="Calibri"/>
            </a:endParaRPr>
          </a:p>
        </p:txBody>
      </p:sp>
      <p:sp>
        <p:nvSpPr>
          <p:cNvPr id="14" name="ZoneTexte 13">
            <a:extLst>
              <a:ext uri="{FF2B5EF4-FFF2-40B4-BE49-F238E27FC236}">
                <a16:creationId xmlns:a16="http://schemas.microsoft.com/office/drawing/2014/main" id="{611B5918-BBB0-3386-40FE-65B3E51B5383}"/>
              </a:ext>
            </a:extLst>
          </p:cNvPr>
          <p:cNvSpPr txBox="1"/>
          <p:nvPr/>
        </p:nvSpPr>
        <p:spPr>
          <a:xfrm>
            <a:off x="6214797" y="1373216"/>
            <a:ext cx="4126632" cy="1077218"/>
          </a:xfrm>
          <a:prstGeom prst="rect">
            <a:avLst/>
          </a:prstGeom>
          <a:solidFill>
            <a:schemeClr val="accent1">
              <a:lumMod val="20000"/>
              <a:lumOff val="80000"/>
            </a:schemeClr>
          </a:solidFill>
          <a:ln w="158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fr-FR"/>
            </a:defPPr>
            <a:lvl1pPr algn="ctr">
              <a:defRPr sz="1600" b="1">
                <a:ea typeface="Calibri"/>
                <a:cs typeface="Calibri"/>
              </a:defRPr>
            </a:lvl1pPr>
          </a:lstStyle>
          <a:p>
            <a:r>
              <a:rPr lang="fr-FR" dirty="0">
                <a:solidFill>
                  <a:srgbClr val="FF0000"/>
                </a:solidFill>
                <a:latin typeface="Calibri" panose="020F0502020204030204"/>
              </a:rPr>
              <a:t>NIVEAU LOCAL</a:t>
            </a:r>
          </a:p>
          <a:p>
            <a:r>
              <a:rPr lang="fr-FR" dirty="0">
                <a:solidFill>
                  <a:prstClr val="black"/>
                </a:solidFill>
                <a:latin typeface="Calibri" panose="020F0502020204030204"/>
              </a:rPr>
              <a:t>B: Les autorités locales sont renforcées dans leurs capacités stratégiques et engagés dans des dialogues inclusifs de développement local</a:t>
            </a:r>
          </a:p>
        </p:txBody>
      </p:sp>
      <p:sp>
        <p:nvSpPr>
          <p:cNvPr id="7" name="ZoneTexte 6">
            <a:extLst>
              <a:ext uri="{FF2B5EF4-FFF2-40B4-BE49-F238E27FC236}">
                <a16:creationId xmlns:a16="http://schemas.microsoft.com/office/drawing/2014/main" id="{B2C21AEB-CD26-C85B-6936-3CB759EB2D01}"/>
              </a:ext>
            </a:extLst>
          </p:cNvPr>
          <p:cNvSpPr txBox="1"/>
          <p:nvPr/>
        </p:nvSpPr>
        <p:spPr>
          <a:xfrm>
            <a:off x="1938621" y="1373216"/>
            <a:ext cx="4036473" cy="1077218"/>
          </a:xfrm>
          <a:prstGeom prst="rect">
            <a:avLst/>
          </a:prstGeom>
          <a:solidFill>
            <a:schemeClr val="accent1">
              <a:lumMod val="20000"/>
              <a:lumOff val="80000"/>
            </a:schemeClr>
          </a:solidFill>
          <a:ln w="158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600" b="1">
                <a:solidFill>
                  <a:srgbClr val="FF0000"/>
                </a:solidFill>
                <a:latin typeface="Calibri" panose="020F0502020204030204"/>
                <a:ea typeface="Calibri"/>
                <a:cs typeface="Calibri"/>
              </a:rPr>
              <a:t>NIVEAU NATIONAL</a:t>
            </a:r>
          </a:p>
          <a:p>
            <a:pPr algn="ctr"/>
            <a:r>
              <a:rPr lang="fr-FR" sz="1600" b="1">
                <a:solidFill>
                  <a:prstClr val="black"/>
                </a:solidFill>
                <a:latin typeface="Calibri" panose="020F0502020204030204"/>
                <a:ea typeface="Calibri"/>
                <a:cs typeface="Calibri"/>
              </a:rPr>
              <a:t>A: Autorités et les OSC sectorielles sont renforcés et engagés dans des dialogues afin d'améliorer la qualité des services publics</a:t>
            </a:r>
            <a:endParaRPr lang="fr-FR" sz="1600" b="1">
              <a:solidFill>
                <a:prstClr val="black"/>
              </a:solidFill>
              <a:latin typeface="Calibri" panose="020F0502020204030204"/>
            </a:endParaRPr>
          </a:p>
        </p:txBody>
      </p:sp>
    </p:spTree>
    <p:extLst>
      <p:ext uri="{BB962C8B-B14F-4D97-AF65-F5344CB8AC3E}">
        <p14:creationId xmlns:p14="http://schemas.microsoft.com/office/powerpoint/2010/main" val="3390172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7CD32E-4B15-72F5-6C59-9AFFE1219A7B}"/>
              </a:ext>
            </a:extLst>
          </p:cNvPr>
          <p:cNvSpPr>
            <a:spLocks noGrp="1"/>
          </p:cNvSpPr>
          <p:nvPr>
            <p:ph type="title"/>
          </p:nvPr>
        </p:nvSpPr>
        <p:spPr>
          <a:xfrm>
            <a:off x="1087121" y="1016000"/>
            <a:ext cx="10017760" cy="2854960"/>
          </a:xfrm>
        </p:spPr>
        <p:txBody>
          <a:bodyPr>
            <a:normAutofit/>
          </a:bodyPr>
          <a:lstStyle/>
          <a:p>
            <a:pPr algn="just"/>
            <a:r>
              <a:rPr lang="fr-FR" sz="3200" b="1" dirty="0">
                <a:solidFill>
                  <a:schemeClr val="tx1"/>
                </a:solidFill>
                <a:latin typeface="Georgia" panose="02040502050405020303" pitchFamily="18" charset="0"/>
              </a:rPr>
              <a:t>Csub :Accroître </a:t>
            </a:r>
            <a:r>
              <a:rPr lang="fr-FR" sz="3200" b="1" i="0" u="none" strike="noStrike" baseline="0" dirty="0">
                <a:solidFill>
                  <a:schemeClr val="tx1"/>
                </a:solidFill>
                <a:latin typeface="Georgia" panose="02040502050405020303" pitchFamily="18" charset="0"/>
              </a:rPr>
              <a:t>la participation et l’inclusion des femmes et des jeunes ainsi que les autres groupes vulnérables aux processus de développement territorial, dans les provinces Cibitoke et Kirundo</a:t>
            </a:r>
            <a:endParaRPr lang="fr-BI" sz="3200" dirty="0">
              <a:solidFill>
                <a:schemeClr val="tx1"/>
              </a:solidFill>
            </a:endParaRPr>
          </a:p>
        </p:txBody>
      </p:sp>
      <p:sp>
        <p:nvSpPr>
          <p:cNvPr id="3" name="Espace réservé du contenu 2">
            <a:extLst>
              <a:ext uri="{FF2B5EF4-FFF2-40B4-BE49-F238E27FC236}">
                <a16:creationId xmlns:a16="http://schemas.microsoft.com/office/drawing/2014/main" id="{66D26E00-703D-777D-44D5-73838DD8D5BB}"/>
              </a:ext>
            </a:extLst>
          </p:cNvPr>
          <p:cNvSpPr>
            <a:spLocks noGrp="1"/>
          </p:cNvSpPr>
          <p:nvPr>
            <p:ph idx="1"/>
          </p:nvPr>
        </p:nvSpPr>
        <p:spPr>
          <a:xfrm>
            <a:off x="1087121" y="4375785"/>
            <a:ext cx="10017760" cy="1171575"/>
          </a:xfrm>
        </p:spPr>
        <p:txBody>
          <a:bodyPr/>
          <a:lstStyle/>
          <a:p>
            <a:pPr marL="0" indent="0" algn="ctr">
              <a:buNone/>
            </a:pPr>
            <a:r>
              <a:rPr lang="fr-FR" sz="2800" i="0" u="none" strike="noStrike" baseline="0" dirty="0">
                <a:solidFill>
                  <a:srgbClr val="404040"/>
                </a:solidFill>
                <a:latin typeface="Georgia" panose="02040502050405020303" pitchFamily="18" charset="0"/>
              </a:rPr>
              <a:t>Lignes directrices à l’intention des demandeurs </a:t>
            </a:r>
            <a:endParaRPr lang="LID4096" sz="2800" dirty="0"/>
          </a:p>
          <a:p>
            <a:pPr marL="0" indent="0" algn="ctr">
              <a:buNone/>
            </a:pPr>
            <a:endParaRPr lang="fr-BI" dirty="0"/>
          </a:p>
        </p:txBody>
      </p:sp>
    </p:spTree>
    <p:extLst>
      <p:ext uri="{BB962C8B-B14F-4D97-AF65-F5344CB8AC3E}">
        <p14:creationId xmlns:p14="http://schemas.microsoft.com/office/powerpoint/2010/main" val="2818608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9372C0-21CF-8D1C-199A-0AFA080A071E}"/>
              </a:ext>
            </a:extLst>
          </p:cNvPr>
          <p:cNvSpPr>
            <a:spLocks noGrp="1"/>
          </p:cNvSpPr>
          <p:nvPr>
            <p:ph type="title"/>
          </p:nvPr>
        </p:nvSpPr>
        <p:spPr/>
        <p:txBody>
          <a:bodyPr/>
          <a:lstStyle/>
          <a:p>
            <a:r>
              <a:rPr lang="fr-BE" sz="4400" b="1" dirty="0">
                <a:solidFill>
                  <a:schemeClr val="tx1"/>
                </a:solidFill>
                <a:latin typeface="Georgia" panose="02040502050405020303" pitchFamily="18" charset="0"/>
              </a:rPr>
              <a:t>L'objectif général</a:t>
            </a:r>
            <a:endParaRPr lang="fr-BI" dirty="0">
              <a:solidFill>
                <a:schemeClr val="tx1"/>
              </a:solidFill>
            </a:endParaRPr>
          </a:p>
        </p:txBody>
      </p:sp>
      <p:sp>
        <p:nvSpPr>
          <p:cNvPr id="3" name="Espace réservé du contenu 2">
            <a:extLst>
              <a:ext uri="{FF2B5EF4-FFF2-40B4-BE49-F238E27FC236}">
                <a16:creationId xmlns:a16="http://schemas.microsoft.com/office/drawing/2014/main" id="{2CD69023-A7E7-87CC-52B8-9680A732A227}"/>
              </a:ext>
            </a:extLst>
          </p:cNvPr>
          <p:cNvSpPr>
            <a:spLocks noGrp="1"/>
          </p:cNvSpPr>
          <p:nvPr>
            <p:ph idx="1"/>
          </p:nvPr>
        </p:nvSpPr>
        <p:spPr>
          <a:xfrm>
            <a:off x="1036321" y="1825625"/>
            <a:ext cx="10160000" cy="4351338"/>
          </a:xfrm>
        </p:spPr>
        <p:txBody>
          <a:bodyPr/>
          <a:lstStyle/>
          <a:p>
            <a:pPr marL="0" indent="0" algn="just">
              <a:buNone/>
            </a:pPr>
            <a:r>
              <a:rPr lang="fr-FR" sz="2800" b="0" i="0" u="none" strike="noStrike" baseline="0" dirty="0">
                <a:solidFill>
                  <a:schemeClr val="tx1"/>
                </a:solidFill>
                <a:latin typeface="Georgia" panose="02040502050405020303" pitchFamily="18" charset="0"/>
              </a:rPr>
              <a:t>“</a:t>
            </a:r>
            <a:r>
              <a:rPr lang="fr-FR" sz="2800" b="1" i="0" u="none" strike="noStrike" baseline="0" dirty="0">
                <a:solidFill>
                  <a:schemeClr val="tx1"/>
                </a:solidFill>
                <a:latin typeface="Georgia" panose="02040502050405020303" pitchFamily="18" charset="0"/>
              </a:rPr>
              <a:t>Contribuer </a:t>
            </a:r>
            <a:r>
              <a:rPr lang="fr-FR" sz="2800" b="1" dirty="0">
                <a:solidFill>
                  <a:schemeClr val="tx1"/>
                </a:solidFill>
                <a:latin typeface="Georgia" panose="02040502050405020303" pitchFamily="18" charset="0"/>
              </a:rPr>
              <a:t>à </a:t>
            </a:r>
            <a:r>
              <a:rPr lang="fr-FR" sz="2800" b="1" i="0" u="none" strike="noStrike" baseline="0" dirty="0">
                <a:solidFill>
                  <a:schemeClr val="tx1"/>
                </a:solidFill>
                <a:latin typeface="Georgia" panose="02040502050405020303" pitchFamily="18" charset="0"/>
              </a:rPr>
              <a:t>accroître la participation et l’inclusion des femmes et des jeunes ainsi que les autres groupes vulnérables aux processus de développement territorial, dans les communes Bukinanyana, Cibitoke, Mugina, Busoni et Kirundo. ”</a:t>
            </a:r>
            <a:endParaRPr lang="LID4096" sz="2800" dirty="0">
              <a:solidFill>
                <a:schemeClr val="tx1"/>
              </a:solidFill>
            </a:endParaRPr>
          </a:p>
          <a:p>
            <a:pPr marL="0" indent="0" algn="just">
              <a:buNone/>
            </a:pPr>
            <a:endParaRPr lang="fr-BI" dirty="0"/>
          </a:p>
        </p:txBody>
      </p:sp>
    </p:spTree>
    <p:extLst>
      <p:ext uri="{BB962C8B-B14F-4D97-AF65-F5344CB8AC3E}">
        <p14:creationId xmlns:p14="http://schemas.microsoft.com/office/powerpoint/2010/main" val="409875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7F1415-2D07-67D3-3330-2633889E357D}"/>
              </a:ext>
            </a:extLst>
          </p:cNvPr>
          <p:cNvSpPr>
            <a:spLocks noGrp="1"/>
          </p:cNvSpPr>
          <p:nvPr>
            <p:ph type="title"/>
          </p:nvPr>
        </p:nvSpPr>
        <p:spPr>
          <a:xfrm>
            <a:off x="1992343" y="152423"/>
            <a:ext cx="8645177" cy="1114303"/>
          </a:xfrm>
        </p:spPr>
        <p:txBody>
          <a:bodyPr/>
          <a:lstStyle/>
          <a:p>
            <a:r>
              <a:rPr lang="fr-BE" sz="4400" b="1" i="0" u="none" strike="noStrike" baseline="0" dirty="0">
                <a:solidFill>
                  <a:schemeClr val="tx1"/>
                </a:solidFill>
                <a:latin typeface="Georgia" panose="02040502050405020303" pitchFamily="18" charset="0"/>
              </a:rPr>
              <a:t>Les objectifs spécifiques</a:t>
            </a:r>
            <a:endParaRPr lang="fr-BI" dirty="0">
              <a:solidFill>
                <a:schemeClr val="tx1"/>
              </a:solidFill>
            </a:endParaRPr>
          </a:p>
        </p:txBody>
      </p:sp>
      <p:sp>
        <p:nvSpPr>
          <p:cNvPr id="4" name="Espace réservé du contenu 3">
            <a:extLst>
              <a:ext uri="{FF2B5EF4-FFF2-40B4-BE49-F238E27FC236}">
                <a16:creationId xmlns:a16="http://schemas.microsoft.com/office/drawing/2014/main" id="{A2FF4436-3B05-F16E-6D09-0147BD124DD9}"/>
              </a:ext>
            </a:extLst>
          </p:cNvPr>
          <p:cNvSpPr txBox="1">
            <a:spLocks noGrp="1"/>
          </p:cNvSpPr>
          <p:nvPr>
            <p:ph idx="1"/>
          </p:nvPr>
        </p:nvSpPr>
        <p:spPr>
          <a:xfrm>
            <a:off x="992477" y="1266726"/>
            <a:ext cx="10353040" cy="4594078"/>
          </a:xfrm>
          <a:prstGeom prst="rect">
            <a:avLst/>
          </a:prstGeom>
          <a:noFill/>
        </p:spPr>
        <p:txBody>
          <a:bodyPr wrap="square">
            <a:spAutoFit/>
          </a:bodyPr>
          <a:lstStyle/>
          <a:p>
            <a:r>
              <a:rPr lang="fr-FR" sz="2400" i="0" u="none" strike="noStrike" baseline="0" dirty="0">
                <a:solidFill>
                  <a:srgbClr val="000000"/>
                </a:solidFill>
                <a:latin typeface="Georgia" panose="02040502050405020303" pitchFamily="18" charset="0"/>
              </a:rPr>
              <a:t>O.S1. Renforcer les capacités des organisations de la société civile (OSC) dans la conception de projets axés sur l’égalité de genre et l’inclusion. </a:t>
            </a:r>
            <a:endParaRPr lang="fr-FR" sz="2400" dirty="0">
              <a:solidFill>
                <a:srgbClr val="000000"/>
              </a:solidFill>
              <a:latin typeface="Georgia" panose="02040502050405020303" pitchFamily="18" charset="0"/>
            </a:endParaRPr>
          </a:p>
          <a:p>
            <a:r>
              <a:rPr lang="fr-FR" sz="2400" i="0" u="none" strike="noStrike" baseline="0" dirty="0">
                <a:solidFill>
                  <a:srgbClr val="000000"/>
                </a:solidFill>
                <a:latin typeface="Georgia" panose="02040502050405020303" pitchFamily="18" charset="0"/>
              </a:rPr>
              <a:t>O.S2. Accompagner les autorités communales et les services déconcentrés dans l’intégration d’une approche sensible au genre dans la planification locale.</a:t>
            </a:r>
          </a:p>
          <a:p>
            <a:r>
              <a:rPr lang="fr-FR" sz="2400" i="0" u="none" strike="noStrike" baseline="0" dirty="0">
                <a:solidFill>
                  <a:srgbClr val="000000"/>
                </a:solidFill>
                <a:latin typeface="Georgia" panose="02040502050405020303" pitchFamily="18" charset="0"/>
              </a:rPr>
              <a:t>O.S3. Mettre en place un appel à propositions et sélectionner des projets visant à renforcer la participation et l’inclusion des femmes et des jeunes dans les initiatives de développent ainsi que leur leadership, </a:t>
            </a:r>
            <a:endParaRPr lang="fr-FR" sz="2400" dirty="0">
              <a:solidFill>
                <a:srgbClr val="000000"/>
              </a:solidFill>
              <a:latin typeface="Georgia" panose="02040502050405020303" pitchFamily="18" charset="0"/>
            </a:endParaRPr>
          </a:p>
          <a:p>
            <a:r>
              <a:rPr lang="fr-FR" sz="2400" i="0" u="none" strike="noStrike" baseline="0" dirty="0">
                <a:solidFill>
                  <a:srgbClr val="000000"/>
                </a:solidFill>
                <a:latin typeface="Georgia" panose="02040502050405020303" pitchFamily="18" charset="0"/>
              </a:rPr>
              <a:t>O.S4. Assurer la gestion des financements, la supervision et l'accompagnement des OSC lauréates dans la réalisation de leurs projets, en veillant à une gestion rigoureuse et efficiente des fonds alloués. </a:t>
            </a:r>
          </a:p>
          <a:p>
            <a:endParaRPr lang="fr-FR" sz="2400" b="0" i="0" u="none" strike="noStrike" baseline="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289592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829E71-DAB9-FB07-8D70-1B46FE4F5893}"/>
              </a:ext>
            </a:extLst>
          </p:cNvPr>
          <p:cNvSpPr>
            <a:spLocks noGrp="1"/>
          </p:cNvSpPr>
          <p:nvPr>
            <p:ph type="title"/>
          </p:nvPr>
        </p:nvSpPr>
        <p:spPr>
          <a:xfrm>
            <a:off x="2002503" y="287399"/>
            <a:ext cx="8637789" cy="918382"/>
          </a:xfrm>
        </p:spPr>
        <p:txBody>
          <a:bodyPr/>
          <a:lstStyle/>
          <a:p>
            <a:r>
              <a:rPr lang="fr-BE" sz="4400" b="1" i="0" u="none" strike="noStrike" baseline="0" dirty="0">
                <a:solidFill>
                  <a:schemeClr val="tx1"/>
                </a:solidFill>
                <a:latin typeface="Georgia" panose="02040502050405020303" pitchFamily="18" charset="0"/>
              </a:rPr>
              <a:t>Les résultats attendus </a:t>
            </a:r>
            <a:endParaRPr lang="fr-BI" dirty="0">
              <a:solidFill>
                <a:schemeClr val="tx1"/>
              </a:solidFill>
            </a:endParaRPr>
          </a:p>
        </p:txBody>
      </p:sp>
      <p:sp>
        <p:nvSpPr>
          <p:cNvPr id="4" name="Espace réservé du contenu 3">
            <a:extLst>
              <a:ext uri="{FF2B5EF4-FFF2-40B4-BE49-F238E27FC236}">
                <a16:creationId xmlns:a16="http://schemas.microsoft.com/office/drawing/2014/main" id="{8814C040-29F5-3623-6171-4870C10E2717}"/>
              </a:ext>
            </a:extLst>
          </p:cNvPr>
          <p:cNvSpPr txBox="1">
            <a:spLocks noGrp="1"/>
          </p:cNvSpPr>
          <p:nvPr>
            <p:ph idx="1"/>
          </p:nvPr>
        </p:nvSpPr>
        <p:spPr>
          <a:xfrm>
            <a:off x="1168400" y="1314621"/>
            <a:ext cx="9814560" cy="4337598"/>
          </a:xfrm>
          <a:prstGeom prst="rect">
            <a:avLst/>
          </a:prstGeom>
          <a:noFill/>
        </p:spPr>
        <p:txBody>
          <a:bodyPr wrap="square">
            <a:spAutoFit/>
          </a:bodyPr>
          <a:lstStyle/>
          <a:p>
            <a:pPr algn="just"/>
            <a:r>
              <a:rPr lang="fr-FR" sz="2400" b="1" i="0" u="sng" strike="noStrike" baseline="0" dirty="0">
                <a:solidFill>
                  <a:srgbClr val="000000"/>
                </a:solidFill>
                <a:latin typeface="Georgia" panose="02040502050405020303" pitchFamily="18" charset="0"/>
              </a:rPr>
              <a:t>Résultat 1 </a:t>
            </a:r>
            <a:r>
              <a:rPr lang="fr-FR" sz="2400" b="1" i="0" u="none" strike="noStrike" baseline="0" dirty="0">
                <a:solidFill>
                  <a:srgbClr val="000000"/>
                </a:solidFill>
                <a:latin typeface="Georgia" panose="02040502050405020303" pitchFamily="18" charset="0"/>
              </a:rPr>
              <a:t>:</a:t>
            </a:r>
            <a:r>
              <a:rPr lang="fr-FR" sz="2400" b="0" i="0" u="none" strike="noStrike" baseline="0" dirty="0">
                <a:solidFill>
                  <a:srgbClr val="000000"/>
                </a:solidFill>
                <a:latin typeface="Georgia" panose="02040502050405020303" pitchFamily="18" charset="0"/>
              </a:rPr>
              <a:t>Les organisations de la société civile (OSC) disposent des connaissances et compétences nécessaires pour élaborer des micro-projets/initiatives éligibles à un financement, cohérents avec les priorités locales en matière d’égalité de genre, de participation et d’inclusion </a:t>
            </a:r>
            <a:endParaRPr lang="fr-FR" sz="2400" dirty="0">
              <a:solidFill>
                <a:srgbClr val="000000"/>
              </a:solidFill>
              <a:latin typeface="Georgia" panose="02040502050405020303" pitchFamily="18" charset="0"/>
            </a:endParaRPr>
          </a:p>
          <a:p>
            <a:pPr algn="just"/>
            <a:r>
              <a:rPr lang="fr-FR" sz="2400" b="1" u="sng" dirty="0">
                <a:solidFill>
                  <a:srgbClr val="000000"/>
                </a:solidFill>
                <a:latin typeface="Georgia" panose="02040502050405020303" pitchFamily="18" charset="0"/>
              </a:rPr>
              <a:t>Résultat2: </a:t>
            </a:r>
            <a:r>
              <a:rPr lang="fr-FR" sz="2400" b="0" i="0" u="none" strike="noStrike" baseline="0" dirty="0">
                <a:solidFill>
                  <a:srgbClr val="000000"/>
                </a:solidFill>
                <a:latin typeface="Georgia" panose="02040502050405020303" pitchFamily="18" charset="0"/>
              </a:rPr>
              <a:t>Les autorités communales et les services déconcentrés intègre l'approche genre et dans la planification locale, favorisant ainsi une prise en compte effective de l’égalité de genre dans les politiques et programmes locaux, à travers l’intégration transversale du genre et l’identification d’actions spécifiques visant la réduction des inégalités de genre </a:t>
            </a:r>
            <a:endParaRPr lang="fr-FR" sz="2400" b="1" u="sng" dirty="0">
              <a:solidFill>
                <a:srgbClr val="000000"/>
              </a:solidFill>
              <a:latin typeface="Georgia" panose="02040502050405020303" pitchFamily="18" charset="0"/>
            </a:endParaRPr>
          </a:p>
          <a:p>
            <a:pPr algn="just"/>
            <a:endParaRPr lang="fr-FR" sz="24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72204842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TB-17-18908-powerpoint 80%-ab-151217">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TB-17-18908-Powerpoint FR 4-3-ab-201217" id="{AA8F6CDE-77DD-46F6-A1E0-71C22CF95070}" vid="{DAD7B508-4BE1-4566-83E7-1356ED9121A0}"/>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1853</Words>
  <Application>Microsoft Office PowerPoint</Application>
  <PresentationFormat>Grand écran</PresentationFormat>
  <Paragraphs>241</Paragraphs>
  <Slides>23</Slides>
  <Notes>3</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23</vt:i4>
      </vt:variant>
    </vt:vector>
  </HeadingPairs>
  <TitlesOfParts>
    <vt:vector size="31" baseType="lpstr">
      <vt:lpstr>Aptos</vt:lpstr>
      <vt:lpstr>Arial</vt:lpstr>
      <vt:lpstr>Calibri</vt:lpstr>
      <vt:lpstr>Calibri Light</vt:lpstr>
      <vt:lpstr>Georgia</vt:lpstr>
      <vt:lpstr>Wingdings</vt:lpstr>
      <vt:lpstr>Thème Office</vt:lpstr>
      <vt:lpstr>CTB-17-18908-powerpoint 80%-ab-151217</vt:lpstr>
      <vt:lpstr>   Projet Gouvernance et Participation Citoyenne</vt:lpstr>
      <vt:lpstr>Partie I: Aspects techniques</vt:lpstr>
      <vt:lpstr>Présentation PowerPoint</vt:lpstr>
      <vt:lpstr>Présentation PowerPoint</vt:lpstr>
      <vt:lpstr>Présentation PowerPoint</vt:lpstr>
      <vt:lpstr>Csub :Accroître la participation et l’inclusion des femmes et des jeunes ainsi que les autres groupes vulnérables aux processus de développement territorial, dans les provinces Cibitoke et Kirundo</vt:lpstr>
      <vt:lpstr>L'objectif général</vt:lpstr>
      <vt:lpstr>Les objectifs spécifiques</vt:lpstr>
      <vt:lpstr>Les résultats attendus </vt:lpstr>
      <vt:lpstr>Présentation PowerPoint</vt:lpstr>
      <vt:lpstr>Présentation PowerPoint</vt:lpstr>
      <vt:lpstr>Présentation PowerPoint</vt:lpstr>
      <vt:lpstr>Présentation PowerPoint</vt:lpstr>
      <vt:lpstr>Présentation PowerPoint</vt:lpstr>
      <vt:lpstr>Présentation PowerPoint</vt:lpstr>
      <vt:lpstr>Qui peut être demandeur?</vt:lpstr>
      <vt:lpstr>Présentation PowerPoint</vt:lpstr>
      <vt:lpstr>Qui peut être co demandeur?</vt:lpstr>
      <vt:lpstr> Eléments du dossier à soumettre </vt:lpstr>
      <vt:lpstr>Evaluation</vt:lpstr>
      <vt:lpstr>Dates importantes</vt:lpstr>
      <vt:lpstr>Documents - Appel à propositions </vt:lpstr>
      <vt:lpstr>  Merci pour votre attention!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MINANI, Isaac</dc:creator>
  <cp:lastModifiedBy>NIYONGABO, Niyongabo Zaïdi</cp:lastModifiedBy>
  <cp:revision>9</cp:revision>
  <dcterms:created xsi:type="dcterms:W3CDTF">2025-02-26T13:21:37Z</dcterms:created>
  <dcterms:modified xsi:type="dcterms:W3CDTF">2025-05-20T07:53:23Z</dcterms:modified>
</cp:coreProperties>
</file>