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3033" r:id="rId3"/>
    <p:sldId id="3034" r:id="rId4"/>
    <p:sldId id="3040" r:id="rId5"/>
    <p:sldId id="3041" r:id="rId6"/>
    <p:sldId id="3049" r:id="rId7"/>
    <p:sldId id="3050" r:id="rId8"/>
    <p:sldId id="3048" r:id="rId9"/>
    <p:sldId id="271" r:id="rId10"/>
    <p:sldId id="272" r:id="rId11"/>
    <p:sldId id="273" r:id="rId12"/>
    <p:sldId id="274" r:id="rId13"/>
    <p:sldId id="275" r:id="rId14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71" autoAdjust="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EF6D5D-8CA4-4F02-A923-216E969E3FEB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0E46B-BE28-47EC-A191-84F72958A3B4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87164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18D2F8-23DD-0044-2080-7FBDF89FE7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9825B1-1F89-DA3B-2D88-593D063FC9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LID4096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293049-E147-8E76-80B9-2CF97BB83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476F29-1219-BDC6-13C9-D471AAACD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BD6466-EB9B-A62B-76F5-F16181B2C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3985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BC6F58-92A6-C485-E042-E0CFA3E5E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A381A58-2776-D828-252A-75BCD05D8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BF4BA1-B047-A633-19E2-415F1E1BE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060428-4F59-24F2-E9EA-60C2CEFF3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EE7117-53E1-B540-0F72-F65771275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7436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99D93BF-90E4-042C-9B6F-6C3DE0ABED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43DC0FB-B432-D47C-FB37-9D094B66B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0F2CDF-BD80-4DA5-3FD5-90B1906B0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3C2471-39D3-7DC8-CCC1-81C9EEBFD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1413F9-9A62-ADAE-11FE-092C3818D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22223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couverture 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2305" y="1878917"/>
            <a:ext cx="6616513" cy="1651666"/>
          </a:xfrm>
        </p:spPr>
        <p:txBody>
          <a:bodyPr anchor="b">
            <a:normAutofit/>
          </a:bodyPr>
          <a:lstStyle>
            <a:lvl1pPr marL="92075" indent="0" algn="l">
              <a:defRPr sz="4400">
                <a:solidFill>
                  <a:srgbClr val="D81A1A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2304" y="3679743"/>
            <a:ext cx="6616513" cy="1166607"/>
          </a:xfrm>
        </p:spPr>
        <p:txBody>
          <a:bodyPr>
            <a:normAutofit/>
          </a:bodyPr>
          <a:lstStyle>
            <a:lvl1pPr marL="92075" indent="0" algn="l">
              <a:buNone/>
              <a:defRPr sz="2400">
                <a:solidFill>
                  <a:srgbClr val="58575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40090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puces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9303" y="345463"/>
            <a:ext cx="8637789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1799303" y="1825625"/>
            <a:ext cx="8637789" cy="4351338"/>
          </a:xfrm>
        </p:spPr>
        <p:txBody>
          <a:bodyPr/>
          <a:lstStyle>
            <a:lvl1pPr marL="268288" indent="-268288">
              <a:tabLst/>
              <a:defRPr/>
            </a:lvl1pPr>
            <a:lvl2pPr marL="628650" indent="-171450">
              <a:tabLst>
                <a:tab pos="360363" algn="l"/>
              </a:tabLst>
              <a:defRPr/>
            </a:lvl2pPr>
            <a:lvl3pPr marL="1081088" indent="-166688">
              <a:tabLst>
                <a:tab pos="360363" algn="l"/>
              </a:tabLst>
              <a:defRPr/>
            </a:lvl3pPr>
            <a:lvl4pPr marL="1524000" indent="-152400">
              <a:tabLst>
                <a:tab pos="360363" algn="l"/>
              </a:tabLst>
              <a:defRPr/>
            </a:lvl4pPr>
            <a:lvl5pPr marL="1976438" indent="-147638">
              <a:tabLst>
                <a:tab pos="360363" algn="l"/>
              </a:tabLst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675391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799301" y="1825625"/>
            <a:ext cx="4220499" cy="4351338"/>
          </a:xfrm>
        </p:spPr>
        <p:txBody>
          <a:bodyPr/>
          <a:lstStyle>
            <a:lvl1pPr marL="268288" indent="-268288">
              <a:defRPr/>
            </a:lvl1pPr>
            <a:lvl2pPr marL="628650" indent="-171450">
              <a:defRPr/>
            </a:lvl2pPr>
            <a:lvl3pPr marL="1081088" indent="-166688">
              <a:defRPr/>
            </a:lvl3pPr>
            <a:lvl4pPr marL="1524000" indent="-152400">
              <a:defRPr/>
            </a:lvl4pPr>
            <a:lvl5pPr marL="1976438" indent="-147638"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1" y="1825625"/>
            <a:ext cx="4264891" cy="4351338"/>
          </a:xfrm>
        </p:spPr>
        <p:txBody>
          <a:bodyPr/>
          <a:lstStyle>
            <a:lvl1pPr marL="268288" indent="-268288">
              <a:defRPr/>
            </a:lvl1pPr>
            <a:lvl2pPr marL="628650" indent="-171450">
              <a:defRPr/>
            </a:lvl2pPr>
            <a:lvl3pPr marL="1081088" indent="-166688">
              <a:defRPr/>
            </a:lvl3pPr>
            <a:lvl4pPr marL="1524000" indent="-152400">
              <a:defRPr/>
            </a:lvl4pPr>
            <a:lvl5pPr marL="1976438" indent="-147638"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5C545CE-72B3-4E12-8B98-DFF480041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03" y="345463"/>
            <a:ext cx="8637789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15152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75CF8457-64FC-4063-9862-B0916BDE0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03" y="345463"/>
            <a:ext cx="8637789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09199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ide vid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8623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text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64144" y="2057400"/>
            <a:ext cx="4331853" cy="38115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0" y="2057400"/>
            <a:ext cx="433185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7D5FE63B-9C10-455C-A818-4D3606BBC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03" y="345463"/>
            <a:ext cx="8637789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6623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73C7E9-C388-6D35-76F9-0054F9398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D09F1E-AE3A-8B15-E08B-FF70CB464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8C31E6-C721-15AB-CDD1-8B6DF09B4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0A3176-8A06-2444-84D7-434A7DFD3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EC41D0-8C68-963D-FF6B-99B5C9692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0504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E5F9AF-1B65-259A-837B-2731B9570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B5D188-1D57-A0C7-5542-2450179BB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F9561C-DB60-208D-C413-1F8BEBB4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C5E2B5-09E2-3F31-7E28-195BC04FC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95952E-42AB-C435-99AA-642142A20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73643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469D82-F06A-5059-F528-CB9E23FB8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B7E8A9-8000-CA6F-C102-F9648CA9D1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25FAC5-80C8-D192-16B1-F6D03AFDD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1482EA-2044-9910-F1D7-8E7612343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BE564DB-36A5-955B-236C-9B78185D6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AD8039-4F3F-2199-DA90-04F53BCE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7716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93B511-5AC4-DD22-C781-9BD4E1045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E68248-FC4D-BE6B-861F-A3EE3B4AA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BB5524-69D3-9362-4275-4F8133796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FFC14E1-1B88-0F67-3298-4DDD2375B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F8C9853-401B-872D-E071-5063DC856A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7957A78-E511-6927-8BB5-71AC50036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3E2A364-29B0-7EFC-78E9-28CFC9809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785632B-C9B2-656C-7912-4F90538BF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5844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652D2D-0B83-0839-9DBF-F2750FD3B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47B9C18-1F62-F808-2DAC-13EB34C97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A296AF-FE3A-3A10-AAED-69742D856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0B4FB13-9058-A269-3F2E-C429B5E1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76467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8EE566E-A9F4-CA97-E2AC-2E32A98BB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818AB5-1559-47A1-726C-1518B341A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DF3E0F2-3D61-DA51-7BDC-586C739B8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8872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DF0B2-F48F-18F5-FC1E-EFF12FB7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B730D3-7F3B-4AC2-938A-D1041C5AA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76614BD-8607-3797-8912-D5BC448FE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B25B2C4-A935-A8EA-B75D-40BAA9BDD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F8C82C-6363-EB55-4070-C657F0611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E3E3D7-9AB0-2375-81B6-EABCB72D2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1452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599DF7-D4DB-6EB1-4048-C26140558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9C9D08D-5E4F-6EC9-888F-06AB44107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D25695-F105-19D0-B69E-05BD3817C9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D4DFA8-46D5-06D2-F2E7-ED1B051F9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5B3D63-ACB9-57A9-1A71-A66738C34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4F3C66-2997-D589-A6D1-D91678EFE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5828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C961CEA-4203-D801-0148-48FE151A3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LID4096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BE7F0C-7F6C-2F68-3C2A-0329C860E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LID4096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6D49B4-76F1-2BAB-CE4F-4F0029F9EB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32D95-59A5-4029-972A-1EFDC8B01BB4}" type="datetimeFigureOut">
              <a:rPr lang="LID4096" smtClean="0"/>
              <a:t>11/04/2025</a:t>
            </a:fld>
            <a:endParaRPr lang="LID4096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118DA1-8480-D0EC-5065-41B07BABD5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1B891C-49A4-EDD2-9AE8-FF8520869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E9179-A9A5-44B3-90E9-992E53D6B565}" type="slidenum">
              <a:rPr lang="LID4096" smtClean="0"/>
              <a:t>‹N°›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27254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5389CC9-17CE-4DF9-8474-521CFDDE49E8}" type="datetimeFigureOut">
              <a:rPr lang="fr-BE" smtClean="0"/>
              <a:pPr/>
              <a:t>04-11-25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8C414BF-7573-4B63-9595-FD7681D9969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8470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81A1A"/>
          </a:solidFill>
          <a:latin typeface="+mn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lnSpc>
          <a:spcPct val="90000"/>
        </a:lnSpc>
        <a:spcBef>
          <a:spcPts val="1000"/>
        </a:spcBef>
        <a:buClr>
          <a:srgbClr val="D81A1C"/>
        </a:buClr>
        <a:buFont typeface="Arial" panose="020B0604020202020204" pitchFamily="34" charset="0"/>
        <a:buChar char="•"/>
        <a:defRPr sz="2800" kern="1200">
          <a:solidFill>
            <a:srgbClr val="58575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8575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rgbClr val="58575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rgbClr val="58575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61B4BB-C204-75EA-7EAF-B6B400530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750" y="2103121"/>
            <a:ext cx="7183321" cy="1508759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0000"/>
                </a:solidFill>
                <a:latin typeface="Georgia" panose="02040502050405020303" pitchFamily="18" charset="0"/>
              </a:rPr>
              <a:t>Projet Formation et insertion professionnelle</a:t>
            </a:r>
            <a:endParaRPr lang="fr-BI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122392-6DA1-47F7-133F-7983D53E5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5985" y="4409440"/>
            <a:ext cx="3704415" cy="477520"/>
          </a:xfrm>
        </p:spPr>
        <p:txBody>
          <a:bodyPr/>
          <a:lstStyle/>
          <a:p>
            <a:r>
              <a:rPr lang="fr-BE" sz="2400" b="1" dirty="0">
                <a:latin typeface="Georgia" panose="02040502050405020303" pitchFamily="18" charset="0"/>
              </a:rPr>
              <a:t>Appel à propositions</a:t>
            </a:r>
            <a:endParaRPr lang="LID4096" sz="2400" b="1" dirty="0">
              <a:latin typeface="Georgia" panose="02040502050405020303" pitchFamily="18" charset="0"/>
            </a:endParaRPr>
          </a:p>
          <a:p>
            <a:endParaRPr lang="fr-BI" dirty="0"/>
          </a:p>
        </p:txBody>
      </p:sp>
    </p:spTree>
    <p:extLst>
      <p:ext uri="{BB962C8B-B14F-4D97-AF65-F5344CB8AC3E}">
        <p14:creationId xmlns:p14="http://schemas.microsoft.com/office/powerpoint/2010/main" val="1528127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4B0F3-C96F-711B-BDB0-FF4C3AC2B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230191-FE04-5D26-8D94-346E02AD6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7887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rgbClr val="000000"/>
                </a:solidFill>
                <a:latin typeface="Georgia" panose="02040502050405020303" pitchFamily="18" charset="0"/>
              </a:rPr>
              <a:t>Dates importantes</a:t>
            </a:r>
            <a:endParaRPr lang="LID4096" sz="3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A8CDE6-D2C2-DA0F-4D0E-59AED653409E}"/>
              </a:ext>
            </a:extLst>
          </p:cNvPr>
          <p:cNvSpPr/>
          <p:nvPr/>
        </p:nvSpPr>
        <p:spPr>
          <a:xfrm>
            <a:off x="629921" y="1385047"/>
            <a:ext cx="11135360" cy="46774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rgbClr val="585756"/>
                </a:solidFill>
              </a:rPr>
              <a:t>Réunion d’information:  04/11/2025 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solidFill>
                  <a:srgbClr val="585756"/>
                </a:solidFill>
              </a:rPr>
              <a:t>   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000" b="1" dirty="0">
              <a:solidFill>
                <a:srgbClr val="585756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000" b="1" dirty="0">
              <a:solidFill>
                <a:srgbClr val="585756"/>
              </a:solidFill>
            </a:endParaRPr>
          </a:p>
          <a:p>
            <a:pPr>
              <a:defRPr/>
            </a:pPr>
            <a:r>
              <a:rPr lang="fr-FR" sz="2000" b="1" dirty="0">
                <a:solidFill>
                  <a:srgbClr val="585756"/>
                </a:solidFill>
              </a:rPr>
              <a:t>Date limite pour les demandes d'éclaircissements à l'autorité contractante: 21 jours avant la date limite de soumission </a:t>
            </a:r>
            <a:r>
              <a:rPr lang="fr-BI" sz="2000" b="1" dirty="0">
                <a:solidFill>
                  <a:srgbClr val="585756"/>
                </a:solidFill>
              </a:rPr>
              <a:t> 	</a:t>
            </a:r>
            <a:endParaRPr lang="fr-BE" sz="2000" b="1" dirty="0">
              <a:solidFill>
                <a:srgbClr val="585756"/>
              </a:solidFill>
            </a:endParaRPr>
          </a:p>
          <a:p>
            <a:pPr>
              <a:defRPr/>
            </a:pPr>
            <a:endParaRPr lang="fr-BE" sz="2000" b="1" dirty="0">
              <a:solidFill>
                <a:srgbClr val="585756"/>
              </a:solidFill>
            </a:endParaRPr>
          </a:p>
          <a:p>
            <a:pPr>
              <a:defRPr/>
            </a:pPr>
            <a:endParaRPr lang="fr-FR" sz="2000" b="1" dirty="0">
              <a:solidFill>
                <a:srgbClr val="585756"/>
              </a:solidFill>
            </a:endParaRPr>
          </a:p>
          <a:p>
            <a:r>
              <a:rPr lang="fr-FR" sz="2000" b="1" dirty="0">
                <a:solidFill>
                  <a:srgbClr val="585756"/>
                </a:solidFill>
              </a:rPr>
              <a:t>Date limite de soumission des notes conceptuelles : </a:t>
            </a:r>
            <a:r>
              <a:rPr lang="fr-BI" sz="2000" b="1" dirty="0">
                <a:solidFill>
                  <a:srgbClr val="585756"/>
                </a:solidFill>
              </a:rPr>
              <a:t>1</a:t>
            </a:r>
            <a:r>
              <a:rPr lang="fr-BE" sz="2000" b="1" dirty="0">
                <a:solidFill>
                  <a:srgbClr val="585756"/>
                </a:solidFill>
              </a:rPr>
              <a:t>9</a:t>
            </a:r>
            <a:r>
              <a:rPr lang="fr-BI" sz="2000" b="1" dirty="0">
                <a:solidFill>
                  <a:srgbClr val="585756"/>
                </a:solidFill>
              </a:rPr>
              <a:t>/</a:t>
            </a:r>
            <a:r>
              <a:rPr lang="fr-BE" sz="2000" b="1" dirty="0">
                <a:solidFill>
                  <a:srgbClr val="585756"/>
                </a:solidFill>
              </a:rPr>
              <a:t>11</a:t>
            </a:r>
            <a:r>
              <a:rPr lang="fr-BI" sz="2000" b="1" dirty="0">
                <a:solidFill>
                  <a:srgbClr val="585756"/>
                </a:solidFill>
              </a:rPr>
              <a:t>/2025 </a:t>
            </a:r>
            <a:r>
              <a:rPr lang="fr-FR" sz="2000" b="1" dirty="0">
                <a:solidFill>
                  <a:srgbClr val="585756"/>
                </a:solidFill>
              </a:rPr>
              <a:t>à 12h00</a:t>
            </a:r>
          </a:p>
          <a:p>
            <a:endParaRPr lang="fr-FR" sz="2000" b="1" dirty="0">
              <a:solidFill>
                <a:srgbClr val="585756"/>
              </a:solidFill>
            </a:endParaRPr>
          </a:p>
          <a:p>
            <a:endParaRPr lang="fr-FR" sz="2000" b="1" dirty="0">
              <a:solidFill>
                <a:srgbClr val="585756"/>
              </a:solidFill>
            </a:endParaRPr>
          </a:p>
          <a:p>
            <a:endParaRPr lang="fr-FR" sz="2000" b="1" i="0" u="none" strike="noStrike" baseline="0" dirty="0">
              <a:solidFill>
                <a:srgbClr val="585756"/>
              </a:solidFill>
              <a:latin typeface="Calibri" panose="020F0502020204030204" pitchFamily="34" charset="0"/>
            </a:endParaRPr>
          </a:p>
          <a:p>
            <a:r>
              <a:rPr lang="fr-FR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Aucune note conceptuelle parvenue après l’heure ultime de dépôt ne sera acceptée</a:t>
            </a:r>
            <a:endParaRPr lang="fr-BI" sz="1800" b="0" i="0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600" b="1" dirty="0">
              <a:solidFill>
                <a:srgbClr val="5857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674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B0691-CCA5-B2FB-8D4C-FE00BA098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38693D-BF29-7E66-A7FB-FA0DC2FBB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7887"/>
          </a:xfrm>
        </p:spPr>
        <p:txBody>
          <a:bodyPr>
            <a:noAutofit/>
          </a:bodyPr>
          <a:lstStyle/>
          <a:p>
            <a:r>
              <a:rPr lang="fr-BE" altLang="LID4096" sz="3200" b="1" dirty="0"/>
              <a:t>Documents - Appel à propositions </a:t>
            </a:r>
            <a:endParaRPr lang="LID4096" sz="3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A06047-8329-899D-0A07-602FB2EC168B}"/>
              </a:ext>
            </a:extLst>
          </p:cNvPr>
          <p:cNvSpPr/>
          <p:nvPr/>
        </p:nvSpPr>
        <p:spPr>
          <a:xfrm>
            <a:off x="672353" y="1537447"/>
            <a:ext cx="10856259" cy="36136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b="1" dirty="0">
                <a:solidFill>
                  <a:srgbClr val="585756"/>
                </a:solidFill>
              </a:rPr>
              <a:t>Appel à propositions – Lignes directrices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b="1" dirty="0">
                <a:solidFill>
                  <a:srgbClr val="585756"/>
                </a:solidFill>
              </a:rPr>
              <a:t>Cadre Logique de l’Action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b="1" dirty="0">
                <a:solidFill>
                  <a:srgbClr val="585756"/>
                </a:solidFill>
              </a:rPr>
              <a:t>Modèle de Convention de  subside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b="1" dirty="0">
                <a:solidFill>
                  <a:srgbClr val="585756"/>
                </a:solidFill>
              </a:rPr>
              <a:t>Modèle de dossier de demande de subsides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b="1" dirty="0">
                <a:solidFill>
                  <a:srgbClr val="585756"/>
                </a:solidFill>
              </a:rPr>
              <a:t>Annexe Budget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b="1" dirty="0">
                <a:solidFill>
                  <a:srgbClr val="585756"/>
                </a:solidFill>
              </a:rPr>
              <a:t>Grille de vérification et d’évaluation d’une Note Conceptuelle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b="1" dirty="0">
                <a:solidFill>
                  <a:srgbClr val="585756"/>
                </a:solidFill>
              </a:rPr>
              <a:t>Fiche d’entité légale Société Privée OU publique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fr-FR" sz="2000" b="1" dirty="0">
                <a:solidFill>
                  <a:srgbClr val="585756"/>
                </a:solidFill>
              </a:rPr>
              <a:t>Grille de vérification et d’évaluation d’une proposition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600" b="1" dirty="0">
              <a:solidFill>
                <a:srgbClr val="5857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995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CD2F9-9685-D405-1444-82271DEBA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245523-C3C7-7CE1-3239-6FDA0A5F4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7487"/>
          </a:xfrm>
        </p:spPr>
        <p:txBody>
          <a:bodyPr>
            <a:noAutofit/>
          </a:bodyPr>
          <a:lstStyle/>
          <a:p>
            <a:pPr algn="ctr"/>
            <a:br>
              <a:rPr lang="fr-BE" sz="3200" b="1" dirty="0"/>
            </a:br>
            <a:br>
              <a:rPr lang="fr-BE" sz="3200" b="1" dirty="0"/>
            </a:br>
            <a:r>
              <a:rPr lang="fr-BE" sz="3200" b="1" dirty="0"/>
              <a:t>Merci pour votre attention!</a:t>
            </a:r>
            <a:br>
              <a:rPr lang="fr-BE" sz="3200" b="1" dirty="0"/>
            </a:br>
            <a:br>
              <a:rPr lang="fr-BE" sz="3200" b="1" dirty="0"/>
            </a:br>
            <a:br>
              <a:rPr lang="fr-BE" sz="3200" b="1" dirty="0"/>
            </a:br>
            <a:endParaRPr lang="LID4096" sz="3200" dirty="0"/>
          </a:p>
        </p:txBody>
      </p:sp>
    </p:spTree>
    <p:extLst>
      <p:ext uri="{BB962C8B-B14F-4D97-AF65-F5344CB8AC3E}">
        <p14:creationId xmlns:p14="http://schemas.microsoft.com/office/powerpoint/2010/main" val="372949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5158A3-F9DC-E7C0-B9BC-620FAD37D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7105" y="2377463"/>
            <a:ext cx="8637789" cy="2139673"/>
          </a:xfrm>
        </p:spPr>
        <p:txBody>
          <a:bodyPr/>
          <a:lstStyle/>
          <a:p>
            <a:r>
              <a:rPr lang="fr-FR" sz="4400" b="1" i="0" u="none" strike="noStrike" baseline="0" dirty="0">
                <a:solidFill>
                  <a:srgbClr val="000000"/>
                </a:solidFill>
                <a:latin typeface="Georgia" panose="02040502050405020303" pitchFamily="18" charset="0"/>
              </a:rPr>
              <a:t>Partie I: Aspects techniques     </a:t>
            </a:r>
            <a:r>
              <a:rPr lang="fr-FR" sz="4400" b="1" i="0" u="none" strike="noStrike" baseline="0" dirty="0">
                <a:solidFill>
                  <a:srgbClr val="FF0000"/>
                </a:solidFill>
                <a:latin typeface="Georgia" panose="02040502050405020303" pitchFamily="18" charset="0"/>
              </a:rPr>
              <a:t>(Lien avec le projet )</a:t>
            </a:r>
            <a:endParaRPr lang="fr-B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146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FB76C1-265E-3672-F00F-56B3D852B189}"/>
              </a:ext>
            </a:extLst>
          </p:cNvPr>
          <p:cNvSpPr txBox="1">
            <a:spLocks/>
          </p:cNvSpPr>
          <p:nvPr/>
        </p:nvSpPr>
        <p:spPr>
          <a:xfrm>
            <a:off x="874927" y="1690701"/>
            <a:ext cx="10606548" cy="20536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fr-FR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br>
              <a:rPr lang="fr-FR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br>
              <a:rPr lang="fr-FR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r>
              <a:rPr lang="fr-FR" b="1" dirty="0">
                <a:solidFill>
                  <a:srgbClr val="000000"/>
                </a:solidFill>
                <a:latin typeface="Georgia" panose="02040502050405020303" pitchFamily="18" charset="0"/>
              </a:rPr>
              <a:t>Partie II: Aspects de la procédure</a:t>
            </a:r>
            <a:br>
              <a:rPr lang="fr-FR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br>
              <a:rPr lang="fr-FR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br>
              <a:rPr lang="fr-FR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292640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B39F90-E048-0666-36AE-3853022226A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65659" cy="142781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D81A1A"/>
                </a:solidFill>
                <a:latin typeface="+mn-lt"/>
                <a:ea typeface="+mj-ea"/>
                <a:cs typeface="+mj-cs"/>
              </a:defRPr>
            </a:lvl1pPr>
          </a:lstStyle>
          <a:p>
            <a:br>
              <a:rPr lang="fr-FR" sz="3200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br>
              <a:rPr lang="fr-FR" sz="3200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br>
              <a:rPr lang="fr-FR" sz="3200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br>
              <a:rPr lang="fr-FR" sz="3200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br>
              <a:rPr lang="fr-FR" sz="3200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endParaRPr lang="LID4096" sz="32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A850FF-AB7F-970F-D096-58C45305F1D2}"/>
              </a:ext>
            </a:extLst>
          </p:cNvPr>
          <p:cNvSpPr txBox="1"/>
          <p:nvPr/>
        </p:nvSpPr>
        <p:spPr>
          <a:xfrm>
            <a:off x="2225040" y="365124"/>
            <a:ext cx="745744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Procédure</a:t>
            </a:r>
            <a:br>
              <a:rPr lang="fr-FR" sz="4400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endParaRPr lang="fr-BI" sz="4400" dirty="0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3D53E082-2BA2-799F-B761-DB4D7A756B7C}"/>
              </a:ext>
            </a:extLst>
          </p:cNvPr>
          <p:cNvSpPr/>
          <p:nvPr/>
        </p:nvSpPr>
        <p:spPr>
          <a:xfrm>
            <a:off x="1168400" y="1420432"/>
            <a:ext cx="10008048" cy="200856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9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>
                <a:solidFill>
                  <a:sysClr val="windowText" lastClr="000000"/>
                </a:solidFill>
              </a:rPr>
              <a:t>Appel à proposition en 2 phases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>
                <a:solidFill>
                  <a:sysClr val="windowText" lastClr="000000"/>
                </a:solidFill>
              </a:rPr>
              <a:t>A-Notes conceptuelles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>
                <a:solidFill>
                  <a:sysClr val="windowText" lastClr="000000"/>
                </a:solidFill>
              </a:rPr>
              <a:t>B-Proposition d’action (pour ceux qui passe l’étape A) + Analyse organisationnelle</a:t>
            </a:r>
            <a:endParaRPr lang="fr-BE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CE63A20-5B34-F64F-CCFB-0EF49B602AB3}"/>
              </a:ext>
            </a:extLst>
          </p:cNvPr>
          <p:cNvSpPr/>
          <p:nvPr/>
        </p:nvSpPr>
        <p:spPr>
          <a:xfrm>
            <a:off x="1168400" y="3480023"/>
            <a:ext cx="4531360" cy="200856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>
                <a:solidFill>
                  <a:sysClr val="windowText" lastClr="000000"/>
                </a:solidFill>
              </a:rPr>
              <a:t>Proposition en termes de budget doivent varier entre  180 000 euros et 210 000 euros</a:t>
            </a:r>
            <a:endParaRPr lang="fr-CD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EB5135DE-E881-51E2-8CE1-561B04755F3E}"/>
              </a:ext>
            </a:extLst>
          </p:cNvPr>
          <p:cNvSpPr/>
          <p:nvPr/>
        </p:nvSpPr>
        <p:spPr>
          <a:xfrm>
            <a:off x="5699760" y="3480024"/>
            <a:ext cx="5476688" cy="200856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9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>
                <a:solidFill>
                  <a:sysClr val="windowText" lastClr="000000"/>
                </a:solidFill>
              </a:rPr>
              <a:t>Durée de la convention de Subsides: </a:t>
            </a:r>
            <a:r>
              <a:rPr lang="fr-FR" sz="3200" b="1" i="0" u="none" strike="noStrike" baseline="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ne peut pas être inférieure à </a:t>
            </a:r>
            <a:r>
              <a:rPr lang="fr-FR" sz="3200" b="1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20 </a:t>
            </a:r>
            <a:r>
              <a:rPr lang="fr-FR" sz="3200" b="1" i="0" u="none" strike="noStrike" baseline="0" dirty="0">
                <a:solidFill>
                  <a:sysClr val="windowText" lastClr="000000"/>
                </a:solidFill>
                <a:latin typeface="Georgia" panose="02040502050405020303" pitchFamily="18" charset="0"/>
              </a:rPr>
              <a:t>mois ni excéder 24 mois </a:t>
            </a:r>
            <a:endParaRPr lang="fr-BE" sz="32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884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D9B98F-3BC7-717E-F0E8-BE97668CC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03" y="345463"/>
            <a:ext cx="8637789" cy="861545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0000"/>
                </a:solidFill>
                <a:latin typeface="Georgia" panose="02040502050405020303" pitchFamily="18" charset="0"/>
              </a:rPr>
              <a:t>Qui peut être demandeur (1/2)?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DEB495-5D8F-7496-2EE5-A687E4AB4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1207008"/>
            <a:ext cx="9784079" cy="4969955"/>
          </a:xfrm>
        </p:spPr>
        <p:txBody>
          <a:bodyPr>
            <a:normAutofit lnSpcReduction="10000"/>
          </a:bodyPr>
          <a:lstStyle/>
          <a:p>
            <a:r>
              <a:rPr lang="fr-FR" sz="2400" dirty="0"/>
              <a:t>Pour pouvoir prétendre à des subsides, le demandeur doit satisfaire aux conditions suivantes : </a:t>
            </a:r>
          </a:p>
          <a:p>
            <a:r>
              <a:rPr lang="fr-FR" sz="2400" dirty="0"/>
              <a:t> Être une personne morale;</a:t>
            </a:r>
          </a:p>
          <a:p>
            <a:r>
              <a:rPr lang="fr-FR" sz="2400" dirty="0"/>
              <a:t>Être un acteur privé sans but lucratif ou une fondation ; ou une personne morale de droit privé dont la maximisation du profit ne constitue pas l’objectif prioritaire ; </a:t>
            </a:r>
          </a:p>
          <a:p>
            <a:r>
              <a:rPr lang="fr-FR" sz="2400" dirty="0"/>
              <a:t>Être un type spécifique d'organisation tel que : organisation non gouvernementale, organisation internationale (intergouvernementale) etc. ; </a:t>
            </a:r>
          </a:p>
          <a:p>
            <a:r>
              <a:rPr lang="fr-FR" sz="2400" dirty="0"/>
              <a:t>Être directement chargé de la préparation et de la gestion de l’action et non agir en tant qu’intermédiaire ; </a:t>
            </a:r>
          </a:p>
          <a:p>
            <a:r>
              <a:rPr lang="fr-FR" sz="2400" dirty="0"/>
              <a:t> Avoir un mandat ou une mission en adéquation avec l’objet du présent appel à propositions ;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563990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53CD3-72F4-8AD1-C44D-3680D6A90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F3EBE4-43F4-6DAF-2EC7-B0127C385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03" y="345463"/>
            <a:ext cx="8637789" cy="861545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0000"/>
                </a:solidFill>
                <a:latin typeface="Georgia" panose="02040502050405020303" pitchFamily="18" charset="0"/>
              </a:rPr>
              <a:t>Qui peut être demandeur (2/2)?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678D34-7AF9-66CD-71B4-6366522E5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1207008"/>
            <a:ext cx="9784079" cy="4969955"/>
          </a:xfrm>
        </p:spPr>
        <p:txBody>
          <a:bodyPr>
            <a:normAutofit fontScale="92500" lnSpcReduction="20000"/>
          </a:bodyPr>
          <a:lstStyle/>
          <a:p>
            <a:r>
              <a:rPr lang="fr-FR" sz="2000" dirty="0"/>
              <a:t>Disposer d’au moins 5 ans d’expérience en soutien à l’entrepreneuriat ;</a:t>
            </a:r>
          </a:p>
          <a:p>
            <a:endParaRPr lang="fr-FR" sz="2000" dirty="0"/>
          </a:p>
          <a:p>
            <a:r>
              <a:rPr lang="fr-FR" sz="2000" dirty="0"/>
              <a:t>Avoir une expérience avérée dans l’accompagnement des femmes entrepreneures en Afrique justifiée par au moins trois missions réalisées au cours des 6 dernières années ;</a:t>
            </a:r>
          </a:p>
          <a:p>
            <a:pPr marL="0" indent="0">
              <a:buNone/>
            </a:pPr>
            <a:r>
              <a:rPr lang="fr-FR" sz="2000" dirty="0"/>
              <a:t> </a:t>
            </a:r>
          </a:p>
          <a:p>
            <a:r>
              <a:rPr lang="fr-FR" sz="2000" dirty="0"/>
              <a:t> Avoir une bonne connaissance de l’écosystème entrepreneurial dans la région des grands lacs justifiée par au moins une mission d’accompagnement des MPME au cours des 6 dernières années ; 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 Avoir au moins réalisé une mission dans la gestion de fonds de subvention destinée aux MPME détenues par les jeunes ou femmes au cours des 6 dernières années ; </a:t>
            </a:r>
          </a:p>
          <a:p>
            <a:endParaRPr lang="fr-FR" sz="2000" dirty="0"/>
          </a:p>
          <a:p>
            <a:r>
              <a:rPr lang="fr-FR" sz="2000" dirty="0"/>
              <a:t>Avoir une expérience en mobilisation des acteurs financiers pour le financement des MPME est un atout </a:t>
            </a:r>
          </a:p>
          <a:p>
            <a:endParaRPr lang="fr-FR" sz="2000" dirty="0"/>
          </a:p>
          <a:p>
            <a:r>
              <a:rPr lang="fr-FR" sz="2000" dirty="0"/>
              <a:t>Avoir de l’expérience dans la facilitation d’accès au marché. </a:t>
            </a:r>
            <a:endParaRPr lang="fr-BE" sz="2000" dirty="0"/>
          </a:p>
        </p:txBody>
      </p:sp>
    </p:spTree>
    <p:extLst>
      <p:ext uri="{BB962C8B-B14F-4D97-AF65-F5344CB8AC3E}">
        <p14:creationId xmlns:p14="http://schemas.microsoft.com/office/powerpoint/2010/main" val="3544492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1F161043-073E-0040-51B1-A479860D5FE4}"/>
              </a:ext>
            </a:extLst>
          </p:cNvPr>
          <p:cNvSpPr/>
          <p:nvPr/>
        </p:nvSpPr>
        <p:spPr>
          <a:xfrm>
            <a:off x="1203960" y="1648968"/>
            <a:ext cx="9418320" cy="95504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800" b="1" i="0" u="none" strike="noStrike" baseline="0" dirty="0">
                <a:solidFill>
                  <a:schemeClr val="bg1"/>
                </a:solidFill>
                <a:latin typeface="Georgia" panose="02040502050405020303" pitchFamily="18" charset="0"/>
              </a:rPr>
              <a:t>Satisfaire aux critères d’une analyse organisationnelle prévue à l’étape 3 de l’évaluation des propositions qui portent sur les capacités du demandeur à mettre en œuvre le subside . 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AB299053-87C5-FE2C-2A80-E93396F50AF8}"/>
              </a:ext>
            </a:extLst>
          </p:cNvPr>
          <p:cNvSpPr/>
          <p:nvPr/>
        </p:nvSpPr>
        <p:spPr>
          <a:xfrm>
            <a:off x="1203960" y="3318814"/>
            <a:ext cx="9521952" cy="85999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b="1" dirty="0">
              <a:solidFill>
                <a:srgbClr val="C00000"/>
              </a:solidFill>
            </a:endParaRPr>
          </a:p>
          <a:p>
            <a:pPr algn="ctr"/>
            <a:r>
              <a:rPr lang="fr-FR" sz="3200" b="1" dirty="0">
                <a:solidFill>
                  <a:srgbClr val="C00000"/>
                </a:solidFill>
              </a:rPr>
              <a:t>Important les motifs d’exclusion!</a:t>
            </a:r>
          </a:p>
          <a:p>
            <a:pPr algn="ctr"/>
            <a:endParaRPr lang="fr-BI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007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41820-D613-DFFF-7D81-5A8009D5F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412EF9-931C-A956-97D6-03C2C4407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626" y="212133"/>
            <a:ext cx="10515600" cy="647887"/>
          </a:xfrm>
        </p:spPr>
        <p:txBody>
          <a:bodyPr>
            <a:noAutofit/>
          </a:bodyPr>
          <a:lstStyle/>
          <a:p>
            <a:br>
              <a:rPr lang="fr-FR" sz="3200" b="1" i="0" u="none" strike="noStrike" baseline="0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r>
              <a:rPr lang="fr-FR" sz="3200" b="1" i="0" u="none" strike="noStrike" baseline="0" dirty="0">
                <a:solidFill>
                  <a:srgbClr val="000000"/>
                </a:solidFill>
                <a:latin typeface="Georgia" panose="02040502050405020303" pitchFamily="18" charset="0"/>
              </a:rPr>
              <a:t>Eléments du dossier à soumettre</a:t>
            </a:r>
            <a:br>
              <a:rPr lang="fr-FR" sz="3200" b="1" i="0" u="none" strike="noStrike" baseline="0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endParaRPr lang="LID4096" sz="3200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5BE5AA40-CB91-1DE3-2DC6-A1ED826140D4}"/>
              </a:ext>
            </a:extLst>
          </p:cNvPr>
          <p:cNvSpPr txBox="1">
            <a:spLocks noChangeArrowheads="1"/>
          </p:cNvSpPr>
          <p:nvPr/>
        </p:nvSpPr>
        <p:spPr>
          <a:xfrm>
            <a:off x="1311277" y="860020"/>
            <a:ext cx="4502150" cy="442006"/>
          </a:xfrm>
          <a:prstGeom prst="rect">
            <a:avLst/>
          </a:prstGeom>
          <a:solidFill>
            <a:srgbClr val="FFC000"/>
          </a:solidFill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altLang="fr-FR" b="1" dirty="0"/>
              <a:t>Phase I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145356-A64B-8448-370F-9B89A30A05A9}"/>
              </a:ext>
            </a:extLst>
          </p:cNvPr>
          <p:cNvSpPr/>
          <p:nvPr/>
        </p:nvSpPr>
        <p:spPr>
          <a:xfrm>
            <a:off x="1311277" y="1512669"/>
            <a:ext cx="4502150" cy="513319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fr-FR" sz="1600" b="1" dirty="0">
                <a:solidFill>
                  <a:schemeClr val="tx1"/>
                </a:solidFill>
              </a:rPr>
              <a:t>Note conceptuelle en français (Partie A du dossier de demande) – Signée – pas de manuscrit : O</a:t>
            </a:r>
            <a:r>
              <a:rPr lang="fr-FR" sz="1600" dirty="0">
                <a:solidFill>
                  <a:schemeClr val="tx1"/>
                </a:solidFill>
              </a:rPr>
              <a:t>riginal et 2 copies en format A4, + </a:t>
            </a:r>
            <a:r>
              <a:rPr lang="fr-FR" sz="1600" dirty="0">
                <a:solidFill>
                  <a:schemeClr val="tx1"/>
                </a:solidFill>
                <a:highlight>
                  <a:srgbClr val="FF0000"/>
                </a:highlight>
              </a:rPr>
              <a:t>CD-ROM o</a:t>
            </a:r>
            <a:r>
              <a:rPr lang="fr-FR" sz="1600" dirty="0">
                <a:solidFill>
                  <a:schemeClr val="tx1"/>
                </a:solidFill>
              </a:rPr>
              <a:t>u une clé USB </a:t>
            </a:r>
            <a:endParaRPr lang="fr-FR" sz="1600" b="1" dirty="0">
              <a:solidFill>
                <a:schemeClr val="tx1"/>
              </a:solidFill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fr-FR" sz="1600" b="1" dirty="0">
                <a:solidFill>
                  <a:schemeClr val="tx1"/>
                </a:solidFill>
              </a:rPr>
              <a:t>Statuts du demandeur </a:t>
            </a:r>
            <a:r>
              <a:rPr lang="fr-FR" sz="1600" b="1" dirty="0">
                <a:solidFill>
                  <a:srgbClr val="FF0000"/>
                </a:solidFill>
              </a:rPr>
              <a:t>et des éventuels codemandeurs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fr-FR" sz="1600" b="1" dirty="0">
                <a:solidFill>
                  <a:schemeClr val="tx1"/>
                </a:solidFill>
              </a:rPr>
              <a:t>Rapport d’audit externe produit par un contrôleur des comptes agréé (demandeur)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fr-FR" sz="1600" b="1" dirty="0">
                <a:solidFill>
                  <a:schemeClr val="tx1"/>
                </a:solidFill>
              </a:rPr>
              <a:t>Copie des états financiers les plus récents du demandeur.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fr-FR" sz="1600" b="1" dirty="0">
                <a:solidFill>
                  <a:schemeClr val="tx1"/>
                </a:solidFill>
              </a:rPr>
              <a:t>Fiche d’entité légale (voir annexe D des LD) dûment complétée et signée par </a:t>
            </a:r>
            <a:r>
              <a:rPr lang="fr-FR" sz="1600" b="1" dirty="0">
                <a:solidFill>
                  <a:srgbClr val="FF0000"/>
                </a:solidFill>
              </a:rPr>
              <a:t>chacun des demandeurs/codemandeurs.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  <a:defRPr/>
            </a:pPr>
            <a:r>
              <a:rPr lang="fr-CD" sz="1600" b="1" dirty="0">
                <a:solidFill>
                  <a:schemeClr val="tx1"/>
                </a:solidFill>
              </a:rPr>
              <a:t>Document officiel attestant que le demandeur </a:t>
            </a:r>
            <a:r>
              <a:rPr lang="fr-CD" sz="1600" b="1" dirty="0">
                <a:solidFill>
                  <a:srgbClr val="FF0000"/>
                </a:solidFill>
              </a:rPr>
              <a:t>et les éventuels codemandeurs </a:t>
            </a:r>
            <a:r>
              <a:rPr lang="fr-CD" sz="1600" b="1" dirty="0">
                <a:solidFill>
                  <a:schemeClr val="tx1"/>
                </a:solidFill>
              </a:rPr>
              <a:t>sont établis ou représentés au Burundi </a:t>
            </a:r>
            <a:endParaRPr lang="fr-FR" sz="1600" b="1" dirty="0">
              <a:solidFill>
                <a:schemeClr val="tx1"/>
              </a:solidFill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fr-BE" sz="1600" b="1" dirty="0">
                <a:solidFill>
                  <a:schemeClr val="tx1"/>
                </a:solidFill>
              </a:rPr>
              <a:t>Juste une estimation du budget</a:t>
            </a:r>
            <a:endParaRPr lang="fr-FR" b="1" dirty="0">
              <a:solidFill>
                <a:srgbClr val="585756"/>
              </a:solidFill>
            </a:endParaRP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B25074EA-EF85-7F5A-0120-78AC662BC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6078" y="860020"/>
            <a:ext cx="3889375" cy="442006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D81A1C"/>
              </a:buClr>
              <a:buFont typeface="Arial" panose="020B0604020202020204" pitchFamily="34" charset="0"/>
              <a:buChar char="•"/>
              <a:defRPr sz="2800">
                <a:solidFill>
                  <a:srgbClr val="585756"/>
                </a:solidFill>
                <a:latin typeface="Calibri" panose="020F0502020204030204" pitchFamily="34" charset="0"/>
              </a:defRPr>
            </a:lvl1pPr>
            <a:lvl2pPr marL="628650" indent="-1714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585756"/>
                </a:solidFill>
                <a:latin typeface="Calibri" panose="020F0502020204030204" pitchFamily="34" charset="0"/>
              </a:defRPr>
            </a:lvl2pPr>
            <a:lvl3pPr marL="1081088" indent="-166688">
              <a:lnSpc>
                <a:spcPct val="90000"/>
              </a:lnSpc>
              <a:spcBef>
                <a:spcPts val="500"/>
              </a:spcBef>
              <a:buClr>
                <a:srgbClr val="767171"/>
              </a:buClr>
              <a:buFont typeface="Arial" panose="020B0604020202020204" pitchFamily="34" charset="0"/>
              <a:buChar char="•"/>
              <a:defRPr sz="2000">
                <a:solidFill>
                  <a:srgbClr val="585756"/>
                </a:solidFill>
                <a:latin typeface="Calibri" panose="020F0502020204030204" pitchFamily="34" charset="0"/>
              </a:defRPr>
            </a:lvl3pPr>
            <a:lvl4pPr marL="1524000" indent="-152400">
              <a:lnSpc>
                <a:spcPct val="90000"/>
              </a:lnSpc>
              <a:spcBef>
                <a:spcPts val="500"/>
              </a:spcBef>
              <a:buClr>
                <a:srgbClr val="AFABAB"/>
              </a:buClr>
              <a:buFont typeface="Arial" panose="020B0604020202020204" pitchFamily="34" charset="0"/>
              <a:buChar char="•"/>
              <a:defRPr>
                <a:solidFill>
                  <a:srgbClr val="585756"/>
                </a:solidFill>
                <a:latin typeface="Calibri" panose="020F0502020204030204" pitchFamily="34" charset="0"/>
              </a:defRPr>
            </a:lvl4pPr>
            <a:lvl5pPr marL="1976438" indent="-147638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33638" indent="-1476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90838" indent="-1476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48038" indent="-1476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05238" indent="-147638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b="1" dirty="0">
                <a:solidFill>
                  <a:schemeClr val="tx1"/>
                </a:solidFill>
              </a:rPr>
              <a:t>Phase II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C1AA9-79B6-68C4-09A2-A3F249D82DEC}"/>
              </a:ext>
            </a:extLst>
          </p:cNvPr>
          <p:cNvSpPr/>
          <p:nvPr/>
        </p:nvSpPr>
        <p:spPr>
          <a:xfrm>
            <a:off x="6356077" y="1507907"/>
            <a:ext cx="3889375" cy="513319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285750" indent="-285750" eaLnBrk="1" fontAlgn="auto" hangingPunct="1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600" b="1" dirty="0">
                <a:solidFill>
                  <a:schemeClr val="tx1"/>
                </a:solidFill>
              </a:rPr>
              <a:t>Proposition (Partie B de l’annexe A)</a:t>
            </a:r>
          </a:p>
          <a:p>
            <a:pPr marL="285750" indent="-285750" eaLnBrk="1" fontAlgn="auto" hangingPunct="1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600" b="1" dirty="0">
                <a:solidFill>
                  <a:schemeClr val="tx1"/>
                </a:solidFill>
              </a:rPr>
              <a:t>Budget  </a:t>
            </a:r>
          </a:p>
          <a:p>
            <a:pPr marL="285750" indent="-285750" eaLnBrk="1" fontAlgn="auto" hangingPunct="1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600" b="1" dirty="0">
                <a:solidFill>
                  <a:schemeClr val="tx1"/>
                </a:solidFill>
              </a:rPr>
              <a:t>Cadre logique </a:t>
            </a:r>
          </a:p>
          <a:p>
            <a:pPr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endParaRPr lang="fr-FR" sz="1600" b="1" dirty="0">
              <a:solidFill>
                <a:srgbClr val="000000"/>
              </a:solidFill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fr-FR" b="1" dirty="0">
              <a:solidFill>
                <a:srgbClr val="5857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280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01E45-7A92-BF71-9D6C-B2D5A70C8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086209-3E79-2C96-01F6-0863156A4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7887"/>
          </a:xfrm>
        </p:spPr>
        <p:txBody>
          <a:bodyPr>
            <a:noAutofit/>
          </a:bodyPr>
          <a:lstStyle/>
          <a:p>
            <a:r>
              <a:rPr lang="fr-FR" sz="3200" b="1" i="0" u="none" strike="noStrike" baseline="0" dirty="0">
                <a:solidFill>
                  <a:srgbClr val="000000"/>
                </a:solidFill>
                <a:latin typeface="Georgia" panose="02040502050405020303" pitchFamily="18" charset="0"/>
              </a:rPr>
              <a:t>Evaluation</a:t>
            </a:r>
            <a:endParaRPr lang="LID4096" sz="3200" dirty="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7ADC217C-4ABD-F487-6D36-5B5124B4B5A4}"/>
              </a:ext>
            </a:extLst>
          </p:cNvPr>
          <p:cNvSpPr/>
          <p:nvPr/>
        </p:nvSpPr>
        <p:spPr>
          <a:xfrm>
            <a:off x="1000125" y="1490383"/>
            <a:ext cx="2660650" cy="1036638"/>
          </a:xfrm>
          <a:prstGeom prst="ellipse">
            <a:avLst/>
          </a:prstGeom>
          <a:solidFill>
            <a:srgbClr val="F9B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rgbClr val="585756"/>
                </a:solidFill>
              </a:rPr>
              <a:t>1ère  Phase: Note conceptuelle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2BCCC5-8351-376D-472B-0203D2112608}"/>
              </a:ext>
            </a:extLst>
          </p:cNvPr>
          <p:cNvSpPr/>
          <p:nvPr/>
        </p:nvSpPr>
        <p:spPr>
          <a:xfrm>
            <a:off x="1201738" y="2882900"/>
            <a:ext cx="2259012" cy="4810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rgbClr val="585756"/>
                </a:solidFill>
              </a:rPr>
              <a:t>Ouverture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D52F98-7DB1-36C3-4D34-EFBFE4D08569}"/>
              </a:ext>
            </a:extLst>
          </p:cNvPr>
          <p:cNvSpPr/>
          <p:nvPr/>
        </p:nvSpPr>
        <p:spPr>
          <a:xfrm>
            <a:off x="1201738" y="3789363"/>
            <a:ext cx="2259012" cy="11382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rgbClr val="585756"/>
                </a:solidFill>
              </a:rPr>
              <a:t>Vérification administrative et de la recevabilité des notes conceptuelles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B5D0B7-7FE8-532F-0BE5-74255EAF04B4}"/>
              </a:ext>
            </a:extLst>
          </p:cNvPr>
          <p:cNvSpPr/>
          <p:nvPr/>
        </p:nvSpPr>
        <p:spPr>
          <a:xfrm>
            <a:off x="1201738" y="5343525"/>
            <a:ext cx="2259012" cy="7032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rgbClr val="585756"/>
                </a:solidFill>
              </a:rPr>
              <a:t>Evaluation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95E57DD1-B6DC-D363-E08D-1F4DD6937A00}"/>
              </a:ext>
            </a:extLst>
          </p:cNvPr>
          <p:cNvSpPr/>
          <p:nvPr/>
        </p:nvSpPr>
        <p:spPr>
          <a:xfrm>
            <a:off x="5005388" y="1533525"/>
            <a:ext cx="2660650" cy="1035050"/>
          </a:xfrm>
          <a:prstGeom prst="ellipse">
            <a:avLst/>
          </a:prstGeom>
          <a:solidFill>
            <a:srgbClr val="F9B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rgbClr val="585756"/>
                </a:solidFill>
              </a:rPr>
              <a:t>2eme  Phase: Proposition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3999A0-BDC4-9F3E-0FDC-624471085C81}"/>
              </a:ext>
            </a:extLst>
          </p:cNvPr>
          <p:cNvSpPr/>
          <p:nvPr/>
        </p:nvSpPr>
        <p:spPr>
          <a:xfrm>
            <a:off x="5402263" y="2913063"/>
            <a:ext cx="1858962" cy="5365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rgbClr val="585756"/>
                </a:solidFill>
              </a:rPr>
              <a:t>Ouverture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166DD3D-FF0A-2754-145A-837A7FA8DC1A}"/>
              </a:ext>
            </a:extLst>
          </p:cNvPr>
          <p:cNvSpPr/>
          <p:nvPr/>
        </p:nvSpPr>
        <p:spPr>
          <a:xfrm>
            <a:off x="5402263" y="3789363"/>
            <a:ext cx="1858962" cy="11382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rgbClr val="585756"/>
                </a:solidFill>
              </a:rPr>
              <a:t>Vérification administrative et de la recevabilité des propositions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528738-18C3-D74A-116A-25EDC62009D9}"/>
              </a:ext>
            </a:extLst>
          </p:cNvPr>
          <p:cNvSpPr/>
          <p:nvPr/>
        </p:nvSpPr>
        <p:spPr>
          <a:xfrm>
            <a:off x="5402263" y="5381625"/>
            <a:ext cx="1858962" cy="7032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rgbClr val="585756"/>
                </a:solidFill>
              </a:rPr>
              <a:t>Evaluation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AA232CF0-4719-CDBD-F7F8-0DB4B3AB7A38}"/>
              </a:ext>
            </a:extLst>
          </p:cNvPr>
          <p:cNvCxnSpPr>
            <a:cxnSpLocks/>
          </p:cNvCxnSpPr>
          <p:nvPr/>
        </p:nvCxnSpPr>
        <p:spPr>
          <a:xfrm>
            <a:off x="2330450" y="2547938"/>
            <a:ext cx="0" cy="33496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3AE3D11C-6ACD-576A-2B7A-B164115D0451}"/>
              </a:ext>
            </a:extLst>
          </p:cNvPr>
          <p:cNvCxnSpPr>
            <a:cxnSpLocks/>
          </p:cNvCxnSpPr>
          <p:nvPr/>
        </p:nvCxnSpPr>
        <p:spPr>
          <a:xfrm>
            <a:off x="2330077" y="3429000"/>
            <a:ext cx="0" cy="33496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338E3EDF-BA78-1658-1AC8-4ECF171A791C}"/>
              </a:ext>
            </a:extLst>
          </p:cNvPr>
          <p:cNvCxnSpPr>
            <a:cxnSpLocks/>
          </p:cNvCxnSpPr>
          <p:nvPr/>
        </p:nvCxnSpPr>
        <p:spPr>
          <a:xfrm>
            <a:off x="2231838" y="5008563"/>
            <a:ext cx="0" cy="33496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E835A5C6-2A1F-65A5-695A-BF76AFC97599}"/>
              </a:ext>
            </a:extLst>
          </p:cNvPr>
          <p:cNvCxnSpPr>
            <a:cxnSpLocks/>
          </p:cNvCxnSpPr>
          <p:nvPr/>
        </p:nvCxnSpPr>
        <p:spPr>
          <a:xfrm>
            <a:off x="6256991" y="2547938"/>
            <a:ext cx="0" cy="33496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55C4DA04-E740-4EED-2D50-985DAC67A0B6}"/>
              </a:ext>
            </a:extLst>
          </p:cNvPr>
          <p:cNvCxnSpPr>
            <a:cxnSpLocks/>
          </p:cNvCxnSpPr>
          <p:nvPr/>
        </p:nvCxnSpPr>
        <p:spPr>
          <a:xfrm>
            <a:off x="6247653" y="3454401"/>
            <a:ext cx="0" cy="33496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11CDBF0E-0F40-2F0F-C255-790D6752FDE0}"/>
              </a:ext>
            </a:extLst>
          </p:cNvPr>
          <p:cNvCxnSpPr>
            <a:cxnSpLocks/>
          </p:cNvCxnSpPr>
          <p:nvPr/>
        </p:nvCxnSpPr>
        <p:spPr>
          <a:xfrm>
            <a:off x="6238315" y="5008563"/>
            <a:ext cx="0" cy="33496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CE9EF898-0021-53FE-65BE-69ADDE1609D7}"/>
              </a:ext>
            </a:extLst>
          </p:cNvPr>
          <p:cNvSpPr/>
          <p:nvPr/>
        </p:nvSpPr>
        <p:spPr>
          <a:xfrm>
            <a:off x="8221663" y="3727450"/>
            <a:ext cx="2581275" cy="6619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Etape 1: Qualité </a:t>
            </a:r>
            <a:r>
              <a:rPr lang="fr-FR" sz="1400" b="1" dirty="0" err="1">
                <a:solidFill>
                  <a:schemeClr val="tx1"/>
                </a:solidFill>
              </a:rPr>
              <a:t>prop</a:t>
            </a:r>
            <a:r>
              <a:rPr lang="fr-FR" sz="1400" b="1" dirty="0">
                <a:solidFill>
                  <a:schemeClr val="tx1"/>
                </a:solidFill>
              </a:rPr>
              <a:t> (budget proposé + Capacité demandeur)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B88BE85-0F4F-4038-FDD1-B43AA537AC1C}"/>
              </a:ext>
            </a:extLst>
          </p:cNvPr>
          <p:cNvSpPr/>
          <p:nvPr/>
        </p:nvSpPr>
        <p:spPr>
          <a:xfrm>
            <a:off x="8307388" y="4595813"/>
            <a:ext cx="2495550" cy="663575"/>
          </a:xfrm>
          <a:prstGeom prst="rect">
            <a:avLst/>
          </a:prstGeom>
          <a:solidFill>
            <a:srgbClr val="D81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chemeClr val="bg1"/>
                </a:solidFill>
              </a:rPr>
              <a:t>Etape 2: Documents justificatifs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95C97A8-6EB9-337A-0C10-93C729883470}"/>
              </a:ext>
            </a:extLst>
          </p:cNvPr>
          <p:cNvSpPr/>
          <p:nvPr/>
        </p:nvSpPr>
        <p:spPr>
          <a:xfrm>
            <a:off x="8307388" y="5472113"/>
            <a:ext cx="2495550" cy="663575"/>
          </a:xfrm>
          <a:prstGeom prst="rect">
            <a:avLst/>
          </a:prstGeom>
          <a:solidFill>
            <a:srgbClr val="D81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600" b="1" dirty="0">
                <a:solidFill>
                  <a:schemeClr val="bg1"/>
                </a:solidFill>
                <a:ea typeface="Georgia" panose="02040502050405020303" pitchFamily="18" charset="0"/>
                <a:cs typeface="Arial" panose="020B0604020202020204" pitchFamily="34" charset="0"/>
              </a:rPr>
              <a:t>Etape 3: Analyse organisationnelle </a:t>
            </a:r>
            <a:endParaRPr lang="fr-FR" sz="1600" b="1" dirty="0">
              <a:solidFill>
                <a:schemeClr val="bg1"/>
              </a:solidFill>
            </a:endParaRPr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B42C3604-53FF-7503-F3A7-A2474493457F}"/>
              </a:ext>
            </a:extLst>
          </p:cNvPr>
          <p:cNvCxnSpPr>
            <a:cxnSpLocks/>
          </p:cNvCxnSpPr>
          <p:nvPr/>
        </p:nvCxnSpPr>
        <p:spPr>
          <a:xfrm flipV="1">
            <a:off x="7261225" y="4059238"/>
            <a:ext cx="960438" cy="1673225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C2D3FB5B-2EBC-38F1-CFBF-6A250E763D7A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7261225" y="4848973"/>
            <a:ext cx="1003300" cy="884284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500866A5-05AC-9AC4-48A9-A8FED3DFC903}"/>
              </a:ext>
            </a:extLst>
          </p:cNvPr>
          <p:cNvCxnSpPr>
            <a:cxnSpLocks/>
            <a:stCxn id="14" idx="3"/>
            <a:endCxn id="23" idx="1"/>
          </p:cNvCxnSpPr>
          <p:nvPr/>
        </p:nvCxnSpPr>
        <p:spPr>
          <a:xfrm>
            <a:off x="7261225" y="5733257"/>
            <a:ext cx="1046163" cy="70644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469946ED-07BA-CE44-B7F7-757234DA10F3}"/>
              </a:ext>
            </a:extLst>
          </p:cNvPr>
          <p:cNvCxnSpPr>
            <a:cxnSpLocks/>
          </p:cNvCxnSpPr>
          <p:nvPr/>
        </p:nvCxnSpPr>
        <p:spPr>
          <a:xfrm flipV="1">
            <a:off x="3450151" y="807571"/>
            <a:ext cx="991674" cy="5062877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419291E5-55FA-A318-92FF-53C5A7D5DCC2}"/>
              </a:ext>
            </a:extLst>
          </p:cNvPr>
          <p:cNvSpPr/>
          <p:nvPr/>
        </p:nvSpPr>
        <p:spPr>
          <a:xfrm>
            <a:off x="4473060" y="103608"/>
            <a:ext cx="6719195" cy="1035050"/>
          </a:xfrm>
          <a:prstGeom prst="rect">
            <a:avLst/>
          </a:prstGeom>
          <a:solidFill>
            <a:srgbClr val="D81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fr-FR" sz="1100" b="1" dirty="0"/>
              <a:t>Seules les notes conceptuelles qui auront atteint la note minimum de 30 points sur 50 seront présélectionnées.</a:t>
            </a:r>
            <a:endParaRPr lang="fr-BE" sz="1100" b="1" dirty="0"/>
          </a:p>
          <a:p>
            <a:r>
              <a:rPr lang="fr-FR" sz="1100" b="1" dirty="0"/>
              <a:t> </a:t>
            </a:r>
            <a:endParaRPr lang="fr-BE" sz="1100" b="1" dirty="0"/>
          </a:p>
          <a:p>
            <a:r>
              <a:rPr lang="fr-FR" sz="1100" b="1" dirty="0"/>
              <a:t>Et seules les notes conceptuelles qui auront atteint la note minimum de 6 points sur 10 pour le critère no 14 seront présélectionnées</a:t>
            </a: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20154EA2-58B9-E0E1-9F2C-8467EEB4328D}"/>
              </a:ext>
            </a:extLst>
          </p:cNvPr>
          <p:cNvCxnSpPr>
            <a:cxnSpLocks/>
          </p:cNvCxnSpPr>
          <p:nvPr/>
        </p:nvCxnSpPr>
        <p:spPr>
          <a:xfrm flipV="1">
            <a:off x="7261225" y="2606675"/>
            <a:ext cx="895979" cy="288248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5E5E8D54-9BFC-953C-3FD5-8B5CD36C1B08}"/>
              </a:ext>
            </a:extLst>
          </p:cNvPr>
          <p:cNvSpPr/>
          <p:nvPr/>
        </p:nvSpPr>
        <p:spPr>
          <a:xfrm>
            <a:off x="7832657" y="1408534"/>
            <a:ext cx="3953958" cy="1160042"/>
          </a:xfrm>
          <a:prstGeom prst="rect">
            <a:avLst/>
          </a:prstGeom>
          <a:solidFill>
            <a:srgbClr val="D81A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fr-FR" sz="1100" b="1" dirty="0"/>
              <a:t>Si la proposition obtient une note totale inférieure à « moyen » (12 points) pour la rubrique (1) capacité financière et opérationnelle, elle sera éliminée par le comité d’évaluation.</a:t>
            </a:r>
            <a:endParaRPr lang="fr-BE" sz="1100" b="1" dirty="0"/>
          </a:p>
          <a:p>
            <a:r>
              <a:rPr lang="fr-FR" sz="1100" b="1" dirty="0"/>
              <a:t> </a:t>
            </a:r>
            <a:endParaRPr lang="fr-BE" sz="1100" b="1" dirty="0"/>
          </a:p>
          <a:p>
            <a:r>
              <a:rPr lang="fr-FR" sz="1100" b="1" dirty="0"/>
              <a:t>seront pré-Seules les propositions ayant obtenu une note globale de 60/100 minimum sélectionnées</a:t>
            </a:r>
          </a:p>
        </p:txBody>
      </p:sp>
    </p:spTree>
    <p:extLst>
      <p:ext uri="{BB962C8B-B14F-4D97-AF65-F5344CB8AC3E}">
        <p14:creationId xmlns:p14="http://schemas.microsoft.com/office/powerpoint/2010/main" val="33253203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TB-17-18908-powerpoint 80%-ab-151217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TB-17-18908-Powerpoint FR 4-3-ab-201217" id="{AA8F6CDE-77DD-46F6-A1E0-71C22CF95070}" vid="{DAD7B508-4BE1-4566-83E7-1356ED9121A0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755</Words>
  <Application>Microsoft Office PowerPoint</Application>
  <PresentationFormat>Grand écran</PresentationFormat>
  <Paragraphs>87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Wingdings</vt:lpstr>
      <vt:lpstr>Thème Office</vt:lpstr>
      <vt:lpstr>CTB-17-18908-powerpoint 80%-ab-151217</vt:lpstr>
      <vt:lpstr>Projet Formation et insertion professionnelle</vt:lpstr>
      <vt:lpstr>Partie I: Aspects techniques     (Lien avec le projet )</vt:lpstr>
      <vt:lpstr>Présentation PowerPoint</vt:lpstr>
      <vt:lpstr>Présentation PowerPoint</vt:lpstr>
      <vt:lpstr>Qui peut être demandeur (1/2)?</vt:lpstr>
      <vt:lpstr>Qui peut être demandeur (2/2)?</vt:lpstr>
      <vt:lpstr>Présentation PowerPoint</vt:lpstr>
      <vt:lpstr> Eléments du dossier à soumettre </vt:lpstr>
      <vt:lpstr>Evaluation</vt:lpstr>
      <vt:lpstr>Dates importantes</vt:lpstr>
      <vt:lpstr>Documents - Appel à propositions </vt:lpstr>
      <vt:lpstr>  Merci pour votre attention!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MINANI, Isaac</dc:creator>
  <cp:lastModifiedBy>KEITA, Abdoulaye</cp:lastModifiedBy>
  <cp:revision>18</cp:revision>
  <dcterms:created xsi:type="dcterms:W3CDTF">2025-02-26T13:21:37Z</dcterms:created>
  <dcterms:modified xsi:type="dcterms:W3CDTF">2025-11-04T07:05:11Z</dcterms:modified>
</cp:coreProperties>
</file>