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2995" r:id="rId6"/>
    <p:sldId id="257" r:id="rId7"/>
    <p:sldId id="3191" r:id="rId8"/>
    <p:sldId id="3192" r:id="rId9"/>
    <p:sldId id="3190" r:id="rId10"/>
    <p:sldId id="3141" r:id="rId11"/>
    <p:sldId id="3176" r:id="rId12"/>
    <p:sldId id="3215" r:id="rId13"/>
    <p:sldId id="3214" r:id="rId14"/>
    <p:sldId id="3196" r:id="rId15"/>
    <p:sldId id="3229" r:id="rId16"/>
    <p:sldId id="3218" r:id="rId17"/>
    <p:sldId id="3219" r:id="rId18"/>
    <p:sldId id="326" r:id="rId19"/>
    <p:sldId id="3136" r:id="rId20"/>
    <p:sldId id="3231" r:id="rId21"/>
    <p:sldId id="3177" r:id="rId22"/>
    <p:sldId id="3166" r:id="rId23"/>
    <p:sldId id="3178" r:id="rId24"/>
    <p:sldId id="3179" r:id="rId25"/>
    <p:sldId id="3227" r:id="rId26"/>
    <p:sldId id="3147" r:id="rId27"/>
    <p:sldId id="3226" r:id="rId28"/>
    <p:sldId id="3217" r:id="rId29"/>
    <p:sldId id="3148" r:id="rId30"/>
    <p:sldId id="3223" r:id="rId31"/>
    <p:sldId id="3224" r:id="rId32"/>
    <p:sldId id="3225" r:id="rId33"/>
    <p:sldId id="3149" r:id="rId34"/>
    <p:sldId id="3150" r:id="rId35"/>
    <p:sldId id="3151" r:id="rId36"/>
    <p:sldId id="3153" r:id="rId37"/>
    <p:sldId id="3155" r:id="rId38"/>
    <p:sldId id="3154" r:id="rId39"/>
    <p:sldId id="3205" r:id="rId40"/>
    <p:sldId id="3184" r:id="rId41"/>
    <p:sldId id="3187" r:id="rId42"/>
    <p:sldId id="3170" r:id="rId43"/>
    <p:sldId id="3212" r:id="rId44"/>
    <p:sldId id="3209" r:id="rId45"/>
    <p:sldId id="3208" r:id="rId46"/>
    <p:sldId id="3207" r:id="rId47"/>
    <p:sldId id="3210" r:id="rId48"/>
    <p:sldId id="3213" r:id="rId49"/>
    <p:sldId id="3228" r:id="rId50"/>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48D5F-7E99-C357-E118-E3CF2E2FD497}" v="296" dt="2025-05-02T06:32:0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60"/>
  </p:normalViewPr>
  <p:slideViewPr>
    <p:cSldViewPr snapToGrid="0">
      <p:cViewPr varScale="1">
        <p:scale>
          <a:sx n="74" d="100"/>
          <a:sy n="74" d="100"/>
        </p:scale>
        <p:origin x="28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dirty="0" err="1">
              <a:solidFill>
                <a:schemeClr val="tx1"/>
              </a:solidFill>
              <a:latin typeface="Calibri Light" panose="020F0302020204030204"/>
            </a:rPr>
            <a:t>Assumptions</a:t>
          </a:r>
          <a:r>
            <a:rPr lang="nl-NL" b="1" dirty="0">
              <a:solidFill>
                <a:schemeClr val="tx1"/>
              </a:solidFill>
              <a:latin typeface="Calibri Light" panose="020F0302020204030204"/>
            </a:rPr>
            <a:t> &amp; </a:t>
          </a:r>
          <a:r>
            <a:rPr lang="nl-NL" b="1" dirty="0" err="1">
              <a:solidFill>
                <a:schemeClr val="tx1"/>
              </a:solidFill>
              <a:latin typeface="Calibri Light" panose="020F0302020204030204"/>
            </a:rPr>
            <a:t>risks</a:t>
          </a:r>
          <a:endParaRPr lang="nl-NL" b="1" dirty="0">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dirty="0">
              <a:solidFill>
                <a:schemeClr val="tx1"/>
              </a:solidFill>
              <a:latin typeface="Calibri Light" panose="020F0302020204030204"/>
            </a:rPr>
            <a:t>Resources/</a:t>
          </a:r>
          <a:r>
            <a:rPr lang="nl-NL" b="1" dirty="0" err="1">
              <a:solidFill>
                <a:schemeClr val="tx1"/>
              </a:solidFill>
              <a:latin typeface="Calibri Light" panose="020F0302020204030204"/>
            </a:rPr>
            <a:t>inputs</a:t>
          </a:r>
          <a:endParaRPr lang="nl-NL" b="1" dirty="0">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dirty="0" err="1">
              <a:solidFill>
                <a:schemeClr val="tx1"/>
              </a:solidFill>
              <a:latin typeface="Calibri Light" panose="020F0302020204030204"/>
            </a:rPr>
            <a:t>Activities</a:t>
          </a:r>
          <a:endParaRPr lang="nl-NL" b="1" dirty="0">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dirty="0">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dirty="0">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dirty="0">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pt>
  </dgm:ptLst>
  <dgm:cxnLst>
    <dgm:cxn modelId="{64884705-5102-403D-A567-A570CD8B2BD3}" srcId="{E3FF70F3-DB6B-41FE-A090-F3928BC29F29}" destId="{1ABE18DB-635A-4DA2-BFA3-FC5795C46D89}" srcOrd="4" destOrd="0" parTransId="{8CD2D61C-694B-4FF1-992D-660F86C6520B}" sibTransId="{3FB4E9E4-59CE-4C94-8020-93FBA5A5172E}"/>
    <dgm:cxn modelId="{33F07A13-A98B-4FDB-AD38-E891D10B30FD}" type="presOf" srcId="{D77F72A4-0993-4205-983D-D508E74B91EF}" destId="{10824083-5251-4CD2-90B6-3B1A9412E48D}"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72683B75-F8E7-4158-9292-3D4D6E1F5A1E}" srcId="{E3FF70F3-DB6B-41FE-A090-F3928BC29F29}" destId="{D77F72A4-0993-4205-983D-D508E74B91EF}" srcOrd="1" destOrd="0" parTransId="{F5B87C48-D829-4022-AA4C-9C70411987AB}" sibTransId="{A40764BE-E9A6-43BD-9651-4B1386FB2618}"/>
    <dgm:cxn modelId="{F856798A-C596-408A-8426-BC896F1B6FA1}" srcId="{E3FF70F3-DB6B-41FE-A090-F3928BC29F29}" destId="{6A79A00E-3F8D-4ECA-A2B9-D4AA236B0195}" srcOrd="0" destOrd="0" parTransId="{821202CC-99EA-472A-A2EE-F769693DC723}" sibTransId="{131BD45D-D0A4-46AF-BC5A-9D41856C1C52}"/>
    <dgm:cxn modelId="{61726FA1-8AE6-4E57-AA44-818F6DB38C73}" type="presOf" srcId="{1ABE18DB-635A-4DA2-BFA3-FC5795C46D89}" destId="{B5BAE9C6-451D-4DF3-8719-E70256F74A5C}" srcOrd="0" destOrd="0" presId="urn:microsoft.com/office/officeart/2005/8/layout/chevron1"/>
    <dgm:cxn modelId="{0CEA1AA3-1912-496A-9F64-185A0F272220}" type="presOf" srcId="{EBB12C71-66D8-4D1F-8B7D-80BB00E1F561}" destId="{68629082-C739-41D7-827B-8487852D4607}"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6F5D9DBD-F22F-440C-911D-4682B7F38461}" srcId="{E3FF70F3-DB6B-41FE-A090-F3928BC29F29}" destId="{EBB12C71-66D8-4D1F-8B7D-80BB00E1F561}" srcOrd="2" destOrd="0" parTransId="{C665461F-AA87-4DF0-9D32-4FAB0D9B8B14}" sibTransId="{D607C283-0AC5-467B-A070-9462F3447601}"/>
    <dgm:cxn modelId="{BF0D9DE6-CC26-458D-9A8C-D3D375FDB92F}" srcId="{E3FF70F3-DB6B-41FE-A090-F3928BC29F29}" destId="{98FD75D1-CC1C-4E9F-B868-0F688281A290}" srcOrd="3" destOrd="0" parTransId="{983725D1-B45F-45FD-B380-D62AA735A0A1}" sibTransId="{EB193FFD-71BF-4A87-86A9-6D383927ED16}"/>
    <dgm:cxn modelId="{518FF0FD-772A-4467-A255-83A0FA8F1934}" srcId="{E3FF70F3-DB6B-41FE-A090-F3928BC29F29}" destId="{0CEB8BBB-2C40-47E0-8E46-7284DC15B20A}" srcOrd="5" destOrd="0" parTransId="{DD4EFBDC-F0FA-40C4-B8B7-E36FCD277760}" sibTransId="{B6426D5D-1DDB-4601-B19D-C81D693275F8}"/>
    <dgm:cxn modelId="{F50399FE-F424-406A-84ED-C3AA02C13C5F}" type="presOf" srcId="{6A79A00E-3F8D-4ECA-A2B9-D4AA236B0195}" destId="{97E60FAF-0FF5-4198-AF73-0601922DEC01}" srcOrd="0" destOrd="0" presId="urn:microsoft.com/office/officeart/2005/8/layout/chevron1"/>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nl-NL" sz="1300" b="1" kern="1200" dirty="0" err="1">
              <a:solidFill>
                <a:schemeClr val="tx1"/>
              </a:solidFill>
              <a:latin typeface="Calibri Light" panose="020F0302020204030204"/>
            </a:rPr>
            <a:t>Assumptions</a:t>
          </a:r>
          <a:r>
            <a:rPr lang="nl-NL" sz="1300" b="1" kern="1200" dirty="0">
              <a:solidFill>
                <a:schemeClr val="tx1"/>
              </a:solidFill>
              <a:latin typeface="Calibri Light" panose="020F0302020204030204"/>
            </a:rPr>
            <a:t> &amp; </a:t>
          </a:r>
          <a:r>
            <a:rPr lang="nl-NL" sz="1300" b="1" kern="1200" dirty="0" err="1">
              <a:solidFill>
                <a:schemeClr val="tx1"/>
              </a:solidFill>
              <a:latin typeface="Calibri Light" panose="020F0302020204030204"/>
            </a:rPr>
            <a:t>risks</a:t>
          </a:r>
          <a:endParaRPr lang="nl-NL" sz="1300" b="1" kern="1200" dirty="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dirty="0">
              <a:solidFill>
                <a:schemeClr val="tx1"/>
              </a:solidFill>
              <a:latin typeface="Calibri Light" panose="020F0302020204030204"/>
            </a:rPr>
            <a:t>Resources/</a:t>
          </a:r>
          <a:r>
            <a:rPr lang="nl-NL" sz="1300" b="1" kern="1200" dirty="0" err="1">
              <a:solidFill>
                <a:schemeClr val="tx1"/>
              </a:solidFill>
              <a:latin typeface="Calibri Light" panose="020F0302020204030204"/>
            </a:rPr>
            <a:t>inputs</a:t>
          </a:r>
          <a:endParaRPr lang="nl-NL" sz="1300" b="1" kern="1200" dirty="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dirty="0" err="1">
              <a:solidFill>
                <a:schemeClr val="tx1"/>
              </a:solidFill>
              <a:latin typeface="Calibri Light" panose="020F0302020204030204"/>
            </a:rPr>
            <a:t>Activities</a:t>
          </a:r>
          <a:endParaRPr lang="nl-NL" sz="1300" b="1" kern="1200" dirty="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dirty="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dirty="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dirty="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06-05-25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‹N°›</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06-05-25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‹N°›</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livelihoods</a:t>
            </a:r>
          </a:p>
          <a:p>
            <a:r>
              <a:rPr lang="en-US" dirty="0"/>
              <a:t>SO: certification &amp; employment</a:t>
            </a:r>
            <a:endParaRPr lang="en-UG" dirty="0"/>
          </a:p>
        </p:txBody>
      </p:sp>
      <p:sp>
        <p:nvSpPr>
          <p:cNvPr id="4" name="Slide Number Placeholder 3"/>
          <p:cNvSpPr>
            <a:spLocks noGrp="1"/>
          </p:cNvSpPr>
          <p:nvPr>
            <p:ph type="sldNum" sz="quarter" idx="5"/>
          </p:nvPr>
        </p:nvSpPr>
        <p:spPr/>
        <p:txBody>
          <a:bodyPr/>
          <a:lstStyle/>
          <a:p>
            <a:fld id="{F24C261D-1966-411E-9C31-72BA4F47BB72}" type="slidenum">
              <a:rPr lang="fr-BE" smtClean="0"/>
              <a:t>22</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06-05-25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‹N°›</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527540"/>
            <a:ext cx="7935080" cy="1867327"/>
          </a:xfrm>
        </p:spPr>
        <p:txBody>
          <a:bodyPr>
            <a:noAutofit/>
          </a:bodyPr>
          <a:lstStyle/>
          <a:p>
            <a:r>
              <a:rPr lang="nl-BE" b="1" dirty="0">
                <a:solidFill>
                  <a:srgbClr val="C00000"/>
                </a:solidFill>
              </a:rPr>
              <a:t>Call For Proposals</a:t>
            </a:r>
            <a:br>
              <a:rPr lang="nl-BE" dirty="0">
                <a:solidFill>
                  <a:srgbClr val="C00000"/>
                </a:solidFill>
              </a:rPr>
            </a:br>
            <a:r>
              <a:rPr lang="en-US" sz="3200" dirty="0">
                <a:solidFill>
                  <a:srgbClr val="C00000"/>
                </a:solidFill>
              </a:rPr>
              <a:t>Incubation and acceleration support for green business growth</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4838375"/>
            <a:ext cx="6616513" cy="1166607"/>
          </a:xfrm>
        </p:spPr>
        <p:txBody>
          <a:bodyPr>
            <a:normAutofit/>
          </a:bodyPr>
          <a:lstStyle/>
          <a:p>
            <a:r>
              <a:rPr lang="en-US" sz="2800" dirty="0"/>
              <a:t>Information session – </a:t>
            </a:r>
            <a:r>
              <a:rPr lang="en-US" sz="2800" b="1" dirty="0"/>
              <a:t>proposal stage</a:t>
            </a:r>
            <a:endParaRPr lang="en-UG" sz="2800" b="1"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nl-BE" b="1" dirty="0">
                <a:solidFill>
                  <a:srgbClr val="C00000"/>
                </a:solidFill>
                <a:latin typeface="+mj-lt"/>
              </a:rPr>
              <a:t>Target groups RECAP</a:t>
            </a:r>
            <a:endParaRPr lang="en-US" b="1" dirty="0">
              <a:solidFill>
                <a:srgbClr val="C00000"/>
              </a:solidFill>
              <a:latin typeface="+mj-lt"/>
            </a:endParaRPr>
          </a:p>
        </p:txBody>
      </p:sp>
      <p:sp>
        <p:nvSpPr>
          <p:cNvPr id="7" name="Content Placeholder 6"/>
          <p:cNvSpPr>
            <a:spLocks noGrp="1"/>
          </p:cNvSpPr>
          <p:nvPr>
            <p:ph idx="1"/>
          </p:nvPr>
        </p:nvSpPr>
        <p:spPr>
          <a:xfrm>
            <a:off x="722811" y="1443445"/>
            <a:ext cx="11251474" cy="5257800"/>
          </a:xfrm>
        </p:spPr>
        <p:txBody>
          <a:bodyPr vert="horz" lIns="91440" tIns="45720" rIns="91440" bIns="45720" rtlCol="0" anchor="t">
            <a:normAutofit/>
          </a:bodyPr>
          <a:lstStyle/>
          <a:p>
            <a:pPr marL="0" lvl="0" indent="0">
              <a:lnSpc>
                <a:spcPct val="110000"/>
              </a:lnSpc>
              <a:buNone/>
            </a:pPr>
            <a:r>
              <a:rPr lang="en-US" sz="2400" b="1" dirty="0">
                <a:solidFill>
                  <a:srgbClr val="C00000"/>
                </a:solidFill>
                <a:ea typeface="Calibri" panose="020F0502020204030204"/>
                <a:cs typeface="Calibri" panose="020F0502020204030204"/>
              </a:rPr>
              <a:t>Young, innovative and dynamic enterprises in the Green and Circular Economy (CGE), i.e. with potential to grow/scale, and, as such, contribute to job creation.</a:t>
            </a:r>
          </a:p>
          <a:p>
            <a:pPr marL="0" lvl="0" indent="0">
              <a:lnSpc>
                <a:spcPct val="110000"/>
              </a:lnSpc>
              <a:buNone/>
            </a:pPr>
            <a:r>
              <a:rPr lang="en-US" sz="2400" b="1" dirty="0">
                <a:solidFill>
                  <a:schemeClr val="tx1">
                    <a:lumMod val="75000"/>
                    <a:lumOff val="25000"/>
                  </a:schemeClr>
                </a:solidFill>
                <a:ea typeface="Calibri" panose="020F0502020204030204"/>
                <a:cs typeface="Calibri" panose="020F0502020204030204"/>
              </a:rPr>
              <a:t>Lot 1 – Incubation: </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 Have basic proof of concept (PoC) and initiated market testing/exploration;</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 Aligned with and show the potential for </a:t>
            </a:r>
            <a:r>
              <a:rPr lang="en-US" sz="2400" b="1" dirty="0">
                <a:solidFill>
                  <a:schemeClr val="tx1">
                    <a:lumMod val="75000"/>
                    <a:lumOff val="25000"/>
                  </a:schemeClr>
                </a:solidFill>
                <a:ea typeface="Calibri" panose="020F0502020204030204"/>
                <a:cs typeface="Calibri" panose="020F0502020204030204"/>
              </a:rPr>
              <a:t>innovation</a:t>
            </a:r>
            <a:r>
              <a:rPr lang="en-US" sz="2400" dirty="0">
                <a:solidFill>
                  <a:schemeClr val="tx1">
                    <a:lumMod val="75000"/>
                    <a:lumOff val="25000"/>
                  </a:schemeClr>
                </a:solidFill>
                <a:ea typeface="Calibri" panose="020F0502020204030204"/>
                <a:cs typeface="Calibri" panose="020F0502020204030204"/>
              </a:rPr>
              <a:t> in the </a:t>
            </a:r>
            <a:r>
              <a:rPr lang="en-US" sz="2400" b="1" dirty="0">
                <a:solidFill>
                  <a:schemeClr val="tx1">
                    <a:lumMod val="75000"/>
                    <a:lumOff val="25000"/>
                  </a:schemeClr>
                </a:solidFill>
                <a:ea typeface="Calibri" panose="020F0502020204030204"/>
                <a:cs typeface="Calibri" panose="020F0502020204030204"/>
              </a:rPr>
              <a:t>GCE</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 Market-driven and demonstrating potential for scalability (even if they have not </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yet proven market viability)</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 Have a product prototype and/or are undergoing product testing or research and </a:t>
            </a:r>
          </a:p>
          <a:p>
            <a:pPr marL="0" lvl="0" indent="0">
              <a:lnSpc>
                <a:spcPct val="110000"/>
              </a:lnSpc>
              <a:buNone/>
            </a:pPr>
            <a:r>
              <a:rPr lang="en-US" sz="2400" dirty="0">
                <a:solidFill>
                  <a:schemeClr val="tx1">
                    <a:lumMod val="75000"/>
                    <a:lumOff val="25000"/>
                  </a:schemeClr>
                </a:solidFill>
                <a:ea typeface="Calibri" panose="020F0502020204030204"/>
                <a:cs typeface="Calibri" panose="020F0502020204030204"/>
              </a:rPr>
              <a:t>development and are looking to launch in the market. </a:t>
            </a:r>
            <a:endParaRPr lang="en-GB" sz="2400" u="sng" dirty="0">
              <a:solidFill>
                <a:schemeClr val="tx1">
                  <a:lumMod val="75000"/>
                  <a:lumOff val="25000"/>
                </a:schemeClr>
              </a:solidFill>
              <a:ea typeface="Calibri" panose="020F0502020204030204"/>
              <a:cs typeface="Calibri" panose="020F0502020204030204"/>
            </a:endParaRPr>
          </a:p>
        </p:txBody>
      </p:sp>
      <p:sp>
        <p:nvSpPr>
          <p:cNvPr id="5" name="Rectangle 4"/>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37668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B661-DC9C-2056-53B4-CF81D1E1B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015E0-8D75-D04C-6838-E5AD3A6F88F1}"/>
              </a:ext>
            </a:extLst>
          </p:cNvPr>
          <p:cNvSpPr>
            <a:spLocks noGrp="1"/>
          </p:cNvSpPr>
          <p:nvPr>
            <p:ph type="title"/>
          </p:nvPr>
        </p:nvSpPr>
        <p:spPr>
          <a:xfrm>
            <a:off x="1799302" y="345461"/>
            <a:ext cx="8849033" cy="1325563"/>
          </a:xfrm>
        </p:spPr>
        <p:txBody>
          <a:bodyPr/>
          <a:lstStyle/>
          <a:p>
            <a:r>
              <a:rPr lang="nl-BE" b="1" dirty="0">
                <a:solidFill>
                  <a:srgbClr val="C00000"/>
                </a:solidFill>
                <a:latin typeface="+mj-lt"/>
              </a:rPr>
              <a:t>Target groups RECAP</a:t>
            </a:r>
            <a:endParaRPr lang="en-US" b="1" dirty="0">
              <a:solidFill>
                <a:srgbClr val="C00000"/>
              </a:solidFill>
              <a:latin typeface="+mj-lt"/>
            </a:endParaRPr>
          </a:p>
        </p:txBody>
      </p:sp>
      <p:sp>
        <p:nvSpPr>
          <p:cNvPr id="7" name="Content Placeholder 6">
            <a:extLst>
              <a:ext uri="{FF2B5EF4-FFF2-40B4-BE49-F238E27FC236}">
                <a16:creationId xmlns:a16="http://schemas.microsoft.com/office/drawing/2014/main" id="{1E15D493-5004-FC40-20FA-F465AC30A226}"/>
              </a:ext>
            </a:extLst>
          </p:cNvPr>
          <p:cNvSpPr>
            <a:spLocks noGrp="1"/>
          </p:cNvSpPr>
          <p:nvPr>
            <p:ph idx="1"/>
          </p:nvPr>
        </p:nvSpPr>
        <p:spPr>
          <a:xfrm>
            <a:off x="722811" y="1443445"/>
            <a:ext cx="11251474" cy="5257800"/>
          </a:xfrm>
        </p:spPr>
        <p:txBody>
          <a:bodyPr vert="horz" lIns="91440" tIns="45720" rIns="91440" bIns="45720" rtlCol="0" anchor="t">
            <a:normAutofit lnSpcReduction="10000"/>
          </a:bodyPr>
          <a:lstStyle/>
          <a:p>
            <a:pPr marL="0" lvl="0" indent="0">
              <a:lnSpc>
                <a:spcPct val="110000"/>
              </a:lnSpc>
              <a:buNone/>
            </a:pPr>
            <a:r>
              <a:rPr lang="en-US" sz="2400" b="1" dirty="0">
                <a:solidFill>
                  <a:srgbClr val="C00000"/>
                </a:solidFill>
                <a:ea typeface="Calibri" panose="020F0502020204030204"/>
                <a:cs typeface="Calibri" panose="020F0502020204030204"/>
              </a:rPr>
              <a:t>Young, innovative and dynamic enterprises in the Green and Circular Economy (CGE), i.e. with potential to grow/scale, and, as such, contribute to job creation.</a:t>
            </a:r>
          </a:p>
          <a:p>
            <a:pPr marL="0" lvl="0" indent="0">
              <a:lnSpc>
                <a:spcPct val="110000"/>
              </a:lnSpc>
              <a:buNone/>
            </a:pPr>
            <a:r>
              <a:rPr lang="en-US" sz="2400" b="1" dirty="0">
                <a:solidFill>
                  <a:schemeClr val="tx1">
                    <a:lumMod val="75000"/>
                    <a:lumOff val="25000"/>
                  </a:schemeClr>
                </a:solidFill>
                <a:ea typeface="Calibri" panose="020F0502020204030204"/>
                <a:cs typeface="Calibri" panose="020F0502020204030204"/>
              </a:rPr>
              <a:t>Lot 2 – Acceleration: </a:t>
            </a:r>
          </a:p>
          <a:p>
            <a:pPr lvl="0">
              <a:lnSpc>
                <a:spcPct val="110000"/>
              </a:lnSpc>
              <a:buFontTx/>
              <a:buChar char="-"/>
            </a:pPr>
            <a:r>
              <a:rPr lang="en-US" sz="2400" dirty="0">
                <a:solidFill>
                  <a:schemeClr val="tx1">
                    <a:lumMod val="75000"/>
                    <a:lumOff val="25000"/>
                  </a:schemeClr>
                </a:solidFill>
                <a:ea typeface="Calibri" panose="020F0502020204030204"/>
                <a:cs typeface="Calibri" panose="020F0502020204030204"/>
              </a:rPr>
              <a:t>Have a market-ready solution and are looking to scale their solution; Validated MVP</a:t>
            </a:r>
          </a:p>
          <a:p>
            <a:pPr>
              <a:lnSpc>
                <a:spcPct val="110000"/>
              </a:lnSpc>
              <a:buFontTx/>
              <a:buChar char="-"/>
            </a:pPr>
            <a:r>
              <a:rPr lang="en-US" sz="2400" dirty="0">
                <a:solidFill>
                  <a:schemeClr val="tx1">
                    <a:lumMod val="75000"/>
                    <a:lumOff val="25000"/>
                  </a:schemeClr>
                </a:solidFill>
                <a:ea typeface="Calibri" panose="020F0502020204030204"/>
                <a:cs typeface="Calibri" panose="020F0502020204030204"/>
              </a:rPr>
              <a:t>Aligned with and show the potential for </a:t>
            </a:r>
            <a:r>
              <a:rPr lang="en-US" sz="2400" b="1" dirty="0">
                <a:solidFill>
                  <a:schemeClr val="tx1">
                    <a:lumMod val="75000"/>
                    <a:lumOff val="25000"/>
                  </a:schemeClr>
                </a:solidFill>
                <a:ea typeface="Calibri" panose="020F0502020204030204"/>
                <a:cs typeface="Calibri" panose="020F0502020204030204"/>
              </a:rPr>
              <a:t>innovation</a:t>
            </a:r>
            <a:r>
              <a:rPr lang="en-US" sz="2400" dirty="0">
                <a:solidFill>
                  <a:schemeClr val="tx1">
                    <a:lumMod val="75000"/>
                    <a:lumOff val="25000"/>
                  </a:schemeClr>
                </a:solidFill>
                <a:ea typeface="Calibri" panose="020F0502020204030204"/>
                <a:cs typeface="Calibri" panose="020F0502020204030204"/>
              </a:rPr>
              <a:t> in the </a:t>
            </a:r>
            <a:r>
              <a:rPr lang="en-US" sz="2400" b="1" dirty="0">
                <a:solidFill>
                  <a:schemeClr val="tx1">
                    <a:lumMod val="75000"/>
                    <a:lumOff val="25000"/>
                  </a:schemeClr>
                </a:solidFill>
                <a:ea typeface="Calibri" panose="020F0502020204030204"/>
                <a:cs typeface="Calibri" panose="020F0502020204030204"/>
              </a:rPr>
              <a:t>GCE</a:t>
            </a:r>
          </a:p>
          <a:p>
            <a:pPr lvl="0">
              <a:lnSpc>
                <a:spcPct val="110000"/>
              </a:lnSpc>
              <a:buFontTx/>
              <a:buChar char="-"/>
            </a:pPr>
            <a:r>
              <a:rPr lang="en-US" sz="2400" dirty="0">
                <a:solidFill>
                  <a:schemeClr val="tx1">
                    <a:lumMod val="75000"/>
                    <a:lumOff val="25000"/>
                  </a:schemeClr>
                </a:solidFill>
                <a:ea typeface="Calibri" panose="020F0502020204030204"/>
                <a:cs typeface="Calibri" panose="020F0502020204030204"/>
              </a:rPr>
              <a:t>Demonstrate market traction, such as revenue, customer acquisition, strategic </a:t>
            </a:r>
          </a:p>
          <a:p>
            <a:pPr lvl="0">
              <a:lnSpc>
                <a:spcPct val="110000"/>
              </a:lnSpc>
              <a:buFontTx/>
              <a:buChar char="-"/>
            </a:pPr>
            <a:r>
              <a:rPr lang="en-US" sz="2400" dirty="0">
                <a:solidFill>
                  <a:schemeClr val="tx1">
                    <a:lumMod val="75000"/>
                    <a:lumOff val="25000"/>
                  </a:schemeClr>
                </a:solidFill>
                <a:ea typeface="Calibri" panose="020F0502020204030204"/>
                <a:cs typeface="Calibri" panose="020F0502020204030204"/>
              </a:rPr>
              <a:t>Partnerships, financial sustainability and showing readiness for scaling regionally or globally;</a:t>
            </a:r>
          </a:p>
          <a:p>
            <a:pPr lvl="0">
              <a:lnSpc>
                <a:spcPct val="110000"/>
              </a:lnSpc>
              <a:buFontTx/>
              <a:buChar char="-"/>
            </a:pPr>
            <a:r>
              <a:rPr lang="en-US" sz="2400" dirty="0">
                <a:solidFill>
                  <a:schemeClr val="tx1">
                    <a:lumMod val="75000"/>
                    <a:lumOff val="25000"/>
                  </a:schemeClr>
                </a:solidFill>
                <a:ea typeface="Calibri" panose="020F0502020204030204"/>
                <a:cs typeface="Calibri" panose="020F0502020204030204"/>
              </a:rPr>
              <a:t>Demonstrate growth realized, in terms of number of staff and a minimum annual turnover of 20,000 EUR;</a:t>
            </a:r>
          </a:p>
          <a:p>
            <a:pPr lvl="0">
              <a:lnSpc>
                <a:spcPct val="110000"/>
              </a:lnSpc>
              <a:buFontTx/>
              <a:buChar char="-"/>
            </a:pPr>
            <a:r>
              <a:rPr lang="en-US" sz="2400" dirty="0">
                <a:solidFill>
                  <a:schemeClr val="tx1">
                    <a:lumMod val="75000"/>
                    <a:lumOff val="25000"/>
                  </a:schemeClr>
                </a:solidFill>
                <a:ea typeface="Calibri" panose="020F0502020204030204"/>
                <a:cs typeface="Calibri" panose="020F0502020204030204"/>
              </a:rPr>
              <a:t>Motivated and committed teams</a:t>
            </a:r>
            <a:endParaRPr lang="en-GB" sz="2400" dirty="0">
              <a:solidFill>
                <a:schemeClr val="tx1">
                  <a:lumMod val="75000"/>
                  <a:lumOff val="25000"/>
                </a:schemeClr>
              </a:solidFill>
              <a:ea typeface="Calibri" panose="020F0502020204030204"/>
              <a:cs typeface="Calibri" panose="020F0502020204030204"/>
            </a:endParaRPr>
          </a:p>
        </p:txBody>
      </p:sp>
      <p:sp>
        <p:nvSpPr>
          <p:cNvPr id="5" name="Rectangle 4">
            <a:extLst>
              <a:ext uri="{FF2B5EF4-FFF2-40B4-BE49-F238E27FC236}">
                <a16:creationId xmlns:a16="http://schemas.microsoft.com/office/drawing/2014/main" id="{9C30E0DB-C070-3460-3726-92A3F4037F98}"/>
              </a:ext>
            </a:extLst>
          </p:cNvPr>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8457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97934" y="1510157"/>
            <a:ext cx="11624734" cy="5280110"/>
          </a:xfrm>
        </p:spPr>
        <p:txBody>
          <a:bodyPr>
            <a:normAutofit/>
          </a:bodyPr>
          <a:lstStyle/>
          <a:p>
            <a:r>
              <a:rPr lang="nl-BE" b="1" dirty="0"/>
              <a:t>Detail/elaborate </a:t>
            </a:r>
            <a:r>
              <a:rPr lang="nl-BE" b="1" dirty="0">
                <a:solidFill>
                  <a:srgbClr val="C00000"/>
                </a:solidFill>
              </a:rPr>
              <a:t>approaches/methodology </a:t>
            </a:r>
            <a:r>
              <a:rPr lang="nl-BE" dirty="0"/>
              <a:t>of different elements of the action (what, who, how, how long etc)</a:t>
            </a:r>
          </a:p>
          <a:p>
            <a:r>
              <a:rPr lang="nl-BE" dirty="0"/>
              <a:t>Clarifying approaches to develop/scale </a:t>
            </a:r>
            <a:r>
              <a:rPr lang="nl-BE" b="1" dirty="0">
                <a:solidFill>
                  <a:srgbClr val="C00000"/>
                </a:solidFill>
              </a:rPr>
              <a:t>market driven </a:t>
            </a:r>
            <a:r>
              <a:rPr lang="nl-BE" dirty="0"/>
              <a:t>solutions and </a:t>
            </a:r>
            <a:r>
              <a:rPr lang="nl-BE" b="1" dirty="0">
                <a:solidFill>
                  <a:srgbClr val="C00000"/>
                </a:solidFill>
              </a:rPr>
              <a:t>innovations</a:t>
            </a:r>
          </a:p>
          <a:p>
            <a:r>
              <a:rPr lang="nl-BE" dirty="0">
                <a:solidFill>
                  <a:schemeClr val="tx1">
                    <a:lumMod val="75000"/>
                    <a:lumOff val="25000"/>
                  </a:schemeClr>
                </a:solidFill>
              </a:rPr>
              <a:t>Approaches to clearly demonstrate </a:t>
            </a:r>
            <a:r>
              <a:rPr lang="nl-BE" b="1" dirty="0">
                <a:solidFill>
                  <a:srgbClr val="C00000"/>
                </a:solidFill>
              </a:rPr>
              <a:t>relevance of technical assistance </a:t>
            </a:r>
            <a:r>
              <a:rPr lang="nl-BE" dirty="0">
                <a:solidFill>
                  <a:schemeClr val="tx1">
                    <a:lumMod val="75000"/>
                    <a:lumOff val="25000"/>
                  </a:schemeClr>
                </a:solidFill>
              </a:rPr>
              <a:t>to the </a:t>
            </a:r>
            <a:r>
              <a:rPr lang="nl-BE" b="1" dirty="0">
                <a:solidFill>
                  <a:schemeClr val="tx1">
                    <a:lumMod val="75000"/>
                    <a:lumOff val="25000"/>
                  </a:schemeClr>
                </a:solidFill>
              </a:rPr>
              <a:t>specific needs of the target group</a:t>
            </a:r>
            <a:r>
              <a:rPr lang="nl-BE" dirty="0">
                <a:solidFill>
                  <a:schemeClr val="tx1">
                    <a:lumMod val="75000"/>
                    <a:lumOff val="25000"/>
                  </a:schemeClr>
                </a:solidFill>
              </a:rPr>
              <a:t> (incubation vs acceleration support needs, needs for scaling innovations, addressing barriers specific to GCE start-ups, customized access to finance strategies etc)</a:t>
            </a:r>
          </a:p>
          <a:p>
            <a:r>
              <a:rPr lang="nl-BE" dirty="0">
                <a:solidFill>
                  <a:schemeClr val="tx1">
                    <a:lumMod val="75000"/>
                    <a:lumOff val="25000"/>
                  </a:schemeClr>
                </a:solidFill>
              </a:rPr>
              <a:t>Holistic approaches to </a:t>
            </a:r>
            <a:r>
              <a:rPr lang="nl-BE" b="1" dirty="0">
                <a:solidFill>
                  <a:srgbClr val="C00000"/>
                </a:solidFill>
              </a:rPr>
              <a:t>market access </a:t>
            </a:r>
            <a:r>
              <a:rPr lang="nl-BE" dirty="0">
                <a:solidFill>
                  <a:schemeClr val="tx1">
                    <a:lumMod val="75000"/>
                    <a:lumOff val="25000"/>
                  </a:schemeClr>
                </a:solidFill>
              </a:rPr>
              <a:t>(market entry, entry in new markets, sales partnerships etc)</a:t>
            </a:r>
          </a:p>
          <a:p>
            <a:r>
              <a:rPr lang="nl-BE" dirty="0">
                <a:solidFill>
                  <a:schemeClr val="tx1">
                    <a:lumMod val="75000"/>
                    <a:lumOff val="25000"/>
                  </a:schemeClr>
                </a:solidFill>
              </a:rPr>
              <a:t>Lot 1: attention for market/customer validation</a:t>
            </a:r>
          </a:p>
          <a:p>
            <a:endParaRPr lang="en-GB" b="1" dirty="0">
              <a:solidFill>
                <a:srgbClr val="C00000"/>
              </a:solidFill>
            </a:endParaRPr>
          </a:p>
        </p:txBody>
      </p:sp>
    </p:spTree>
    <p:extLst>
      <p:ext uri="{BB962C8B-B14F-4D97-AF65-F5344CB8AC3E}">
        <p14:creationId xmlns:p14="http://schemas.microsoft.com/office/powerpoint/2010/main" val="73934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a:normAutofit/>
          </a:bodyPr>
          <a:lstStyle/>
          <a:p>
            <a:r>
              <a:rPr lang="en-US" dirty="0"/>
              <a:t>Attention for strategies to promote </a:t>
            </a:r>
            <a:r>
              <a:rPr lang="en-US" b="1" i="1" dirty="0">
                <a:solidFill>
                  <a:srgbClr val="C00000"/>
                </a:solidFill>
              </a:rPr>
              <a:t>decent</a:t>
            </a:r>
            <a:r>
              <a:rPr lang="en-US" b="1" dirty="0">
                <a:solidFill>
                  <a:srgbClr val="C00000"/>
                </a:solidFill>
              </a:rPr>
              <a:t> job creation </a:t>
            </a:r>
            <a:r>
              <a:rPr lang="en-US" dirty="0"/>
              <a:t>and </a:t>
            </a:r>
            <a:r>
              <a:rPr lang="en-US" b="1" dirty="0">
                <a:solidFill>
                  <a:srgbClr val="C00000"/>
                </a:solidFill>
              </a:rPr>
              <a:t>inclusion</a:t>
            </a:r>
            <a:endParaRPr lang="nl-BE" b="1" dirty="0">
              <a:solidFill>
                <a:srgbClr val="C00000"/>
              </a:solidFill>
            </a:endParaRPr>
          </a:p>
          <a:p>
            <a:r>
              <a:rPr lang="nl-BE" dirty="0"/>
              <a:t>Clarify clearly the </a:t>
            </a:r>
            <a:r>
              <a:rPr lang="nl-BE" b="1" dirty="0"/>
              <a:t>role of (and/or engagement with) each stakeholder </a:t>
            </a:r>
            <a:r>
              <a:rPr lang="nl-BE" dirty="0"/>
              <a:t>in implementation:</a:t>
            </a:r>
          </a:p>
          <a:p>
            <a:pPr lvl="1"/>
            <a:r>
              <a:rPr lang="nl-BE" dirty="0"/>
              <a:t>applicant, any co-applicant(s), any sub-grantee, any associate </a:t>
            </a:r>
          </a:p>
          <a:p>
            <a:pPr lvl="1"/>
            <a:r>
              <a:rPr lang="nl-BE" dirty="0"/>
              <a:t>External stakeholders: community, local govt, private sector</a:t>
            </a:r>
          </a:p>
          <a:p>
            <a:r>
              <a:rPr lang="nl-BE" dirty="0"/>
              <a:t>Ensure </a:t>
            </a:r>
            <a:r>
              <a:rPr lang="nl-BE" b="1" dirty="0">
                <a:solidFill>
                  <a:srgbClr val="C00000"/>
                </a:solidFill>
              </a:rPr>
              <a:t>Logical flow </a:t>
            </a:r>
            <a:r>
              <a:rPr lang="nl-BE" dirty="0"/>
              <a:t>between activities &amp;  structuring between different phases (eg. Inception, baseline, implementation, end-line)</a:t>
            </a:r>
            <a:r>
              <a:rPr lang="nl-BE" b="1" dirty="0">
                <a:solidFill>
                  <a:srgbClr val="C00000"/>
                </a:solidFill>
              </a:rPr>
              <a:t> </a:t>
            </a:r>
          </a:p>
          <a:p>
            <a:r>
              <a:rPr lang="nl-BE" dirty="0"/>
              <a:t>Ensure 100% </a:t>
            </a:r>
            <a:r>
              <a:rPr lang="nl-BE" b="1" dirty="0">
                <a:solidFill>
                  <a:srgbClr val="C00000"/>
                </a:solidFill>
              </a:rPr>
              <a:t>alignment of structure </a:t>
            </a:r>
            <a:r>
              <a:rPr lang="nl-BE" dirty="0"/>
              <a:t>between </a:t>
            </a:r>
            <a:r>
              <a:rPr lang="nl-BE" b="1" dirty="0"/>
              <a:t>narrative, activity plan, budget &amp; logframe</a:t>
            </a:r>
            <a:endParaRPr lang="en-GB" b="1" dirty="0"/>
          </a:p>
        </p:txBody>
      </p:sp>
    </p:spTree>
    <p:extLst>
      <p:ext uri="{BB962C8B-B14F-4D97-AF65-F5344CB8AC3E}">
        <p14:creationId xmlns:p14="http://schemas.microsoft.com/office/powerpoint/2010/main" val="238452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637789" cy="998707"/>
          </a:xfrm>
        </p:spPr>
        <p:txBody>
          <a:bodyPr/>
          <a:lstStyle/>
          <a:p>
            <a:r>
              <a:rPr lang="fr-BE" b="1" dirty="0">
                <a:solidFill>
                  <a:srgbClr val="C00000"/>
                </a:solidFill>
              </a:rPr>
              <a:t>3b. </a:t>
            </a:r>
            <a:r>
              <a:rPr lang="fr-BE" sz="3600" b="1" dirty="0" err="1">
                <a:solidFill>
                  <a:srgbClr val="C00000"/>
                </a:solidFill>
              </a:rPr>
              <a:t>Sub-grants</a:t>
            </a:r>
            <a:r>
              <a:rPr lang="fr-BE" sz="3600" b="1" dirty="0">
                <a:solidFill>
                  <a:srgbClr val="C00000"/>
                </a:solidFill>
              </a:rPr>
              <a:t> to </a:t>
            </a:r>
            <a:r>
              <a:rPr lang="fr-BE" sz="3600" b="1" dirty="0" err="1">
                <a:solidFill>
                  <a:srgbClr val="C00000"/>
                </a:solidFill>
              </a:rPr>
              <a:t>sub-recipients</a:t>
            </a:r>
            <a:r>
              <a:rPr lang="fr-BE" sz="3600" b="1" dirty="0">
                <a:solidFill>
                  <a:srgbClr val="C00000"/>
                </a:solidFill>
              </a:rPr>
              <a:t> (</a:t>
            </a:r>
            <a:r>
              <a:rPr lang="fr-BE" sz="3600" b="1" dirty="0" err="1">
                <a:solidFill>
                  <a:srgbClr val="C00000"/>
                </a:solidFill>
              </a:rPr>
              <a:t>optional</a:t>
            </a:r>
            <a:r>
              <a:rPr lang="fr-BE" sz="3600" b="1" dirty="0">
                <a:solidFill>
                  <a:srgbClr val="C00000"/>
                </a:solidFill>
              </a:rPr>
              <a:t>)</a:t>
            </a:r>
            <a:endParaRPr lang="en-US" sz="2800" b="1" dirty="0">
              <a:solidFill>
                <a:srgbClr val="C00000"/>
              </a:solidFill>
            </a:endParaRPr>
          </a:p>
        </p:txBody>
      </p:sp>
      <p:sp>
        <p:nvSpPr>
          <p:cNvPr id="7" name="Content Placeholder 6"/>
          <p:cNvSpPr>
            <a:spLocks noGrp="1"/>
          </p:cNvSpPr>
          <p:nvPr>
            <p:ph idx="1"/>
          </p:nvPr>
        </p:nvSpPr>
        <p:spPr>
          <a:xfrm>
            <a:off x="1088136" y="1344168"/>
            <a:ext cx="10544703" cy="5257800"/>
          </a:xfrm>
        </p:spPr>
        <p:txBody>
          <a:bodyPr>
            <a:normAutofit/>
          </a:bodyPr>
          <a:lstStyle/>
          <a:p>
            <a:pPr marL="0" indent="0">
              <a:buNone/>
            </a:pPr>
            <a:endParaRPr lang="en-US" sz="2400" b="0" i="0" u="none" strike="noStrike" baseline="0" dirty="0">
              <a:solidFill>
                <a:schemeClr val="tx1"/>
              </a:solidFill>
            </a:endParaRPr>
          </a:p>
          <a:p>
            <a:r>
              <a:rPr lang="en-US" sz="3200" b="0" i="0" u="none" strike="noStrike" baseline="0" dirty="0">
                <a:solidFill>
                  <a:schemeClr val="tx1"/>
                </a:solidFill>
              </a:rPr>
              <a:t>Restricted to </a:t>
            </a:r>
            <a:r>
              <a:rPr lang="en-US" sz="3200" b="1" i="0" u="none" strike="noStrike" baseline="0" dirty="0">
                <a:solidFill>
                  <a:schemeClr val="tx1"/>
                </a:solidFill>
              </a:rPr>
              <a:t>specific categories </a:t>
            </a:r>
            <a:r>
              <a:rPr lang="en-US" sz="3200" b="0" i="0" u="none" strike="noStrike" baseline="0" dirty="0">
                <a:solidFill>
                  <a:schemeClr val="tx1"/>
                </a:solidFill>
              </a:rPr>
              <a:t>(other categories </a:t>
            </a:r>
            <a:r>
              <a:rPr lang="en-US" sz="3200" b="0" i="0" u="none" strike="noStrike" baseline="0" dirty="0">
                <a:solidFill>
                  <a:schemeClr val="tx1"/>
                </a:solidFill>
                <a:sym typeface="Wingdings" panose="05000000000000000000" pitchFamily="2" charset="2"/>
              </a:rPr>
              <a:t> inadmissible)</a:t>
            </a:r>
            <a:endParaRPr lang="en-US" sz="3200" b="0" i="0" u="none" strike="noStrike" baseline="0" dirty="0">
              <a:solidFill>
                <a:schemeClr val="tx1"/>
              </a:solidFill>
            </a:endParaRPr>
          </a:p>
          <a:p>
            <a:pPr marL="0" indent="0" algn="l">
              <a:buNone/>
            </a:pPr>
            <a:r>
              <a:rPr lang="en-US" sz="3200" dirty="0">
                <a:solidFill>
                  <a:schemeClr val="tx1"/>
                </a:solidFill>
              </a:rPr>
              <a:t>Lot 1 – Incubation : Seed grants</a:t>
            </a:r>
          </a:p>
          <a:p>
            <a:pPr marL="0" indent="0" algn="l">
              <a:buNone/>
            </a:pPr>
            <a:r>
              <a:rPr lang="en-US" sz="3200" b="0" i="0" u="none" strike="noStrike" baseline="0" dirty="0">
                <a:solidFill>
                  <a:schemeClr val="tx1"/>
                </a:solidFill>
              </a:rPr>
              <a:t>Lot 2 – Acceleration : matching grants or loan-matching grants</a:t>
            </a:r>
          </a:p>
          <a:p>
            <a:pPr marL="0" indent="0" algn="l">
              <a:buNone/>
            </a:pPr>
            <a:endParaRPr lang="en-US" sz="1800" b="0" i="0" u="none" strike="noStrike" baseline="0" dirty="0">
              <a:solidFill>
                <a:schemeClr val="tx1"/>
              </a:solidFill>
              <a:latin typeface="Georgia" panose="02040502050405020303" pitchFamily="18" charset="0"/>
            </a:endParaRPr>
          </a:p>
          <a:p>
            <a:r>
              <a:rPr lang="en-US" sz="3200" dirty="0">
                <a:solidFill>
                  <a:schemeClr val="tx1"/>
                </a:solidFill>
              </a:rPr>
              <a:t>Restricted to conditions per category</a:t>
            </a:r>
            <a:endParaRPr lang="en-US" sz="3200" b="0" i="0" u="none" strike="noStrike" baseline="0" dirty="0">
              <a:solidFill>
                <a:schemeClr val="tx1"/>
              </a:solidFill>
            </a:endParaRPr>
          </a:p>
          <a:p>
            <a:endParaRPr lang="en-US" sz="1800" b="0" i="0" u="none" strike="noStrike" baseline="0" dirty="0">
              <a:solidFill>
                <a:srgbClr val="000000"/>
              </a:solidFill>
              <a:latin typeface="Georgia" panose="02040502050405020303" pitchFamily="18" charset="0"/>
            </a:endParaRPr>
          </a:p>
          <a:p>
            <a:pPr marL="457200" lvl="1" indent="0">
              <a:buNone/>
            </a:pPr>
            <a:endParaRPr lang="en-US" b="1" dirty="0">
              <a:solidFill>
                <a:schemeClr val="tx1">
                  <a:lumMod val="75000"/>
                  <a:lumOff val="25000"/>
                </a:schemeClr>
              </a:solidFill>
            </a:endParaRPr>
          </a:p>
          <a:p>
            <a:pPr marL="0" indent="0">
              <a:buNone/>
            </a:pPr>
            <a:endParaRPr lang="en-US" i="1"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637789" cy="907267"/>
          </a:xfrm>
        </p:spPr>
        <p:txBody>
          <a:bodyPr/>
          <a:lstStyle/>
          <a:p>
            <a:r>
              <a:rPr lang="fr-BE" b="1" dirty="0">
                <a:solidFill>
                  <a:srgbClr val="C00000"/>
                </a:solidFill>
              </a:rPr>
              <a:t>3b. </a:t>
            </a:r>
            <a:r>
              <a:rPr lang="fr-BE" sz="3600" b="1" dirty="0" err="1">
                <a:solidFill>
                  <a:srgbClr val="C00000"/>
                </a:solidFill>
              </a:rPr>
              <a:t>Sub-grants</a:t>
            </a:r>
            <a:r>
              <a:rPr lang="fr-BE" sz="3600" b="1" dirty="0">
                <a:solidFill>
                  <a:srgbClr val="C00000"/>
                </a:solidFill>
              </a:rPr>
              <a:t> to </a:t>
            </a:r>
            <a:r>
              <a:rPr lang="fr-BE" sz="3600" b="1" dirty="0" err="1">
                <a:solidFill>
                  <a:srgbClr val="C00000"/>
                </a:solidFill>
              </a:rPr>
              <a:t>sub-recipients</a:t>
            </a:r>
            <a:r>
              <a:rPr lang="fr-BE" sz="3600" b="1" dirty="0">
                <a:solidFill>
                  <a:srgbClr val="C00000"/>
                </a:solidFill>
              </a:rPr>
              <a:t> </a:t>
            </a:r>
            <a:endParaRPr lang="en-US" sz="2800" b="1" dirty="0">
              <a:solidFill>
                <a:srgbClr val="C00000"/>
              </a:solidFill>
            </a:endParaRPr>
          </a:p>
        </p:txBody>
      </p:sp>
      <p:sp>
        <p:nvSpPr>
          <p:cNvPr id="7" name="Content Placeholder 6"/>
          <p:cNvSpPr>
            <a:spLocks noGrp="1"/>
          </p:cNvSpPr>
          <p:nvPr>
            <p:ph idx="1"/>
          </p:nvPr>
        </p:nvSpPr>
        <p:spPr>
          <a:xfrm>
            <a:off x="1860358" y="1465937"/>
            <a:ext cx="9397577" cy="4779415"/>
          </a:xfrm>
        </p:spPr>
        <p:txBody>
          <a:bodyPr vert="horz" lIns="91440" tIns="45720" rIns="91440" bIns="45720" rtlCol="0" anchor="t">
            <a:normAutofit fontScale="92500" lnSpcReduction="20000"/>
          </a:bodyPr>
          <a:lstStyle/>
          <a:p>
            <a:pPr marL="267970" indent="-267970"/>
            <a:r>
              <a:rPr lang="en-US" dirty="0"/>
              <a:t>Applicants selected to go to 2</a:t>
            </a:r>
            <a:r>
              <a:rPr lang="en-US" baseline="30000" dirty="0"/>
              <a:t>nd</a:t>
            </a:r>
            <a:r>
              <a:rPr lang="en-US" dirty="0"/>
              <a:t>/proposal stage  need to elaborate:</a:t>
            </a:r>
            <a:endParaRPr lang="nl-NL" dirty="0"/>
          </a:p>
          <a:p>
            <a:pPr marL="267970" indent="-267970" algn="l"/>
            <a:endParaRPr lang="en-GB" sz="2600" b="0" i="0"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1. The description of the objectives and results to be achieved with these sub- grants, the fundamental principles, the key concepts, the mechanisms, the actors and their role in the management process;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2. The criteria and modalities for the allocation of grants, accessibility conditions sub-beneficiaries, conditions for the admissibility of sub-projects, eligibility conditions for activities, costs and expenses;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3. The procedures for examining and awarding applications;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4. The maximum amount that can be allocated by sub-beneficiary;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5. The terms of contractualization with the sub-beneficiary;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6. The procedures and modalities for disbursing resources;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7. The procedures and modalities for technical and financial monitoring; </a:t>
            </a:r>
            <a:endParaRPr lang="en-US" sz="2300" b="0" i="1" u="none" strike="noStrike" baseline="0" dirty="0">
              <a:solidFill>
                <a:srgbClr val="000000"/>
              </a:solidFill>
              <a:ea typeface="Calibri" panose="020F0502020204030204"/>
              <a:cs typeface="Calibri" panose="020F0502020204030204"/>
            </a:endParaRPr>
          </a:p>
          <a:p>
            <a:pPr marL="360045" lvl="1" indent="0">
              <a:buNone/>
            </a:pPr>
            <a:r>
              <a:rPr lang="en-US" sz="2300" b="0" i="1" u="none" strike="noStrike" baseline="0" dirty="0">
                <a:solidFill>
                  <a:srgbClr val="000000"/>
                </a:solidFill>
              </a:rPr>
              <a:t>8. The procedures and modalities of control. </a:t>
            </a:r>
            <a:endParaRPr lang="en-US" sz="2300" i="1" dirty="0">
              <a:solidFill>
                <a:srgbClr val="000000"/>
              </a:solidFill>
              <a:ea typeface="Calibri" panose="020F0502020204030204"/>
              <a:cs typeface="Calibri" panose="020F0502020204030204"/>
            </a:endParaRPr>
          </a:p>
          <a:p>
            <a:pPr marL="360045" lvl="1" indent="0">
              <a:buNone/>
            </a:pPr>
            <a:endParaRPr lang="en-US" sz="2300" i="1" dirty="0">
              <a:solidFill>
                <a:srgbClr val="000000"/>
              </a:solidFill>
              <a:ea typeface="Calibri" panose="020F0502020204030204"/>
              <a:cs typeface="Calibri" panose="020F0502020204030204"/>
            </a:endParaRPr>
          </a:p>
          <a:p>
            <a:pPr marL="360045" lvl="1" indent="0">
              <a:buNone/>
            </a:pPr>
            <a:r>
              <a:rPr lang="en-US" sz="2300" b="1" i="1" dirty="0">
                <a:solidFill>
                  <a:srgbClr val="C00000"/>
                </a:solidFill>
                <a:ea typeface="Calibri" panose="020F0502020204030204"/>
                <a:cs typeface="Calibri" panose="020F0502020204030204"/>
              </a:rPr>
              <a:t>Make sure to clarify clearly all 8 points!</a:t>
            </a:r>
            <a:endParaRPr lang="en-US" b="1" dirty="0">
              <a:solidFill>
                <a:srgbClr val="C00000"/>
              </a:solidFill>
            </a:endParaRPr>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09966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D2A7-5416-8D2D-063C-F3D5149B7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4ECC0-BB10-E17B-450B-5930C0662D6E}"/>
              </a:ext>
            </a:extLst>
          </p:cNvPr>
          <p:cNvSpPr>
            <a:spLocks noGrp="1"/>
          </p:cNvSpPr>
          <p:nvPr>
            <p:ph type="title"/>
          </p:nvPr>
        </p:nvSpPr>
        <p:spPr>
          <a:xfrm>
            <a:off x="1799302" y="345461"/>
            <a:ext cx="8637789" cy="998707"/>
          </a:xfrm>
        </p:spPr>
        <p:txBody>
          <a:bodyPr>
            <a:normAutofit fontScale="90000"/>
          </a:bodyPr>
          <a:lstStyle/>
          <a:p>
            <a:r>
              <a:rPr lang="fr-BE" b="1">
                <a:solidFill>
                  <a:srgbClr val="C00000"/>
                </a:solidFill>
              </a:rPr>
              <a:t>3b. </a:t>
            </a:r>
            <a:r>
              <a:rPr lang="fr-BE" sz="3600" b="1">
                <a:solidFill>
                  <a:srgbClr val="C00000"/>
                </a:solidFill>
              </a:rPr>
              <a:t>Conditions </a:t>
            </a:r>
            <a:r>
              <a:rPr lang="fr-BE" sz="3600" b="1" err="1">
                <a:solidFill>
                  <a:srgbClr val="C00000"/>
                </a:solidFill>
              </a:rPr>
              <a:t>sub-grants</a:t>
            </a:r>
            <a:r>
              <a:rPr lang="fr-BE" sz="3600" b="1">
                <a:solidFill>
                  <a:srgbClr val="C00000"/>
                </a:solidFill>
              </a:rPr>
              <a:t> lot 1  =  </a:t>
            </a:r>
            <a:r>
              <a:rPr lang="fr-BE" sz="3600" b="1" err="1">
                <a:solidFill>
                  <a:srgbClr val="C00000"/>
                </a:solidFill>
              </a:rPr>
              <a:t>Seed</a:t>
            </a:r>
            <a:r>
              <a:rPr lang="fr-BE" sz="3600" b="1">
                <a:solidFill>
                  <a:srgbClr val="C00000"/>
                </a:solidFill>
              </a:rPr>
              <a:t> </a:t>
            </a:r>
            <a:r>
              <a:rPr lang="fr-BE" sz="3600" b="1" err="1">
                <a:solidFill>
                  <a:srgbClr val="C00000"/>
                </a:solidFill>
              </a:rPr>
              <a:t>grants</a:t>
            </a:r>
            <a:endParaRPr lang="en-US" sz="2800" b="1">
              <a:solidFill>
                <a:srgbClr val="C00000"/>
              </a:solidFill>
            </a:endParaRPr>
          </a:p>
        </p:txBody>
      </p:sp>
      <p:sp>
        <p:nvSpPr>
          <p:cNvPr id="7" name="Content Placeholder 6">
            <a:extLst>
              <a:ext uri="{FF2B5EF4-FFF2-40B4-BE49-F238E27FC236}">
                <a16:creationId xmlns:a16="http://schemas.microsoft.com/office/drawing/2014/main" id="{52B62FAF-5A3C-F79A-3FE5-0570CD20FC99}"/>
              </a:ext>
            </a:extLst>
          </p:cNvPr>
          <p:cNvSpPr>
            <a:spLocks noGrp="1"/>
          </p:cNvSpPr>
          <p:nvPr>
            <p:ph idx="1"/>
          </p:nvPr>
        </p:nvSpPr>
        <p:spPr>
          <a:xfrm>
            <a:off x="1088136" y="1344168"/>
            <a:ext cx="10544703" cy="5257800"/>
          </a:xfrm>
        </p:spPr>
        <p:txBody>
          <a:bodyPr>
            <a:normAutofit lnSpcReduction="10000"/>
          </a:bodyPr>
          <a:lstStyle/>
          <a:p>
            <a:r>
              <a:rPr lang="en-US" sz="3000" b="1" i="0" u="none" strike="noStrike" baseline="0">
                <a:solidFill>
                  <a:schemeClr val="tx1"/>
                </a:solidFill>
              </a:rPr>
              <a:t>Maximum 30% </a:t>
            </a:r>
            <a:r>
              <a:rPr lang="en-US" sz="3000" b="0" i="0" u="none" strike="noStrike" baseline="0">
                <a:solidFill>
                  <a:srgbClr val="000000"/>
                </a:solidFill>
              </a:rPr>
              <a:t>of the total budget of the action</a:t>
            </a:r>
          </a:p>
          <a:p>
            <a:r>
              <a:rPr lang="en-US" sz="3000" b="0" i="0" u="none" strike="noStrike" baseline="0">
                <a:solidFill>
                  <a:srgbClr val="000000"/>
                </a:solidFill>
              </a:rPr>
              <a:t>Max </a:t>
            </a:r>
            <a:r>
              <a:rPr lang="en-US" sz="3000" b="1" i="0" u="none" strike="noStrike" baseline="0">
                <a:solidFill>
                  <a:srgbClr val="000000"/>
                </a:solidFill>
              </a:rPr>
              <a:t>EUR 5000 </a:t>
            </a:r>
            <a:r>
              <a:rPr lang="en-US" sz="3000" b="0" i="0" u="none" strike="noStrike" baseline="0">
                <a:solidFill>
                  <a:srgbClr val="000000"/>
                </a:solidFill>
              </a:rPr>
              <a:t>per selected enterprise; </a:t>
            </a:r>
          </a:p>
          <a:p>
            <a:r>
              <a:rPr lang="en-US" sz="3000" b="0" i="0" u="none" strike="noStrike" baseline="0">
                <a:solidFill>
                  <a:srgbClr val="000000"/>
                </a:solidFill>
              </a:rPr>
              <a:t>Any seed grants must be </a:t>
            </a:r>
            <a:r>
              <a:rPr lang="en-US" sz="3000" b="1" i="0" u="none" strike="noStrike" baseline="0">
                <a:solidFill>
                  <a:srgbClr val="000000"/>
                </a:solidFill>
              </a:rPr>
              <a:t>non-refundable</a:t>
            </a:r>
            <a:r>
              <a:rPr lang="en-US" sz="3000" b="0" i="0" u="none" strike="noStrike" baseline="0">
                <a:solidFill>
                  <a:srgbClr val="000000"/>
                </a:solidFill>
              </a:rPr>
              <a:t>; </a:t>
            </a:r>
          </a:p>
          <a:p>
            <a:pPr algn="l"/>
            <a:r>
              <a:rPr lang="en-US" sz="3000">
                <a:solidFill>
                  <a:srgbClr val="000000"/>
                </a:solidFill>
              </a:rPr>
              <a:t>S</a:t>
            </a:r>
            <a:r>
              <a:rPr lang="en-US" sz="3000" b="0" i="0" u="none" strike="noStrike" baseline="0">
                <a:solidFill>
                  <a:srgbClr val="000000"/>
                </a:solidFill>
              </a:rPr>
              <a:t>upported enterprises must have successfully completed the incubation </a:t>
            </a:r>
            <a:r>
              <a:rPr lang="en-US" sz="3000" b="0" i="0" u="none" strike="noStrike" baseline="0" err="1">
                <a:solidFill>
                  <a:srgbClr val="000000"/>
                </a:solidFill>
              </a:rPr>
              <a:t>programme</a:t>
            </a:r>
            <a:r>
              <a:rPr lang="en-US" sz="3000" b="0" i="0" u="none" strike="noStrike" baseline="0">
                <a:solidFill>
                  <a:srgbClr val="000000"/>
                </a:solidFill>
              </a:rPr>
              <a:t> organized under the action and developed/refined the necessary documents as defined and guided by the applicant (</a:t>
            </a:r>
            <a:r>
              <a:rPr lang="en-US" sz="3000" b="0" i="0" u="none" strike="noStrike" baseline="0" err="1">
                <a:solidFill>
                  <a:srgbClr val="000000"/>
                </a:solidFill>
              </a:rPr>
              <a:t>eg.</a:t>
            </a:r>
            <a:r>
              <a:rPr lang="en-US" sz="3000" b="0" i="0" u="none" strike="noStrike" baseline="0">
                <a:solidFill>
                  <a:srgbClr val="000000"/>
                </a:solidFill>
              </a:rPr>
              <a:t> business plans, investments proposals, financial projections, ...);</a:t>
            </a:r>
            <a:endParaRPr lang="en-UG" sz="3000" b="0" i="0" u="none" strike="noStrike" baseline="0">
              <a:solidFill>
                <a:srgbClr val="000000"/>
              </a:solidFill>
            </a:endParaRPr>
          </a:p>
          <a:p>
            <a:r>
              <a:rPr lang="en-US" sz="3000" b="0" i="0" u="none" strike="noStrike" baseline="0">
                <a:solidFill>
                  <a:srgbClr val="000000"/>
                </a:solidFill>
              </a:rPr>
              <a:t>Approval of seed grants for supported businesses will be done by </a:t>
            </a:r>
            <a:r>
              <a:rPr lang="en-US" sz="3000" b="1" i="0" u="none" strike="noStrike" baseline="0">
                <a:solidFill>
                  <a:srgbClr val="000000"/>
                </a:solidFill>
              </a:rPr>
              <a:t>a selection committee </a:t>
            </a:r>
            <a:r>
              <a:rPr lang="en-US" sz="3000" b="0" i="0" u="none" strike="noStrike" baseline="0">
                <a:solidFill>
                  <a:srgbClr val="000000"/>
                </a:solidFill>
              </a:rPr>
              <a:t>which is to include </a:t>
            </a:r>
            <a:r>
              <a:rPr lang="en-US" sz="3000" b="1" i="0" u="none" strike="noStrike" baseline="0">
                <a:solidFill>
                  <a:srgbClr val="000000"/>
                </a:solidFill>
              </a:rPr>
              <a:t>representatives of </a:t>
            </a:r>
            <a:r>
              <a:rPr lang="en-US" sz="3000" b="1" i="0" u="none" strike="noStrike" baseline="0" err="1">
                <a:solidFill>
                  <a:srgbClr val="000000"/>
                </a:solidFill>
              </a:rPr>
              <a:t>Enabel</a:t>
            </a:r>
            <a:r>
              <a:rPr lang="en-US" sz="3000" b="0" i="0" u="none" strike="noStrike" baseline="0">
                <a:solidFill>
                  <a:srgbClr val="000000"/>
                </a:solidFill>
              </a:rPr>
              <a:t>, and by applying key selection/awarding criteria (competitive)</a:t>
            </a:r>
          </a:p>
          <a:p>
            <a:pPr algn="l"/>
            <a:endParaRPr lang="en-US" sz="1800" b="0" i="0" u="none" strike="noStrike" baseline="0">
              <a:solidFill>
                <a:srgbClr val="000000"/>
              </a:solidFill>
              <a:latin typeface="Georgia" panose="02040502050405020303" pitchFamily="18" charset="0"/>
            </a:endParaRP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457200" lvl="1" indent="0">
              <a:buNone/>
            </a:pPr>
            <a:endParaRPr lang="en-US" b="1">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358743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B10F2-6AA9-13D5-303D-1E3B2085E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5D787-BF00-0CE0-CF44-8EFC622DC7F8}"/>
              </a:ext>
            </a:extLst>
          </p:cNvPr>
          <p:cNvSpPr>
            <a:spLocks noGrp="1"/>
          </p:cNvSpPr>
          <p:nvPr>
            <p:ph type="title"/>
          </p:nvPr>
        </p:nvSpPr>
        <p:spPr>
          <a:xfrm>
            <a:off x="1799302" y="345461"/>
            <a:ext cx="8637789" cy="998707"/>
          </a:xfrm>
        </p:spPr>
        <p:txBody>
          <a:bodyPr>
            <a:normAutofit fontScale="90000"/>
          </a:bodyPr>
          <a:lstStyle/>
          <a:p>
            <a:r>
              <a:rPr lang="fr-BE" b="1">
                <a:solidFill>
                  <a:srgbClr val="C00000"/>
                </a:solidFill>
              </a:rPr>
              <a:t>3b. </a:t>
            </a:r>
            <a:r>
              <a:rPr lang="fr-BE" sz="3600" b="1">
                <a:solidFill>
                  <a:srgbClr val="C00000"/>
                </a:solidFill>
              </a:rPr>
              <a:t>Conditions </a:t>
            </a:r>
            <a:r>
              <a:rPr lang="fr-BE" sz="3600" b="1" err="1">
                <a:solidFill>
                  <a:srgbClr val="C00000"/>
                </a:solidFill>
              </a:rPr>
              <a:t>sub-grants</a:t>
            </a:r>
            <a:r>
              <a:rPr lang="fr-BE" sz="3600" b="1">
                <a:solidFill>
                  <a:srgbClr val="C00000"/>
                </a:solidFill>
              </a:rPr>
              <a:t> lot 1  =  </a:t>
            </a:r>
            <a:r>
              <a:rPr lang="fr-BE" sz="3600" b="1" err="1">
                <a:solidFill>
                  <a:srgbClr val="C00000"/>
                </a:solidFill>
              </a:rPr>
              <a:t>Seed</a:t>
            </a:r>
            <a:r>
              <a:rPr lang="fr-BE" sz="3600" b="1">
                <a:solidFill>
                  <a:srgbClr val="C00000"/>
                </a:solidFill>
              </a:rPr>
              <a:t> </a:t>
            </a:r>
            <a:r>
              <a:rPr lang="fr-BE" sz="3600" b="1" err="1">
                <a:solidFill>
                  <a:srgbClr val="C00000"/>
                </a:solidFill>
              </a:rPr>
              <a:t>grants</a:t>
            </a:r>
            <a:endParaRPr lang="en-US" sz="2800" b="1">
              <a:solidFill>
                <a:srgbClr val="C00000"/>
              </a:solidFill>
            </a:endParaRPr>
          </a:p>
        </p:txBody>
      </p:sp>
      <p:sp>
        <p:nvSpPr>
          <p:cNvPr id="7" name="Content Placeholder 6">
            <a:extLst>
              <a:ext uri="{FF2B5EF4-FFF2-40B4-BE49-F238E27FC236}">
                <a16:creationId xmlns:a16="http://schemas.microsoft.com/office/drawing/2014/main" id="{0B50E149-A50B-659E-19F6-538302503DAC}"/>
              </a:ext>
            </a:extLst>
          </p:cNvPr>
          <p:cNvSpPr>
            <a:spLocks noGrp="1"/>
          </p:cNvSpPr>
          <p:nvPr>
            <p:ph idx="1"/>
          </p:nvPr>
        </p:nvSpPr>
        <p:spPr>
          <a:xfrm>
            <a:off x="1088136" y="1344168"/>
            <a:ext cx="10544703" cy="5257800"/>
          </a:xfrm>
        </p:spPr>
        <p:txBody>
          <a:bodyPr>
            <a:normAutofit/>
          </a:bodyPr>
          <a:lstStyle/>
          <a:p>
            <a:pPr marL="0" indent="0">
              <a:buNone/>
            </a:pPr>
            <a:r>
              <a:rPr lang="nl-BE" sz="2400" b="1" i="1" u="none" strike="noStrike" baseline="0">
                <a:solidFill>
                  <a:schemeClr val="tx1"/>
                </a:solidFill>
              </a:rPr>
              <a:t>Eligible costs for seed grants:</a:t>
            </a:r>
          </a:p>
          <a:p>
            <a:pPr lvl="1"/>
            <a:r>
              <a:rPr lang="en-US" i="0" u="none" strike="noStrike" baseline="0">
                <a:solidFill>
                  <a:srgbClr val="404040"/>
                </a:solidFill>
              </a:rPr>
              <a:t>Business set-up costs (equipment, raw materials, working capital </a:t>
            </a:r>
            <a:r>
              <a:rPr lang="en-US" i="0" u="none" strike="noStrike" baseline="0" err="1">
                <a:solidFill>
                  <a:srgbClr val="404040"/>
                </a:solidFill>
              </a:rPr>
              <a:t>etc</a:t>
            </a:r>
            <a:r>
              <a:rPr lang="en-US">
                <a:solidFill>
                  <a:srgbClr val="404040"/>
                </a:solidFill>
              </a:rPr>
              <a:t>)</a:t>
            </a:r>
            <a:endParaRPr lang="en-US" i="0" u="none" strike="noStrike" baseline="0">
              <a:solidFill>
                <a:srgbClr val="000000"/>
              </a:solidFill>
            </a:endParaRPr>
          </a:p>
          <a:p>
            <a:pPr lvl="1"/>
            <a:r>
              <a:rPr lang="en-US" i="0" u="none" strike="noStrike" baseline="0">
                <a:solidFill>
                  <a:srgbClr val="404040"/>
                </a:solidFill>
              </a:rPr>
              <a:t>Marketing, market research and market testing activities; </a:t>
            </a:r>
          </a:p>
          <a:p>
            <a:pPr lvl="1"/>
            <a:r>
              <a:rPr lang="en-US" i="0" u="none" strike="noStrike" baseline="0">
                <a:solidFill>
                  <a:srgbClr val="404040"/>
                </a:solidFill>
              </a:rPr>
              <a:t>Technology adoption;</a:t>
            </a:r>
          </a:p>
          <a:p>
            <a:pPr lvl="1"/>
            <a:r>
              <a:rPr lang="en-US" i="0" u="none" strike="noStrike" baseline="0">
                <a:solidFill>
                  <a:srgbClr val="404040"/>
                </a:solidFill>
              </a:rPr>
              <a:t>Product research and development activities; </a:t>
            </a:r>
          </a:p>
          <a:p>
            <a:pPr lvl="1"/>
            <a:r>
              <a:rPr lang="en-US" i="0" u="none" strike="noStrike" baseline="0">
                <a:solidFill>
                  <a:srgbClr val="404040"/>
                </a:solidFill>
              </a:rPr>
              <a:t>Compliance with legal and regularity requirements (costs for legal services to secure licenses, product or service copy rights, product certifications, licenses and permits to operate legally); </a:t>
            </a:r>
            <a:endParaRPr lang="en-US" i="0" u="none" strike="noStrike" baseline="0">
              <a:solidFill>
                <a:srgbClr val="000000"/>
              </a:solidFill>
            </a:endParaRPr>
          </a:p>
          <a:p>
            <a:pPr lvl="1"/>
            <a:r>
              <a:rPr lang="en-US" i="0" u="none" strike="noStrike" baseline="0">
                <a:solidFill>
                  <a:srgbClr val="404040"/>
                </a:solidFill>
              </a:rPr>
              <a:t>Fundraising costs such as travel costs to investor events in preparation for investment readiness; </a:t>
            </a:r>
          </a:p>
          <a:p>
            <a:pPr lvl="1"/>
            <a:r>
              <a:rPr lang="en-US" i="0" u="none" strike="noStrike" baseline="0">
                <a:solidFill>
                  <a:srgbClr val="404040"/>
                </a:solidFill>
              </a:rPr>
              <a:t>Other activities that are be linked to the launch and growth of an enterprise. </a:t>
            </a:r>
            <a:endParaRPr lang="en-US" i="0" u="none" strike="noStrike" baseline="0">
              <a:solidFill>
                <a:srgbClr val="000000"/>
              </a:solidFill>
            </a:endParaRPr>
          </a:p>
          <a:p>
            <a:pPr lvl="1"/>
            <a:r>
              <a:rPr lang="en-US" b="0" i="0" u="none" strike="noStrike" baseline="0">
                <a:solidFill>
                  <a:srgbClr val="C00000"/>
                </a:solidFill>
              </a:rPr>
              <a:t>Non-business-related costs (e.g. personal expenses or assets) and repayment of existing debts or loans cannot be eligible for seed funding. </a:t>
            </a:r>
            <a:endParaRPr lang="en-US" b="0" i="0" u="none" strike="noStrike" baseline="0">
              <a:solidFill>
                <a:srgbClr val="000000"/>
              </a:solidFill>
            </a:endParaRPr>
          </a:p>
          <a:p>
            <a:pPr marL="0" indent="0">
              <a:buNone/>
            </a:pPr>
            <a:endParaRPr lang="en-US" sz="1400" b="0" i="0" u="none" strike="noStrike" baseline="0">
              <a:solidFill>
                <a:srgbClr val="000000"/>
              </a:solidFill>
              <a:latin typeface="Georgia" panose="02040502050405020303" pitchFamily="18" charset="0"/>
            </a:endParaRP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457200" lvl="1" indent="0">
              <a:buNone/>
            </a:pPr>
            <a:endParaRPr lang="en-US" b="1">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20596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B9B2A-74DE-D9DF-8D9C-2A1769B29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586B3-5F1A-EFAD-6CBA-92A0DF3EC741}"/>
              </a:ext>
            </a:extLst>
          </p:cNvPr>
          <p:cNvSpPr>
            <a:spLocks noGrp="1"/>
          </p:cNvSpPr>
          <p:nvPr>
            <p:ph type="title"/>
          </p:nvPr>
        </p:nvSpPr>
        <p:spPr>
          <a:xfrm>
            <a:off x="1799302" y="345461"/>
            <a:ext cx="8637789" cy="998707"/>
          </a:xfrm>
        </p:spPr>
        <p:txBody>
          <a:bodyPr>
            <a:normAutofit fontScale="90000"/>
          </a:bodyPr>
          <a:lstStyle/>
          <a:p>
            <a:r>
              <a:rPr lang="fr-BE" b="1">
                <a:solidFill>
                  <a:srgbClr val="C00000"/>
                </a:solidFill>
              </a:rPr>
              <a:t>3b. </a:t>
            </a:r>
            <a:r>
              <a:rPr lang="fr-BE" sz="3600" b="1">
                <a:solidFill>
                  <a:srgbClr val="C00000"/>
                </a:solidFill>
              </a:rPr>
              <a:t>Conditions </a:t>
            </a:r>
            <a:r>
              <a:rPr lang="fr-BE" sz="3600" b="1" err="1">
                <a:solidFill>
                  <a:srgbClr val="C00000"/>
                </a:solidFill>
              </a:rPr>
              <a:t>sub-grants</a:t>
            </a:r>
            <a:r>
              <a:rPr lang="fr-BE" sz="3600" b="1">
                <a:solidFill>
                  <a:srgbClr val="C00000"/>
                </a:solidFill>
              </a:rPr>
              <a:t> lot 2  - </a:t>
            </a:r>
            <a:r>
              <a:rPr lang="fr-BE" sz="3600" b="1" err="1">
                <a:solidFill>
                  <a:srgbClr val="C00000"/>
                </a:solidFill>
              </a:rPr>
              <a:t>Acceleration</a:t>
            </a:r>
            <a:endParaRPr lang="en-US" sz="2800" b="1">
              <a:solidFill>
                <a:srgbClr val="C00000"/>
              </a:solidFill>
            </a:endParaRPr>
          </a:p>
        </p:txBody>
      </p:sp>
      <p:sp>
        <p:nvSpPr>
          <p:cNvPr id="7" name="Content Placeholder 6">
            <a:extLst>
              <a:ext uri="{FF2B5EF4-FFF2-40B4-BE49-F238E27FC236}">
                <a16:creationId xmlns:a16="http://schemas.microsoft.com/office/drawing/2014/main" id="{DA74A3A2-5094-1ED2-9791-D45A96E3B29D}"/>
              </a:ext>
            </a:extLst>
          </p:cNvPr>
          <p:cNvSpPr>
            <a:spLocks noGrp="1"/>
          </p:cNvSpPr>
          <p:nvPr>
            <p:ph idx="1"/>
          </p:nvPr>
        </p:nvSpPr>
        <p:spPr>
          <a:xfrm>
            <a:off x="1088136" y="1344168"/>
            <a:ext cx="10544703" cy="5257800"/>
          </a:xfrm>
        </p:spPr>
        <p:txBody>
          <a:bodyPr>
            <a:normAutofit fontScale="92500" lnSpcReduction="20000"/>
          </a:bodyPr>
          <a:lstStyle/>
          <a:p>
            <a:r>
              <a:rPr lang="en-US" sz="3600" b="1">
                <a:solidFill>
                  <a:srgbClr val="C00000"/>
                </a:solidFill>
                <a:latin typeface="Calibri" panose="020F0502020204030204" pitchFamily="34" charset="0"/>
                <a:ea typeface="Calibri" panose="020F0502020204030204" pitchFamily="34" charset="0"/>
                <a:cs typeface="Calibri" panose="020F0502020204030204" pitchFamily="34" charset="0"/>
              </a:rPr>
              <a:t>M</a:t>
            </a:r>
            <a:r>
              <a:rPr lang="en-US" sz="3600" b="1" u="none" strike="noStrike" baseline="0">
                <a:solidFill>
                  <a:srgbClr val="C00000"/>
                </a:solidFill>
                <a:latin typeface="Calibri" panose="020F0502020204030204" pitchFamily="34" charset="0"/>
                <a:ea typeface="Calibri" panose="020F0502020204030204" pitchFamily="34" charset="0"/>
                <a:cs typeface="Calibri" panose="020F0502020204030204" pitchFamily="34" charset="0"/>
              </a:rPr>
              <a:t>atching grants </a:t>
            </a:r>
            <a:r>
              <a:rPr lang="en-US" sz="36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to enterprises supported under the action</a:t>
            </a:r>
          </a:p>
          <a:p>
            <a:pPr lvl="1"/>
            <a:r>
              <a:rPr lang="en-US" sz="3200">
                <a:solidFill>
                  <a:srgbClr val="000000"/>
                </a:solidFill>
                <a:latin typeface="Calibri" panose="020F0502020204030204" pitchFamily="34" charset="0"/>
                <a:ea typeface="Calibri" panose="020F0502020204030204" pitchFamily="34" charset="0"/>
                <a:cs typeface="Calibri" panose="020F0502020204030204" pitchFamily="34" charset="0"/>
              </a:rPr>
              <a:t>Eligible e</a:t>
            </a:r>
            <a:r>
              <a:rPr lang="en-US" sz="32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nterprises must </a:t>
            </a:r>
            <a:r>
              <a:rPr lang="en-US" sz="32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contribute a minimum of 50% of the </a:t>
            </a:r>
            <a:r>
              <a:rPr lang="en-US" sz="3200">
                <a:solidFill>
                  <a:srgbClr val="404040"/>
                </a:solidFill>
                <a:latin typeface="Calibri" panose="020F0502020204030204" pitchFamily="34" charset="0"/>
                <a:ea typeface="Calibri" panose="020F0502020204030204" pitchFamily="34" charset="0"/>
                <a:cs typeface="Calibri" panose="020F0502020204030204" pitchFamily="34" charset="0"/>
              </a:rPr>
              <a:t>required investment (</a:t>
            </a:r>
            <a:r>
              <a:rPr lang="en-US" sz="32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1:1 ratio);</a:t>
            </a:r>
            <a:endParaRPr lang="en-US" sz="32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600">
                <a:solidFill>
                  <a:srgbClr val="000000"/>
                </a:solidFill>
                <a:latin typeface="Calibri" panose="020F0502020204030204" pitchFamily="34" charset="0"/>
                <a:ea typeface="Calibri" panose="020F0502020204030204" pitchFamily="34" charset="0"/>
                <a:cs typeface="Calibri" panose="020F0502020204030204" pitchFamily="34" charset="0"/>
              </a:rPr>
              <a:t>AND/OR</a:t>
            </a:r>
            <a:r>
              <a:rPr lang="en-US" sz="36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en-US" sz="3600" b="1">
                <a:solidFill>
                  <a:srgbClr val="C00000"/>
                </a:solidFill>
                <a:latin typeface="Calibri" panose="020F0502020204030204" pitchFamily="34" charset="0"/>
                <a:ea typeface="Calibri" panose="020F0502020204030204" pitchFamily="34" charset="0"/>
                <a:cs typeface="Calibri" panose="020F0502020204030204" pitchFamily="34" charset="0"/>
              </a:rPr>
              <a:t>L</a:t>
            </a:r>
            <a:r>
              <a:rPr lang="en-US" sz="3600" b="1" u="none" strike="noStrike" baseline="0">
                <a:solidFill>
                  <a:srgbClr val="C00000"/>
                </a:solidFill>
                <a:latin typeface="Calibri" panose="020F0502020204030204" pitchFamily="34" charset="0"/>
                <a:ea typeface="Calibri" panose="020F0502020204030204" pitchFamily="34" charset="0"/>
                <a:cs typeface="Calibri" panose="020F0502020204030204" pitchFamily="34" charset="0"/>
              </a:rPr>
              <a:t>oan-matching grants </a:t>
            </a:r>
            <a:r>
              <a:rPr lang="en-US" sz="36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to financiers providing credit to the enterprises supported under the action to repay a % of the loan</a:t>
            </a:r>
          </a:p>
          <a:p>
            <a:pPr lvl="1"/>
            <a:r>
              <a:rPr lang="en-US" sz="3200" b="0" i="0" u="sng"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new</a:t>
            </a:r>
            <a:r>
              <a:rPr lang="en-US" sz="32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and regulated loan/investment during participation in the acceleration for investments linked to growth strategy. </a:t>
            </a:r>
          </a:p>
          <a:p>
            <a:pPr lvl="1"/>
            <a:r>
              <a:rPr lang="en-US" sz="32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Loan-matching grants cannot exceed 30% of the loan amount raised by an enterprise (and cannot exceed EUR 30,000). </a:t>
            </a:r>
          </a:p>
          <a:p>
            <a:pPr lvl="1"/>
            <a:r>
              <a:rPr lang="en-US" sz="32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To be paid to the financier (as a formalized re-imbursement on the borrower account).</a:t>
            </a:r>
            <a:endParaRPr lang="en-US" sz="32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endParaRPr lang="en-US" sz="3200" b="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b="0" i="0" u="none" strike="noStrike" baseline="0">
              <a:solidFill>
                <a:srgbClr val="000000"/>
              </a:solidFill>
              <a:latin typeface="Georgia" panose="02040502050405020303" pitchFamily="18" charset="0"/>
            </a:endParaRPr>
          </a:p>
          <a:p>
            <a:pPr marL="457200" lvl="1" indent="0">
              <a:buNone/>
            </a:pPr>
            <a:endParaRPr lang="en-US" b="1">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258282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42CD-3B2C-DD4E-1AA8-F78DE8E05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17445-9FDA-D1DD-5627-469F55D10821}"/>
              </a:ext>
            </a:extLst>
          </p:cNvPr>
          <p:cNvSpPr>
            <a:spLocks noGrp="1"/>
          </p:cNvSpPr>
          <p:nvPr>
            <p:ph type="title"/>
          </p:nvPr>
        </p:nvSpPr>
        <p:spPr>
          <a:xfrm>
            <a:off x="1799302" y="345461"/>
            <a:ext cx="8637789" cy="998707"/>
          </a:xfrm>
        </p:spPr>
        <p:txBody>
          <a:bodyPr/>
          <a:lstStyle/>
          <a:p>
            <a:r>
              <a:rPr lang="fr-BE" b="1">
                <a:solidFill>
                  <a:srgbClr val="C00000"/>
                </a:solidFill>
              </a:rPr>
              <a:t>3b. </a:t>
            </a:r>
            <a:r>
              <a:rPr lang="fr-BE" sz="3200" b="1">
                <a:solidFill>
                  <a:srgbClr val="C00000"/>
                </a:solidFill>
              </a:rPr>
              <a:t>Conditions </a:t>
            </a:r>
            <a:r>
              <a:rPr lang="fr-BE" sz="3200" b="1" err="1">
                <a:solidFill>
                  <a:srgbClr val="C00000"/>
                </a:solidFill>
              </a:rPr>
              <a:t>sub-grants</a:t>
            </a:r>
            <a:r>
              <a:rPr lang="fr-BE" sz="3200" b="1">
                <a:solidFill>
                  <a:srgbClr val="C00000"/>
                </a:solidFill>
              </a:rPr>
              <a:t> lot 2  - </a:t>
            </a:r>
            <a:r>
              <a:rPr lang="fr-BE" sz="3200" b="1" err="1">
                <a:solidFill>
                  <a:srgbClr val="C00000"/>
                </a:solidFill>
              </a:rPr>
              <a:t>Acceleration</a:t>
            </a:r>
            <a:endParaRPr lang="en-US" sz="2800" b="1">
              <a:solidFill>
                <a:srgbClr val="C00000"/>
              </a:solidFill>
            </a:endParaRPr>
          </a:p>
        </p:txBody>
      </p:sp>
      <p:sp>
        <p:nvSpPr>
          <p:cNvPr id="7" name="Content Placeholder 6">
            <a:extLst>
              <a:ext uri="{FF2B5EF4-FFF2-40B4-BE49-F238E27FC236}">
                <a16:creationId xmlns:a16="http://schemas.microsoft.com/office/drawing/2014/main" id="{77C52BA6-29F0-E44C-6FD1-0EED332F2B13}"/>
              </a:ext>
            </a:extLst>
          </p:cNvPr>
          <p:cNvSpPr>
            <a:spLocks noGrp="1"/>
          </p:cNvSpPr>
          <p:nvPr>
            <p:ph idx="1"/>
          </p:nvPr>
        </p:nvSpPr>
        <p:spPr>
          <a:xfrm>
            <a:off x="1088136" y="1344168"/>
            <a:ext cx="10544703" cy="5257800"/>
          </a:xfrm>
        </p:spPr>
        <p:txBody>
          <a:bodyPr>
            <a:normAutofit/>
          </a:bodyPr>
          <a:lstStyle/>
          <a:p>
            <a:r>
              <a:rPr lang="en-US" sz="2600" b="1" i="0" u="none" strike="noStrike" baseline="0">
                <a:solidFill>
                  <a:schemeClr val="tx1"/>
                </a:solidFill>
              </a:rPr>
              <a:t>Maximum 40% </a:t>
            </a:r>
            <a:r>
              <a:rPr lang="en-US" sz="2600" b="0" i="0" u="none" strike="noStrike" baseline="0">
                <a:solidFill>
                  <a:srgbClr val="000000"/>
                </a:solidFill>
              </a:rPr>
              <a:t>of the total budget of the action</a:t>
            </a:r>
          </a:p>
          <a:p>
            <a:r>
              <a:rPr lang="en-US" sz="2600" b="0" i="0" u="none" strike="noStrike" baseline="0">
                <a:solidFill>
                  <a:srgbClr val="000000"/>
                </a:solidFill>
              </a:rPr>
              <a:t>Max </a:t>
            </a:r>
            <a:r>
              <a:rPr lang="en-US" sz="2600" b="1" i="0" u="none" strike="noStrike" baseline="0">
                <a:solidFill>
                  <a:srgbClr val="000000"/>
                </a:solidFill>
              </a:rPr>
              <a:t>EUR 30,000 </a:t>
            </a:r>
            <a:r>
              <a:rPr lang="en-US" sz="2600" b="0" i="0" u="none" strike="noStrike" baseline="0">
                <a:solidFill>
                  <a:srgbClr val="000000"/>
                </a:solidFill>
              </a:rPr>
              <a:t>per selected enterprise; </a:t>
            </a:r>
          </a:p>
          <a:p>
            <a:r>
              <a:rPr lang="en-US" sz="2600" b="0" i="0" u="none" strike="noStrike" baseline="0">
                <a:solidFill>
                  <a:srgbClr val="000000"/>
                </a:solidFill>
              </a:rPr>
              <a:t>Any matching grants or loan-matching grants must be </a:t>
            </a:r>
            <a:r>
              <a:rPr lang="en-US" sz="2600" b="1" i="0" u="none" strike="noStrike" baseline="0">
                <a:solidFill>
                  <a:srgbClr val="000000"/>
                </a:solidFill>
              </a:rPr>
              <a:t>non-refundable</a:t>
            </a:r>
            <a:r>
              <a:rPr lang="en-US" sz="2600" b="0" i="0" u="none" strike="noStrike" baseline="0">
                <a:solidFill>
                  <a:srgbClr val="000000"/>
                </a:solidFill>
              </a:rPr>
              <a:t>;</a:t>
            </a:r>
          </a:p>
          <a:p>
            <a:r>
              <a:rPr lang="en-US" sz="2800" b="0" i="0" u="none" strike="noStrike" baseline="0">
                <a:solidFill>
                  <a:srgbClr val="000000"/>
                </a:solidFill>
              </a:rPr>
              <a:t>Approval of (loan-)matching grants for supported businesses will be done by </a:t>
            </a:r>
            <a:r>
              <a:rPr lang="en-US" sz="2800" b="1" i="0" u="none" strike="noStrike" baseline="0">
                <a:solidFill>
                  <a:srgbClr val="000000"/>
                </a:solidFill>
              </a:rPr>
              <a:t>a selection committee </a:t>
            </a:r>
            <a:r>
              <a:rPr lang="en-US" sz="2800" b="0" i="0" u="none" strike="noStrike" baseline="0">
                <a:solidFill>
                  <a:srgbClr val="000000"/>
                </a:solidFill>
              </a:rPr>
              <a:t>which is to include </a:t>
            </a:r>
            <a:r>
              <a:rPr lang="en-US" sz="2800" b="1" i="0" u="none" strike="noStrike" baseline="0">
                <a:solidFill>
                  <a:srgbClr val="000000"/>
                </a:solidFill>
              </a:rPr>
              <a:t>representatives of </a:t>
            </a:r>
            <a:r>
              <a:rPr lang="en-US" sz="2800" b="1" i="0" u="none" strike="noStrike" baseline="0" err="1">
                <a:solidFill>
                  <a:srgbClr val="000000"/>
                </a:solidFill>
              </a:rPr>
              <a:t>Enabel</a:t>
            </a:r>
            <a:r>
              <a:rPr lang="en-US" sz="2800" b="0" i="0" u="none" strike="noStrike" baseline="0">
                <a:solidFill>
                  <a:srgbClr val="000000"/>
                </a:solidFill>
              </a:rPr>
              <a:t>, and by applying key selection/awarding criteria</a:t>
            </a:r>
          </a:p>
          <a:p>
            <a:endParaRPr lang="en-GB" sz="1800" b="0" i="0" u="none" strike="noStrike" baseline="0">
              <a:solidFill>
                <a:srgbClr val="000000"/>
              </a:solidFill>
              <a:latin typeface="Georgia" panose="02040502050405020303" pitchFamily="18" charset="0"/>
            </a:endParaRPr>
          </a:p>
          <a:p>
            <a:pPr algn="l"/>
            <a:endParaRPr lang="en-UG" sz="1800" b="0" i="0" u="none" strike="noStrike" baseline="0">
              <a:solidFill>
                <a:srgbClr val="000000"/>
              </a:solidFill>
              <a:latin typeface="Georgia" panose="02040502050405020303" pitchFamily="18" charset="0"/>
            </a:endParaRP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457200" lvl="1" indent="0">
              <a:buNone/>
            </a:pPr>
            <a:endParaRPr lang="en-US" b="1">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34117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latin typeface="+mj-lt"/>
              </a:rPr>
              <a:t>Presentation</a:t>
            </a:r>
            <a:r>
              <a:rPr lang="fr-BE" b="1" dirty="0">
                <a:solidFill>
                  <a:srgbClr val="C00000"/>
                </a:solidFill>
                <a:latin typeface="+mj-lt"/>
              </a:rPr>
              <a:t> </a:t>
            </a:r>
            <a:r>
              <a:rPr lang="fr-BE" b="1" dirty="0" err="1">
                <a:solidFill>
                  <a:srgbClr val="C00000"/>
                </a:solidFill>
                <a:latin typeface="+mj-lt"/>
              </a:rPr>
              <a:t>outline</a:t>
            </a:r>
            <a:endParaRPr lang="en-US" b="1" dirty="0">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dirty="0"/>
              <a:t>Introduction &amp; objectives - RECAP of the </a:t>
            </a:r>
            <a:r>
              <a:rPr lang="en-US" dirty="0" err="1"/>
              <a:t>CfP</a:t>
            </a:r>
            <a:r>
              <a:rPr lang="en-US" dirty="0"/>
              <a:t> </a:t>
            </a:r>
            <a:endParaRPr lang="en-US" sz="2400" dirty="0"/>
          </a:p>
          <a:p>
            <a:pPr marL="514350" indent="-514350">
              <a:buFont typeface="+mj-lt"/>
              <a:buAutoNum type="arabicPeriod"/>
            </a:pPr>
            <a:r>
              <a:rPr lang="en-GB" dirty="0"/>
              <a:t>Concept note selection process summary </a:t>
            </a:r>
            <a:endParaRPr lang="en-GB" sz="2400" dirty="0"/>
          </a:p>
          <a:p>
            <a:pPr marL="514350" indent="-514350">
              <a:buFont typeface="+mj-lt"/>
              <a:buAutoNum type="arabicPeriod"/>
            </a:pPr>
            <a:r>
              <a:rPr lang="en-US" dirty="0">
                <a:ea typeface="+mn-lt"/>
                <a:cs typeface="+mn-lt"/>
              </a:rPr>
              <a:t>Proposal template </a:t>
            </a:r>
          </a:p>
          <a:p>
            <a:pPr marL="874712" lvl="1" indent="-514350">
              <a:buFont typeface="+mj-lt"/>
              <a:buAutoNum type="alphaLcParenR"/>
            </a:pPr>
            <a:r>
              <a:rPr lang="en-GB" dirty="0">
                <a:ea typeface="+mn-lt"/>
                <a:cs typeface="+mn-lt"/>
              </a:rPr>
              <a:t>Annex A; part B, proposal </a:t>
            </a:r>
          </a:p>
          <a:p>
            <a:pPr marL="874712" lvl="1" indent="-514350">
              <a:buFont typeface="+mj-lt"/>
              <a:buAutoNum type="alphaLcParenR"/>
            </a:pPr>
            <a:r>
              <a:rPr lang="en-GB" dirty="0">
                <a:ea typeface="+mn-lt"/>
                <a:cs typeface="+mn-lt"/>
              </a:rPr>
              <a:t>M&amp;E logical framework, Indicators </a:t>
            </a:r>
          </a:p>
          <a:p>
            <a:pPr marL="874712" lvl="1" indent="-514350">
              <a:buFont typeface="+mj-lt"/>
              <a:buAutoNum type="alphaLcParenR"/>
            </a:pPr>
            <a:r>
              <a:rPr lang="en-US" dirty="0">
                <a:ea typeface="+mn-lt"/>
                <a:cs typeface="+mn-lt"/>
              </a:rPr>
              <a:t>Discussion on budgeting (Budget template)</a:t>
            </a:r>
          </a:p>
          <a:p>
            <a:pPr marL="514350" indent="-514350">
              <a:buFont typeface="+mj-lt"/>
              <a:buAutoNum type="arabicPeriod"/>
            </a:pPr>
            <a:r>
              <a:rPr lang="en-US" dirty="0">
                <a:ea typeface="+mn-lt"/>
                <a:cs typeface="+mn-lt"/>
              </a:rPr>
              <a:t>Application procedure/next steps</a:t>
            </a: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D6DCD-5F87-3733-A820-79B9557FE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3D1EA-64E9-8994-1F7C-B34E3726EDBF}"/>
              </a:ext>
            </a:extLst>
          </p:cNvPr>
          <p:cNvSpPr>
            <a:spLocks noGrp="1"/>
          </p:cNvSpPr>
          <p:nvPr>
            <p:ph type="title"/>
          </p:nvPr>
        </p:nvSpPr>
        <p:spPr>
          <a:xfrm>
            <a:off x="1799302" y="345461"/>
            <a:ext cx="8637789" cy="998707"/>
          </a:xfrm>
        </p:spPr>
        <p:txBody>
          <a:bodyPr/>
          <a:lstStyle/>
          <a:p>
            <a:r>
              <a:rPr lang="fr-BE" b="1">
                <a:solidFill>
                  <a:srgbClr val="C00000"/>
                </a:solidFill>
              </a:rPr>
              <a:t>3b. </a:t>
            </a:r>
            <a:r>
              <a:rPr lang="fr-BE" sz="3200" b="1">
                <a:solidFill>
                  <a:srgbClr val="C00000"/>
                </a:solidFill>
              </a:rPr>
              <a:t>Conditions </a:t>
            </a:r>
            <a:r>
              <a:rPr lang="fr-BE" sz="3200" b="1" err="1">
                <a:solidFill>
                  <a:srgbClr val="C00000"/>
                </a:solidFill>
              </a:rPr>
              <a:t>sub-grants</a:t>
            </a:r>
            <a:r>
              <a:rPr lang="fr-BE" sz="3200" b="1">
                <a:solidFill>
                  <a:srgbClr val="C00000"/>
                </a:solidFill>
              </a:rPr>
              <a:t> lot 2  - </a:t>
            </a:r>
            <a:r>
              <a:rPr lang="fr-BE" sz="3200" b="1" err="1">
                <a:solidFill>
                  <a:srgbClr val="C00000"/>
                </a:solidFill>
              </a:rPr>
              <a:t>Acceleration</a:t>
            </a:r>
            <a:endParaRPr lang="en-US" sz="2800" b="1">
              <a:solidFill>
                <a:srgbClr val="C00000"/>
              </a:solidFill>
            </a:endParaRPr>
          </a:p>
        </p:txBody>
      </p:sp>
      <p:sp>
        <p:nvSpPr>
          <p:cNvPr id="7" name="Content Placeholder 6">
            <a:extLst>
              <a:ext uri="{FF2B5EF4-FFF2-40B4-BE49-F238E27FC236}">
                <a16:creationId xmlns:a16="http://schemas.microsoft.com/office/drawing/2014/main" id="{0A67DAB5-C568-E805-B9C6-B782E513E8E6}"/>
              </a:ext>
            </a:extLst>
          </p:cNvPr>
          <p:cNvSpPr>
            <a:spLocks noGrp="1"/>
          </p:cNvSpPr>
          <p:nvPr>
            <p:ph idx="1"/>
          </p:nvPr>
        </p:nvSpPr>
        <p:spPr>
          <a:xfrm>
            <a:off x="1088136" y="1344168"/>
            <a:ext cx="10544703" cy="5257800"/>
          </a:xfrm>
        </p:spPr>
        <p:txBody>
          <a:bodyPr>
            <a:normAutofit/>
          </a:bodyPr>
          <a:lstStyle/>
          <a:p>
            <a:pPr marL="0" indent="0">
              <a:buNone/>
            </a:pPr>
            <a:r>
              <a:rPr lang="en-GB" sz="2400" b="1" i="1"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Eligible costs for (loan-)matching grants:</a:t>
            </a:r>
          </a:p>
          <a:p>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Market expansion and acquisition activities; </a:t>
            </a:r>
            <a:r>
              <a:rPr lang="en-US" sz="2400" b="0" i="0" u="none" strike="noStrike" baseline="0" err="1">
                <a:solidFill>
                  <a:srgbClr val="404040"/>
                </a:solidFill>
                <a:latin typeface="Calibri" panose="020F0502020204030204" pitchFamily="34" charset="0"/>
                <a:ea typeface="Calibri" panose="020F0502020204030204" pitchFamily="34" charset="0"/>
                <a:cs typeface="Calibri" panose="020F0502020204030204" pitchFamily="34" charset="0"/>
              </a:rPr>
              <a:t>eg.</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 market research, marketing, branding and advertising activities or materials</a:t>
            </a:r>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 </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Product or service development and diversification</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400" b="0" i="0" u="none" strike="noStrike" baseline="0" err="1">
                <a:solidFill>
                  <a:srgbClr val="404040"/>
                </a:solidFill>
                <a:latin typeface="Calibri" panose="020F0502020204030204" pitchFamily="34" charset="0"/>
                <a:ea typeface="Calibri" panose="020F0502020204030204" pitchFamily="34" charset="0"/>
                <a:cs typeface="Calibri" panose="020F0502020204030204" pitchFamily="34" charset="0"/>
              </a:rPr>
              <a:t>eg</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 product research and development to enhance quality and/or diversify to enhance market access; </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Technology adoption</a:t>
            </a:r>
            <a:r>
              <a:rPr lang="en-US" sz="2400">
                <a:solidFill>
                  <a:srgbClr val="404040"/>
                </a:solidFill>
                <a:latin typeface="Calibri" panose="020F0502020204030204" pitchFamily="34" charset="0"/>
                <a:ea typeface="Calibri" panose="020F0502020204030204" pitchFamily="34" charset="0"/>
                <a:cs typeface="Calibri" panose="020F0502020204030204" pitchFamily="34" charset="0"/>
              </a:rPr>
              <a:t>;</a:t>
            </a:r>
            <a:endPar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endParaRPr>
          </a:p>
          <a:p>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Implementation of </a:t>
            </a:r>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sustainability initiatives</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Investment in </a:t>
            </a:r>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working capital;</a:t>
            </a:r>
          </a:p>
          <a:p>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Acquisition of the </a:t>
            </a:r>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essential equipment;</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Activities/costs aimed at obtaining </a:t>
            </a:r>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certification </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to be able to access regional and global markets; </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1"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Other Initiatives </a:t>
            </a:r>
            <a:r>
              <a:rPr lang="en-US" sz="24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that are linked to the growth of an enterprise. </a:t>
            </a:r>
            <a:endPar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0" i="0" u="none" strike="noStrike" baseline="0">
              <a:solidFill>
                <a:srgbClr val="000000"/>
              </a:solidFill>
              <a:latin typeface="Georgia" panose="02040502050405020303" pitchFamily="18" charset="0"/>
            </a:endParaRPr>
          </a:p>
          <a:p>
            <a:pPr algn="l"/>
            <a:endParaRPr lang="en-UG" sz="1800" b="0" i="0" u="none" strike="noStrike" baseline="0">
              <a:solidFill>
                <a:srgbClr val="000000"/>
              </a:solidFill>
              <a:latin typeface="Georgia" panose="02040502050405020303" pitchFamily="18" charset="0"/>
            </a:endParaRP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457200" lvl="1" indent="0">
              <a:buNone/>
            </a:pPr>
            <a:endParaRPr lang="en-US" b="1">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196507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dirty="0"/>
              <a:t>3. Proposal template</a:t>
            </a:r>
            <a:br>
              <a:rPr lang="it-IT" dirty="0"/>
            </a:br>
            <a:r>
              <a:rPr lang="it-IT" dirty="0"/>
              <a:t>a) </a:t>
            </a:r>
            <a:r>
              <a:rPr lang="en-US" dirty="0"/>
              <a:t>Annex A; part B proposal</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dirty="0">
                <a:solidFill>
                  <a:srgbClr val="C00000"/>
                </a:solidFill>
              </a:rPr>
              <a:t>b) M&amp;E logical framework, indicators</a:t>
            </a:r>
            <a:endParaRPr lang="en-UG" dirty="0">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dirty="0"/>
              <a:t>Use Annex C: </a:t>
            </a:r>
            <a:r>
              <a:rPr lang="en-US" dirty="0" err="1"/>
              <a:t>logframe</a:t>
            </a:r>
            <a:r>
              <a:rPr lang="en-US" dirty="0"/>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818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extLst>
              <p:ext uri="{D42A27DB-BD31-4B8C-83A1-F6EECF244321}">
                <p14:modId xmlns:p14="http://schemas.microsoft.com/office/powerpoint/2010/main" val="1583695223"/>
              </p:ext>
            </p:extLst>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dirty="0">
                <a:solidFill>
                  <a:srgbClr val="C00000"/>
                </a:solidFill>
              </a:rPr>
              <a:t>Logical flow</a:t>
            </a:r>
            <a:endParaRPr lang="en-UG" dirty="0">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dirty="0">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dirty="0">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dirty="0">
                <a:ea typeface="+mn-lt"/>
                <a:cs typeface="+mn-lt"/>
              </a:rPr>
              <a:t> analysis</a:t>
            </a:r>
            <a:endParaRPr lang="nl-NL" sz="1600">
              <a:ea typeface="Calibri"/>
              <a:cs typeface="Calibri"/>
            </a:endParaRPr>
          </a:p>
          <a:p>
            <a:r>
              <a:rPr lang="nl-NL" sz="1600" dirty="0">
                <a:ea typeface="+mn-lt"/>
                <a:cs typeface="+mn-lt"/>
              </a:rPr>
              <a:t>Stakeholder analysis</a:t>
            </a:r>
            <a:endParaRPr lang="nl-NL" sz="1600">
              <a:ea typeface="Calibri"/>
              <a:cs typeface="Calibri"/>
            </a:endParaRPr>
          </a:p>
          <a:p>
            <a:r>
              <a:rPr lang="nl-NL" sz="1600" err="1">
                <a:ea typeface="+mn-lt"/>
                <a:cs typeface="+mn-lt"/>
              </a:rPr>
              <a:t>Objectives</a:t>
            </a:r>
            <a:r>
              <a:rPr lang="nl-NL" sz="1600" dirty="0">
                <a:ea typeface="+mn-lt"/>
                <a:cs typeface="+mn-lt"/>
              </a:rPr>
              <a:t> </a:t>
            </a:r>
            <a:endParaRPr lang="nl-NL" sz="1600">
              <a:ea typeface="Calibri"/>
              <a:cs typeface="Calibri"/>
            </a:endParaRPr>
          </a:p>
          <a:p>
            <a:r>
              <a:rPr lang="nl-NL" sz="1600" dirty="0">
                <a:ea typeface="+mn-lt"/>
                <a:cs typeface="+mn-lt"/>
              </a:rPr>
              <a:t>Risk analysis</a:t>
            </a:r>
            <a:endParaRPr lang="nl-NL" sz="1600">
              <a:ea typeface="Calibri"/>
              <a:cs typeface="Calibri"/>
            </a:endParaRPr>
          </a:p>
          <a:p>
            <a:pPr algn="l"/>
            <a:endParaRPr lang="nl-NL" dirty="0">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dirty="0">
                <a:ea typeface="+mn-lt"/>
                <a:cs typeface="+mn-lt"/>
              </a:rPr>
              <a:t>Time</a:t>
            </a:r>
            <a:endParaRPr lang="nl-NL" dirty="0"/>
          </a:p>
          <a:p>
            <a:r>
              <a:rPr lang="nl-NL" sz="1600" dirty="0">
                <a:ea typeface="+mn-lt"/>
                <a:cs typeface="+mn-lt"/>
              </a:rPr>
              <a:t>Money</a:t>
            </a:r>
            <a:endParaRPr lang="nl-NL" dirty="0"/>
          </a:p>
          <a:p>
            <a:r>
              <a:rPr lang="nl-NL" sz="1600" dirty="0" err="1">
                <a:ea typeface="+mn-lt"/>
                <a:cs typeface="+mn-lt"/>
              </a:rPr>
              <a:t>Materials</a:t>
            </a:r>
            <a:endParaRPr lang="nl-NL" dirty="0" err="1"/>
          </a:p>
          <a:p>
            <a:r>
              <a:rPr lang="nl-NL" sz="1600" dirty="0">
                <a:ea typeface="+mn-lt"/>
                <a:cs typeface="+mn-lt"/>
              </a:rPr>
              <a:t>Equipment</a:t>
            </a:r>
            <a:endParaRPr lang="nl-NL" dirty="0"/>
          </a:p>
          <a:p>
            <a:r>
              <a:rPr lang="nl-NL" sz="1600" dirty="0">
                <a:ea typeface="+mn-lt"/>
                <a:cs typeface="+mn-lt"/>
              </a:rPr>
              <a:t>Technology </a:t>
            </a:r>
            <a:endParaRPr lang="nl-NL" dirty="0"/>
          </a:p>
          <a:p>
            <a:r>
              <a:rPr lang="nl-NL" sz="1600" dirty="0">
                <a:ea typeface="Calibri"/>
                <a:cs typeface="Calibri"/>
              </a:rPr>
              <a:t>...</a:t>
            </a:r>
          </a:p>
          <a:p>
            <a:pPr algn="l"/>
            <a:endParaRPr lang="nl-NL" dirty="0">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Workshops</a:t>
            </a:r>
            <a:endParaRPr lang="nl-NL" dirty="0"/>
          </a:p>
          <a:p>
            <a:r>
              <a:rPr lang="nl-NL" sz="1600" dirty="0">
                <a:ea typeface="+mn-lt"/>
                <a:cs typeface="+mn-lt"/>
              </a:rPr>
              <a:t>Meetings</a:t>
            </a:r>
            <a:endParaRPr lang="nl-NL" dirty="0"/>
          </a:p>
          <a:p>
            <a:r>
              <a:rPr lang="nl-NL" sz="1600" dirty="0">
                <a:ea typeface="+mn-lt"/>
                <a:cs typeface="+mn-lt"/>
              </a:rPr>
              <a:t>Field trips</a:t>
            </a:r>
            <a:endParaRPr lang="nl-NL" dirty="0"/>
          </a:p>
          <a:p>
            <a:r>
              <a:rPr lang="nl-NL" sz="1600" dirty="0" err="1">
                <a:ea typeface="+mn-lt"/>
                <a:cs typeface="+mn-lt"/>
              </a:rPr>
              <a:t>Trainings</a:t>
            </a:r>
            <a:endParaRPr lang="nl-NL" dirty="0" err="1"/>
          </a:p>
          <a:p>
            <a:r>
              <a:rPr lang="nl-NL" sz="1600" dirty="0">
                <a:ea typeface="+mn-lt"/>
                <a:cs typeface="+mn-lt"/>
              </a:rPr>
              <a:t>Service delivery </a:t>
            </a:r>
            <a:endParaRPr lang="nl-NL" dirty="0"/>
          </a:p>
          <a:p>
            <a:r>
              <a:rPr lang="nl-NL" sz="1600" dirty="0">
                <a:ea typeface="Calibri"/>
                <a:cs typeface="Calibri"/>
              </a:rPr>
              <a:t>...</a:t>
            </a:r>
          </a:p>
          <a:p>
            <a:pPr algn="l"/>
            <a:endParaRPr lang="nl-NL" dirty="0">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err="1">
                <a:ea typeface="+mn-lt"/>
                <a:cs typeface="+mn-lt"/>
              </a:rPr>
              <a:t>Number</a:t>
            </a:r>
            <a:r>
              <a:rPr lang="nl-NL" sz="1600" dirty="0">
                <a:ea typeface="+mn-lt"/>
                <a:cs typeface="+mn-lt"/>
              </a:rPr>
              <a:t> </a:t>
            </a:r>
            <a:r>
              <a:rPr lang="nl-NL" sz="1600" dirty="0" err="1">
                <a:ea typeface="+mn-lt"/>
                <a:cs typeface="+mn-lt"/>
              </a:rPr>
              <a:t>trained</a:t>
            </a:r>
            <a:r>
              <a:rPr lang="nl-NL" sz="1600" dirty="0">
                <a:ea typeface="+mn-lt"/>
                <a:cs typeface="+mn-lt"/>
              </a:rPr>
              <a:t>, </a:t>
            </a:r>
            <a:r>
              <a:rPr lang="nl-NL" sz="1600" dirty="0" err="1">
                <a:ea typeface="+mn-lt"/>
                <a:cs typeface="+mn-lt"/>
              </a:rPr>
              <a:t>sensitized</a:t>
            </a:r>
            <a:endParaRPr lang="nl-NL" dirty="0" err="1"/>
          </a:p>
          <a:p>
            <a:r>
              <a:rPr lang="nl-NL" sz="1600" dirty="0" err="1">
                <a:ea typeface="+mn-lt"/>
                <a:cs typeface="+mn-lt"/>
              </a:rPr>
              <a:t>Products</a:t>
            </a:r>
            <a:r>
              <a:rPr lang="nl-NL" sz="1600" dirty="0">
                <a:ea typeface="+mn-lt"/>
                <a:cs typeface="+mn-lt"/>
              </a:rPr>
              <a:t> </a:t>
            </a:r>
            <a:r>
              <a:rPr lang="nl-NL" sz="1600" dirty="0" err="1">
                <a:ea typeface="+mn-lt"/>
                <a:cs typeface="+mn-lt"/>
              </a:rPr>
              <a:t>developed</a:t>
            </a:r>
            <a:r>
              <a:rPr lang="nl-NL" sz="1600" dirty="0">
                <a:ea typeface="+mn-lt"/>
                <a:cs typeface="+mn-lt"/>
              </a:rPr>
              <a:t> </a:t>
            </a:r>
            <a:r>
              <a:rPr lang="nl-NL" sz="1600" dirty="0" err="1">
                <a:ea typeface="+mn-lt"/>
                <a:cs typeface="+mn-lt"/>
              </a:rPr>
              <a:t>and</a:t>
            </a:r>
            <a:r>
              <a:rPr lang="nl-NL" sz="1600" dirty="0">
                <a:ea typeface="+mn-lt"/>
                <a:cs typeface="+mn-lt"/>
              </a:rPr>
              <a:t> shared</a:t>
            </a:r>
            <a:endParaRPr lang="nl-NL" dirty="0"/>
          </a:p>
          <a:p>
            <a:r>
              <a:rPr lang="nl-NL" sz="1600" dirty="0">
                <a:ea typeface="+mn-lt"/>
                <a:cs typeface="+mn-lt"/>
              </a:rPr>
              <a:t>Equipment </a:t>
            </a:r>
            <a:r>
              <a:rPr lang="nl-NL" sz="1600" dirty="0" err="1">
                <a:ea typeface="+mn-lt"/>
                <a:cs typeface="+mn-lt"/>
              </a:rPr>
              <a:t>distributed</a:t>
            </a:r>
            <a:endParaRPr lang="nl-NL" dirty="0" err="1"/>
          </a:p>
          <a:p>
            <a:r>
              <a:rPr lang="nl-NL" sz="1600" dirty="0">
                <a:ea typeface="+mn-lt"/>
                <a:cs typeface="+mn-lt"/>
              </a:rPr>
              <a:t> …</a:t>
            </a:r>
            <a:endParaRPr lang="nl-NL" dirty="0"/>
          </a:p>
          <a:p>
            <a:endParaRPr lang="nl-NL" sz="1600" dirty="0">
              <a:ea typeface="Calibri"/>
              <a:cs typeface="Calibri"/>
            </a:endParaRPr>
          </a:p>
          <a:p>
            <a:pPr algn="l"/>
            <a:endParaRPr lang="nl-NL" dirty="0">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Calibri"/>
                <a:cs typeface="Calibri"/>
              </a:rPr>
              <a:t>Short term</a:t>
            </a:r>
          </a:p>
          <a:p>
            <a:r>
              <a:rPr lang="nl-NL" sz="1600" dirty="0">
                <a:ea typeface="+mn-lt"/>
                <a:cs typeface="+mn-lt"/>
              </a:rPr>
              <a:t>Knowledge/skills </a:t>
            </a:r>
            <a:r>
              <a:rPr lang="nl-NL" sz="1600" dirty="0" err="1">
                <a:ea typeface="+mn-lt"/>
                <a:cs typeface="+mn-lt"/>
              </a:rPr>
              <a:t>acquired</a:t>
            </a:r>
            <a:endParaRPr lang="nl-NL" dirty="0" err="1"/>
          </a:p>
          <a:p>
            <a:r>
              <a:rPr lang="nl-NL" sz="1600" dirty="0">
                <a:ea typeface="+mn-lt"/>
                <a:cs typeface="+mn-lt"/>
              </a:rPr>
              <a:t>Attitudes </a:t>
            </a:r>
            <a:r>
              <a:rPr lang="nl-NL" sz="1600" dirty="0" err="1">
                <a:ea typeface="+mn-lt"/>
                <a:cs typeface="+mn-lt"/>
              </a:rPr>
              <a:t>changed</a:t>
            </a:r>
            <a:endParaRPr lang="nl-NL" dirty="0" err="1"/>
          </a:p>
          <a:p>
            <a:r>
              <a:rPr lang="nl-NL" sz="1600" dirty="0">
                <a:ea typeface="+mn-lt"/>
                <a:cs typeface="+mn-lt"/>
              </a:rPr>
              <a:t>Change in </a:t>
            </a:r>
            <a:r>
              <a:rPr lang="nl-NL" sz="1600" dirty="0" err="1">
                <a:ea typeface="+mn-lt"/>
                <a:cs typeface="+mn-lt"/>
              </a:rPr>
              <a:t>behaviour</a:t>
            </a:r>
            <a:endParaRPr lang="nl-NL" dirty="0" err="1"/>
          </a:p>
          <a:p>
            <a:r>
              <a:rPr lang="nl-NL" sz="1600" dirty="0" err="1">
                <a:ea typeface="+mn-lt"/>
                <a:cs typeface="+mn-lt"/>
              </a:rPr>
              <a:t>Decisions</a:t>
            </a:r>
            <a:r>
              <a:rPr lang="nl-NL" sz="1600" dirty="0">
                <a:ea typeface="+mn-lt"/>
                <a:cs typeface="+mn-lt"/>
              </a:rPr>
              <a:t> made</a:t>
            </a:r>
            <a:endParaRPr lang="nl-NL" dirty="0"/>
          </a:p>
          <a:p>
            <a:r>
              <a:rPr lang="nl-NL" sz="1600" dirty="0">
                <a:ea typeface="+mn-lt"/>
                <a:cs typeface="+mn-lt"/>
              </a:rPr>
              <a:t>Actions </a:t>
            </a:r>
            <a:r>
              <a:rPr lang="nl-NL" sz="1600" dirty="0" err="1">
                <a:ea typeface="+mn-lt"/>
                <a:cs typeface="+mn-lt"/>
              </a:rPr>
              <a:t>undertaken</a:t>
            </a:r>
            <a:endParaRPr lang="nl-NL" dirty="0" err="1"/>
          </a:p>
          <a:p>
            <a:endParaRPr lang="nl-NL" sz="1600" dirty="0">
              <a:ea typeface="Calibri"/>
              <a:cs typeface="Calibri"/>
            </a:endParaRPr>
          </a:p>
          <a:p>
            <a:endParaRPr lang="nl-NL" sz="1600" dirty="0">
              <a:ea typeface="Calibri"/>
              <a:cs typeface="Calibri"/>
            </a:endParaRPr>
          </a:p>
          <a:p>
            <a:pPr algn="l"/>
            <a:endParaRPr lang="nl-NL" dirty="0">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mn-lt"/>
                <a:cs typeface="+mn-lt"/>
              </a:rPr>
              <a:t>Long term</a:t>
            </a:r>
            <a:endParaRPr lang="nl-NL" b="1" dirty="0"/>
          </a:p>
          <a:p>
            <a:r>
              <a:rPr lang="nl-NL" sz="1600" dirty="0" err="1">
                <a:ea typeface="+mn-lt"/>
                <a:cs typeface="+mn-lt"/>
              </a:rPr>
              <a:t>Social</a:t>
            </a:r>
            <a:r>
              <a:rPr lang="nl-NL" sz="1600" dirty="0">
                <a:ea typeface="+mn-lt"/>
                <a:cs typeface="+mn-lt"/>
              </a:rPr>
              <a:t> change</a:t>
            </a:r>
            <a:endParaRPr lang="nl-NL" dirty="0"/>
          </a:p>
          <a:p>
            <a:r>
              <a:rPr lang="nl-NL" sz="1600" dirty="0" err="1">
                <a:ea typeface="+mn-lt"/>
                <a:cs typeface="+mn-lt"/>
              </a:rPr>
              <a:t>Economic</a:t>
            </a:r>
            <a:r>
              <a:rPr lang="nl-NL" sz="1600" dirty="0">
                <a:ea typeface="+mn-lt"/>
                <a:cs typeface="+mn-lt"/>
              </a:rPr>
              <a:t> change</a:t>
            </a:r>
            <a:endParaRPr lang="nl-NL"/>
          </a:p>
          <a:p>
            <a:r>
              <a:rPr lang="nl-NL" sz="1600" dirty="0" err="1">
                <a:ea typeface="+mn-lt"/>
                <a:cs typeface="+mn-lt"/>
              </a:rPr>
              <a:t>Environmental</a:t>
            </a:r>
            <a:r>
              <a:rPr lang="nl-NL" sz="1600" dirty="0">
                <a:ea typeface="+mn-lt"/>
                <a:cs typeface="+mn-lt"/>
              </a:rPr>
              <a:t> change</a:t>
            </a:r>
            <a:endParaRPr lang="nl-NL"/>
          </a:p>
          <a:p>
            <a:r>
              <a:rPr lang="nl-NL" sz="1600" dirty="0">
                <a:ea typeface="Calibri"/>
                <a:cs typeface="Calibri"/>
              </a:rPr>
              <a:t>...</a:t>
            </a:r>
          </a:p>
          <a:p>
            <a:endParaRPr lang="nl-NL" sz="1600" dirty="0">
              <a:ea typeface="Calibri"/>
              <a:cs typeface="Calibri"/>
            </a:endParaRPr>
          </a:p>
          <a:p>
            <a:pPr algn="l"/>
            <a:endParaRPr lang="nl-NL" sz="1600" dirty="0">
              <a:ea typeface="Calibri"/>
              <a:cs typeface="Calibri"/>
            </a:endParaRPr>
          </a:p>
          <a:p>
            <a:endParaRPr lang="nl-NL" dirty="0">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4849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29550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1777710" y="557348"/>
            <a:ext cx="8400868" cy="630065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371369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Impact/GO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fontScale="92500" lnSpcReduction="20000"/>
          </a:bodyPr>
          <a:lstStyle/>
          <a:p>
            <a:pPr marL="0" indent="0" algn="just">
              <a:buNone/>
            </a:pPr>
            <a:r>
              <a:rPr lang="en-US" b="1" dirty="0"/>
              <a:t>IMPACT - </a:t>
            </a:r>
            <a:r>
              <a:rPr lang="en-US" sz="3000" dirty="0">
                <a:solidFill>
                  <a:srgbClr val="000000"/>
                </a:solidFill>
              </a:rPr>
              <a:t>Enhanced contribution to the Ugandan private sector in </a:t>
            </a:r>
            <a:r>
              <a:rPr lang="en-US" sz="3000" dirty="0" err="1">
                <a:solidFill>
                  <a:srgbClr val="000000"/>
                </a:solidFill>
              </a:rPr>
              <a:t>realising</a:t>
            </a:r>
            <a:r>
              <a:rPr lang="en-US" sz="3000" dirty="0">
                <a:solidFill>
                  <a:srgbClr val="000000"/>
                </a:solidFill>
              </a:rPr>
              <a:t> sustainable development for green growth and decent jobs</a:t>
            </a:r>
            <a:endParaRPr lang="nl-NL" b="1" dirty="0"/>
          </a:p>
          <a:p>
            <a:pPr marL="342900" indent="-342900" algn="just"/>
            <a:r>
              <a:rPr lang="en-US" dirty="0">
                <a:solidFill>
                  <a:srgbClr val="000000"/>
                </a:solidFill>
                <a:ea typeface="Calibri" panose="020F0502020204030204"/>
                <a:cs typeface="Calibri" panose="020F0502020204030204"/>
              </a:rPr>
              <a:t>X% of project participants have increased turnover of at least 20%/50% by the end of the action</a:t>
            </a:r>
          </a:p>
          <a:p>
            <a:pPr marL="342900" indent="-342900" algn="just"/>
            <a:r>
              <a:rPr lang="en-US" dirty="0">
                <a:solidFill>
                  <a:srgbClr val="000000"/>
                </a:solidFill>
                <a:ea typeface="Calibri" panose="020F0502020204030204"/>
                <a:cs typeface="Calibri" panose="020F0502020204030204"/>
              </a:rPr>
              <a:t>X% of project participants </a:t>
            </a:r>
            <a:r>
              <a:rPr lang="en-US" dirty="0">
                <a:solidFill>
                  <a:srgbClr val="000000"/>
                </a:solidFill>
                <a:ea typeface="+mn-lt"/>
                <a:cs typeface="+mn-lt"/>
              </a:rPr>
              <a:t>have created X number of new, decent jobs</a:t>
            </a:r>
            <a:endParaRPr lang="en-US" sz="2400" dirty="0">
              <a:solidFill>
                <a:srgbClr val="000000"/>
              </a:solidFill>
              <a:ea typeface="Calibri" panose="020F0502020204030204"/>
              <a:cs typeface="Calibri" panose="020F0502020204030204"/>
            </a:endParaRPr>
          </a:p>
          <a:p>
            <a:pPr marL="342900" indent="-342900" algn="just"/>
            <a:r>
              <a:rPr lang="en-US" dirty="0">
                <a:solidFill>
                  <a:srgbClr val="000000"/>
                </a:solidFill>
                <a:ea typeface="Calibri" panose="020F0502020204030204"/>
                <a:cs typeface="Calibri" panose="020F0502020204030204"/>
              </a:rPr>
              <a:t>X% of project participants have improved staff working conditions in at least one or more key dimensions of decent work</a:t>
            </a:r>
          </a:p>
          <a:p>
            <a:pPr marL="342900" indent="-342900" algn="just"/>
            <a:r>
              <a:rPr lang="en-US" sz="2600" dirty="0">
                <a:solidFill>
                  <a:srgbClr val="000000"/>
                </a:solidFill>
                <a:ea typeface="Calibri" panose="020F0502020204030204"/>
                <a:cs typeface="Calibri" panose="020F0502020204030204"/>
              </a:rPr>
              <a:t>X% of project participants have raised capital by the end of the action</a:t>
            </a:r>
          </a:p>
          <a:p>
            <a:pPr marL="342900" indent="-342900" algn="just"/>
            <a:endParaRPr lang="en-US" sz="2400" dirty="0">
              <a:solidFill>
                <a:srgbClr val="000000"/>
              </a:solidFill>
              <a:ea typeface="Calibri" panose="020F0502020204030204"/>
              <a:cs typeface="Calibri" panose="020F0502020204030204"/>
            </a:endParaRPr>
          </a:p>
          <a:p>
            <a:pPr marL="0" indent="0" algn="just">
              <a:buNone/>
            </a:pPr>
            <a:endParaRPr lang="en-UG" dirty="0">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60871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Outcome/SO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dirty="0"/>
              <a:t>OUTCOME - </a:t>
            </a:r>
            <a:r>
              <a:rPr lang="en-US" sz="2600" dirty="0">
                <a:solidFill>
                  <a:schemeClr val="tx1">
                    <a:lumMod val="75000"/>
                    <a:lumOff val="25000"/>
                  </a:schemeClr>
                </a:solidFill>
              </a:rPr>
              <a:t>Unlocked growth potential of at least X innovative start-ups/scale-ups in the GCE through incubation/acceleration support </a:t>
            </a:r>
            <a:endParaRPr lang="en-US" sz="2600" dirty="0">
              <a:solidFill>
                <a:schemeClr val="tx1">
                  <a:lumMod val="75000"/>
                  <a:lumOff val="25000"/>
                </a:schemeClr>
              </a:solidFill>
              <a:ea typeface="Calibri"/>
              <a:cs typeface="Calibri"/>
            </a:endParaRPr>
          </a:p>
          <a:p>
            <a:pPr marL="342900" indent="-342900" algn="just"/>
            <a:r>
              <a:rPr lang="en-US" sz="2400" dirty="0">
                <a:solidFill>
                  <a:srgbClr val="000000"/>
                </a:solidFill>
                <a:ea typeface="Calibri" panose="020F0502020204030204"/>
                <a:cs typeface="Calibri" panose="020F0502020204030204"/>
              </a:rPr>
              <a:t>X% of project participants have a validated MVP by the end of the action/ X% of project participants that have successfully launched a new green/circular product service (lot 1)</a:t>
            </a:r>
          </a:p>
          <a:p>
            <a:pPr marL="342900" indent="-342900" algn="just"/>
            <a:r>
              <a:rPr lang="en-US" sz="2400" dirty="0">
                <a:solidFill>
                  <a:srgbClr val="000000"/>
                </a:solidFill>
                <a:ea typeface="+mn-lt"/>
                <a:cs typeface="+mn-lt"/>
              </a:rPr>
              <a:t>% of enterprises demonstrating improved financial management practices, as measured by business diagnostics or follow-up assessments</a:t>
            </a:r>
          </a:p>
          <a:p>
            <a:pPr marL="342900" indent="-342900" algn="just"/>
            <a:r>
              <a:rPr lang="en-US" sz="2400" dirty="0">
                <a:solidFill>
                  <a:srgbClr val="000000"/>
                </a:solidFill>
                <a:ea typeface="+mn-lt"/>
                <a:cs typeface="+mn-lt"/>
              </a:rPr>
              <a:t>X% of  project participants reporting increased customer base or market reach </a:t>
            </a: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64974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Output/results</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3200" dirty="0">
                <a:solidFill>
                  <a:srgbClr val="404040"/>
                </a:solidFill>
                <a:ea typeface="+mn-lt"/>
                <a:cs typeface="+mn-lt"/>
              </a:rPr>
              <a:t>X # of start-ups/scale-ups supported to XXX</a:t>
            </a:r>
            <a:endParaRPr lang="en-US" sz="3200" dirty="0">
              <a:solidFill>
                <a:srgbClr val="404040"/>
              </a:solidFill>
              <a:ea typeface="Calibri" panose="020F0502020204030204"/>
              <a:cs typeface="Calibri" panose="020F0502020204030204"/>
            </a:endParaRPr>
          </a:p>
          <a:p>
            <a:pPr marL="0" indent="0" algn="just">
              <a:buNone/>
            </a:pPr>
            <a:endParaRPr lang="en-US" sz="3200" dirty="0">
              <a:solidFill>
                <a:srgbClr val="404040"/>
              </a:solidFill>
              <a:ea typeface="Calibri" panose="020F0502020204030204"/>
              <a:cs typeface="Calibri" panose="020F0502020204030204"/>
            </a:endParaRPr>
          </a:p>
          <a:p>
            <a:pPr marL="0" indent="0" algn="just">
              <a:buNone/>
            </a:pPr>
            <a:r>
              <a:rPr lang="en-US" sz="3200" dirty="0">
                <a:solidFill>
                  <a:srgbClr val="404040"/>
                </a:solidFill>
                <a:ea typeface="Calibri" panose="020F0502020204030204"/>
                <a:cs typeface="Calibri" panose="020F0502020204030204"/>
              </a:rPr>
              <a:t>= service delivery</a:t>
            </a: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4057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lstStyle/>
          <a:p>
            <a:pPr marL="627063" indent="-627063"/>
            <a:r>
              <a:rPr lang="it-IT" dirty="0"/>
              <a:t>3. Proposal template</a:t>
            </a:r>
            <a:br>
              <a:rPr lang="it-IT" dirty="0"/>
            </a:br>
            <a:r>
              <a:rPr lang="it-IT" dirty="0"/>
              <a:t>b) M&amp;E, framework, indicators</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dirty="0">
                <a:solidFill>
                  <a:srgbClr val="C00000"/>
                </a:solidFill>
                <a:latin typeface="+mj-lt"/>
              </a:rPr>
              <a:t>Call Objectives</a:t>
            </a:r>
            <a:endParaRPr lang="en-US" b="1" dirty="0">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dirty="0">
                <a:solidFill>
                  <a:srgbClr val="C00000"/>
                </a:solidFill>
              </a:rPr>
              <a:t>General objective</a:t>
            </a:r>
            <a:r>
              <a:rPr lang="en-US" dirty="0">
                <a:solidFill>
                  <a:srgbClr val="C00000"/>
                </a:solidFill>
              </a:rPr>
              <a:t> </a:t>
            </a:r>
            <a:endParaRPr lang="en-US" dirty="0">
              <a:solidFill>
                <a:srgbClr val="C00000"/>
              </a:solidFill>
              <a:ea typeface="Calibri"/>
              <a:cs typeface="Calibri"/>
            </a:endParaRPr>
          </a:p>
          <a:p>
            <a:pPr marL="0" indent="0">
              <a:buNone/>
            </a:pPr>
            <a:r>
              <a:rPr lang="en-US" b="0" i="0" u="none" strike="noStrike" baseline="0" dirty="0">
                <a:solidFill>
                  <a:srgbClr val="000000"/>
                </a:solidFill>
              </a:rPr>
              <a:t>Enhanced contribution to the Ugandan private sector in </a:t>
            </a:r>
            <a:r>
              <a:rPr lang="en-US" b="0" i="0" u="none" strike="noStrike" baseline="0" dirty="0" err="1">
                <a:solidFill>
                  <a:srgbClr val="000000"/>
                </a:solidFill>
              </a:rPr>
              <a:t>realising</a:t>
            </a:r>
            <a:r>
              <a:rPr lang="en-US" b="0" i="0" u="none" strike="noStrike" baseline="0" dirty="0">
                <a:solidFill>
                  <a:srgbClr val="000000"/>
                </a:solidFill>
              </a:rPr>
              <a:t> sustainable development for green growth and decent jobs</a:t>
            </a:r>
            <a:endParaRPr lang="en-US" sz="4000" dirty="0">
              <a:ea typeface="Calibri"/>
              <a:cs typeface="Calibri"/>
            </a:endParaRPr>
          </a:p>
          <a:p>
            <a:pPr marL="0" indent="0">
              <a:buNone/>
            </a:pPr>
            <a:r>
              <a:rPr lang="en-US" b="1" dirty="0">
                <a:solidFill>
                  <a:srgbClr val="C00000"/>
                </a:solidFill>
              </a:rPr>
              <a:t>Specific objective</a:t>
            </a:r>
          </a:p>
          <a:p>
            <a:pPr marL="0" indent="0">
              <a:buNone/>
            </a:pPr>
            <a:r>
              <a:rPr lang="en-US" dirty="0">
                <a:solidFill>
                  <a:schemeClr val="tx1">
                    <a:lumMod val="75000"/>
                    <a:lumOff val="25000"/>
                  </a:schemeClr>
                </a:solidFill>
                <a:latin typeface="Calibri"/>
                <a:ea typeface="Calibri"/>
                <a:cs typeface="Calibri"/>
              </a:rPr>
              <a:t>Unlocked growth potential of at least 70 innovative start-ups and scale-ups in the Green and Circular Economy (CGE) through incubation and acceleration support and resulting in the creation of at least 250 new, decent jobs</a:t>
            </a:r>
          </a:p>
        </p:txBody>
      </p:sp>
      <p:sp>
        <p:nvSpPr>
          <p:cNvPr id="5" name="Rectangle 4"/>
          <p:cNvSpPr/>
          <p:nvPr/>
        </p:nvSpPr>
        <p:spPr>
          <a:xfrm>
            <a:off x="7559388" y="-13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dirty="0">
                <a:solidFill>
                  <a:srgbClr val="C00000"/>
                </a:solidFill>
              </a:rPr>
              <a:t>c) Proposal template - Budget</a:t>
            </a:r>
            <a:endParaRPr lang="en-UG" dirty="0">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a:xfrm>
            <a:off x="696686" y="1825625"/>
            <a:ext cx="11007634" cy="4351338"/>
          </a:xfrm>
        </p:spPr>
        <p:txBody>
          <a:bodyPr vert="horz" lIns="91440" tIns="45720" rIns="91440" bIns="45720" rtlCol="0" anchor="t">
            <a:normAutofit lnSpcReduction="10000"/>
          </a:bodyPr>
          <a:lstStyle/>
          <a:p>
            <a:pPr marL="0" indent="0" algn="just">
              <a:buNone/>
            </a:pPr>
            <a:r>
              <a:rPr lang="en-US" dirty="0"/>
              <a:t>The budget need to be coherent with the activities in the narrative &amp; action plan</a:t>
            </a:r>
          </a:p>
          <a:p>
            <a:pPr marL="0" indent="0" algn="just">
              <a:buNone/>
            </a:pPr>
            <a:endParaRPr lang="en-US" dirty="0"/>
          </a:p>
          <a:p>
            <a:pPr marL="267970" indent="-267970" algn="just"/>
            <a:r>
              <a:rPr lang="en-US" b="1" dirty="0"/>
              <a:t>NUMBERING</a:t>
            </a:r>
            <a:r>
              <a:rPr lang="en-US" dirty="0"/>
              <a:t>: Activity 1 in the narrative planning need to be transferred to a budget line for activity 1 </a:t>
            </a:r>
            <a:endParaRPr lang="en-US" dirty="0">
              <a:cs typeface="Calibri" panose="020F0502020204030204"/>
            </a:endParaRPr>
          </a:p>
          <a:p>
            <a:pPr marL="267970" indent="-267970" algn="just"/>
            <a:r>
              <a:rPr lang="en-US" b="1" dirty="0"/>
              <a:t>TIMING</a:t>
            </a:r>
            <a:r>
              <a:rPr lang="en-US" dirty="0"/>
              <a:t>: if you plan activity 1 in quarter 1 only, then you will only foresee a budget in quarter 1 for that activity</a:t>
            </a:r>
            <a:endParaRPr lang="en-US" dirty="0">
              <a:cs typeface="Calibri" panose="020F0502020204030204"/>
            </a:endParaRPr>
          </a:p>
          <a:p>
            <a:pPr marL="267970" indent="-267970"/>
            <a:r>
              <a:rPr lang="en-US" sz="2600" b="1" dirty="0">
                <a:cs typeface="Calibri"/>
              </a:rPr>
              <a:t>CODING:</a:t>
            </a:r>
            <a:r>
              <a:rPr lang="en-US" sz="2600" dirty="0">
                <a:cs typeface="Calibri"/>
              </a:rPr>
              <a:t> Codes correspond with the </a:t>
            </a:r>
            <a:r>
              <a:rPr lang="en-US" sz="2600" dirty="0" err="1">
                <a:cs typeface="Calibri"/>
              </a:rPr>
              <a:t>Logframe</a:t>
            </a:r>
            <a:r>
              <a:rPr lang="en-US" sz="2600" dirty="0">
                <a:cs typeface="Calibri"/>
              </a:rPr>
              <a:t>: Specific Objective, 01 Result number one,01 Activity Number one under result no One.</a:t>
            </a:r>
            <a:r>
              <a:rPr lang="en-US" sz="2600" dirty="0">
                <a:solidFill>
                  <a:srgbClr val="FF0000"/>
                </a:solidFill>
                <a:cs typeface="Calibri"/>
              </a:rPr>
              <a:t>A0101.</a:t>
            </a:r>
            <a:r>
              <a:rPr lang="en-US" sz="2600" dirty="0">
                <a:solidFill>
                  <a:schemeClr val="tx1"/>
                </a:solidFill>
                <a:cs typeface="Calibri"/>
              </a:rPr>
              <a:t>3rd level relates to sub activities </a:t>
            </a:r>
            <a:r>
              <a:rPr lang="en-US" sz="2600" dirty="0" err="1">
                <a:solidFill>
                  <a:schemeClr val="tx1"/>
                </a:solidFill>
                <a:cs typeface="Calibri"/>
              </a:rPr>
              <a:t>e.g</a:t>
            </a:r>
            <a:r>
              <a:rPr lang="en-US" sz="2600" dirty="0">
                <a:solidFill>
                  <a:schemeClr val="tx1"/>
                </a:solidFill>
                <a:cs typeface="Calibri"/>
              </a:rPr>
              <a:t> A010101,A010102</a:t>
            </a:r>
          </a:p>
          <a:p>
            <a:pPr marL="267970" indent="-267970" algn="just"/>
            <a:endParaRPr lang="en-US" dirty="0">
              <a:cs typeface="Calibri"/>
            </a:endParaRPr>
          </a:p>
          <a:p>
            <a:pPr marL="0" indent="0" algn="just">
              <a:buNone/>
            </a:pPr>
            <a:endParaRPr lang="en-US" dirty="0">
              <a:cs typeface="Calibri"/>
            </a:endParaRPr>
          </a:p>
          <a:p>
            <a:pPr marL="267970" indent="-267970" algn="just"/>
            <a:endParaRPr lang="en-UG" dirty="0">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a:normAutofit/>
          </a:bodyPr>
          <a:lstStyle/>
          <a:p>
            <a:pPr algn="just"/>
            <a:r>
              <a:rPr lang="en-US" dirty="0"/>
              <a:t>On a daily basis you will work with UGX, but the official max grant amount is in euro which you cannot exceed, so follow up of execution in euro is needed. </a:t>
            </a:r>
          </a:p>
          <a:p>
            <a:pPr algn="just"/>
            <a:r>
              <a:rPr lang="en-US" dirty="0"/>
              <a:t>FX rate of UGX 4000: 1 EUR (grantees can use their own exchange rate (based on a reliable source) to estimate the budget).</a:t>
            </a:r>
          </a:p>
          <a:p>
            <a:pPr algn="just"/>
            <a:r>
              <a:rPr lang="en-US" dirty="0"/>
              <a:t>Exchange rate losses are ineligible costs and should be covered by the grantees themselves (e.g. through structure costs). Additionally, since the purpose of the grant is not to make money, any gains (exchange or interest) made on the funds received from Enabel must be re-used for the activities after Enabel approval. </a:t>
            </a:r>
            <a:endParaRPr lang="en-UG" dirty="0"/>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911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dirty="0"/>
              <a:t>The budget is broken down in 3 cost components;</a:t>
            </a:r>
            <a:endParaRPr lang="en-GB" sz="11200" b="1" dirty="0"/>
          </a:p>
          <a:p>
            <a:pPr marL="357188" indent="-357188" algn="just">
              <a:buFont typeface="+mj-lt"/>
              <a:buAutoNum type="arabicPeriod"/>
            </a:pPr>
            <a:r>
              <a:rPr lang="en-GB" sz="8000" b="1" dirty="0"/>
              <a:t>Operational costs</a:t>
            </a:r>
            <a:r>
              <a:rPr lang="en-GB" sz="8000" dirty="0"/>
              <a:t> (actual activity costs - general means cost): necessary and indispensable cost for achieving the objectives and results of the action, including the cost for achieving verifiable deliverables</a:t>
            </a:r>
            <a:endParaRPr lang="nl-NL" dirty="0"/>
          </a:p>
          <a:p>
            <a:pPr marL="812800" lvl="2" indent="0" algn="just">
              <a:buNone/>
            </a:pPr>
            <a:r>
              <a:rPr lang="en-GB" sz="7200" dirty="0"/>
              <a:t>Ex : fees for instructors, consultancy fees, fuel for transporting, workshop costs, 	training 	materials, food for trainees, fees for trainees etc.</a:t>
            </a:r>
          </a:p>
          <a:p>
            <a:pPr marL="357188" indent="-357188" algn="just">
              <a:buFont typeface="+mj-lt"/>
              <a:buAutoNum type="arabicPeriod"/>
            </a:pPr>
            <a:r>
              <a:rPr lang="en-GB" sz="8000" b="1" dirty="0"/>
              <a:t>Management costs </a:t>
            </a:r>
            <a:r>
              <a:rPr lang="en-GB" sz="8000" dirty="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dirty="0">
              <a:cs typeface="Calibri" panose="020F0502020204030204"/>
            </a:endParaRPr>
          </a:p>
          <a:p>
            <a:pPr marL="299720" lvl="1" indent="0" algn="just">
              <a:buNone/>
            </a:pPr>
            <a:r>
              <a:rPr lang="en-GB" sz="8000" dirty="0"/>
              <a:t>   Ex : Salary for staff, Mid-term evaluation, special audit costs </a:t>
            </a:r>
            <a:endParaRPr lang="en-GB" sz="8000" dirty="0">
              <a:cs typeface="Calibri" panose="020F0502020204030204"/>
            </a:endParaRPr>
          </a:p>
          <a:p>
            <a:pPr marL="1442720" lvl="1" indent="-1143000" algn="just"/>
            <a:endParaRPr lang="en-GB" sz="8000" dirty="0">
              <a:cs typeface="Calibri" panose="020F0502020204030204"/>
            </a:endParaRPr>
          </a:p>
          <a:p>
            <a:pPr marL="357188" indent="-357188" algn="just">
              <a:buFont typeface="+mj-lt"/>
              <a:buAutoNum type="arabicPeriod"/>
            </a:pPr>
            <a:r>
              <a:rPr lang="en-GB" sz="8000" b="1" dirty="0"/>
              <a:t>Structure costs (7% max of eligible operational costs)</a:t>
            </a:r>
            <a:r>
              <a:rPr lang="en-GB" sz="8000" dirty="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dirty="0">
              <a:cs typeface="Calibri" panose="020F0502020204030204"/>
            </a:endParaRPr>
          </a:p>
          <a:p>
            <a:pPr marL="1195070" lvl="3" indent="0" algn="just">
              <a:buNone/>
            </a:pPr>
            <a:r>
              <a:rPr lang="en-GB" sz="7400" dirty="0"/>
              <a:t>Ex: supporting staff (those that cannot be justified under management costs through timesheets e.g., procurement), water &amp; electricity &amp; internet of the  office etc. 		 </a:t>
            </a:r>
            <a:endParaRPr lang="en-GB" sz="7400" dirty="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7682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pPr algn="just"/>
            <a:r>
              <a:rPr lang="en-US" dirty="0"/>
              <a:t>What are the rules concerning </a:t>
            </a:r>
            <a:r>
              <a:rPr lang="en-US" b="1" dirty="0"/>
              <a:t>structure costs?</a:t>
            </a:r>
          </a:p>
          <a:p>
            <a:pPr marL="423863" algn="just">
              <a:lnSpc>
                <a:spcPct val="115000"/>
              </a:lnSpc>
              <a:spcBef>
                <a:spcPts val="0"/>
              </a:spcBef>
              <a:buSzPts val="1900"/>
              <a:buFontTx/>
              <a:buChar char="-"/>
            </a:pPr>
            <a:r>
              <a:rPr lang="en-US" dirty="0"/>
              <a:t>The percentage (max.7%) must be justified before signature of the Grant Agreement and correspond to the general structure costs of the grantee </a:t>
            </a:r>
            <a:endParaRPr lang="en-GB" dirty="0"/>
          </a:p>
          <a:p>
            <a:pPr marL="423863" algn="just">
              <a:lnSpc>
                <a:spcPct val="115000"/>
              </a:lnSpc>
              <a:spcBef>
                <a:spcPts val="0"/>
              </a:spcBef>
              <a:buSzPts val="1900"/>
              <a:buFontTx/>
              <a:buChar char="-"/>
            </a:pPr>
            <a:r>
              <a:rPr lang="en-GB" dirty="0"/>
              <a:t>It’s a lump-sum and maximum 7% of operational costs</a:t>
            </a:r>
          </a:p>
          <a:p>
            <a:pPr marL="423863" algn="just">
              <a:lnSpc>
                <a:spcPct val="115000"/>
              </a:lnSpc>
              <a:spcBef>
                <a:spcPts val="0"/>
              </a:spcBef>
              <a:buSzPts val="1900"/>
              <a:buFontTx/>
              <a:buChar char="-"/>
            </a:pPr>
            <a:r>
              <a:rPr lang="en-GB" dirty="0"/>
              <a:t>Once the % has been set and confirmed by the analysis of the grantee’s accounts, no supporting document have to be provided by the grantee. In the reporting, it just appears as a separate line at the end (+ 7%).</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218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dirty="0"/>
              <a:t>Ineligible costs (1/2):</a:t>
            </a:r>
          </a:p>
          <a:p>
            <a:pPr algn="just"/>
            <a:r>
              <a:rPr lang="en-GB" dirty="0"/>
              <a:t>Expenses that are included in the ineligible list (see guidelines)</a:t>
            </a:r>
          </a:p>
          <a:p>
            <a:pPr algn="just"/>
            <a:r>
              <a:rPr lang="en-GB" dirty="0"/>
              <a:t>Expenses that are incurred before or after the duration of this grant agreement </a:t>
            </a:r>
          </a:p>
          <a:p>
            <a:pPr algn="just"/>
            <a:r>
              <a:rPr lang="en-GB" dirty="0"/>
              <a:t>Expenses that cannot be identified, verified and are not included in the grantee's accounts </a:t>
            </a:r>
          </a:p>
          <a:p>
            <a:pPr algn="just"/>
            <a:r>
              <a:rPr lang="en-GB" dirty="0"/>
              <a:t>Expenses not in line with applicable legal fiscal and social provisions</a:t>
            </a:r>
          </a:p>
          <a:p>
            <a:pPr algn="just"/>
            <a:r>
              <a:rPr lang="en-GB" dirty="0"/>
              <a:t>Expenses that are not reasonable, justified, not respecting the principle of good financial management, in particular concerning cost efficiency and effectiveness</a:t>
            </a:r>
          </a:p>
          <a:p>
            <a:pPr algn="just"/>
            <a:r>
              <a:rPr lang="en-GB" dirty="0"/>
              <a:t>Expenses not in line with the action plan, not necessary to achieve the results</a:t>
            </a:r>
          </a:p>
          <a:p>
            <a:pPr algn="just"/>
            <a:r>
              <a:rPr lang="en-GB" dirty="0"/>
              <a:t>No contributions in kind are considered</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8649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dirty="0"/>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dirty="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dirty="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organization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Compensation for damage falling under the civil liability of the organization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dirty="0">
                <a:solidFill>
                  <a:srgbClr val="C00000"/>
                </a:solidFill>
              </a:rPr>
              <a:t>c) Proposal template - Budget</a:t>
            </a:r>
            <a:endParaRPr lang="en-UG" dirty="0">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dirty="0">
                <a:cs typeface="Calibri"/>
              </a:rPr>
              <a:t>Indicative Costs</a:t>
            </a:r>
            <a:endParaRPr lang="en-US" sz="2800" dirty="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237949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dirty="0">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dirty="0"/>
              <a:t>Use the complete </a:t>
            </a:r>
            <a:r>
              <a:rPr lang="en-GB" sz="2600" b="1" dirty="0"/>
              <a:t>Annex A Grant Application File, Part B</a:t>
            </a:r>
            <a:r>
              <a:rPr lang="en-GB" sz="2600" dirty="0"/>
              <a:t>. Do not use own templates &amp; do not tweak the template</a:t>
            </a:r>
            <a:endParaRPr lang="en-US" sz="2600" dirty="0"/>
          </a:p>
          <a:p>
            <a:pPr marL="267970" indent="-267970"/>
            <a:r>
              <a:rPr lang="en-GB" sz="2600" dirty="0"/>
              <a:t>Submission in English only</a:t>
            </a:r>
          </a:p>
          <a:p>
            <a:pPr marL="267970" indent="-267970"/>
            <a:r>
              <a:rPr lang="en-US" sz="2600" dirty="0"/>
              <a:t>Provide a detailed budget (annex B)- Amount requested in the proposal </a:t>
            </a:r>
            <a:r>
              <a:rPr lang="en-US" sz="2600" b="1" dirty="0"/>
              <a:t>may not vary more than 20% </a:t>
            </a:r>
            <a:r>
              <a:rPr lang="en-US" sz="2600" dirty="0"/>
              <a:t>in relation to the initial estimate</a:t>
            </a:r>
          </a:p>
          <a:p>
            <a:pPr marL="267970" indent="-267970"/>
            <a:r>
              <a:rPr lang="en-US" sz="2600" dirty="0"/>
              <a:t>Errors or major inconsistencies concerning the points mentioned in the instructions of the form may result in rejection (e.g., content required, pages, …)</a:t>
            </a:r>
          </a:p>
          <a:p>
            <a:pPr marL="267970" indent="-267970"/>
            <a:r>
              <a:rPr lang="en-US" sz="2600" dirty="0"/>
              <a:t>Enabel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dirty="0">
                <a:solidFill>
                  <a:srgbClr val="C00000"/>
                </a:solidFill>
                <a:latin typeface="+mj-lt"/>
              </a:rPr>
              <a:t>Call objectives  - outputs</a:t>
            </a:r>
            <a:endParaRPr lang="en-US" b="1" dirty="0">
              <a:solidFill>
                <a:srgbClr val="C00000"/>
              </a:solidFill>
              <a:latin typeface="+mj-lt"/>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lgn="l">
              <a:buNone/>
            </a:pPr>
            <a:endParaRPr lang="en-GB" b="0" i="0" u="none" strike="noStrike" baseline="0" dirty="0">
              <a:solidFill>
                <a:srgbClr val="000000"/>
              </a:solidFill>
            </a:endParaRPr>
          </a:p>
          <a:p>
            <a:pPr marL="514350" indent="-514350">
              <a:buFont typeface="+mj-lt"/>
              <a:buAutoNum type="arabicPeriod"/>
            </a:pPr>
            <a:r>
              <a:rPr lang="en-US" dirty="0">
                <a:solidFill>
                  <a:srgbClr val="000000"/>
                </a:solidFill>
              </a:rPr>
              <a:t>At least </a:t>
            </a:r>
            <a:r>
              <a:rPr lang="en-US" b="1" dirty="0">
                <a:solidFill>
                  <a:srgbClr val="000000"/>
                </a:solidFill>
              </a:rPr>
              <a:t>50 early-stage businesses </a:t>
            </a:r>
            <a:r>
              <a:rPr lang="en-US" dirty="0">
                <a:solidFill>
                  <a:srgbClr val="000000"/>
                </a:solidFill>
              </a:rPr>
              <a:t>in the CGE are supported to successfully launch their business in the market and </a:t>
            </a:r>
            <a:r>
              <a:rPr lang="en-US" dirty="0" err="1">
                <a:solidFill>
                  <a:srgbClr val="000000"/>
                </a:solidFill>
              </a:rPr>
              <a:t>realise</a:t>
            </a:r>
            <a:r>
              <a:rPr lang="en-US" dirty="0">
                <a:solidFill>
                  <a:srgbClr val="000000"/>
                </a:solidFill>
              </a:rPr>
              <a:t> growth through </a:t>
            </a:r>
            <a:r>
              <a:rPr lang="en-US" b="1" dirty="0">
                <a:solidFill>
                  <a:srgbClr val="000000"/>
                </a:solidFill>
              </a:rPr>
              <a:t>incubation (lot 1)</a:t>
            </a:r>
          </a:p>
          <a:p>
            <a:pPr marL="514350" indent="-514350">
              <a:buFont typeface="+mj-lt"/>
              <a:buAutoNum type="arabicPeriod"/>
            </a:pPr>
            <a:r>
              <a:rPr lang="en-US" dirty="0">
                <a:solidFill>
                  <a:srgbClr val="000000"/>
                </a:solidFill>
              </a:rPr>
              <a:t>At least </a:t>
            </a:r>
            <a:r>
              <a:rPr lang="en-US" b="1" dirty="0">
                <a:solidFill>
                  <a:srgbClr val="000000"/>
                </a:solidFill>
              </a:rPr>
              <a:t>20 scale-ups </a:t>
            </a:r>
            <a:r>
              <a:rPr lang="en-US" dirty="0">
                <a:solidFill>
                  <a:srgbClr val="000000"/>
                </a:solidFill>
              </a:rPr>
              <a:t>in the GCE are supported to scale their business models through </a:t>
            </a:r>
            <a:r>
              <a:rPr lang="en-US" b="1" dirty="0">
                <a:solidFill>
                  <a:srgbClr val="000000"/>
                </a:solidFill>
              </a:rPr>
              <a:t>acceleration (lot 2)</a:t>
            </a:r>
          </a:p>
          <a:p>
            <a:pPr marL="0" indent="0">
              <a:buNone/>
            </a:pPr>
            <a:endParaRPr lang="en-US" dirty="0"/>
          </a:p>
        </p:txBody>
      </p:sp>
      <p:sp>
        <p:nvSpPr>
          <p:cNvPr id="4" name="Rectangle 3"/>
          <p:cNvSpPr/>
          <p:nvPr/>
        </p:nvSpPr>
        <p:spPr>
          <a:xfrm>
            <a:off x="7555134" y="-2703"/>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a:t>
            </a:r>
            <a:r>
              <a:rPr lang="fr-BE" b="1" dirty="0" err="1">
                <a:solidFill>
                  <a:srgbClr val="C00000"/>
                </a:solidFill>
                <a:latin typeface="+mj-lt"/>
              </a:rPr>
              <a:t>proposal</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26/05/2025 at </a:t>
            </a:r>
            <a:r>
              <a:rPr lang="en-US" b="1" u="sng" dirty="0">
                <a:solidFill>
                  <a:srgbClr val="C00000"/>
                </a:solidFill>
              </a:rPr>
              <a:t>5 PM EAT</a:t>
            </a:r>
          </a:p>
          <a:p>
            <a:pPr marL="0" indent="0">
              <a:buNone/>
            </a:pPr>
            <a:endParaRPr lang="nl-BE" dirty="0">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submission form </a:t>
            </a:r>
            <a:r>
              <a:rPr lang="nl-BE" b="1" i="1" dirty="0">
                <a:solidFill>
                  <a:schemeClr val="tx1">
                    <a:lumMod val="75000"/>
                    <a:lumOff val="25000"/>
                  </a:schemeClr>
                </a:solidFill>
              </a:rPr>
              <a:t>‘Submit’: </a:t>
            </a:r>
            <a:r>
              <a:rPr lang="en-GB" sz="2800" u="sng" dirty="0">
                <a:solidFill>
                  <a:srgbClr val="0000FF"/>
                </a:solidFill>
                <a:effectLst/>
                <a:latin typeface="Georgia" panose="02040502050405020303" pitchFamily="18" charset="0"/>
                <a:ea typeface="Georgia" panose="02040502050405020303" pitchFamily="18" charset="0"/>
                <a:cs typeface="Georgia" panose="02040502050405020303" pitchFamily="18" charset="0"/>
              </a:rPr>
              <a:t>https://submit.link/3Fw</a:t>
            </a:r>
            <a:endParaRPr lang="en-GB" sz="2800" b="1" dirty="0">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p>
          <a:p>
            <a:pPr marL="0" indent="0">
              <a:buNone/>
            </a:pPr>
            <a:endParaRPr lang="en-US" sz="28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uga_csc_grants@enabel.be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UGA22003 -10040</a:t>
            </a:r>
          </a:p>
          <a:p>
            <a:pPr marL="0" indent="0">
              <a:buNone/>
            </a:pPr>
            <a:r>
              <a:rPr lang="en-GB" i="1" dirty="0">
                <a:solidFill>
                  <a:schemeClr val="tx1">
                    <a:lumMod val="75000"/>
                    <a:lumOff val="25000"/>
                  </a:schemeClr>
                </a:solidFill>
                <a:cs typeface="Calibri"/>
              </a:rPr>
              <a:t>Questions can be submitted until </a:t>
            </a:r>
            <a:r>
              <a:rPr lang="en-GB" b="1" i="1" dirty="0">
                <a:solidFill>
                  <a:schemeClr val="tx1">
                    <a:lumMod val="75000"/>
                    <a:lumOff val="25000"/>
                  </a:schemeClr>
                </a:solidFill>
                <a:cs typeface="Calibri"/>
              </a:rPr>
              <a:t>5</a:t>
            </a:r>
            <a:r>
              <a:rPr lang="en-GB" b="1" i="1" baseline="30000" dirty="0">
                <a:solidFill>
                  <a:schemeClr val="tx1">
                    <a:lumMod val="75000"/>
                    <a:lumOff val="25000"/>
                  </a:schemeClr>
                </a:solidFill>
                <a:cs typeface="Calibri"/>
              </a:rPr>
              <a:t>th</a:t>
            </a:r>
            <a:r>
              <a:rPr lang="en-GB" b="1" i="1" dirty="0">
                <a:solidFill>
                  <a:schemeClr val="tx1">
                    <a:lumMod val="75000"/>
                    <a:lumOff val="25000"/>
                  </a:schemeClr>
                </a:solidFill>
                <a:cs typeface="Calibri"/>
              </a:rPr>
              <a:t> May</a:t>
            </a:r>
            <a:endParaRPr lang="en-GB" b="1" i="1" dirty="0">
              <a:solidFill>
                <a:schemeClr val="tx1">
                  <a:lumMod val="75000"/>
                  <a:lumOff val="25000"/>
                </a:schemeClr>
              </a:solidFill>
              <a:ea typeface="Calibri"/>
              <a:cs typeface="Calibri"/>
            </a:endParaRPr>
          </a:p>
          <a:p>
            <a:pPr marL="0" indent="0">
              <a:buNone/>
            </a:pPr>
            <a:r>
              <a:rPr lang="en-GB" i="1" dirty="0">
                <a:solidFill>
                  <a:schemeClr val="tx1">
                    <a:lumMod val="75000"/>
                    <a:lumOff val="25000"/>
                  </a:schemeClr>
                </a:solidFill>
                <a:cs typeface="Calibri"/>
              </a:rPr>
              <a:t>Answers will be published on </a:t>
            </a:r>
            <a:r>
              <a:rPr lang="en-GB" b="1" i="1" dirty="0">
                <a:solidFill>
                  <a:srgbClr val="0000FF"/>
                </a:solidFill>
                <a:cs typeface="Calibri"/>
                <a:hlinkClick r:id="rId2"/>
              </a:rPr>
              <a:t>https://www.enabel.be/grants/</a:t>
            </a:r>
            <a:r>
              <a:rPr lang="en-GB" b="1" i="1" dirty="0">
                <a:solidFill>
                  <a:srgbClr val="0000FF"/>
                </a:solidFill>
                <a:cs typeface="Calibri"/>
              </a:rPr>
              <a:t> </a:t>
            </a:r>
            <a:r>
              <a:rPr lang="en-GB" i="1" dirty="0">
                <a:solidFill>
                  <a:schemeClr val="tx1">
                    <a:lumMod val="75000"/>
                    <a:lumOff val="25000"/>
                  </a:schemeClr>
                </a:solidFill>
                <a:cs typeface="Calibri"/>
              </a:rPr>
              <a:t>latest by </a:t>
            </a:r>
            <a:r>
              <a:rPr lang="en-GB" b="1" i="1" dirty="0">
                <a:solidFill>
                  <a:schemeClr val="tx1">
                    <a:lumMod val="75000"/>
                    <a:lumOff val="25000"/>
                  </a:schemeClr>
                </a:solidFill>
                <a:cs typeface="Calibri"/>
              </a:rPr>
              <a:t>15</a:t>
            </a:r>
            <a:r>
              <a:rPr lang="en-GB" b="1" i="1" baseline="30000" dirty="0">
                <a:solidFill>
                  <a:schemeClr val="tx1">
                    <a:lumMod val="75000"/>
                    <a:lumOff val="25000"/>
                  </a:schemeClr>
                </a:solidFill>
                <a:cs typeface="Calibri"/>
              </a:rPr>
              <a:t>th</a:t>
            </a:r>
            <a:r>
              <a:rPr lang="en-GB" b="1" i="1" dirty="0">
                <a:solidFill>
                  <a:schemeClr val="tx1">
                    <a:lumMod val="75000"/>
                    <a:lumOff val="25000"/>
                  </a:schemeClr>
                </a:solidFill>
                <a:cs typeface="Calibri"/>
              </a:rPr>
              <a:t> May</a:t>
            </a: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a:buNone/>
            </a:pPr>
            <a:r>
              <a:rPr lang="fr-BE" b="1" dirty="0">
                <a:solidFill>
                  <a:srgbClr val="C00000"/>
                </a:solidFill>
              </a:rPr>
              <a:t> ! </a:t>
            </a:r>
            <a:r>
              <a:rPr lang="fr-BE" b="1" dirty="0" err="1">
                <a:solidFill>
                  <a:srgbClr val="C00000"/>
                </a:solidFill>
              </a:rPr>
              <a:t>Primary</a:t>
            </a:r>
            <a:r>
              <a:rPr lang="fr-BE" b="1" dirty="0">
                <a:solidFill>
                  <a:srgbClr val="C00000"/>
                </a:solidFill>
              </a:rPr>
              <a:t> source of information</a:t>
            </a:r>
            <a:endParaRPr lang="en-US" dirty="0">
              <a:ea typeface="+mn-lt"/>
              <a:cs typeface="+mn-lt"/>
            </a:endParaRPr>
          </a:p>
          <a:p>
            <a:pPr>
              <a:buNone/>
            </a:pPr>
            <a:endParaRPr lang="en-US" dirty="0">
              <a:ea typeface="+mn-lt"/>
              <a:cs typeface="+mn-lt"/>
            </a:endParaRPr>
          </a:p>
          <a:p>
            <a:pPr>
              <a:buNone/>
            </a:pPr>
            <a:r>
              <a:rPr lang="en-US" dirty="0">
                <a:ea typeface="+mn-lt"/>
                <a:cs typeface="+mn-lt"/>
              </a:rPr>
              <a:t>Guidelines, annexes, </a:t>
            </a:r>
            <a:r>
              <a:rPr lang="en-US" dirty="0">
                <a:solidFill>
                  <a:srgbClr val="C00000"/>
                </a:solidFill>
                <a:ea typeface="+mn-lt"/>
                <a:cs typeface="+mn-lt"/>
              </a:rPr>
              <a:t>clarifications (Q&amp;A) and all other communication &amp; updates</a:t>
            </a:r>
            <a:r>
              <a:rPr lang="en-US" dirty="0">
                <a:ea typeface="+mn-lt"/>
                <a:cs typeface="+mn-lt"/>
              </a:rPr>
              <a:t>:</a:t>
            </a:r>
          </a:p>
          <a:p>
            <a:pPr marL="267970" indent="-267970">
              <a:buNone/>
            </a:pPr>
            <a:r>
              <a:rPr lang="en-US" b="1" dirty="0">
                <a:ea typeface="+mn-lt"/>
                <a:cs typeface="+mn-lt"/>
                <a:hlinkClick r:id="rId2"/>
              </a:rPr>
              <a:t>https://www.enabel.be/grants/</a:t>
            </a:r>
            <a:r>
              <a:rPr lang="en-US" b="1" dirty="0">
                <a:ea typeface="+mn-lt"/>
                <a:cs typeface="+mn-lt"/>
              </a:rPr>
              <a:t> </a:t>
            </a:r>
          </a:p>
          <a:p>
            <a:pPr marL="0" indent="0">
              <a:buNone/>
            </a:pPr>
            <a:endParaRPr lang="en-US" i="1" dirty="0">
              <a:solidFill>
                <a:srgbClr val="FF0000"/>
              </a:solidFill>
              <a:cs typeface="Calibri"/>
            </a:endParaRPr>
          </a:p>
          <a:p>
            <a:pPr marL="0" indent="0">
              <a:buNone/>
            </a:pPr>
            <a:r>
              <a:rPr lang="en-US" b="1" cap="all" dirty="0">
                <a:cs typeface="Calibri"/>
              </a:rPr>
              <a:t>Select UGANDA – OPEN CALLS - FILTER</a:t>
            </a:r>
            <a:endParaRPr lang="en-US" cap="all" dirty="0">
              <a:solidFill>
                <a:schemeClr val="tx1">
                  <a:lumMod val="65000"/>
                  <a:lumOff val="35000"/>
                </a:schemeClr>
              </a:solidFill>
              <a:cs typeface="Calibri"/>
            </a:endParaRPr>
          </a:p>
          <a:p>
            <a:pPr marL="0" indent="0">
              <a:buNone/>
            </a:pPr>
            <a:r>
              <a:rPr lang="en-US" cap="all" dirty="0">
                <a:solidFill>
                  <a:schemeClr val="tx1">
                    <a:lumMod val="65000"/>
                    <a:lumOff val="35000"/>
                  </a:schemeClr>
                </a:solidFill>
                <a:cs typeface="Calibri"/>
              </a:rPr>
              <a:t>reference number UGA22003 -10040</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a:t>
            </a:r>
            <a:r>
              <a:rPr lang="fr-BE" b="1" dirty="0" err="1">
                <a:solidFill>
                  <a:srgbClr val="C00000"/>
                </a:solidFill>
                <a:latin typeface="+mj-lt"/>
              </a:rPr>
              <a:t>proposal</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submission form </a:t>
            </a:r>
            <a:r>
              <a:rPr lang="nl-BE" b="1" i="1" dirty="0">
                <a:solidFill>
                  <a:schemeClr val="tx1">
                    <a:lumMod val="75000"/>
                    <a:lumOff val="25000"/>
                  </a:schemeClr>
                </a:solidFill>
              </a:rPr>
              <a:t>‘Submit’: </a:t>
            </a:r>
            <a:r>
              <a:rPr lang="en-GB" sz="3200" u="sng" dirty="0">
                <a:solidFill>
                  <a:srgbClr val="0000FF"/>
                </a:solidFill>
                <a:effectLst/>
                <a:latin typeface="Georgia" panose="02040502050405020303" pitchFamily="18" charset="0"/>
                <a:ea typeface="Georgia" panose="02040502050405020303" pitchFamily="18" charset="0"/>
                <a:cs typeface="Georgia" panose="02040502050405020303" pitchFamily="18" charset="0"/>
              </a:rPr>
              <a:t>https://submit.link/3Fw</a:t>
            </a:r>
            <a:endParaRPr lang="en-GB" sz="3200" b="1" dirty="0">
              <a:solidFill>
                <a:srgbClr val="0000FF"/>
              </a:solidFill>
            </a:endParaRPr>
          </a:p>
          <a:p>
            <a:pPr marL="0" indent="0">
              <a:buNone/>
            </a:pPr>
            <a:endParaRPr lang="en-US" sz="2800" b="1" dirty="0">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p>
          <a:p>
            <a:pPr lvl="1">
              <a:buFontTx/>
              <a:buChar char="-"/>
            </a:pPr>
            <a:endParaRPr lang="en-US" sz="2400" dirty="0">
              <a:solidFill>
                <a:srgbClr val="C00000"/>
              </a:solidFill>
            </a:endParaRPr>
          </a:p>
          <a:p>
            <a:pPr lvl="1">
              <a:buFontTx/>
              <a:buChar char="-"/>
            </a:pPr>
            <a:endParaRPr lang="en-US" sz="24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dirty="0">
                <a:solidFill>
                  <a:srgbClr val="C00000"/>
                </a:solidFill>
                <a:latin typeface="+mj-lt"/>
              </a:rPr>
              <a:t>NEXT STEPS</a:t>
            </a:r>
            <a:endParaRPr lang="fr-BE" sz="3600"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1093627453"/>
              </p:ext>
            </p:extLst>
          </p:nvPr>
        </p:nvGraphicFramePr>
        <p:xfrm>
          <a:off x="1229481" y="1130060"/>
          <a:ext cx="9830404" cy="5453618"/>
        </p:xfrm>
        <a:graphic>
          <a:graphicData uri="http://schemas.openxmlformats.org/drawingml/2006/table">
            <a:tbl>
              <a:tblPr>
                <a:tableStyleId>{5DA37D80-6434-44D0-A028-1B22A696006F}</a:tableStyleId>
              </a:tblPr>
              <a:tblGrid>
                <a:gridCol w="5059176">
                  <a:extLst>
                    <a:ext uri="{9D8B030D-6E8A-4147-A177-3AD203B41FA5}">
                      <a16:colId xmlns:a16="http://schemas.microsoft.com/office/drawing/2014/main" val="4178010114"/>
                    </a:ext>
                  </a:extLst>
                </a:gridCol>
                <a:gridCol w="2457168">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39400">
                <a:tc>
                  <a:txBody>
                    <a:bodyPr/>
                    <a:lstStyle/>
                    <a:p>
                      <a:pPr algn="l" rtl="0" fontAlgn="base"/>
                      <a:r>
                        <a:rPr lang="en-US" sz="1400" b="1" dirty="0">
                          <a:solidFill>
                            <a:srgbClr val="404040"/>
                          </a:solidFill>
                          <a:effectLst/>
                          <a:highlight>
                            <a:srgbClr val="FFFFFF"/>
                          </a:highlight>
                        </a:rPr>
                        <a:t>Invitations to submit the proposals</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baseline="0" dirty="0">
                          <a:solidFill>
                            <a:srgbClr val="404040"/>
                          </a:solidFill>
                          <a:effectLst/>
                        </a:rPr>
                        <a:t>April 24th</a:t>
                      </a:r>
                      <a:r>
                        <a:rPr lang="en-GB" sz="1400" b="0" dirty="0">
                          <a:solidFill>
                            <a:srgbClr val="404040"/>
                          </a:solidFill>
                          <a:effectLst/>
                        </a:rPr>
                        <a:t>,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3942701698"/>
                  </a:ext>
                </a:extLst>
              </a:tr>
              <a:tr h="470094">
                <a:tc>
                  <a:txBody>
                    <a:bodyPr/>
                    <a:lstStyle/>
                    <a:p>
                      <a:pPr algn="l" rtl="0" fontAlgn="base"/>
                      <a:r>
                        <a:rPr lang="en-US" sz="1400" b="1" dirty="0">
                          <a:solidFill>
                            <a:srgbClr val="404040"/>
                          </a:solidFill>
                          <a:effectLst/>
                          <a:highlight>
                            <a:srgbClr val="FFFFFF"/>
                          </a:highlight>
                        </a:rPr>
                        <a:t>Deadline for clarification requests to the contracting authority</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baseline="0" dirty="0">
                          <a:solidFill>
                            <a:srgbClr val="404040"/>
                          </a:solidFill>
                          <a:effectLst/>
                        </a:rPr>
                        <a:t>May 5</a:t>
                      </a:r>
                      <a:r>
                        <a:rPr lang="en-GB" sz="1400" b="0" baseline="30000" dirty="0">
                          <a:solidFill>
                            <a:srgbClr val="404040"/>
                          </a:solidFill>
                          <a:effectLst/>
                        </a:rPr>
                        <a:t>th</a:t>
                      </a:r>
                      <a:r>
                        <a:rPr lang="en-GB" sz="1400" b="0" dirty="0">
                          <a:solidFill>
                            <a:srgbClr val="404040"/>
                          </a:solidFill>
                          <a:effectLst/>
                        </a:rPr>
                        <a:t>,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696847628"/>
                  </a:ext>
                </a:extLst>
              </a:tr>
              <a:tr h="569300">
                <a:tc>
                  <a:txBody>
                    <a:bodyPr/>
                    <a:lstStyle/>
                    <a:p>
                      <a:pPr algn="l" rtl="0" fontAlgn="base"/>
                      <a:r>
                        <a:rPr lang="en-US" sz="1400" b="1" dirty="0">
                          <a:solidFill>
                            <a:srgbClr val="404040"/>
                          </a:solidFill>
                          <a:effectLst/>
                          <a:highlight>
                            <a:srgbClr val="FFFFFF"/>
                          </a:highlight>
                        </a:rPr>
                        <a:t>Response to clarification requests are given by the contracting authority</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dirty="0">
                          <a:solidFill>
                            <a:srgbClr val="404040"/>
                          </a:solidFill>
                          <a:effectLst/>
                        </a:rPr>
                        <a:t>May 15th,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2968010852"/>
                  </a:ext>
                </a:extLst>
              </a:tr>
              <a:tr h="470094">
                <a:tc>
                  <a:txBody>
                    <a:bodyPr/>
                    <a:lstStyle/>
                    <a:p>
                      <a:pPr algn="l" rtl="0" fontAlgn="base"/>
                      <a:r>
                        <a:rPr lang="en-US" sz="1400" b="1" dirty="0">
                          <a:solidFill>
                            <a:srgbClr val="404040"/>
                          </a:solidFill>
                          <a:effectLst/>
                          <a:highlight>
                            <a:srgbClr val="FFFFFF"/>
                          </a:highlight>
                        </a:rPr>
                        <a:t>Deadline for the submission of the proposals</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May 26</a:t>
                      </a:r>
                      <a:r>
                        <a:rPr lang="en-GB" sz="1400" b="0" baseline="30000" dirty="0">
                          <a:solidFill>
                            <a:srgbClr val="404040"/>
                          </a:solidFill>
                          <a:effectLst/>
                        </a:rPr>
                        <a:t>th</a:t>
                      </a:r>
                      <a:r>
                        <a:rPr lang="en-GB" sz="1400" b="0" dirty="0">
                          <a:solidFill>
                            <a:srgbClr val="404040"/>
                          </a:solidFill>
                          <a:effectLst/>
                        </a:rPr>
                        <a:t> 2025</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2180789130"/>
                  </a:ext>
                </a:extLst>
              </a:tr>
              <a:tr h="600788">
                <a:tc>
                  <a:txBody>
                    <a:bodyPr/>
                    <a:lstStyle/>
                    <a:p>
                      <a:pPr algn="l" rtl="0" fontAlgn="base"/>
                      <a:r>
                        <a:rPr lang="en-US" sz="1400" b="1" dirty="0">
                          <a:solidFill>
                            <a:srgbClr val="404040"/>
                          </a:solidFill>
                          <a:effectLst/>
                          <a:highlight>
                            <a:srgbClr val="FFFFFF"/>
                          </a:highlight>
                        </a:rPr>
                        <a:t>Opening, administrative checks and evaluation of proposals</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US" sz="1400" b="0" dirty="0">
                          <a:solidFill>
                            <a:srgbClr val="404040"/>
                          </a:solidFill>
                          <a:effectLst/>
                        </a:rPr>
                        <a:t>May 27</a:t>
                      </a:r>
                      <a:r>
                        <a:rPr lang="en-US" sz="1400" b="0" baseline="30000" dirty="0">
                          <a:solidFill>
                            <a:srgbClr val="404040"/>
                          </a:solidFill>
                          <a:effectLst/>
                        </a:rPr>
                        <a:t>th</a:t>
                      </a:r>
                      <a:r>
                        <a:rPr lang="en-US" sz="1400" b="0" dirty="0">
                          <a:solidFill>
                            <a:srgbClr val="404040"/>
                          </a:solidFill>
                          <a:effectLst/>
                        </a:rPr>
                        <a:t> – June 13th, 2025* </a:t>
                      </a:r>
                      <a:endParaRPr lang="en-US"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dirty="0">
                          <a:solidFill>
                            <a:srgbClr val="404040"/>
                          </a:solidFill>
                          <a:effectLst/>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extLst>
                  <a:ext uri="{0D108BD9-81ED-4DB2-BD59-A6C34878D82A}">
                    <a16:rowId xmlns:a16="http://schemas.microsoft.com/office/drawing/2014/main" val="608488527"/>
                  </a:ext>
                </a:extLst>
              </a:tr>
              <a:tr h="731484">
                <a:tc>
                  <a:txBody>
                    <a:bodyPr/>
                    <a:lstStyle/>
                    <a:p>
                      <a:pPr algn="l" rtl="0" fontAlgn="base"/>
                      <a:r>
                        <a:rPr lang="en-US" sz="1400" b="1" dirty="0">
                          <a:solidFill>
                            <a:srgbClr val="404040"/>
                          </a:solidFill>
                          <a:effectLst/>
                          <a:highlight>
                            <a:srgbClr val="FFFFFF"/>
                          </a:highlight>
                        </a:rPr>
                        <a:t>Request certificates and supporting documents relating to the grounds for exclusion (see 2.1.1 (2))</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June 18th,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436184509"/>
                  </a:ext>
                </a:extLst>
              </a:tr>
              <a:tr h="600788">
                <a:tc>
                  <a:txBody>
                    <a:bodyPr/>
                    <a:lstStyle/>
                    <a:p>
                      <a:pPr algn="l" rtl="0" fontAlgn="base"/>
                      <a:r>
                        <a:rPr lang="en-US" sz="1400" b="1" dirty="0">
                          <a:solidFill>
                            <a:srgbClr val="404040"/>
                          </a:solidFill>
                          <a:effectLst/>
                          <a:highlight>
                            <a:srgbClr val="FFFFFF"/>
                          </a:highlight>
                        </a:rPr>
                        <a:t>Onsite organizational analysis of the successful applicants after technical evaluation</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June 18</a:t>
                      </a:r>
                      <a:r>
                        <a:rPr lang="en-GB" sz="1400" b="0" baseline="30000" dirty="0">
                          <a:solidFill>
                            <a:srgbClr val="404040"/>
                          </a:solidFill>
                          <a:effectLst/>
                        </a:rPr>
                        <a:t>th</a:t>
                      </a:r>
                      <a:r>
                        <a:rPr lang="en-GB" sz="1400" b="0" dirty="0">
                          <a:solidFill>
                            <a:srgbClr val="404040"/>
                          </a:solidFill>
                          <a:effectLst/>
                        </a:rPr>
                        <a:t> – June 25th,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770291293"/>
                  </a:ext>
                </a:extLst>
              </a:tr>
              <a:tr h="600788">
                <a:tc>
                  <a:txBody>
                    <a:bodyPr/>
                    <a:lstStyle/>
                    <a:p>
                      <a:pPr algn="l" rtl="0" fontAlgn="base"/>
                      <a:r>
                        <a:rPr lang="en-US" sz="1400" b="1" dirty="0">
                          <a:solidFill>
                            <a:srgbClr val="404040"/>
                          </a:solidFill>
                          <a:effectLst/>
                          <a:highlight>
                            <a:srgbClr val="FFFFFF"/>
                          </a:highlight>
                        </a:rPr>
                        <a:t>Receipt of certificates and supporting documents relating to the grounds for exclusion</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July 2nd,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010966891"/>
                  </a:ext>
                </a:extLst>
              </a:tr>
              <a:tr h="600788">
                <a:tc>
                  <a:txBody>
                    <a:bodyPr/>
                    <a:lstStyle/>
                    <a:p>
                      <a:pPr algn="l" rtl="0" fontAlgn="base"/>
                      <a:r>
                        <a:rPr lang="en-US" sz="1400" b="1" dirty="0">
                          <a:solidFill>
                            <a:srgbClr val="404040"/>
                          </a:solidFill>
                          <a:effectLst/>
                          <a:highlight>
                            <a:srgbClr val="FFFFFF"/>
                          </a:highlight>
                        </a:rPr>
                        <a:t>Notification of the award decision and transmission of signed grant agreement</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July 9th,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333454349"/>
                  </a:ext>
                </a:extLst>
              </a:tr>
              <a:tr h="470094">
                <a:tc>
                  <a:txBody>
                    <a:bodyPr/>
                    <a:lstStyle/>
                    <a:p>
                      <a:pPr algn="l" rtl="0" fontAlgn="base"/>
                      <a:r>
                        <a:rPr lang="en-US" sz="1400" b="1" dirty="0">
                          <a:solidFill>
                            <a:srgbClr val="404040"/>
                          </a:solidFill>
                          <a:effectLst/>
                          <a:highlight>
                            <a:srgbClr val="FFFFFF"/>
                          </a:highlight>
                        </a:rPr>
                        <a:t>Signature of the Agreement by contracting beneficiary</a:t>
                      </a:r>
                      <a:r>
                        <a:rPr lang="en-US" sz="1400" b="0" dirty="0">
                          <a:solidFill>
                            <a:srgbClr val="404040"/>
                          </a:solidFill>
                          <a:effectLst/>
                          <a:highlight>
                            <a:srgbClr val="FFFFFF"/>
                          </a:highlight>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July 11th, 2025*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dirty="0">
                          <a:solidFill>
                            <a:srgbClr val="404040"/>
                          </a:solidFill>
                          <a:effectLst/>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44321" y="1946659"/>
            <a:ext cx="6329917" cy="4747439"/>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9095121" cy="1325563"/>
          </a:xfrm>
        </p:spPr>
        <p:txBody>
          <a:bodyPr/>
          <a:lstStyle/>
          <a:p>
            <a:r>
              <a:rPr lang="en-US" dirty="0">
                <a:solidFill>
                  <a:srgbClr val="C00000"/>
                </a:solidFill>
              </a:rPr>
              <a:t>4. Application procedure / Next steps</a:t>
            </a:r>
            <a:endParaRPr lang="en-UG" dirty="0">
              <a:solidFill>
                <a:srgbClr val="C00000"/>
              </a:solidFill>
            </a:endParaRPr>
          </a:p>
        </p:txBody>
      </p:sp>
    </p:spTree>
    <p:extLst>
      <p:ext uri="{BB962C8B-B14F-4D97-AF65-F5344CB8AC3E}">
        <p14:creationId xmlns:p14="http://schemas.microsoft.com/office/powerpoint/2010/main" val="3763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96261"/>
            <a:ext cx="9906743" cy="1325563"/>
          </a:xfrm>
        </p:spPr>
        <p:txBody>
          <a:bodyPr>
            <a:normAutofit/>
          </a:bodyPr>
          <a:lstStyle/>
          <a:p>
            <a:r>
              <a:rPr lang="fr-BE" b="1" dirty="0">
                <a:solidFill>
                  <a:srgbClr val="C00000"/>
                </a:solidFill>
                <a:latin typeface="+mj-lt"/>
              </a:rPr>
              <a:t>Call Objectives – KPI for business </a:t>
            </a:r>
            <a:r>
              <a:rPr lang="fr-BE" b="1" dirty="0" err="1">
                <a:solidFill>
                  <a:srgbClr val="C00000"/>
                </a:solidFill>
                <a:latin typeface="+mj-lt"/>
              </a:rPr>
              <a:t>growth</a:t>
            </a:r>
            <a:endParaRPr lang="en-US" b="1" dirty="0">
              <a:solidFill>
                <a:srgbClr val="C00000"/>
              </a:solidFill>
              <a:latin typeface="+mj-lt"/>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 </a:t>
            </a:r>
            <a:r>
              <a:rPr lang="en-US" b="1" dirty="0"/>
              <a:t>Lot 1: </a:t>
            </a:r>
            <a:r>
              <a:rPr lang="en-US" dirty="0"/>
              <a:t>At least </a:t>
            </a:r>
            <a:r>
              <a:rPr lang="en-US" b="1" dirty="0"/>
              <a:t>20% revenue growth </a:t>
            </a:r>
            <a:r>
              <a:rPr lang="en-US" dirty="0"/>
              <a:t>at the end of the action for enterprises participating in incubation </a:t>
            </a:r>
            <a:r>
              <a:rPr lang="en-US" dirty="0" err="1"/>
              <a:t>programmes</a:t>
            </a:r>
            <a:r>
              <a:rPr lang="en-US" dirty="0"/>
              <a:t>; and on average </a:t>
            </a:r>
            <a:r>
              <a:rPr lang="en-US" b="1" dirty="0"/>
              <a:t>3 new, direct or indirect decent jobs</a:t>
            </a:r>
            <a:r>
              <a:rPr lang="en-US" dirty="0"/>
              <a:t> </a:t>
            </a:r>
            <a:r>
              <a:rPr lang="en-US" b="1" dirty="0"/>
              <a:t>created </a:t>
            </a:r>
            <a:r>
              <a:rPr lang="en-US" dirty="0"/>
              <a:t>per enterprise at the end of the action;</a:t>
            </a:r>
          </a:p>
          <a:p>
            <a:pPr marL="0" indent="0">
              <a:buNone/>
            </a:pPr>
            <a:r>
              <a:rPr lang="en-US" dirty="0"/>
              <a:t>- </a:t>
            </a:r>
            <a:r>
              <a:rPr lang="en-US" b="1" dirty="0"/>
              <a:t>Lot 2: </a:t>
            </a:r>
            <a:r>
              <a:rPr lang="en-US" dirty="0"/>
              <a:t>At least </a:t>
            </a:r>
            <a:r>
              <a:rPr lang="en-US" b="1" dirty="0"/>
              <a:t>50% revenue growth </a:t>
            </a:r>
            <a:r>
              <a:rPr lang="en-US" dirty="0"/>
              <a:t>at the end of the action for businesses participating in acceleration </a:t>
            </a:r>
            <a:r>
              <a:rPr lang="en-US" dirty="0" err="1"/>
              <a:t>programmes</a:t>
            </a:r>
            <a:r>
              <a:rPr lang="en-US" dirty="0"/>
              <a:t>; and on average </a:t>
            </a:r>
            <a:r>
              <a:rPr lang="en-US" b="1" dirty="0"/>
              <a:t>5 new, direct or indirect decent jobs created</a:t>
            </a:r>
            <a:r>
              <a:rPr lang="en-US" dirty="0"/>
              <a:t> per enterprise at the end of the action.</a:t>
            </a:r>
            <a:endParaRPr lang="en-US" sz="3600" dirty="0">
              <a:sym typeface="Wingdings" panose="05000000000000000000" pitchFamily="2" charset="2"/>
            </a:endParaRPr>
          </a:p>
        </p:txBody>
      </p:sp>
      <p:sp>
        <p:nvSpPr>
          <p:cNvPr id="4" name="Rectangle 3"/>
          <p:cNvSpPr/>
          <p:nvPr/>
        </p:nvSpPr>
        <p:spPr>
          <a:xfrm>
            <a:off x="7555133" y="-270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40067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dirty="0">
                <a:solidFill>
                  <a:srgbClr val="C00000"/>
                </a:solidFill>
              </a:rPr>
              <a:t>CN (stage 1) selection process</a:t>
            </a:r>
            <a:endParaRPr lang="en-UG" dirty="0">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a:xfrm>
            <a:off x="1799302" y="1888557"/>
            <a:ext cx="8637789" cy="4351338"/>
          </a:xfrm>
        </p:spPr>
        <p:txBody>
          <a:bodyPr>
            <a:normAutofit/>
          </a:bodyPr>
          <a:lstStyle/>
          <a:p>
            <a:r>
              <a:rPr lang="en-GB" dirty="0"/>
              <a:t>41 </a:t>
            </a:r>
            <a:r>
              <a:rPr lang="en-US" dirty="0"/>
              <a:t>concepts were received (26 lot 1, 15 lot 2)</a:t>
            </a:r>
          </a:p>
          <a:p>
            <a:r>
              <a:rPr lang="en-US" dirty="0"/>
              <a:t>30 applications failed at admissibility (20 lot 1, 10 lot 2), while 11 proceeded to technical evaluation (6 lot 1, 5 lot 2)</a:t>
            </a:r>
          </a:p>
          <a:p>
            <a:r>
              <a:rPr lang="en-US" dirty="0"/>
              <a:t>6 shortlisted concept notes invited for 2</a:t>
            </a:r>
            <a:r>
              <a:rPr lang="en-US" baseline="30000" dirty="0"/>
              <a:t>nd</a:t>
            </a:r>
            <a:r>
              <a:rPr lang="en-US" dirty="0"/>
              <a:t> stage (3 each lot, absorbing 300% of total call volume per lot)</a:t>
            </a:r>
          </a:p>
          <a:p>
            <a:r>
              <a:rPr lang="en-US" b="1" dirty="0">
                <a:solidFill>
                  <a:srgbClr val="C00000"/>
                </a:solidFill>
              </a:rPr>
              <a:t>Deadline submission proposals = Monday May 26, 5PM</a:t>
            </a:r>
          </a:p>
          <a:p>
            <a:endParaRPr lang="en-UG" dirty="0"/>
          </a:p>
        </p:txBody>
      </p:sp>
      <p:sp>
        <p:nvSpPr>
          <p:cNvPr id="4" name="Rectangle 3"/>
          <p:cNvSpPr/>
          <p:nvPr/>
        </p:nvSpPr>
        <p:spPr>
          <a:xfrm>
            <a:off x="7832793" y="4036"/>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29087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dirty="0">
                <a:solidFill>
                  <a:srgbClr val="C00000"/>
                </a:solidFill>
              </a:rPr>
              <a:t>Evaluation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dirty="0"/>
              <a:t>Focus CN </a:t>
            </a:r>
            <a:r>
              <a:rPr lang="en-US" b="1" dirty="0">
                <a:sym typeface="Wingdings" panose="05000000000000000000" pitchFamily="2" charset="2"/>
              </a:rPr>
              <a:t> </a:t>
            </a:r>
            <a:r>
              <a:rPr lang="en-US" b="1" dirty="0"/>
              <a:t>RELEVANCE </a:t>
            </a:r>
            <a:r>
              <a:rPr lang="en-US" dirty="0"/>
              <a:t>of proposed action </a:t>
            </a:r>
          </a:p>
          <a:p>
            <a:pPr marL="0" indent="0" algn="just">
              <a:buNone/>
            </a:pPr>
            <a:endParaRPr lang="en-US" dirty="0"/>
          </a:p>
          <a:p>
            <a:pPr algn="just"/>
            <a:r>
              <a:rPr lang="en-US" b="1" dirty="0"/>
              <a:t>Focus Proposals </a:t>
            </a:r>
          </a:p>
          <a:p>
            <a:pPr lvl="1" algn="just">
              <a:buFont typeface="Wingdings" panose="05000000000000000000" pitchFamily="2" charset="2"/>
              <a:buChar char="à"/>
            </a:pPr>
            <a:r>
              <a:rPr lang="en-US" sz="2800" b="1" dirty="0"/>
              <a:t>RELEVANCE </a:t>
            </a:r>
            <a:r>
              <a:rPr lang="en-US" sz="2800" dirty="0"/>
              <a:t>of proposed </a:t>
            </a:r>
            <a:r>
              <a:rPr lang="en-US" sz="2800" b="1" dirty="0">
                <a:solidFill>
                  <a:srgbClr val="C00000"/>
                </a:solidFill>
              </a:rPr>
              <a:t>methodology/strategic approaches</a:t>
            </a:r>
          </a:p>
          <a:p>
            <a:pPr lvl="1" algn="just">
              <a:buFont typeface="Wingdings" panose="05000000000000000000" pitchFamily="2" charset="2"/>
              <a:buChar char="à"/>
            </a:pPr>
            <a:r>
              <a:rPr lang="en-US" sz="2800" b="1" dirty="0"/>
              <a:t>EFFECTIVENESS &amp; FEASIBILITY</a:t>
            </a:r>
          </a:p>
          <a:p>
            <a:pPr lvl="1" algn="just">
              <a:buFont typeface="Wingdings" panose="05000000000000000000" pitchFamily="2" charset="2"/>
              <a:buChar char="à"/>
            </a:pPr>
            <a:r>
              <a:rPr lang="en-US" sz="2800" b="1" dirty="0"/>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11600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Content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vert="horz" lIns="91440" tIns="45720" rIns="91440" bIns="45720" rtlCol="0" anchor="t">
            <a:normAutofit/>
          </a:bodyPr>
          <a:lstStyle/>
          <a:p>
            <a:pPr marL="267970" indent="-267970" algn="just"/>
            <a:r>
              <a:rPr lang="en-US" b="1" dirty="0"/>
              <a:t>No substantial changes to the initial CN </a:t>
            </a:r>
            <a:endParaRPr lang="en-US" dirty="0">
              <a:ea typeface="Calibri"/>
              <a:cs typeface="Calibri"/>
            </a:endParaRPr>
          </a:p>
          <a:p>
            <a:pPr marL="267970" indent="-267970" algn="just"/>
            <a:endParaRPr lang="en-US" sz="2800" dirty="0">
              <a:ea typeface="Calibri" panose="020F0502020204030204"/>
              <a:cs typeface="Calibri" panose="020F0502020204030204"/>
            </a:endParaRPr>
          </a:p>
          <a:p>
            <a:pPr marL="267970" indent="-267970" algn="just"/>
            <a:r>
              <a:rPr lang="en-US" sz="2800" dirty="0"/>
              <a:t>Requeste</a:t>
            </a:r>
            <a:r>
              <a:rPr lang="en-US" dirty="0"/>
              <a:t>d contribution </a:t>
            </a:r>
            <a:r>
              <a:rPr lang="en-US" b="1" dirty="0"/>
              <a:t>cannot vary more than 20% from initial estimate </a:t>
            </a:r>
            <a:r>
              <a:rPr lang="en-US" dirty="0"/>
              <a:t>+ must remain between the min and max that can be requested </a:t>
            </a:r>
            <a:endParaRPr lang="en-US" dirty="0">
              <a:ea typeface="Calibri" panose="020F0502020204030204"/>
              <a:cs typeface="Calibri" panose="020F0502020204030204"/>
            </a:endParaRPr>
          </a:p>
          <a:p>
            <a:pPr marL="0" indent="0" algn="just">
              <a:buNone/>
            </a:pPr>
            <a:r>
              <a:rPr lang="en-US" b="1" dirty="0"/>
              <a:t>	lot 1: 150,000 – 300,000 EUR ; 15 – 24 months*</a:t>
            </a:r>
          </a:p>
          <a:p>
            <a:pPr marL="0" indent="0" algn="just">
              <a:buNone/>
            </a:pPr>
            <a:r>
              <a:rPr lang="en-US" b="1" dirty="0"/>
              <a:t>	lot 2: 450,000 – 900,000 EUR ; 15 – 33 months*</a:t>
            </a:r>
            <a:endParaRPr lang="en-US" dirty="0"/>
          </a:p>
          <a:p>
            <a:pPr marL="0" indent="0" algn="just">
              <a:buNone/>
            </a:pPr>
            <a:endParaRPr lang="en-US" sz="2800" dirty="0"/>
          </a:p>
        </p:txBody>
      </p:sp>
      <p:sp>
        <p:nvSpPr>
          <p:cNvPr id="4" name="Rectangle 3"/>
          <p:cNvSpPr/>
          <p:nvPr/>
        </p:nvSpPr>
        <p:spPr>
          <a:xfrm>
            <a:off x="7826066" y="-2703"/>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a) Annex A; part B proposal</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388721"/>
          </a:xfrm>
        </p:spPr>
        <p:txBody>
          <a:bodyPr>
            <a:normAutofit fontScale="92500" lnSpcReduction="10000"/>
          </a:bodyPr>
          <a:lstStyle/>
          <a:p>
            <a:r>
              <a:rPr lang="en-US" b="1" dirty="0"/>
              <a:t>Detailed</a:t>
            </a:r>
            <a:r>
              <a:rPr lang="en-US" dirty="0"/>
              <a:t> description of the action &amp; methodology</a:t>
            </a:r>
          </a:p>
          <a:p>
            <a:pPr lvl="1"/>
            <a:r>
              <a:rPr lang="en-US" dirty="0"/>
              <a:t>6 sections </a:t>
            </a:r>
            <a:r>
              <a:rPr lang="en-US" sz="2000" dirty="0"/>
              <a:t>(description, strategic approach, </a:t>
            </a:r>
            <a:r>
              <a:rPr lang="en-US" sz="2000" u="sng" dirty="0"/>
              <a:t>methodology</a:t>
            </a:r>
            <a:r>
              <a:rPr lang="en-US" sz="2000" dirty="0"/>
              <a:t> (who/what/when/how), action plan, risks &amp; assumption, sustainability)</a:t>
            </a:r>
          </a:p>
          <a:p>
            <a:pPr lvl="1"/>
            <a:r>
              <a:rPr lang="en-US" dirty="0"/>
              <a:t>log frame </a:t>
            </a:r>
          </a:p>
          <a:p>
            <a:pPr lvl="1"/>
            <a:r>
              <a:rPr lang="en-US" dirty="0"/>
              <a:t>budget </a:t>
            </a:r>
          </a:p>
          <a:p>
            <a:r>
              <a:rPr lang="en-US" b="1" dirty="0"/>
              <a:t>Administrative data and information</a:t>
            </a:r>
            <a:r>
              <a:rPr lang="en-US" dirty="0"/>
              <a:t> for lead and co-applicant(s)</a:t>
            </a:r>
          </a:p>
          <a:p>
            <a:pPr lvl="1"/>
            <a:r>
              <a:rPr lang="en-US" dirty="0"/>
              <a:t>The </a:t>
            </a:r>
            <a:r>
              <a:rPr lang="en-US" b="1" dirty="0"/>
              <a:t>lead applicant</a:t>
            </a:r>
            <a:r>
              <a:rPr lang="en-US" dirty="0"/>
              <a:t>’s experience for similar and other actions</a:t>
            </a:r>
          </a:p>
          <a:p>
            <a:pPr lvl="2"/>
            <a:r>
              <a:rPr lang="it-IT" dirty="0"/>
              <a:t>Capacity to manage and perform actions (experience in the sectors)</a:t>
            </a:r>
          </a:p>
          <a:p>
            <a:pPr lvl="2"/>
            <a:r>
              <a:rPr lang="it-IT" dirty="0"/>
              <a:t>Resources (financial data, source of financing, number of people employed)</a:t>
            </a:r>
            <a:endParaRPr lang="en-US" dirty="0"/>
          </a:p>
          <a:p>
            <a:pPr lvl="1"/>
            <a:r>
              <a:rPr lang="en-US" dirty="0"/>
              <a:t>The </a:t>
            </a:r>
            <a:r>
              <a:rPr lang="en-US" b="1" dirty="0"/>
              <a:t>co-applicant(s)</a:t>
            </a:r>
            <a:r>
              <a:rPr lang="en-US" dirty="0"/>
              <a:t>’ experience for similar and other actions</a:t>
            </a:r>
          </a:p>
          <a:p>
            <a:pPr lvl="2"/>
            <a:r>
              <a:rPr lang="it-IT" dirty="0"/>
              <a:t>History of cooperation with lead applicant</a:t>
            </a:r>
          </a:p>
          <a:p>
            <a:pPr lvl="2"/>
            <a:r>
              <a:rPr lang="it-IT" dirty="0"/>
              <a:t>Capacity to manage and implement actions (experience in the sectors)</a:t>
            </a:r>
          </a:p>
          <a:p>
            <a:pPr lvl="1"/>
            <a:r>
              <a:rPr lang="it-IT" dirty="0"/>
              <a:t>The </a:t>
            </a:r>
            <a:r>
              <a:rPr lang="it-IT" b="1" dirty="0"/>
              <a:t>associates</a:t>
            </a:r>
            <a:r>
              <a:rPr lang="it-IT" dirty="0"/>
              <a:t> </a:t>
            </a:r>
            <a:r>
              <a:rPr lang="it-IT" sz="2100" dirty="0"/>
              <a:t>(if any) - participate actively in the action, but are not eligible for grants and only qualify to receive daily allowances and travelling expenses)</a:t>
            </a:r>
            <a:endParaRPr lang="en-US" sz="2100" dirty="0"/>
          </a:p>
          <a:p>
            <a:r>
              <a:rPr lang="en-US" b="1" dirty="0"/>
              <a:t>Mandate</a:t>
            </a:r>
            <a:r>
              <a:rPr lang="en-US" dirty="0"/>
              <a:t> for </a:t>
            </a:r>
            <a:r>
              <a:rPr lang="en-US" u="sng" dirty="0"/>
              <a:t>each</a:t>
            </a:r>
            <a:r>
              <a:rPr lang="en-US" dirty="0"/>
              <a:t> co-applicant and associates </a:t>
            </a:r>
            <a:r>
              <a:rPr lang="en-US" b="1" dirty="0"/>
              <a:t>signed</a:t>
            </a:r>
          </a:p>
          <a:p>
            <a:r>
              <a:rPr lang="en-US" b="1" dirty="0"/>
              <a:t>Declaration</a:t>
            </a:r>
            <a:r>
              <a:rPr lang="en-US" dirty="0"/>
              <a:t> for lead applicant </a:t>
            </a:r>
            <a:r>
              <a:rPr lang="en-US" b="1" dirty="0"/>
              <a:t>signed </a:t>
            </a:r>
          </a:p>
        </p:txBody>
      </p:sp>
      <p:sp>
        <p:nvSpPr>
          <p:cNvPr id="4" name="Rectangle 3"/>
          <p:cNvSpPr/>
          <p:nvPr/>
        </p:nvSpPr>
        <p:spPr>
          <a:xfrm>
            <a:off x="9164039" y="-2703"/>
            <a:ext cx="3018006" cy="646331"/>
          </a:xfrm>
          <a:prstGeom prst="rect">
            <a:avLst/>
          </a:prstGeom>
        </p:spPr>
        <p:txBody>
          <a:bodyPr wrap="none">
            <a:spAutoFit/>
          </a:bodyPr>
          <a:lstStyle/>
          <a:p>
            <a:r>
              <a:rPr lang="en-US" dirty="0"/>
              <a:t>3. Proposal template</a:t>
            </a:r>
          </a:p>
          <a:p>
            <a:pPr marL="269875"/>
            <a:r>
              <a:rPr lang="it-IT" dirty="0"/>
              <a:t>a) Annex A; part B proposal</a:t>
            </a:r>
            <a:endParaRPr lang="en-US" dirty="0"/>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dirty="0">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UGAENABEL-403665430-435777</_dlc_DocId>
    <_dlc_DocIdUrl xmlns="508ba6eb-9e09-4fd5-92f2-2d9921329f2d">
      <Url>https://enabelbe.sharepoint.com/sites/UGA/_layouts/15/DocIdRedir.aspx?ID=UGAENABEL-403665430-435777</Url>
      <Description>UGAENABEL-403665430-435777</Description>
    </_dlc_DocIdUrl>
    <_Flow_SignoffStatus xmlns="f3391a51-24a2-4aff-bc36-b8bafdb704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2" ma:contentTypeDescription="Een nieuw document maken." ma:contentTypeScope="" ma:versionID="3b9585d39100efc12bf1543910b2f9df">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13db4cab1f0c1ff12d13a9fd52c60777"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D5B08B-D549-47D0-8D7D-8FF65BB91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4.xml><?xml version="1.0" encoding="utf-8"?>
<ds:datastoreItem xmlns:ds="http://schemas.openxmlformats.org/officeDocument/2006/customXml" ds:itemID="{2554850C-AEE9-449A-ACD3-77DBA9F5F1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6911</TotalTime>
  <Words>3724</Words>
  <Application>Microsoft Office PowerPoint</Application>
  <PresentationFormat>Grand écran</PresentationFormat>
  <Paragraphs>407</Paragraphs>
  <Slides>45</Slides>
  <Notes>1</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CTB-17-18908-powerpoint 80%-ab-151217</vt:lpstr>
      <vt:lpstr>Call For Proposals Incubation and acceleration support for green business growth</vt:lpstr>
      <vt:lpstr>Presentation outline</vt:lpstr>
      <vt:lpstr>Call Objectives</vt:lpstr>
      <vt:lpstr>Call objectives  - outputs</vt:lpstr>
      <vt:lpstr>Call Objectives – KPI for business growth</vt:lpstr>
      <vt:lpstr>CN (stage 1) selection process</vt:lpstr>
      <vt:lpstr>Evaluation - Concept note vs Proposals</vt:lpstr>
      <vt:lpstr>Content - Concept note vs Proposals</vt:lpstr>
      <vt:lpstr>a) Annex A; part B proposal</vt:lpstr>
      <vt:lpstr>Target groups RECAP</vt:lpstr>
      <vt:lpstr>Target groups RECAP</vt:lpstr>
      <vt:lpstr>! Attention points !</vt:lpstr>
      <vt:lpstr>! Attention points !</vt:lpstr>
      <vt:lpstr>3b. Sub-grants to sub-recipients (optional)</vt:lpstr>
      <vt:lpstr>3b. Sub-grants to sub-recipients </vt:lpstr>
      <vt:lpstr>3b. Conditions sub-grants lot 1  =  Seed grants</vt:lpstr>
      <vt:lpstr>3b. Conditions sub-grants lot 1  =  Seed grants</vt:lpstr>
      <vt:lpstr>3b. Conditions sub-grants lot 2  - Acceleration</vt:lpstr>
      <vt:lpstr>3b. Conditions sub-grants lot 2  - Acceleration</vt:lpstr>
      <vt:lpstr>3b. Conditions sub-grants lot 2  - Acceleration</vt:lpstr>
      <vt:lpstr>3. Proposal template a) Annex A; part B proposal</vt:lpstr>
      <vt:lpstr>b) M&amp;E logical framework, indicators</vt:lpstr>
      <vt:lpstr>Logical flow</vt:lpstr>
      <vt:lpstr>Présentation PowerPoint</vt:lpstr>
      <vt:lpstr>Présentation PowerPoint</vt:lpstr>
      <vt:lpstr>Example Impact/GO</vt:lpstr>
      <vt:lpstr>Example Outcome/SO</vt:lpstr>
      <vt:lpstr>Example Output/results</vt:lpstr>
      <vt:lpstr>3. Proposal template b) M&amp;E, framework, indicators</vt:lpstr>
      <vt:lpstr>c) Proposal template - Budget</vt:lpstr>
      <vt:lpstr>c) Proposal template - Budget</vt:lpstr>
      <vt:lpstr>c) Proposal template - Budget</vt:lpstr>
      <vt:lpstr>c) Proposal template - Budget</vt:lpstr>
      <vt:lpstr>c) Proposal template - Budget</vt:lpstr>
      <vt:lpstr>c) Proposal template - Budget</vt:lpstr>
      <vt:lpstr>c) Proposal template - Budget</vt:lpstr>
      <vt:lpstr>Indicative Costs</vt:lpstr>
      <vt:lpstr>c) Proposal template - Budget</vt:lpstr>
      <vt:lpstr>4. Application procedure / Next steps</vt:lpstr>
      <vt:lpstr>Submission proposal</vt:lpstr>
      <vt:lpstr>Application procedure </vt:lpstr>
      <vt:lpstr>Application procedure </vt:lpstr>
      <vt:lpstr>Submission proposal</vt:lpstr>
      <vt:lpstr>NEXT STEPS</vt:lpstr>
      <vt:lpstr>4. Application procedure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TAMINAU, Laura</cp:lastModifiedBy>
  <cp:revision>398</cp:revision>
  <dcterms:modified xsi:type="dcterms:W3CDTF">2025-05-06T10:50:49Z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89fd00ff-5510-4b80-8e8e-be2d8897ca5b</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