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2" r:id="rId2"/>
    <p:sldId id="273" r:id="rId3"/>
    <p:sldId id="274" r:id="rId4"/>
    <p:sldId id="259" r:id="rId5"/>
    <p:sldId id="275" r:id="rId6"/>
    <p:sldId id="276" r:id="rId7"/>
    <p:sldId id="277" r:id="rId8"/>
    <p:sldId id="278" r:id="rId9"/>
    <p:sldId id="280" r:id="rId10"/>
    <p:sldId id="279" r:id="rId11"/>
    <p:sldId id="281" r:id="rId12"/>
    <p:sldId id="268" r:id="rId13"/>
    <p:sldId id="282" r:id="rId14"/>
    <p:sldId id="283" r:id="rId15"/>
    <p:sldId id="271" r:id="rId16"/>
  </p:sldIdLst>
  <p:sldSz cx="18288000" cy="10287000"/>
  <p:notesSz cx="6858000" cy="9144000"/>
  <p:embeddedFontLst>
    <p:embeddedFont>
      <p:font typeface="Cormorant Garamond" panose="020B0604020202020204" charset="-52"/>
      <p:regular r:id="rId18"/>
    </p:embeddedFont>
    <p:embeddedFont>
      <p:font typeface="Cormorant Garamond Bold" panose="020B0604020202020204" charset="-52"/>
      <p:regular r:id="rId19"/>
      <p:bold r:id="rId20"/>
    </p:embeddedFont>
    <p:embeddedFont>
      <p:font typeface="Cormorant Garamond Bold Italics" panose="020B0604020202020204" charset="-52"/>
      <p:regular r:id="rId21"/>
      <p:bold r:id="rId22"/>
      <p:italic r:id="rId23"/>
      <p:boldItalic r:id="rId24"/>
    </p:embeddedFont>
    <p:embeddedFont>
      <p:font typeface="Cormorant Garamond Italics" panose="020B0604020202020204" charset="-52"/>
      <p:regular r:id="rId25"/>
      <p:italic r:id="rId26"/>
    </p:embeddedFont>
    <p:embeddedFont>
      <p:font typeface="Intro" panose="02000000000000000000" charset="0"/>
      <p:regular r:id="rId27"/>
    </p:embeddedFont>
    <p:embeddedFont>
      <p:font typeface="Lora Bold" panose="020B0604020202020204" charset="-52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C364F-A188-496E-8D0A-AF4C92D3F684}" v="5" dt="2025-09-08T13:13:5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9" autoAdjust="0"/>
    <p:restoredTop sz="94587" autoAdjust="0"/>
  </p:normalViewPr>
  <p:slideViewPr>
    <p:cSldViewPr>
      <p:cViewPr varScale="1">
        <p:scale>
          <a:sx n="52" d="100"/>
          <a:sy n="52" d="100"/>
        </p:scale>
        <p:origin x="34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ustomXml" Target="../customXml/item4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BOLOTKO, Olha" userId="7c9ccd48-9f8b-4879-b6f8-93538b2ef006" providerId="ADAL" clId="{32E0B42B-B87C-47CE-8304-7A282A579BEB}"/>
    <pc:docChg chg="modSld">
      <pc:chgData name="ZABOLOTKO, Olha" userId="7c9ccd48-9f8b-4879-b6f8-93538b2ef006" providerId="ADAL" clId="{32E0B42B-B87C-47CE-8304-7A282A579BEB}" dt="2025-09-08T13:14:02.479" v="28" actId="120"/>
      <pc:docMkLst>
        <pc:docMk/>
      </pc:docMkLst>
      <pc:sldChg chg="modSp mod">
        <pc:chgData name="ZABOLOTKO, Olha" userId="7c9ccd48-9f8b-4879-b6f8-93538b2ef006" providerId="ADAL" clId="{32E0B42B-B87C-47CE-8304-7A282A579BEB}" dt="2025-09-08T13:14:02.479" v="28" actId="120"/>
        <pc:sldMkLst>
          <pc:docMk/>
          <pc:sldMk cId="126903740" sldId="274"/>
        </pc:sldMkLst>
        <pc:spChg chg="mod">
          <ac:chgData name="ZABOLOTKO, Olha" userId="7c9ccd48-9f8b-4879-b6f8-93538b2ef006" providerId="ADAL" clId="{32E0B42B-B87C-47CE-8304-7A282A579BEB}" dt="2025-09-08T13:14:02.479" v="28" actId="120"/>
          <ac:spMkLst>
            <pc:docMk/>
            <pc:sldMk cId="126903740" sldId="274"/>
            <ac:spMk id="32" creationId="{71EB76EF-8255-5127-C14E-A2EB4C3BEF8D}"/>
          </ac:spMkLst>
        </pc:spChg>
      </pc:sldChg>
      <pc:sldChg chg="modSp mod">
        <pc:chgData name="ZABOLOTKO, Olha" userId="7c9ccd48-9f8b-4879-b6f8-93538b2ef006" providerId="ADAL" clId="{32E0B42B-B87C-47CE-8304-7A282A579BEB}" dt="2025-09-08T11:24:21.410" v="15" actId="120"/>
        <pc:sldMkLst>
          <pc:docMk/>
          <pc:sldMk cId="3445690710" sldId="283"/>
        </pc:sldMkLst>
        <pc:spChg chg="mod">
          <ac:chgData name="ZABOLOTKO, Olha" userId="7c9ccd48-9f8b-4879-b6f8-93538b2ef006" providerId="ADAL" clId="{32E0B42B-B87C-47CE-8304-7A282A579BEB}" dt="2025-09-08T11:24:21.410" v="15" actId="120"/>
          <ac:spMkLst>
            <pc:docMk/>
            <pc:sldMk cId="3445690710" sldId="283"/>
            <ac:spMk id="14" creationId="{454F3251-0A2A-50BE-C61B-210723E428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B4C16-EA5C-C245-B914-FC165584817F}" type="datetimeFigureOut">
              <a:rPr lang="ru-UA" smtClean="0"/>
              <a:t>09/08/2025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095AE-84FE-6047-B466-E5B9EB7AF68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56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2698953" y="2738438"/>
            <a:ext cx="6330747" cy="6527007"/>
          </a:xfrm>
        </p:spPr>
        <p:txBody>
          <a:bodyPr/>
          <a:lstStyle>
            <a:lvl1pPr marL="402432" marR="0" indent="-402432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81A1C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942975" indent="-257175">
              <a:defRPr/>
            </a:lvl2pPr>
            <a:lvl3pPr marL="1621632" indent="-250032">
              <a:defRPr/>
            </a:lvl3pPr>
            <a:lvl4pPr marL="2147888" indent="-90488">
              <a:defRPr/>
            </a:lvl4pPr>
            <a:lvl5pPr marL="2964657" indent="-221457">
              <a:defRPr/>
            </a:lvl5pPr>
          </a:lstStyle>
          <a:p>
            <a:pPr marL="402432" marR="0" lvl="0" indent="-402432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81A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Change master text style</a:t>
            </a:r>
          </a:p>
          <a:p>
            <a:pPr lvl="1"/>
            <a:r>
              <a:rPr lang="fr-FR"/>
              <a:t>Second level</a:t>
            </a:r>
            <a:endParaRPr lang="fr-FR" dirty="0"/>
          </a:p>
          <a:p>
            <a:pPr lvl="2"/>
            <a:r>
              <a:rPr lang="fr-FR"/>
              <a:t>Third level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9258301" y="2738438"/>
            <a:ext cx="6397337" cy="6527007"/>
          </a:xfrm>
        </p:spPr>
        <p:txBody>
          <a:bodyPr/>
          <a:lstStyle>
            <a:lvl1pPr marL="402432" marR="0" indent="-402432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81A1C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942975" indent="-257175">
              <a:defRPr/>
            </a:lvl2pPr>
            <a:lvl3pPr marL="1621632" indent="-250032">
              <a:defRPr/>
            </a:lvl3pPr>
            <a:lvl4pPr marL="2286000" indent="-228600">
              <a:defRPr/>
            </a:lvl4pPr>
            <a:lvl5pPr marL="2964657" indent="-221457">
              <a:defRPr/>
            </a:lvl5pPr>
          </a:lstStyle>
          <a:p>
            <a:pPr marL="402432" marR="0" lvl="0" indent="-402432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81A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Change master text style</a:t>
            </a:r>
            <a:endParaRPr lang="fr-FR" dirty="0"/>
          </a:p>
          <a:p>
            <a:pPr lvl="1"/>
            <a:r>
              <a:rPr lang="fr-FR"/>
              <a:t>Second level</a:t>
            </a:r>
            <a:endParaRPr lang="fr-FR" dirty="0"/>
          </a:p>
          <a:p>
            <a:pPr lvl="2"/>
            <a:r>
              <a:rPr lang="fr-FR"/>
              <a:t>Third level</a:t>
            </a:r>
            <a:endParaRPr lang="fr-BE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C545CE-72B3-4E12-8B98-DFF48004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8954" y="518192"/>
            <a:ext cx="12956684" cy="1988345"/>
          </a:xfrm>
        </p:spPr>
        <p:txBody>
          <a:bodyPr/>
          <a:lstStyle/>
          <a:p>
            <a:r>
              <a:rPr lang="fr-FR"/>
              <a:t>Change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445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26" Type="http://schemas.openxmlformats.org/officeDocument/2006/relationships/image" Target="../media/image133.svg"/><Relationship Id="rId21" Type="http://schemas.openxmlformats.org/officeDocument/2006/relationships/image" Target="../media/image128.png"/><Relationship Id="rId34" Type="http://schemas.openxmlformats.org/officeDocument/2006/relationships/image" Target="../media/image141.sv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145.svg"/><Relationship Id="rId2" Type="http://schemas.openxmlformats.org/officeDocument/2006/relationships/image" Target="../media/image109.jpeg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24" Type="http://schemas.openxmlformats.org/officeDocument/2006/relationships/image" Target="../media/image131.svg"/><Relationship Id="rId32" Type="http://schemas.openxmlformats.org/officeDocument/2006/relationships/image" Target="../media/image139.svg"/><Relationship Id="rId37" Type="http://schemas.openxmlformats.org/officeDocument/2006/relationships/image" Target="../media/image144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svg"/><Relationship Id="rId36" Type="http://schemas.openxmlformats.org/officeDocument/2006/relationships/image" Target="../media/image143.sv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Relationship Id="rId22" Type="http://schemas.openxmlformats.org/officeDocument/2006/relationships/image" Target="../media/image129.svg"/><Relationship Id="rId27" Type="http://schemas.openxmlformats.org/officeDocument/2006/relationships/image" Target="../media/image134.png"/><Relationship Id="rId30" Type="http://schemas.openxmlformats.org/officeDocument/2006/relationships/image" Target="../media/image137.svg"/><Relationship Id="rId35" Type="http://schemas.openxmlformats.org/officeDocument/2006/relationships/image" Target="../media/image142.png"/><Relationship Id="rId8" Type="http://schemas.openxmlformats.org/officeDocument/2006/relationships/image" Target="../media/image115.svg"/><Relationship Id="rId3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163.png"/><Relationship Id="rId3" Type="http://schemas.openxmlformats.org/officeDocument/2006/relationships/image" Target="../media/image153.svg"/><Relationship Id="rId7" Type="http://schemas.openxmlformats.org/officeDocument/2006/relationships/image" Target="../media/image157.png"/><Relationship Id="rId12" Type="http://schemas.openxmlformats.org/officeDocument/2006/relationships/image" Target="../media/image162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sv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hyperlink" Target="https://www.enabel.b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jpe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57.pn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5" Type="http://schemas.openxmlformats.org/officeDocument/2006/relationships/image" Target="../media/image101.sv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24" Type="http://schemas.openxmlformats.org/officeDocument/2006/relationships/image" Target="../media/image100.pn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23" Type="http://schemas.openxmlformats.org/officeDocument/2006/relationships/image" Target="../media/image99.svg"/><Relationship Id="rId28" Type="http://schemas.openxmlformats.org/officeDocument/2006/relationships/image" Target="../media/image104.pn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ubmit.link/43D" TargetMode="Externa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UA" dirty="0"/>
          </a:p>
        </p:txBody>
      </p:sp>
      <p:grpSp>
        <p:nvGrpSpPr>
          <p:cNvPr id="3" name="Group 3"/>
          <p:cNvGrpSpPr/>
          <p:nvPr/>
        </p:nvGrpSpPr>
        <p:grpSpPr>
          <a:xfrm>
            <a:off x="9171432" y="646857"/>
            <a:ext cx="8993285" cy="89932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2381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5334" y="2835280"/>
            <a:ext cx="8718666" cy="516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4"/>
              </a:lnSpc>
            </a:pPr>
            <a:r>
              <a:rPr lang="en-US" sz="4500" dirty="0">
                <a:solidFill>
                  <a:srgbClr val="D12927"/>
                </a:solidFill>
                <a:latin typeface="Intro"/>
                <a:ea typeface="Intro"/>
                <a:cs typeface="Intro"/>
                <a:sym typeface="Intro"/>
              </a:rPr>
              <a:t>КОНКУРС ПРОЄКТНИХ ЗАЯВОК </a:t>
            </a:r>
            <a:r>
              <a:rPr lang="en-US" sz="4500" dirty="0" err="1">
                <a:solidFill>
                  <a:srgbClr val="D12927"/>
                </a:solidFill>
                <a:latin typeface="Intro"/>
                <a:ea typeface="Intro"/>
                <a:cs typeface="Intro"/>
                <a:sym typeface="Intro"/>
              </a:rPr>
              <a:t>У</a:t>
            </a:r>
            <a:r>
              <a:rPr lang="en-US" sz="4500" dirty="0">
                <a:solidFill>
                  <a:srgbClr val="D12927"/>
                </a:solidFill>
                <a:latin typeface="Intro"/>
                <a:ea typeface="Intro"/>
                <a:cs typeface="Intro"/>
                <a:sym typeface="Intro"/>
              </a:rPr>
              <a:t> МЕЖАХ ПРОГРАМИ “БЕЛЬГІЙСЬКА ІНІЦІАТИВА ПІДТРИМКИ ВІДНОВЛЕННЯ УКРАЇНИ (BE-RELIEVE UKRAINE)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341" y="8252818"/>
            <a:ext cx="4775592" cy="1706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3"/>
              </a:lnSpc>
            </a:pP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Пілотний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проєкт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із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запровадження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активної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політики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зайнятості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835" b="1" dirty="0" err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населення</a:t>
            </a:r>
            <a:r>
              <a:rPr lang="en-US" sz="2835" b="1" dirty="0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«ALMP Facility»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8BED-7724-27A0-16BC-6DF2FE4E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>
            <a:extLst>
              <a:ext uri="{FF2B5EF4-FFF2-40B4-BE49-F238E27FC236}">
                <a16:creationId xmlns:a16="http://schemas.microsoft.com/office/drawing/2014/main" id="{6A1B2BFD-9D6E-F723-E976-52C24081E30B}"/>
              </a:ext>
            </a:extLst>
          </p:cNvPr>
          <p:cNvGrpSpPr/>
          <p:nvPr/>
        </p:nvGrpSpPr>
        <p:grpSpPr>
          <a:xfrm>
            <a:off x="11562649" y="-98219"/>
            <a:ext cx="6737432" cy="10483438"/>
            <a:chOff x="0" y="0"/>
            <a:chExt cx="1043804" cy="1624159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4DE42989-3C7A-C4BF-3762-C25A3463F5AC}"/>
                </a:ext>
              </a:extLst>
            </p:cNvPr>
            <p:cNvSpPr/>
            <p:nvPr/>
          </p:nvSpPr>
          <p:spPr>
            <a:xfrm>
              <a:off x="0" y="0"/>
              <a:ext cx="1043805" cy="1624159"/>
            </a:xfrm>
            <a:custGeom>
              <a:avLst/>
              <a:gdLst/>
              <a:ahLst/>
              <a:cxnLst/>
              <a:rect l="l" t="t" r="r" b="b"/>
              <a:pathLst>
                <a:path w="1043805" h="1624159">
                  <a:moveTo>
                    <a:pt x="0" y="0"/>
                  </a:moveTo>
                  <a:lnTo>
                    <a:pt x="1043805" y="0"/>
                  </a:lnTo>
                  <a:lnTo>
                    <a:pt x="1043805" y="1624159"/>
                  </a:lnTo>
                  <a:lnTo>
                    <a:pt x="0" y="1624159"/>
                  </a:lnTo>
                  <a:close/>
                </a:path>
              </a:pathLst>
            </a:custGeom>
            <a:blipFill>
              <a:blip r:embed="rId2"/>
              <a:stretch>
                <a:fillRect r="-133545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9AB963A6-14AD-8BB6-4857-B347BAD8D281}"/>
              </a:ext>
            </a:extLst>
          </p:cNvPr>
          <p:cNvGrpSpPr/>
          <p:nvPr/>
        </p:nvGrpSpPr>
        <p:grpSpPr>
          <a:xfrm>
            <a:off x="13537472" y="8611476"/>
            <a:ext cx="2763624" cy="1293648"/>
            <a:chOff x="0" y="0"/>
            <a:chExt cx="3684833" cy="1724865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D8F3C479-D504-CE64-1DAD-7F8298490254}"/>
                </a:ext>
              </a:extLst>
            </p:cNvPr>
            <p:cNvSpPr/>
            <p:nvPr/>
          </p:nvSpPr>
          <p:spPr>
            <a:xfrm>
              <a:off x="693087" y="190"/>
              <a:ext cx="219399" cy="218944"/>
            </a:xfrm>
            <a:custGeom>
              <a:avLst/>
              <a:gdLst/>
              <a:ahLst/>
              <a:cxnLst/>
              <a:rect l="l" t="t" r="r" b="b"/>
              <a:pathLst>
                <a:path w="219399" h="218944">
                  <a:moveTo>
                    <a:pt x="0" y="0"/>
                  </a:moveTo>
                  <a:lnTo>
                    <a:pt x="219399" y="0"/>
                  </a:lnTo>
                  <a:lnTo>
                    <a:pt x="219399" y="218944"/>
                  </a:lnTo>
                  <a:lnTo>
                    <a:pt x="0" y="21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38014" t="-489543" r="-146152" b="-20825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AC27D00F-08E0-D636-3F3C-DF29542128E6}"/>
                </a:ext>
              </a:extLst>
            </p:cNvPr>
            <p:cNvSpPr/>
            <p:nvPr/>
          </p:nvSpPr>
          <p:spPr>
            <a:xfrm>
              <a:off x="1386173" y="0"/>
              <a:ext cx="219399" cy="219399"/>
            </a:xfrm>
            <a:custGeom>
              <a:avLst/>
              <a:gdLst/>
              <a:ahLst/>
              <a:cxnLst/>
              <a:rect l="l" t="t" r="r" b="b"/>
              <a:pathLst>
                <a:path w="219399" h="219399">
                  <a:moveTo>
                    <a:pt x="0" y="0"/>
                  </a:moveTo>
                  <a:lnTo>
                    <a:pt x="219400" y="0"/>
                  </a:lnTo>
                  <a:lnTo>
                    <a:pt x="219400" y="219399"/>
                  </a:lnTo>
                  <a:lnTo>
                    <a:pt x="0" y="21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34665" t="-266901" r="-16162" b="-367536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CE8EF990-BAD8-190C-11CA-9401DE01CCD8}"/>
                </a:ext>
              </a:extLst>
            </p:cNvPr>
            <p:cNvSpPr/>
            <p:nvPr/>
          </p:nvSpPr>
          <p:spPr>
            <a:xfrm>
              <a:off x="3465433" y="244"/>
              <a:ext cx="219399" cy="218814"/>
            </a:xfrm>
            <a:custGeom>
              <a:avLst/>
              <a:gdLst/>
              <a:ahLst/>
              <a:cxnLst/>
              <a:rect l="l" t="t" r="r" b="b"/>
              <a:pathLst>
                <a:path w="219399" h="218814">
                  <a:moveTo>
                    <a:pt x="0" y="0"/>
                  </a:moveTo>
                  <a:lnTo>
                    <a:pt x="219400" y="0"/>
                  </a:lnTo>
                  <a:lnTo>
                    <a:pt x="219400" y="218814"/>
                  </a:lnTo>
                  <a:lnTo>
                    <a:pt x="0" y="218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1367" t="-69384" r="-524020" b="-69452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E9057ABC-4640-6530-63FF-40F9B3FBAA42}"/>
                </a:ext>
              </a:extLst>
            </p:cNvPr>
            <p:cNvSpPr/>
            <p:nvPr/>
          </p:nvSpPr>
          <p:spPr>
            <a:xfrm>
              <a:off x="0" y="1325"/>
              <a:ext cx="219399" cy="216220"/>
            </a:xfrm>
            <a:custGeom>
              <a:avLst/>
              <a:gdLst/>
              <a:ahLst/>
              <a:cxnLst/>
              <a:rect l="l" t="t" r="r" b="b"/>
              <a:pathLst>
                <a:path w="219399" h="216220">
                  <a:moveTo>
                    <a:pt x="0" y="0"/>
                  </a:moveTo>
                  <a:lnTo>
                    <a:pt x="219399" y="0"/>
                  </a:lnTo>
                  <a:lnTo>
                    <a:pt x="219399" y="216220"/>
                  </a:lnTo>
                  <a:lnTo>
                    <a:pt x="0" y="216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9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63214" t="-73470" r="-541324" b="-566400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E2AD4E68-3DCB-C5B3-C6CB-46A0C1F5B282}"/>
                </a:ext>
              </a:extLst>
            </p:cNvPr>
            <p:cNvSpPr/>
            <p:nvPr/>
          </p:nvSpPr>
          <p:spPr>
            <a:xfrm>
              <a:off x="2079260" y="0"/>
              <a:ext cx="219399" cy="219399"/>
            </a:xfrm>
            <a:custGeom>
              <a:avLst/>
              <a:gdLst/>
              <a:ahLst/>
              <a:cxnLst/>
              <a:rect l="l" t="t" r="r" b="b"/>
              <a:pathLst>
                <a:path w="219399" h="219399">
                  <a:moveTo>
                    <a:pt x="0" y="0"/>
                  </a:moveTo>
                  <a:lnTo>
                    <a:pt x="219399" y="0"/>
                  </a:lnTo>
                  <a:lnTo>
                    <a:pt x="219399" y="219399"/>
                  </a:lnTo>
                  <a:lnTo>
                    <a:pt x="0" y="21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19999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527997" t="-350321" r="-80856" b="-21245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0D60F91F-7BAB-904D-FC58-87E1C7097B56}"/>
                </a:ext>
              </a:extLst>
            </p:cNvPr>
            <p:cNvSpPr/>
            <p:nvPr/>
          </p:nvSpPr>
          <p:spPr>
            <a:xfrm>
              <a:off x="2772347" y="0"/>
              <a:ext cx="219399" cy="219399"/>
            </a:xfrm>
            <a:custGeom>
              <a:avLst/>
              <a:gdLst/>
              <a:ahLst/>
              <a:cxnLst/>
              <a:rect l="l" t="t" r="r" b="b"/>
              <a:pathLst>
                <a:path w="219399" h="219399">
                  <a:moveTo>
                    <a:pt x="0" y="0"/>
                  </a:moveTo>
                  <a:lnTo>
                    <a:pt x="219399" y="0"/>
                  </a:lnTo>
                  <a:lnTo>
                    <a:pt x="219399" y="219399"/>
                  </a:lnTo>
                  <a:lnTo>
                    <a:pt x="0" y="21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999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243031" t="-353915" r="-280861" b="-21424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23BA3A78-703A-636C-9C03-D7EE38B9D494}"/>
                </a:ext>
              </a:extLst>
            </p:cNvPr>
            <p:cNvSpPr/>
            <p:nvPr/>
          </p:nvSpPr>
          <p:spPr>
            <a:xfrm>
              <a:off x="693087" y="753973"/>
              <a:ext cx="219399" cy="217778"/>
            </a:xfrm>
            <a:custGeom>
              <a:avLst/>
              <a:gdLst/>
              <a:ahLst/>
              <a:cxnLst/>
              <a:rect l="l" t="t" r="r" b="b"/>
              <a:pathLst>
                <a:path w="219399" h="217778">
                  <a:moveTo>
                    <a:pt x="0" y="0"/>
                  </a:moveTo>
                  <a:lnTo>
                    <a:pt x="219399" y="0"/>
                  </a:lnTo>
                  <a:lnTo>
                    <a:pt x="219399" y="217779"/>
                  </a:lnTo>
                  <a:lnTo>
                    <a:pt x="0" y="217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19999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220715" t="-533029" r="-221102" b="-6121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00943750-49D9-6561-F88C-1116971ADE8F}"/>
                </a:ext>
              </a:extLst>
            </p:cNvPr>
            <p:cNvSpPr/>
            <p:nvPr/>
          </p:nvSpPr>
          <p:spPr>
            <a:xfrm>
              <a:off x="2079260" y="1505904"/>
              <a:ext cx="219399" cy="218893"/>
            </a:xfrm>
            <a:custGeom>
              <a:avLst/>
              <a:gdLst/>
              <a:ahLst/>
              <a:cxnLst/>
              <a:rect l="l" t="t" r="r" b="b"/>
              <a:pathLst>
                <a:path w="219399" h="218893">
                  <a:moveTo>
                    <a:pt x="0" y="0"/>
                  </a:moveTo>
                  <a:lnTo>
                    <a:pt x="219399" y="0"/>
                  </a:lnTo>
                  <a:lnTo>
                    <a:pt x="219399" y="218893"/>
                  </a:lnTo>
                  <a:lnTo>
                    <a:pt x="0" y="218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19999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477677" t="-455438" r="-283320" b="-13495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32DE0D73-7E5A-3A26-AE00-E4C99FFCF35A}"/>
                </a:ext>
              </a:extLst>
            </p:cNvPr>
            <p:cNvSpPr/>
            <p:nvPr/>
          </p:nvSpPr>
          <p:spPr>
            <a:xfrm>
              <a:off x="0" y="753567"/>
              <a:ext cx="219399" cy="218754"/>
            </a:xfrm>
            <a:custGeom>
              <a:avLst/>
              <a:gdLst/>
              <a:ahLst/>
              <a:cxnLst/>
              <a:rect l="l" t="t" r="r" b="b"/>
              <a:pathLst>
                <a:path w="219399" h="218754">
                  <a:moveTo>
                    <a:pt x="0" y="0"/>
                  </a:moveTo>
                  <a:lnTo>
                    <a:pt x="219399" y="0"/>
                  </a:lnTo>
                  <a:lnTo>
                    <a:pt x="219399" y="218754"/>
                  </a:lnTo>
                  <a:lnTo>
                    <a:pt x="0" y="21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19999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220229" t="-344165" r="-367615" b="-245708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7925F104-6022-585C-9214-B921D69F3EEC}"/>
                </a:ext>
              </a:extLst>
            </p:cNvPr>
            <p:cNvSpPr/>
            <p:nvPr/>
          </p:nvSpPr>
          <p:spPr>
            <a:xfrm>
              <a:off x="2772347" y="753091"/>
              <a:ext cx="219399" cy="219896"/>
            </a:xfrm>
            <a:custGeom>
              <a:avLst/>
              <a:gdLst/>
              <a:ahLst/>
              <a:cxnLst/>
              <a:rect l="l" t="t" r="r" b="b"/>
              <a:pathLst>
                <a:path w="219399" h="219896">
                  <a:moveTo>
                    <a:pt x="0" y="0"/>
                  </a:moveTo>
                  <a:lnTo>
                    <a:pt x="219399" y="0"/>
                  </a:lnTo>
                  <a:lnTo>
                    <a:pt x="219399" y="219896"/>
                  </a:lnTo>
                  <a:lnTo>
                    <a:pt x="0" y="21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19999"/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-634944" t="-334815" r="-205055" b="-53582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952B3672-CE4F-5A84-DCE5-0CC2DCF9E962}"/>
                </a:ext>
              </a:extLst>
            </p:cNvPr>
            <p:cNvSpPr/>
            <p:nvPr/>
          </p:nvSpPr>
          <p:spPr>
            <a:xfrm>
              <a:off x="3465433" y="753096"/>
              <a:ext cx="219399" cy="219885"/>
            </a:xfrm>
            <a:custGeom>
              <a:avLst/>
              <a:gdLst/>
              <a:ahLst/>
              <a:cxnLst/>
              <a:rect l="l" t="t" r="r" b="b"/>
              <a:pathLst>
                <a:path w="219399" h="219885">
                  <a:moveTo>
                    <a:pt x="0" y="0"/>
                  </a:moveTo>
                  <a:lnTo>
                    <a:pt x="219400" y="0"/>
                  </a:lnTo>
                  <a:lnTo>
                    <a:pt x="219400" y="219884"/>
                  </a:lnTo>
                  <a:lnTo>
                    <a:pt x="0" y="219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19999"/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-472798" t="-471605" r="-472808" b="-47169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CC4F0D89-4943-5922-56FF-0459B677ECAB}"/>
                </a:ext>
              </a:extLst>
            </p:cNvPr>
            <p:cNvSpPr/>
            <p:nvPr/>
          </p:nvSpPr>
          <p:spPr>
            <a:xfrm>
              <a:off x="1386173" y="753486"/>
              <a:ext cx="219399" cy="218949"/>
            </a:xfrm>
            <a:custGeom>
              <a:avLst/>
              <a:gdLst/>
              <a:ahLst/>
              <a:cxnLst/>
              <a:rect l="l" t="t" r="r" b="b"/>
              <a:pathLst>
                <a:path w="219399" h="218949">
                  <a:moveTo>
                    <a:pt x="0" y="0"/>
                  </a:moveTo>
                  <a:lnTo>
                    <a:pt x="219400" y="0"/>
                  </a:lnTo>
                  <a:lnTo>
                    <a:pt x="219400" y="218948"/>
                  </a:lnTo>
                  <a:lnTo>
                    <a:pt x="0" y="218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19999"/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-295054" t="-73500" r="-294923" b="-44357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9FB74AD1-C21C-99B0-C160-688E72B65155}"/>
                </a:ext>
              </a:extLst>
            </p:cNvPr>
            <p:cNvSpPr/>
            <p:nvPr/>
          </p:nvSpPr>
          <p:spPr>
            <a:xfrm>
              <a:off x="693087" y="1506092"/>
              <a:ext cx="219399" cy="218441"/>
            </a:xfrm>
            <a:custGeom>
              <a:avLst/>
              <a:gdLst/>
              <a:ahLst/>
              <a:cxnLst/>
              <a:rect l="l" t="t" r="r" b="b"/>
              <a:pathLst>
                <a:path w="219399" h="218441">
                  <a:moveTo>
                    <a:pt x="0" y="0"/>
                  </a:moveTo>
                  <a:lnTo>
                    <a:pt x="219399" y="0"/>
                  </a:lnTo>
                  <a:lnTo>
                    <a:pt x="219399" y="218441"/>
                  </a:lnTo>
                  <a:lnTo>
                    <a:pt x="0" y="218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19999"/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-106516" t="-86969" r="-106183" b="-21248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774E650-1EDA-32DD-29A7-9CF179E543D1}"/>
                </a:ext>
              </a:extLst>
            </p:cNvPr>
            <p:cNvSpPr/>
            <p:nvPr/>
          </p:nvSpPr>
          <p:spPr>
            <a:xfrm>
              <a:off x="3465433" y="1506086"/>
              <a:ext cx="219399" cy="218456"/>
            </a:xfrm>
            <a:custGeom>
              <a:avLst/>
              <a:gdLst/>
              <a:ahLst/>
              <a:cxnLst/>
              <a:rect l="l" t="t" r="r" b="b"/>
              <a:pathLst>
                <a:path w="219399" h="218456">
                  <a:moveTo>
                    <a:pt x="0" y="0"/>
                  </a:moveTo>
                  <a:lnTo>
                    <a:pt x="219400" y="0"/>
                  </a:lnTo>
                  <a:lnTo>
                    <a:pt x="219400" y="218456"/>
                  </a:lnTo>
                  <a:lnTo>
                    <a:pt x="0" y="21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19999"/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l="-67575" t="-73525" r="-440569" b="-605768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D1359EC3-1374-46F4-CA1A-4AB8A555D969}"/>
                </a:ext>
              </a:extLst>
            </p:cNvPr>
            <p:cNvSpPr/>
            <p:nvPr/>
          </p:nvSpPr>
          <p:spPr>
            <a:xfrm>
              <a:off x="2079260" y="753829"/>
              <a:ext cx="219399" cy="218124"/>
            </a:xfrm>
            <a:custGeom>
              <a:avLst/>
              <a:gdLst/>
              <a:ahLst/>
              <a:cxnLst/>
              <a:rect l="l" t="t" r="r" b="b"/>
              <a:pathLst>
                <a:path w="219399" h="218124">
                  <a:moveTo>
                    <a:pt x="0" y="0"/>
                  </a:moveTo>
                  <a:lnTo>
                    <a:pt x="219399" y="0"/>
                  </a:lnTo>
                  <a:lnTo>
                    <a:pt x="219399" y="218124"/>
                  </a:lnTo>
                  <a:lnTo>
                    <a:pt x="0" y="218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19999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 l="-406554" t="-573342" r="-407037" b="-146806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32C89281-3B3F-35F2-5F48-4F09035823E9}"/>
                </a:ext>
              </a:extLst>
            </p:cNvPr>
            <p:cNvSpPr/>
            <p:nvPr/>
          </p:nvSpPr>
          <p:spPr>
            <a:xfrm>
              <a:off x="2772347" y="1505856"/>
              <a:ext cx="219399" cy="219008"/>
            </a:xfrm>
            <a:custGeom>
              <a:avLst/>
              <a:gdLst/>
              <a:ahLst/>
              <a:cxnLst/>
              <a:rect l="l" t="t" r="r" b="b"/>
              <a:pathLst>
                <a:path w="219399" h="219008">
                  <a:moveTo>
                    <a:pt x="0" y="0"/>
                  </a:moveTo>
                  <a:lnTo>
                    <a:pt x="219399" y="0"/>
                  </a:lnTo>
                  <a:lnTo>
                    <a:pt x="219399" y="219008"/>
                  </a:lnTo>
                  <a:lnTo>
                    <a:pt x="0" y="21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alphaModFix amt="19999"/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 l="-354763" t="-270965" r="-234064" b="-319095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A22807A9-BE57-27CC-9DA5-09AEB4363303}"/>
                </a:ext>
              </a:extLst>
            </p:cNvPr>
            <p:cNvSpPr/>
            <p:nvPr/>
          </p:nvSpPr>
          <p:spPr>
            <a:xfrm>
              <a:off x="0" y="1505914"/>
              <a:ext cx="219399" cy="218868"/>
            </a:xfrm>
            <a:custGeom>
              <a:avLst/>
              <a:gdLst/>
              <a:ahLst/>
              <a:cxnLst/>
              <a:rect l="l" t="t" r="r" b="b"/>
              <a:pathLst>
                <a:path w="219399" h="218868">
                  <a:moveTo>
                    <a:pt x="0" y="0"/>
                  </a:moveTo>
                  <a:lnTo>
                    <a:pt x="219399" y="0"/>
                  </a:lnTo>
                  <a:lnTo>
                    <a:pt x="219399" y="218868"/>
                  </a:lnTo>
                  <a:lnTo>
                    <a:pt x="0" y="218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alphaModFix amt="19999"/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 l="-310131" t="-81375" r="-506822" b="-73780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687B0C9E-8E1E-5F58-5BD8-8CADDF5997A8}"/>
                </a:ext>
              </a:extLst>
            </p:cNvPr>
            <p:cNvSpPr/>
            <p:nvPr/>
          </p:nvSpPr>
          <p:spPr>
            <a:xfrm>
              <a:off x="1386173" y="1505855"/>
              <a:ext cx="219399" cy="219009"/>
            </a:xfrm>
            <a:custGeom>
              <a:avLst/>
              <a:gdLst/>
              <a:ahLst/>
              <a:cxnLst/>
              <a:rect l="l" t="t" r="r" b="b"/>
              <a:pathLst>
                <a:path w="219399" h="219009">
                  <a:moveTo>
                    <a:pt x="0" y="0"/>
                  </a:moveTo>
                  <a:lnTo>
                    <a:pt x="219400" y="0"/>
                  </a:lnTo>
                  <a:lnTo>
                    <a:pt x="219400" y="219010"/>
                  </a:lnTo>
                  <a:lnTo>
                    <a:pt x="0" y="219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alphaModFix amt="19999"/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 r="-595974" b="-522264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56" name="TextBox 28">
            <a:extLst>
              <a:ext uri="{FF2B5EF4-FFF2-40B4-BE49-F238E27FC236}">
                <a16:creationId xmlns:a16="http://schemas.microsoft.com/office/drawing/2014/main" id="{39E95981-B818-554B-CFF6-40A419E2E50E}"/>
              </a:ext>
            </a:extLst>
          </p:cNvPr>
          <p:cNvSpPr txBox="1"/>
          <p:nvPr/>
        </p:nvSpPr>
        <p:spPr>
          <a:xfrm>
            <a:off x="1443611" y="804452"/>
            <a:ext cx="10866138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9"/>
              </a:lnSpc>
            </a:pPr>
            <a:r>
              <a:rPr lang="en-US" sz="70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ПРОЦЕС ПОДАННЯ </a:t>
            </a:r>
          </a:p>
          <a:p>
            <a:pPr algn="ctr">
              <a:lnSpc>
                <a:spcPts val="9159"/>
              </a:lnSpc>
            </a:pPr>
            <a:r>
              <a:rPr lang="en-US" sz="70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ЗАЯКИ</a:t>
            </a:r>
          </a:p>
        </p:txBody>
      </p:sp>
      <p:sp>
        <p:nvSpPr>
          <p:cNvPr id="57" name="TextBox 29">
            <a:extLst>
              <a:ext uri="{FF2B5EF4-FFF2-40B4-BE49-F238E27FC236}">
                <a16:creationId xmlns:a16="http://schemas.microsoft.com/office/drawing/2014/main" id="{105C59C1-81CC-B043-5817-15D75A75A5AE}"/>
              </a:ext>
            </a:extLst>
          </p:cNvPr>
          <p:cNvSpPr txBox="1"/>
          <p:nvPr/>
        </p:nvSpPr>
        <p:spPr>
          <a:xfrm>
            <a:off x="698492" y="3274752"/>
            <a:ext cx="5619774" cy="52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66" b="1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Етап 1: Концептуальна Записка</a:t>
            </a: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37D5596C-429E-A4F3-723A-8EF83D40C440}"/>
              </a:ext>
            </a:extLst>
          </p:cNvPr>
          <p:cNvSpPr txBox="1"/>
          <p:nvPr/>
        </p:nvSpPr>
        <p:spPr>
          <a:xfrm>
            <a:off x="698492" y="3863137"/>
            <a:ext cx="10864157" cy="111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Подається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онлайн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до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30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вересня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2025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року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.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Вказується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лише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приблизна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2772" b="1" i="1" dirty="0" err="1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сума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uk-UA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грантового фінансування</a:t>
            </a:r>
            <a:r>
              <a:rPr lang="en-US" sz="2772" b="1" i="1" dirty="0">
                <a:solidFill>
                  <a:srgbClr val="59413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.</a:t>
            </a:r>
          </a:p>
        </p:txBody>
      </p:sp>
      <p:sp>
        <p:nvSpPr>
          <p:cNvPr id="59" name="TextBox 31">
            <a:extLst>
              <a:ext uri="{FF2B5EF4-FFF2-40B4-BE49-F238E27FC236}">
                <a16:creationId xmlns:a16="http://schemas.microsoft.com/office/drawing/2014/main" id="{AACE6EB0-DCA8-0DDF-DFA6-9CC6C5BA44E4}"/>
              </a:ext>
            </a:extLst>
          </p:cNvPr>
          <p:cNvSpPr txBox="1"/>
          <p:nvPr/>
        </p:nvSpPr>
        <p:spPr>
          <a:xfrm>
            <a:off x="1443611" y="5124719"/>
            <a:ext cx="7917957" cy="52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366" b="1" dirty="0" err="1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Документи</a:t>
            </a:r>
            <a:r>
              <a:rPr lang="en-US" sz="3366" b="1" dirty="0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, </a:t>
            </a:r>
            <a:r>
              <a:rPr lang="en-US" sz="3366" b="1" dirty="0" err="1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які</a:t>
            </a:r>
            <a:r>
              <a:rPr lang="en-US" sz="3366" b="1" dirty="0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366" b="1" dirty="0" err="1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потрібно</a:t>
            </a:r>
            <a:r>
              <a:rPr lang="en-US" sz="3366" b="1" dirty="0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366" b="1" dirty="0" err="1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додати</a:t>
            </a:r>
            <a:r>
              <a:rPr lang="en-US" sz="3366" b="1" dirty="0">
                <a:solidFill>
                  <a:srgbClr val="DC281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</a:t>
            </a:r>
          </a:p>
        </p:txBody>
      </p:sp>
      <p:sp>
        <p:nvSpPr>
          <p:cNvPr id="60" name="TextBox 32">
            <a:extLst>
              <a:ext uri="{FF2B5EF4-FFF2-40B4-BE49-F238E27FC236}">
                <a16:creationId xmlns:a16="http://schemas.microsoft.com/office/drawing/2014/main" id="{B276E1AF-A6A4-8FE0-C752-134CBEF935A7}"/>
              </a:ext>
            </a:extLst>
          </p:cNvPr>
          <p:cNvSpPr txBox="1"/>
          <p:nvPr/>
        </p:nvSpPr>
        <p:spPr>
          <a:xfrm>
            <a:off x="698492" y="5811723"/>
            <a:ext cx="10839988" cy="399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4"/>
              </a:lnSpc>
            </a:pP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▪</a:t>
            </a:r>
            <a:r>
              <a:rPr lang="en-US" sz="2772" b="1" dirty="0">
                <a:solidFill>
                  <a:srgbClr val="59413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ДОДАТОК </a:t>
            </a:r>
            <a:r>
              <a:rPr lang="en-US" sz="2772" b="1" dirty="0" err="1">
                <a:solidFill>
                  <a:srgbClr val="59413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: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отримання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гранту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;</a:t>
            </a:r>
          </a:p>
          <a:p>
            <a:pPr algn="l">
              <a:lnSpc>
                <a:spcPts val="4494"/>
              </a:lnSpc>
            </a:pP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▪</a:t>
            </a:r>
            <a:r>
              <a:rPr lang="en-US" sz="2772" b="1" dirty="0">
                <a:solidFill>
                  <a:srgbClr val="59413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ДОДАТОК D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: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юридичну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особу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належним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чином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заповнений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uk-UA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підписаний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кожним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із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заявників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(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основним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заявником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кожним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із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співзаявників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),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разом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із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будь-якими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необхідними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підтверджуючими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72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документами</a:t>
            </a:r>
            <a:r>
              <a:rPr lang="en-US" sz="2772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  <a:p>
            <a:pPr algn="l">
              <a:lnSpc>
                <a:spcPts val="4496"/>
              </a:lnSpc>
            </a:pPr>
            <a:endParaRPr lang="en-US" sz="2772" dirty="0">
              <a:solidFill>
                <a:srgbClr val="59413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algn="l">
              <a:lnSpc>
                <a:spcPts val="4494"/>
              </a:lnSpc>
            </a:pPr>
            <a:endParaRPr lang="en-US" sz="2772" dirty="0">
              <a:solidFill>
                <a:srgbClr val="59413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6856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4C7C2-1AFC-505B-A3EE-43356B9C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7">
            <a:extLst>
              <a:ext uri="{FF2B5EF4-FFF2-40B4-BE49-F238E27FC236}">
                <a16:creationId xmlns:a16="http://schemas.microsoft.com/office/drawing/2014/main" id="{78210EAF-5D9F-BA52-3EBE-B80B1609A456}"/>
              </a:ext>
            </a:extLst>
          </p:cNvPr>
          <p:cNvSpPr txBox="1"/>
          <p:nvPr/>
        </p:nvSpPr>
        <p:spPr>
          <a:xfrm>
            <a:off x="2133600" y="571500"/>
            <a:ext cx="15881354" cy="92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0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НЕОБХІДНО ДОДАТИ ТАКІ ДОКУМЕНТИ: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226EE49-698C-37AC-0FA4-53BFFF240C15}"/>
              </a:ext>
            </a:extLst>
          </p:cNvPr>
          <p:cNvSpPr txBox="1"/>
          <p:nvPr/>
        </p:nvSpPr>
        <p:spPr>
          <a:xfrm>
            <a:off x="273046" y="1895536"/>
            <a:ext cx="17741908" cy="839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Копія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будь-якого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офіційного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що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дозволяє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ідентифікувати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назву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юридичної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особи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uk-UA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її юридичну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адресу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причому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повинен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бути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доказом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реєстрації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юридичної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особи</a:t>
            </a:r>
            <a:endParaRPr lang="en-US" sz="2850" dirty="0">
              <a:solidFill>
                <a:srgbClr val="59413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40540" lvl="2" indent="-413513" algn="l">
              <a:lnSpc>
                <a:spcPts val="4657"/>
              </a:lnSpc>
              <a:buFont typeface="Arial"/>
              <a:buChar char="⚬"/>
            </a:pP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Витяг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з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Єдиного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державного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реєстру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юридичних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осіб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,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фізичних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осіб-підприємців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та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громадських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об’єднань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України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або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еквівалентний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доказ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юридичного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статусу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;</a:t>
            </a:r>
          </a:p>
          <a:p>
            <a:pPr marL="1240540" lvl="2" indent="-413513" algn="l">
              <a:lnSpc>
                <a:spcPts val="4657"/>
              </a:lnSpc>
              <a:buFont typeface="Arial"/>
              <a:buChar char="⚬"/>
            </a:pP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Копія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постанови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,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закону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,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наказу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або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рішення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про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створення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відповідної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юридичної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особи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(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за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відсутності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такого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документа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: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будь-який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інший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офіційний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документ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,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що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підтверджує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створення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відповідної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юридичної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особи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національними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органами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50" i="1" dirty="0" err="1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влади</a:t>
            </a:r>
            <a:r>
              <a:rPr lang="en-US" sz="2850" i="1" dirty="0">
                <a:solidFill>
                  <a:srgbClr val="594130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). 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Ліцензії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дозволи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необхідні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для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діяльності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організації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(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наявності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).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Доказ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податкової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реєстрації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(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включно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сертифікатом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статус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некомерційної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організації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якщо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це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доречно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).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Копія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документа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зобов'язання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ПДВ,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якщо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це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стосується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заявника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Офіційне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підтвердження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від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банку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наявність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активного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рахунку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.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Копія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останніх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фінансових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звітів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заявника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(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звіт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доходи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баланс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останній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закритий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фінансовий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рік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) .</a:t>
            </a:r>
          </a:p>
          <a:p>
            <a:pPr marL="620270" lvl="1" indent="-310135" algn="l">
              <a:lnSpc>
                <a:spcPts val="4657"/>
              </a:lnSpc>
              <a:buFont typeface="Arial"/>
              <a:buChar char="•"/>
            </a:pP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Докази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відповідного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досвіду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експертизи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реалізації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проєктів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активної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політики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зайнятості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населення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(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сертифікати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850" dirty="0" err="1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листи</a:t>
            </a:r>
            <a:r>
              <a:rPr lang="en-US" sz="2850" dirty="0">
                <a:solidFill>
                  <a:srgbClr val="59413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) .</a:t>
            </a:r>
          </a:p>
        </p:txBody>
      </p:sp>
    </p:spTree>
    <p:extLst>
      <p:ext uri="{BB962C8B-B14F-4D97-AF65-F5344CB8AC3E}">
        <p14:creationId xmlns:p14="http://schemas.microsoft.com/office/powerpoint/2010/main" val="241353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5281"/>
            <a:ext cx="5503450" cy="10850705"/>
            <a:chOff x="0" y="0"/>
            <a:chExt cx="852628" cy="16810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2628" cy="1681058"/>
            </a:xfrm>
            <a:custGeom>
              <a:avLst/>
              <a:gdLst/>
              <a:ahLst/>
              <a:cxnLst/>
              <a:rect l="l" t="t" r="r" b="b"/>
              <a:pathLst>
                <a:path w="852628" h="1681058">
                  <a:moveTo>
                    <a:pt x="0" y="0"/>
                  </a:moveTo>
                  <a:lnTo>
                    <a:pt x="852628" y="0"/>
                  </a:lnTo>
                  <a:lnTo>
                    <a:pt x="852628" y="1681058"/>
                  </a:lnTo>
                  <a:lnTo>
                    <a:pt x="0" y="1681058"/>
                  </a:lnTo>
                  <a:close/>
                </a:path>
              </a:pathLst>
            </a:custGeom>
            <a:blipFill>
              <a:blip r:embed="rId2"/>
              <a:stretch>
                <a:fillRect l="-45419" r="-2452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4" name="Freeform 4"/>
          <p:cNvSpPr/>
          <p:nvPr/>
        </p:nvSpPr>
        <p:spPr>
          <a:xfrm rot="-2014070">
            <a:off x="6761795" y="7207471"/>
            <a:ext cx="16424152" cy="6159057"/>
          </a:xfrm>
          <a:custGeom>
            <a:avLst/>
            <a:gdLst/>
            <a:ahLst/>
            <a:cxnLst/>
            <a:rect l="l" t="t" r="r" b="b"/>
            <a:pathLst>
              <a:path w="16424152" h="6159057">
                <a:moveTo>
                  <a:pt x="0" y="0"/>
                </a:moveTo>
                <a:lnTo>
                  <a:pt x="16424152" y="0"/>
                </a:lnTo>
                <a:lnTo>
                  <a:pt x="16424152" y="6159058"/>
                </a:lnTo>
                <a:lnTo>
                  <a:pt x="0" y="6159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rot="-5915921">
            <a:off x="-4150038" y="1946675"/>
            <a:ext cx="17252603" cy="3781393"/>
          </a:xfrm>
          <a:custGeom>
            <a:avLst/>
            <a:gdLst/>
            <a:ahLst/>
            <a:cxnLst/>
            <a:rect l="l" t="t" r="r" b="b"/>
            <a:pathLst>
              <a:path w="17252603" h="3781393">
                <a:moveTo>
                  <a:pt x="0" y="0"/>
                </a:moveTo>
                <a:lnTo>
                  <a:pt x="17252603" y="0"/>
                </a:lnTo>
                <a:lnTo>
                  <a:pt x="17252603" y="3781393"/>
                </a:lnTo>
                <a:lnTo>
                  <a:pt x="0" y="378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6157" r="-295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>
            <a:off x="6111471" y="2410670"/>
            <a:ext cx="11955282" cy="775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3"/>
              </a:lnSpc>
              <a:spcBef>
                <a:spcPct val="0"/>
              </a:spcBef>
            </a:pPr>
            <a:r>
              <a:rPr lang="en-US" sz="2766" b="1" i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Це всі витрати, без яких неможливо реалізувати проєкт та досягти його результатів: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🧑‍🏫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Послуги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– зовнішні тренери, експерти, переклад матеріалів, логістика;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🔧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Обладнання, інструменти, технічні засоби 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– для навчання та практичних занять;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💻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Програмне забезпечення 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– ліцензії на онлайн-платформи, інноваційні ІТ-рішення для навчання, цифрові інструменти;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📘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Розробка навчальних програм (curriculum)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– створення або адаптація сучасних курсів, зокрема для нових професій у сфері інновацій, «зеленої» енергетики та цифрової економіки;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👩‍🏫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Персонал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– заробітна плата викладачів, координаторів навчальних програм, менторів, які працюють безпосередньо з учасниками;</a:t>
            </a:r>
          </a:p>
          <a:p>
            <a:pPr marL="597293" lvl="1" indent="-298646" algn="l">
              <a:lnSpc>
                <a:spcPts val="3873"/>
              </a:lnSpc>
              <a:spcBef>
                <a:spcPct val="0"/>
              </a:spcBef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🎓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Освітні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заходи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– тренінги, семінари, навчальні поїздки, консультації, інформаційні кампанії;</a:t>
            </a:r>
          </a:p>
          <a:p>
            <a:pPr marL="597293" lvl="1" indent="-298646" algn="l">
              <a:lnSpc>
                <a:spcPts val="3873"/>
              </a:lnSpc>
              <a:buFont typeface="Arial"/>
              <a:buChar char="•"/>
            </a:pP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🌱 </a:t>
            </a:r>
            <a:r>
              <a:rPr lang="en-US" sz="2766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Інновації</a:t>
            </a:r>
            <a:r>
              <a:rPr lang="en-US" sz="2766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– нові професії, обладнання чи рішення для «зеленої» енергетики, цифровізації та smart-skills.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28563" y="433388"/>
            <a:ext cx="11877621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82"/>
              </a:lnSpc>
            </a:pPr>
            <a:r>
              <a:rPr lang="en-US" sz="7819" b="1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ДОЗВОЛЕНІ ВИТРАТИ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28563" y="1705873"/>
            <a:ext cx="10830737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9B7E1E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ОПЕРАЦІЙНІ ВИТРАТИ 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456A9-FAD5-68C3-9C77-DFC50C6F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>
            <a:extLst>
              <a:ext uri="{FF2B5EF4-FFF2-40B4-BE49-F238E27FC236}">
                <a16:creationId xmlns:a16="http://schemas.microsoft.com/office/drawing/2014/main" id="{F8AFF51F-B246-9FCF-B800-BC5A666D30E2}"/>
              </a:ext>
            </a:extLst>
          </p:cNvPr>
          <p:cNvGrpSpPr/>
          <p:nvPr/>
        </p:nvGrpSpPr>
        <p:grpSpPr>
          <a:xfrm>
            <a:off x="12733134" y="0"/>
            <a:ext cx="5554866" cy="9329997"/>
            <a:chOff x="0" y="0"/>
            <a:chExt cx="860594" cy="144546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5E72E10-779A-13CD-CEE5-DF66896ED247}"/>
                </a:ext>
              </a:extLst>
            </p:cNvPr>
            <p:cNvSpPr/>
            <p:nvPr/>
          </p:nvSpPr>
          <p:spPr>
            <a:xfrm>
              <a:off x="0" y="0"/>
              <a:ext cx="860594" cy="1445461"/>
            </a:xfrm>
            <a:custGeom>
              <a:avLst/>
              <a:gdLst/>
              <a:ahLst/>
              <a:cxnLst/>
              <a:rect l="l" t="t" r="r" b="b"/>
              <a:pathLst>
                <a:path w="860594" h="1609663">
                  <a:moveTo>
                    <a:pt x="0" y="0"/>
                  </a:moveTo>
                  <a:lnTo>
                    <a:pt x="860594" y="0"/>
                  </a:lnTo>
                  <a:lnTo>
                    <a:pt x="860594" y="1609663"/>
                  </a:lnTo>
                  <a:lnTo>
                    <a:pt x="0" y="1609663"/>
                  </a:lnTo>
                  <a:close/>
                </a:path>
              </a:pathLst>
            </a:custGeom>
            <a:blipFill>
              <a:blip r:embed="rId2"/>
              <a:stretch>
                <a:fillRect l="-12191" r="-12191"/>
              </a:stretch>
            </a:blipFill>
          </p:spPr>
          <p:txBody>
            <a:bodyPr/>
            <a:lstStyle/>
            <a:p>
              <a:endParaRPr lang="ru-UA" dirty="0"/>
            </a:p>
          </p:txBody>
        </p:sp>
      </p:grpSp>
      <p:sp>
        <p:nvSpPr>
          <p:cNvPr id="29" name="TextBox 27">
            <a:extLst>
              <a:ext uri="{FF2B5EF4-FFF2-40B4-BE49-F238E27FC236}">
                <a16:creationId xmlns:a16="http://schemas.microsoft.com/office/drawing/2014/main" id="{407BC5E0-E5BE-8A98-2F1C-5D6AA89E7F09}"/>
              </a:ext>
            </a:extLst>
          </p:cNvPr>
          <p:cNvSpPr txBox="1"/>
          <p:nvPr/>
        </p:nvSpPr>
        <p:spPr>
          <a:xfrm>
            <a:off x="2726699" y="558817"/>
            <a:ext cx="12834601" cy="2366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ВИТРАТИ НА УПРАВЛІННЯ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A7B204F1-222D-FF17-96CD-E6344F451A6E}"/>
              </a:ext>
            </a:extLst>
          </p:cNvPr>
          <p:cNvSpPr txBox="1"/>
          <p:nvPr/>
        </p:nvSpPr>
        <p:spPr>
          <a:xfrm>
            <a:off x="424199" y="2925299"/>
            <a:ext cx="11573430" cy="481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3"/>
              </a:lnSpc>
              <a:spcBef>
                <a:spcPct val="0"/>
              </a:spcBef>
            </a:pP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Це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витрати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людей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,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які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забезпечують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щоденне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управління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проєкт</a:t>
            </a:r>
            <a:r>
              <a:rPr lang="uk-UA" sz="3838" b="1" i="1" dirty="0" err="1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ом</a:t>
            </a:r>
            <a:r>
              <a:rPr lang="en-US" sz="3838" b="1" i="1" dirty="0">
                <a:solidFill>
                  <a:srgbClr val="000000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:</a:t>
            </a:r>
          </a:p>
          <a:p>
            <a:pPr marL="828731" lvl="1" indent="-414365" algn="l">
              <a:lnSpc>
                <a:spcPts val="5373"/>
              </a:lnSpc>
              <a:spcBef>
                <a:spcPct val="0"/>
              </a:spcBef>
              <a:buFont typeface="Arial"/>
              <a:buChar char="•"/>
            </a:pP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👨‍💼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Координатор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проєкту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;</a:t>
            </a:r>
          </a:p>
          <a:p>
            <a:pPr marL="828731" lvl="1" indent="-414365" algn="l">
              <a:lnSpc>
                <a:spcPts val="5373"/>
              </a:lnSpc>
              <a:spcBef>
                <a:spcPct val="0"/>
              </a:spcBef>
              <a:buFont typeface="Arial"/>
              <a:buChar char="•"/>
            </a:pP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🗂️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Адміністратор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;</a:t>
            </a:r>
          </a:p>
          <a:p>
            <a:pPr marL="828731" lvl="1" indent="-414365" algn="l">
              <a:lnSpc>
                <a:spcPts val="5373"/>
              </a:lnSpc>
              <a:spcBef>
                <a:spcPct val="0"/>
              </a:spcBef>
              <a:buFont typeface="Arial"/>
              <a:buChar char="•"/>
            </a:pP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📊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Бухгалтер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;</a:t>
            </a:r>
          </a:p>
          <a:p>
            <a:pPr marL="828731" lvl="1" indent="-414365" algn="l">
              <a:lnSpc>
                <a:spcPts val="5373"/>
              </a:lnSpc>
              <a:spcBef>
                <a:spcPct val="0"/>
              </a:spcBef>
              <a:buFont typeface="Arial"/>
              <a:buChar char="•"/>
            </a:pP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📝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Персонал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для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підготовки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звітів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організаційної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838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роботи</a:t>
            </a:r>
            <a:r>
              <a:rPr lang="en-US" sz="3838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DEF40C-8A3F-8875-1AE9-15A1F6158E54}"/>
              </a:ext>
            </a:extLst>
          </p:cNvPr>
          <p:cNvSpPr txBox="1"/>
          <p:nvPr/>
        </p:nvSpPr>
        <p:spPr>
          <a:xfrm>
            <a:off x="20305986" y="128331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9290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B91FF-49B7-B714-D142-2161EB3AC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991B063C-0043-9A26-A34F-4A50129E6F6E}"/>
              </a:ext>
            </a:extLst>
          </p:cNvPr>
          <p:cNvSpPr/>
          <p:nvPr/>
        </p:nvSpPr>
        <p:spPr>
          <a:xfrm>
            <a:off x="987850" y="2370506"/>
            <a:ext cx="0" cy="8221557"/>
          </a:xfrm>
          <a:prstGeom prst="line">
            <a:avLst/>
          </a:prstGeom>
          <a:ln w="38100" cap="flat">
            <a:solidFill>
              <a:srgbClr val="46454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08A367E-A241-0B27-7040-966F2F4CA313}"/>
              </a:ext>
            </a:extLst>
          </p:cNvPr>
          <p:cNvSpPr txBox="1"/>
          <p:nvPr/>
        </p:nvSpPr>
        <p:spPr>
          <a:xfrm>
            <a:off x="-685800" y="861904"/>
            <a:ext cx="13379821" cy="125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17"/>
              </a:lnSpc>
            </a:pPr>
            <a:r>
              <a:rPr lang="en-US" sz="8264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КЛЮЧОВІ ДАТИ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AD11668-51BC-AC70-41C4-C41637E22A61}"/>
              </a:ext>
            </a:extLst>
          </p:cNvPr>
          <p:cNvGrpSpPr/>
          <p:nvPr/>
        </p:nvGrpSpPr>
        <p:grpSpPr>
          <a:xfrm>
            <a:off x="644882" y="3734255"/>
            <a:ext cx="644559" cy="644559"/>
            <a:chOff x="0" y="0"/>
            <a:chExt cx="812800" cy="812800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BD65ADF-CC44-C384-0663-2924DAE842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927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03DC765-E894-ADEE-A5EE-448B21AFAE5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3CCF516D-025C-6E76-2E7F-976D1C48EF06}"/>
              </a:ext>
            </a:extLst>
          </p:cNvPr>
          <p:cNvSpPr txBox="1"/>
          <p:nvPr/>
        </p:nvSpPr>
        <p:spPr>
          <a:xfrm>
            <a:off x="1430663" y="3680826"/>
            <a:ext cx="3944708" cy="55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552" b="1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30 ВЕРЕСНЯ 2025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8ACB9BE9-7C82-FB3A-CCD6-941594FCD4AB}"/>
              </a:ext>
            </a:extLst>
          </p:cNvPr>
          <p:cNvSpPr txBox="1"/>
          <p:nvPr/>
        </p:nvSpPr>
        <p:spPr>
          <a:xfrm>
            <a:off x="1430663" y="4368926"/>
            <a:ext cx="9646942" cy="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Етап 1: Кінцевий термін подання Концептуальної записки.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F21B147-8894-054C-D79F-95CE1CD5E1D5}"/>
              </a:ext>
            </a:extLst>
          </p:cNvPr>
          <p:cNvSpPr txBox="1"/>
          <p:nvPr/>
        </p:nvSpPr>
        <p:spPr>
          <a:xfrm>
            <a:off x="1430663" y="5010196"/>
            <a:ext cx="3944708" cy="55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552" b="1" dirty="0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21 ЖОВТНЯ 2025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6D71337-E9A9-836A-D52B-4FA669765C09}"/>
              </a:ext>
            </a:extLst>
          </p:cNvPr>
          <p:cNvSpPr txBox="1"/>
          <p:nvPr/>
        </p:nvSpPr>
        <p:spPr>
          <a:xfrm>
            <a:off x="1430663" y="5698296"/>
            <a:ext cx="13720387" cy="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Повідомлення про результати 1-го етапу та запрошення до подання повної заявки.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454F3251-0A2A-50BE-C61B-210723E42823}"/>
              </a:ext>
            </a:extLst>
          </p:cNvPr>
          <p:cNvSpPr txBox="1"/>
          <p:nvPr/>
        </p:nvSpPr>
        <p:spPr>
          <a:xfrm>
            <a:off x="1430662" y="6339565"/>
            <a:ext cx="5503531" cy="54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552" b="1" dirty="0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29 ЖОВТНЯ 2025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C8C97BC-CDF0-542F-433B-D4462D96E39C}"/>
              </a:ext>
            </a:extLst>
          </p:cNvPr>
          <p:cNvSpPr txBox="1"/>
          <p:nvPr/>
        </p:nvSpPr>
        <p:spPr>
          <a:xfrm>
            <a:off x="1430663" y="7027666"/>
            <a:ext cx="14827805" cy="131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Етап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2: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Орієнтовний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кінцевий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термін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подання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Повної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проєктної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2831" i="1" dirty="0" err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заявки</a:t>
            </a:r>
            <a:r>
              <a:rPr lang="en-US" sz="2831" i="1" dirty="0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.</a:t>
            </a:r>
          </a:p>
          <a:p>
            <a:pPr algn="l">
              <a:lnSpc>
                <a:spcPts val="3538"/>
              </a:lnSpc>
            </a:pPr>
            <a:endParaRPr lang="en-US" sz="2831" i="1" dirty="0">
              <a:solidFill>
                <a:srgbClr val="000E24"/>
              </a:solidFill>
              <a:latin typeface="Cormorant Garamond Italics"/>
              <a:ea typeface="Cormorant Garamond Italics"/>
              <a:cs typeface="Cormorant Garamond Italics"/>
              <a:sym typeface="Cormorant Garamond Italics"/>
            </a:endParaRPr>
          </a:p>
          <a:p>
            <a:pPr algn="l">
              <a:lnSpc>
                <a:spcPts val="3538"/>
              </a:lnSpc>
            </a:pPr>
            <a:endParaRPr lang="en-US" sz="2831" i="1" dirty="0">
              <a:solidFill>
                <a:srgbClr val="000E24"/>
              </a:solidFill>
              <a:latin typeface="Cormorant Garamond Italics"/>
              <a:ea typeface="Cormorant Garamond Italics"/>
              <a:cs typeface="Cormorant Garamond Italics"/>
              <a:sym typeface="Cormorant Garamond Italics"/>
            </a:endParaRP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id="{2FAD3E34-7209-11BD-BF95-417EF398FEB0}"/>
              </a:ext>
            </a:extLst>
          </p:cNvPr>
          <p:cNvGrpSpPr/>
          <p:nvPr/>
        </p:nvGrpSpPr>
        <p:grpSpPr>
          <a:xfrm>
            <a:off x="644882" y="7722364"/>
            <a:ext cx="644559" cy="644559"/>
            <a:chOff x="0" y="0"/>
            <a:chExt cx="812800" cy="812800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722CF48C-2A9B-C7B0-C1C5-8D3775F69A9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602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5E61F917-BF70-3014-8423-15BA718D983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9" name="TextBox 20">
            <a:extLst>
              <a:ext uri="{FF2B5EF4-FFF2-40B4-BE49-F238E27FC236}">
                <a16:creationId xmlns:a16="http://schemas.microsoft.com/office/drawing/2014/main" id="{F5761781-0289-E2D2-2FE1-66892A6371AE}"/>
              </a:ext>
            </a:extLst>
          </p:cNvPr>
          <p:cNvSpPr txBox="1"/>
          <p:nvPr/>
        </p:nvSpPr>
        <p:spPr>
          <a:xfrm>
            <a:off x="1430663" y="7668935"/>
            <a:ext cx="3944708" cy="55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552" b="1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4 ГРУДНЯ 2025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29F5DD47-DEAB-D85D-A3DD-A46FD89627E6}"/>
              </a:ext>
            </a:extLst>
          </p:cNvPr>
          <p:cNvSpPr txBox="1"/>
          <p:nvPr/>
        </p:nvSpPr>
        <p:spPr>
          <a:xfrm>
            <a:off x="1430663" y="8357035"/>
            <a:ext cx="9646942" cy="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Повідомлення про рішення щодо фінансування.</a:t>
            </a: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F79A74D4-EBE2-2220-F2F9-273DB8840F2E}"/>
              </a:ext>
            </a:extLst>
          </p:cNvPr>
          <p:cNvGrpSpPr/>
          <p:nvPr/>
        </p:nvGrpSpPr>
        <p:grpSpPr>
          <a:xfrm>
            <a:off x="644882" y="8997800"/>
            <a:ext cx="644559" cy="644559"/>
            <a:chOff x="0" y="0"/>
            <a:chExt cx="812800" cy="812800"/>
          </a:xfrm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FCD554A-8CA3-1329-BA67-DE1614A2E22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927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B4525137-E474-841E-592A-F796F78D712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4" name="TextBox 25">
            <a:extLst>
              <a:ext uri="{FF2B5EF4-FFF2-40B4-BE49-F238E27FC236}">
                <a16:creationId xmlns:a16="http://schemas.microsoft.com/office/drawing/2014/main" id="{40D46910-3BB9-39EA-5C2C-526C8AF2E1DF}"/>
              </a:ext>
            </a:extLst>
          </p:cNvPr>
          <p:cNvSpPr txBox="1"/>
          <p:nvPr/>
        </p:nvSpPr>
        <p:spPr>
          <a:xfrm>
            <a:off x="1430663" y="8944371"/>
            <a:ext cx="3944708" cy="111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552" b="1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8 ГРУДНЯ 2025</a:t>
            </a:r>
          </a:p>
          <a:p>
            <a:pPr algn="ctr">
              <a:lnSpc>
                <a:spcPts val="4440"/>
              </a:lnSpc>
            </a:pPr>
            <a:endParaRPr lang="en-US" sz="3552" b="1">
              <a:solidFill>
                <a:srgbClr val="AF8E1C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FCA8355D-11B2-8987-541F-B7BD71A53F79}"/>
              </a:ext>
            </a:extLst>
          </p:cNvPr>
          <p:cNvSpPr txBox="1"/>
          <p:nvPr/>
        </p:nvSpPr>
        <p:spPr>
          <a:xfrm>
            <a:off x="1430663" y="9632472"/>
            <a:ext cx="9646942" cy="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Підписання грантових угод з переможцями.</a:t>
            </a:r>
          </a:p>
        </p:txBody>
      </p:sp>
      <p:grpSp>
        <p:nvGrpSpPr>
          <p:cNvPr id="26" name="Group 27">
            <a:extLst>
              <a:ext uri="{FF2B5EF4-FFF2-40B4-BE49-F238E27FC236}">
                <a16:creationId xmlns:a16="http://schemas.microsoft.com/office/drawing/2014/main" id="{421BF165-E492-0952-6CE3-2D76575C1727}"/>
              </a:ext>
            </a:extLst>
          </p:cNvPr>
          <p:cNvGrpSpPr/>
          <p:nvPr/>
        </p:nvGrpSpPr>
        <p:grpSpPr>
          <a:xfrm>
            <a:off x="644882" y="2404885"/>
            <a:ext cx="644559" cy="644559"/>
            <a:chOff x="0" y="0"/>
            <a:chExt cx="812800" cy="812800"/>
          </a:xfrm>
        </p:grpSpPr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DCB4E7C-619C-8C3E-2355-2B4BDB3B736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602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CB3834A1-B41D-591E-84F4-A9EB1C96AA0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9" name="TextBox 30">
            <a:extLst>
              <a:ext uri="{FF2B5EF4-FFF2-40B4-BE49-F238E27FC236}">
                <a16:creationId xmlns:a16="http://schemas.microsoft.com/office/drawing/2014/main" id="{4549FB36-F2CA-8550-DD8A-4E811E4C1D1C}"/>
              </a:ext>
            </a:extLst>
          </p:cNvPr>
          <p:cNvSpPr txBox="1"/>
          <p:nvPr/>
        </p:nvSpPr>
        <p:spPr>
          <a:xfrm>
            <a:off x="1430663" y="2351456"/>
            <a:ext cx="3944708" cy="55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552" b="1">
                <a:solidFill>
                  <a:srgbClr val="AF8E1C"/>
                </a:solidFill>
                <a:latin typeface="Lora Bold"/>
                <a:ea typeface="Lora Bold"/>
                <a:cs typeface="Lora Bold"/>
                <a:sym typeface="Lora Bold"/>
              </a:rPr>
              <a:t>9 ВЕРЕСНЯ 2025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FBBF71FB-CC7A-2730-B2E7-0B1331489823}"/>
              </a:ext>
            </a:extLst>
          </p:cNvPr>
          <p:cNvSpPr txBox="1"/>
          <p:nvPr/>
        </p:nvSpPr>
        <p:spPr>
          <a:xfrm>
            <a:off x="1430663" y="3039557"/>
            <a:ext cx="9646942" cy="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831" i="1">
                <a:solidFill>
                  <a:srgbClr val="000E24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Інформаційна сесія для заявників та кінцевий термін для запитань.</a:t>
            </a:r>
          </a:p>
        </p:txBody>
      </p:sp>
      <p:grpSp>
        <p:nvGrpSpPr>
          <p:cNvPr id="31" name="Group 32">
            <a:extLst>
              <a:ext uri="{FF2B5EF4-FFF2-40B4-BE49-F238E27FC236}">
                <a16:creationId xmlns:a16="http://schemas.microsoft.com/office/drawing/2014/main" id="{D53B536F-BB0B-8B08-8224-8A2B49B4A44F}"/>
              </a:ext>
            </a:extLst>
          </p:cNvPr>
          <p:cNvGrpSpPr/>
          <p:nvPr/>
        </p:nvGrpSpPr>
        <p:grpSpPr>
          <a:xfrm>
            <a:off x="644882" y="5063624"/>
            <a:ext cx="644559" cy="644559"/>
            <a:chOff x="0" y="0"/>
            <a:chExt cx="812800" cy="812800"/>
          </a:xfrm>
        </p:grpSpPr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3771ADA-ECE0-7110-31AF-671570D14B0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602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F0B110FC-74CF-F81A-D5F0-CD8D47E052C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34" name="Group 35">
            <a:extLst>
              <a:ext uri="{FF2B5EF4-FFF2-40B4-BE49-F238E27FC236}">
                <a16:creationId xmlns:a16="http://schemas.microsoft.com/office/drawing/2014/main" id="{AF9EF7C2-50BF-E8E9-29E4-F256BC59C180}"/>
              </a:ext>
            </a:extLst>
          </p:cNvPr>
          <p:cNvGrpSpPr/>
          <p:nvPr/>
        </p:nvGrpSpPr>
        <p:grpSpPr>
          <a:xfrm>
            <a:off x="644882" y="6392994"/>
            <a:ext cx="644559" cy="644559"/>
            <a:chOff x="0" y="0"/>
            <a:chExt cx="812800" cy="812800"/>
          </a:xfrm>
        </p:grpSpPr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1C6CD816-ABF7-ECB6-3CA9-25440FF045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927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36" name="TextBox 37">
              <a:extLst>
                <a:ext uri="{FF2B5EF4-FFF2-40B4-BE49-F238E27FC236}">
                  <a16:creationId xmlns:a16="http://schemas.microsoft.com/office/drawing/2014/main" id="{FDE3A6E5-7346-C1EC-ADF2-45C4978B2A1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7529" tIns="57529" rIns="57529" bIns="57529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4569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29258">
            <a:off x="1084783" y="4575926"/>
            <a:ext cx="19749658" cy="7406122"/>
          </a:xfrm>
          <a:custGeom>
            <a:avLst/>
            <a:gdLst/>
            <a:ahLst/>
            <a:cxnLst/>
            <a:rect l="l" t="t" r="r" b="b"/>
            <a:pathLst>
              <a:path w="19749658" h="7406122">
                <a:moveTo>
                  <a:pt x="0" y="0"/>
                </a:moveTo>
                <a:lnTo>
                  <a:pt x="19749657" y="0"/>
                </a:lnTo>
                <a:lnTo>
                  <a:pt x="19749657" y="7406121"/>
                </a:lnTo>
                <a:lnTo>
                  <a:pt x="0" y="740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-757941" y="6616588"/>
            <a:ext cx="5186987" cy="4748499"/>
            <a:chOff x="0" y="0"/>
            <a:chExt cx="1366120" cy="1250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66120" cy="1250633"/>
            </a:xfrm>
            <a:custGeom>
              <a:avLst/>
              <a:gdLst/>
              <a:ahLst/>
              <a:cxnLst/>
              <a:rect l="l" t="t" r="r" b="b"/>
              <a:pathLst>
                <a:path w="1366120" h="1250633">
                  <a:moveTo>
                    <a:pt x="0" y="0"/>
                  </a:moveTo>
                  <a:lnTo>
                    <a:pt x="1366120" y="0"/>
                  </a:lnTo>
                  <a:lnTo>
                    <a:pt x="1366120" y="1250633"/>
                  </a:lnTo>
                  <a:lnTo>
                    <a:pt x="0" y="1250633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66120" cy="12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06490" y="1243832"/>
            <a:ext cx="8014468" cy="80144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2381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841859" y="5631748"/>
            <a:ext cx="865459" cy="875211"/>
            <a:chOff x="0" y="0"/>
            <a:chExt cx="1153946" cy="1166948"/>
          </a:xfrm>
        </p:grpSpPr>
        <p:sp>
          <p:nvSpPr>
            <p:cNvPr id="9" name="Freeform 9"/>
            <p:cNvSpPr/>
            <p:nvPr/>
          </p:nvSpPr>
          <p:spPr>
            <a:xfrm rot="-5400000">
              <a:off x="-6501" y="6501"/>
              <a:ext cx="1166948" cy="1153946"/>
            </a:xfrm>
            <a:custGeom>
              <a:avLst/>
              <a:gdLst/>
              <a:ahLst/>
              <a:cxnLst/>
              <a:rect l="l" t="t" r="r" b="b"/>
              <a:pathLst>
                <a:path w="1166948" h="1153946">
                  <a:moveTo>
                    <a:pt x="0" y="0"/>
                  </a:moveTo>
                  <a:lnTo>
                    <a:pt x="1166948" y="0"/>
                  </a:lnTo>
                  <a:lnTo>
                    <a:pt x="1166948" y="1153946"/>
                  </a:lnTo>
                  <a:lnTo>
                    <a:pt x="0" y="1153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1711" r="-462931" b="-37311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198045" y="327698"/>
              <a:ext cx="757856" cy="511553"/>
            </a:xfrm>
            <a:custGeom>
              <a:avLst/>
              <a:gdLst/>
              <a:ahLst/>
              <a:cxnLst/>
              <a:rect l="l" t="t" r="r" b="b"/>
              <a:pathLst>
                <a:path w="757856" h="511553">
                  <a:moveTo>
                    <a:pt x="0" y="0"/>
                  </a:moveTo>
                  <a:lnTo>
                    <a:pt x="757856" y="0"/>
                  </a:lnTo>
                  <a:lnTo>
                    <a:pt x="757856" y="511552"/>
                  </a:lnTo>
                  <a:lnTo>
                    <a:pt x="0" y="511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0556" y="7035357"/>
            <a:ext cx="891381" cy="884922"/>
            <a:chOff x="0" y="0"/>
            <a:chExt cx="1188508" cy="11798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88508" cy="1179896"/>
            </a:xfrm>
            <a:custGeom>
              <a:avLst/>
              <a:gdLst/>
              <a:ahLst/>
              <a:cxnLst/>
              <a:rect l="l" t="t" r="r" b="b"/>
              <a:pathLst>
                <a:path w="1188508" h="1179896">
                  <a:moveTo>
                    <a:pt x="0" y="0"/>
                  </a:moveTo>
                  <a:lnTo>
                    <a:pt x="1188508" y="0"/>
                  </a:lnTo>
                  <a:lnTo>
                    <a:pt x="1188508" y="1179896"/>
                  </a:lnTo>
                  <a:lnTo>
                    <a:pt x="0" y="117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54207" t="-122574" r="-231936" b="-32084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3337" y="163340"/>
              <a:ext cx="861835" cy="853216"/>
            </a:xfrm>
            <a:custGeom>
              <a:avLst/>
              <a:gdLst/>
              <a:ahLst/>
              <a:cxnLst/>
              <a:rect l="l" t="t" r="r" b="b"/>
              <a:pathLst>
                <a:path w="861835" h="853216">
                  <a:moveTo>
                    <a:pt x="0" y="0"/>
                  </a:moveTo>
                  <a:lnTo>
                    <a:pt x="861835" y="0"/>
                  </a:lnTo>
                  <a:lnTo>
                    <a:pt x="861835" y="853216"/>
                  </a:lnTo>
                  <a:lnTo>
                    <a:pt x="0" y="85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38999" r="-39668" b="-80473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3616313" cy="1877783"/>
          </a:xfrm>
          <a:custGeom>
            <a:avLst/>
            <a:gdLst/>
            <a:ahLst/>
            <a:cxnLst/>
            <a:rect l="l" t="t" r="r" b="b"/>
            <a:pathLst>
              <a:path w="3616313" h="1877783">
                <a:moveTo>
                  <a:pt x="0" y="0"/>
                </a:moveTo>
                <a:lnTo>
                  <a:pt x="3616313" y="0"/>
                </a:lnTo>
                <a:lnTo>
                  <a:pt x="3616313" y="1877783"/>
                </a:lnTo>
                <a:lnTo>
                  <a:pt x="0" y="187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3850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5" name="TextBox 15"/>
          <p:cNvSpPr txBox="1"/>
          <p:nvPr/>
        </p:nvSpPr>
        <p:spPr>
          <a:xfrm>
            <a:off x="1522037" y="2579835"/>
            <a:ext cx="7621963" cy="233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18"/>
              </a:lnSpc>
            </a:pPr>
            <a:r>
              <a:rPr lang="en-US" sz="7681" b="1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ДЯКУЄМО ЗА УВАГУ!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22162" y="5921904"/>
            <a:ext cx="7277312" cy="57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40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olha.zabolotko@enabel.be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22162" y="5564605"/>
            <a:ext cx="2608877" cy="43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r>
              <a:rPr lang="en-US" sz="2530" b="1">
                <a:solidFill>
                  <a:srgbClr val="9B7E1E"/>
                </a:solidFill>
                <a:latin typeface="Lora Bold"/>
                <a:ea typeface="Lora Bold"/>
                <a:cs typeface="Lora Bold"/>
                <a:sym typeface="Lora Bold"/>
              </a:rPr>
              <a:t>Email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22162" y="6949522"/>
            <a:ext cx="2608877" cy="43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r>
              <a:rPr lang="en-US" sz="2530" b="1">
                <a:solidFill>
                  <a:srgbClr val="9B7E1E"/>
                </a:solidFill>
                <a:latin typeface="Lora Bold"/>
                <a:ea typeface="Lora Bold"/>
                <a:cs typeface="Lora Bold"/>
                <a:sym typeface="Lora Bold"/>
              </a:rPr>
              <a:t>САЙТ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22162" y="7342499"/>
            <a:ext cx="7277312" cy="58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409" u="sng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  <a:hlinkClick r:id="rId14" tooltip="https://www.enabel.be"/>
              </a:rPr>
              <a:t>https://www.enabel.be/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A5CD3A7-4061-B3BE-BB04-5315D83B2213}"/>
              </a:ext>
            </a:extLst>
          </p:cNvPr>
          <p:cNvGrpSpPr/>
          <p:nvPr/>
        </p:nvGrpSpPr>
        <p:grpSpPr>
          <a:xfrm>
            <a:off x="10919418" y="3135624"/>
            <a:ext cx="6339882" cy="2807204"/>
            <a:chOff x="0" y="0"/>
            <a:chExt cx="1669763" cy="7393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33BB83D1-FCCE-FF36-45BC-CF387B55C119}"/>
                </a:ext>
              </a:extLst>
            </p:cNvPr>
            <p:cNvSpPr/>
            <p:nvPr/>
          </p:nvSpPr>
          <p:spPr>
            <a:xfrm>
              <a:off x="0" y="0"/>
              <a:ext cx="1669763" cy="739346"/>
            </a:xfrm>
            <a:custGeom>
              <a:avLst/>
              <a:gdLst/>
              <a:ahLst/>
              <a:cxnLst/>
              <a:rect l="l" t="t" r="r" b="b"/>
              <a:pathLst>
                <a:path w="1669763" h="739346">
                  <a:moveTo>
                    <a:pt x="0" y="0"/>
                  </a:moveTo>
                  <a:lnTo>
                    <a:pt x="1669763" y="0"/>
                  </a:lnTo>
                  <a:lnTo>
                    <a:pt x="1669763" y="739346"/>
                  </a:lnTo>
                  <a:lnTo>
                    <a:pt x="0" y="739346"/>
                  </a:lnTo>
                  <a:close/>
                </a:path>
              </a:pathLst>
            </a:custGeom>
            <a:solidFill>
              <a:srgbClr val="AF8E1C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F743F824-68C9-E8DA-ADE1-3FDEC6DF4B45}"/>
                </a:ext>
              </a:extLst>
            </p:cNvPr>
            <p:cNvSpPr txBox="1"/>
            <p:nvPr/>
          </p:nvSpPr>
          <p:spPr>
            <a:xfrm>
              <a:off x="0" y="-38100"/>
              <a:ext cx="1669763" cy="77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481C7016-6851-2019-2CE3-B5863DA452E3}"/>
              </a:ext>
            </a:extLst>
          </p:cNvPr>
          <p:cNvGrpSpPr/>
          <p:nvPr/>
        </p:nvGrpSpPr>
        <p:grpSpPr>
          <a:xfrm>
            <a:off x="12569550" y="6306435"/>
            <a:ext cx="5359982" cy="3372979"/>
            <a:chOff x="0" y="-38100"/>
            <a:chExt cx="1235160" cy="888357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556C230-5847-8A10-891E-A443473BDC8B}"/>
                </a:ext>
              </a:extLst>
            </p:cNvPr>
            <p:cNvSpPr/>
            <p:nvPr/>
          </p:nvSpPr>
          <p:spPr>
            <a:xfrm>
              <a:off x="0" y="0"/>
              <a:ext cx="1235160" cy="739346"/>
            </a:xfrm>
            <a:custGeom>
              <a:avLst/>
              <a:gdLst/>
              <a:ahLst/>
              <a:cxnLst/>
              <a:rect l="l" t="t" r="r" b="b"/>
              <a:pathLst>
                <a:path w="1235160" h="850257">
                  <a:moveTo>
                    <a:pt x="0" y="0"/>
                  </a:moveTo>
                  <a:lnTo>
                    <a:pt x="1235160" y="0"/>
                  </a:lnTo>
                  <a:lnTo>
                    <a:pt x="1235160" y="850257"/>
                  </a:lnTo>
                  <a:lnTo>
                    <a:pt x="0" y="850257"/>
                  </a:lnTo>
                  <a:close/>
                </a:path>
              </a:pathLst>
            </a:custGeom>
            <a:solidFill>
              <a:srgbClr val="AF8E1C"/>
            </a:solidFill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583DEE67-09B6-3E27-E625-FC881EB2AF1F}"/>
                </a:ext>
              </a:extLst>
            </p:cNvPr>
            <p:cNvSpPr txBox="1"/>
            <p:nvPr/>
          </p:nvSpPr>
          <p:spPr>
            <a:xfrm>
              <a:off x="0" y="-38100"/>
              <a:ext cx="1235160" cy="888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C0D3E757-C1CF-BCC2-0FAD-03CFF849FA20}"/>
              </a:ext>
            </a:extLst>
          </p:cNvPr>
          <p:cNvGrpSpPr/>
          <p:nvPr/>
        </p:nvGrpSpPr>
        <p:grpSpPr>
          <a:xfrm>
            <a:off x="7461033" y="6451096"/>
            <a:ext cx="4689750" cy="3228318"/>
            <a:chOff x="0" y="0"/>
            <a:chExt cx="1235160" cy="850257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12F3D1F-55C1-5C95-7542-40FA15DB93A7}"/>
                </a:ext>
              </a:extLst>
            </p:cNvPr>
            <p:cNvSpPr/>
            <p:nvPr/>
          </p:nvSpPr>
          <p:spPr>
            <a:xfrm>
              <a:off x="0" y="0"/>
              <a:ext cx="1235160" cy="850257"/>
            </a:xfrm>
            <a:custGeom>
              <a:avLst/>
              <a:gdLst/>
              <a:ahLst/>
              <a:cxnLst/>
              <a:rect l="l" t="t" r="r" b="b"/>
              <a:pathLst>
                <a:path w="1235160" h="850257">
                  <a:moveTo>
                    <a:pt x="0" y="0"/>
                  </a:moveTo>
                  <a:lnTo>
                    <a:pt x="1235160" y="0"/>
                  </a:lnTo>
                  <a:lnTo>
                    <a:pt x="1235160" y="850257"/>
                  </a:lnTo>
                  <a:lnTo>
                    <a:pt x="0" y="850257"/>
                  </a:lnTo>
                  <a:close/>
                </a:path>
              </a:pathLst>
            </a:custGeom>
            <a:solidFill>
              <a:srgbClr val="AF8E1C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C85881F-A53F-99CF-B2C4-E72972D60DE4}"/>
                </a:ext>
              </a:extLst>
            </p:cNvPr>
            <p:cNvSpPr txBox="1"/>
            <p:nvPr/>
          </p:nvSpPr>
          <p:spPr>
            <a:xfrm>
              <a:off x="0" y="-38100"/>
              <a:ext cx="1235160" cy="888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26B38A96-1C02-66E3-A185-6B17F75A0417}"/>
              </a:ext>
            </a:extLst>
          </p:cNvPr>
          <p:cNvGrpSpPr/>
          <p:nvPr/>
        </p:nvGrpSpPr>
        <p:grpSpPr>
          <a:xfrm>
            <a:off x="956757" y="8837187"/>
            <a:ext cx="3097610" cy="842227"/>
            <a:chOff x="0" y="0"/>
            <a:chExt cx="4130147" cy="1122969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C74B64E-D3B5-7359-A643-0EC1A303586E}"/>
                </a:ext>
              </a:extLst>
            </p:cNvPr>
            <p:cNvSpPr/>
            <p:nvPr/>
          </p:nvSpPr>
          <p:spPr>
            <a:xfrm>
              <a:off x="2304408" y="0"/>
              <a:ext cx="290446" cy="289092"/>
            </a:xfrm>
            <a:custGeom>
              <a:avLst/>
              <a:gdLst/>
              <a:ahLst/>
              <a:cxnLst/>
              <a:rect l="l" t="t" r="r" b="b"/>
              <a:pathLst>
                <a:path w="290446" h="289092">
                  <a:moveTo>
                    <a:pt x="0" y="0"/>
                  </a:moveTo>
                  <a:lnTo>
                    <a:pt x="290446" y="0"/>
                  </a:lnTo>
                  <a:lnTo>
                    <a:pt x="290446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99646" t="-364091" r="-627326" b="-466828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160B2A6-3574-62AD-B51B-8875584058E3}"/>
                </a:ext>
              </a:extLst>
            </p:cNvPr>
            <p:cNvSpPr/>
            <p:nvPr/>
          </p:nvSpPr>
          <p:spPr>
            <a:xfrm>
              <a:off x="0" y="0"/>
              <a:ext cx="289092" cy="289092"/>
            </a:xfrm>
            <a:custGeom>
              <a:avLst/>
              <a:gdLst/>
              <a:ahLst/>
              <a:cxnLst/>
              <a:rect l="l" t="t" r="r" b="b"/>
              <a:pathLst>
                <a:path w="289092" h="289092">
                  <a:moveTo>
                    <a:pt x="0" y="0"/>
                  </a:moveTo>
                  <a:lnTo>
                    <a:pt x="289092" y="0"/>
                  </a:lnTo>
                  <a:lnTo>
                    <a:pt x="289092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0485" t="-65189" r="-641579" b="-756875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EB0E0BD-619D-3A8D-5377-DA25E228106F}"/>
                </a:ext>
              </a:extLst>
            </p:cNvPr>
            <p:cNvSpPr/>
            <p:nvPr/>
          </p:nvSpPr>
          <p:spPr>
            <a:xfrm>
              <a:off x="3073898" y="0"/>
              <a:ext cx="287364" cy="289092"/>
            </a:xfrm>
            <a:custGeom>
              <a:avLst/>
              <a:gdLst/>
              <a:ahLst/>
              <a:cxnLst/>
              <a:rect l="l" t="t" r="r" b="b"/>
              <a:pathLst>
                <a:path w="287364" h="289092">
                  <a:moveTo>
                    <a:pt x="0" y="0"/>
                  </a:moveTo>
                  <a:lnTo>
                    <a:pt x="287364" y="0"/>
                  </a:lnTo>
                  <a:lnTo>
                    <a:pt x="287364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9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09611" t="-109870" r="-248715" b="-344879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D8A74E73-3FFC-F8D3-0566-03ECD010BBC7}"/>
                </a:ext>
              </a:extLst>
            </p:cNvPr>
            <p:cNvSpPr/>
            <p:nvPr/>
          </p:nvSpPr>
          <p:spPr>
            <a:xfrm>
              <a:off x="2302785" y="833877"/>
              <a:ext cx="289092" cy="289092"/>
            </a:xfrm>
            <a:custGeom>
              <a:avLst/>
              <a:gdLst/>
              <a:ahLst/>
              <a:cxnLst/>
              <a:rect l="l" t="t" r="r" b="b"/>
              <a:pathLst>
                <a:path w="289092" h="289092">
                  <a:moveTo>
                    <a:pt x="0" y="0"/>
                  </a:moveTo>
                  <a:lnTo>
                    <a:pt x="289091" y="0"/>
                  </a:lnTo>
                  <a:lnTo>
                    <a:pt x="289091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418215" t="-409371" r="-100471" b="-19568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50D5C22-0466-840F-8868-C894FB820B85}"/>
                </a:ext>
              </a:extLst>
            </p:cNvPr>
            <p:cNvSpPr/>
            <p:nvPr/>
          </p:nvSpPr>
          <p:spPr>
            <a:xfrm>
              <a:off x="3837763" y="833877"/>
              <a:ext cx="290753" cy="289092"/>
            </a:xfrm>
            <a:custGeom>
              <a:avLst/>
              <a:gdLst/>
              <a:ahLst/>
              <a:cxnLst/>
              <a:rect l="l" t="t" r="r" b="b"/>
              <a:pathLst>
                <a:path w="290753" h="289092">
                  <a:moveTo>
                    <a:pt x="0" y="0"/>
                  </a:moveTo>
                  <a:lnTo>
                    <a:pt x="290753" y="0"/>
                  </a:lnTo>
                  <a:lnTo>
                    <a:pt x="290753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57793" t="-73900" r="-184474" b="-51975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EF871A7-2CA7-46FC-3FB3-59B7608D89E1}"/>
                </a:ext>
              </a:extLst>
            </p:cNvPr>
            <p:cNvSpPr/>
            <p:nvPr/>
          </p:nvSpPr>
          <p:spPr>
            <a:xfrm>
              <a:off x="766405" y="833877"/>
              <a:ext cx="289895" cy="289092"/>
            </a:xfrm>
            <a:custGeom>
              <a:avLst/>
              <a:gdLst/>
              <a:ahLst/>
              <a:cxnLst/>
              <a:rect l="l" t="t" r="r" b="b"/>
              <a:pathLst>
                <a:path w="289895" h="289092">
                  <a:moveTo>
                    <a:pt x="0" y="0"/>
                  </a:moveTo>
                  <a:lnTo>
                    <a:pt x="289895" y="0"/>
                  </a:lnTo>
                  <a:lnTo>
                    <a:pt x="289895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441939" t="-756287" r="-278410" b="-65425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C4194ECC-2D1B-405C-CC8B-76DDBDA260BE}"/>
                </a:ext>
              </a:extLst>
            </p:cNvPr>
            <p:cNvSpPr/>
            <p:nvPr/>
          </p:nvSpPr>
          <p:spPr>
            <a:xfrm>
              <a:off x="3070921" y="833877"/>
              <a:ext cx="287798" cy="289092"/>
            </a:xfrm>
            <a:custGeom>
              <a:avLst/>
              <a:gdLst/>
              <a:ahLst/>
              <a:cxnLst/>
              <a:rect l="l" t="t" r="r" b="b"/>
              <a:pathLst>
                <a:path w="287798" h="289092">
                  <a:moveTo>
                    <a:pt x="0" y="0"/>
                  </a:moveTo>
                  <a:lnTo>
                    <a:pt x="287798" y="0"/>
                  </a:lnTo>
                  <a:lnTo>
                    <a:pt x="287798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9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56367" t="-195835" r="-198603" b="-11388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1DBCDF3-75C7-E1F7-8CEC-03F790F2764D}"/>
                </a:ext>
              </a:extLst>
            </p:cNvPr>
            <p:cNvSpPr/>
            <p:nvPr/>
          </p:nvSpPr>
          <p:spPr>
            <a:xfrm>
              <a:off x="1535344" y="833877"/>
              <a:ext cx="288397" cy="289092"/>
            </a:xfrm>
            <a:custGeom>
              <a:avLst/>
              <a:gdLst/>
              <a:ahLst/>
              <a:cxnLst/>
              <a:rect l="l" t="t" r="r" b="b"/>
              <a:pathLst>
                <a:path w="288397" h="289092">
                  <a:moveTo>
                    <a:pt x="0" y="0"/>
                  </a:moveTo>
                  <a:lnTo>
                    <a:pt x="288397" y="0"/>
                  </a:lnTo>
                  <a:lnTo>
                    <a:pt x="288397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9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301272" t="-620161" r="-307786" b="-80240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4958EC49-4BF4-7B4D-598D-11D980F7E792}"/>
                </a:ext>
              </a:extLst>
            </p:cNvPr>
            <p:cNvSpPr/>
            <p:nvPr/>
          </p:nvSpPr>
          <p:spPr>
            <a:xfrm>
              <a:off x="3840306" y="0"/>
              <a:ext cx="289841" cy="289092"/>
            </a:xfrm>
            <a:custGeom>
              <a:avLst/>
              <a:gdLst/>
              <a:ahLst/>
              <a:cxnLst/>
              <a:rect l="l" t="t" r="r" b="b"/>
              <a:pathLst>
                <a:path w="289841" h="289092">
                  <a:moveTo>
                    <a:pt x="0" y="0"/>
                  </a:moveTo>
                  <a:lnTo>
                    <a:pt x="289841" y="0"/>
                  </a:lnTo>
                  <a:lnTo>
                    <a:pt x="289841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9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-602166" t="-212339" r="-320938" b="-286445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7225ECB-903A-05A4-1B03-399BEA253586}"/>
                </a:ext>
              </a:extLst>
            </p:cNvPr>
            <p:cNvSpPr/>
            <p:nvPr/>
          </p:nvSpPr>
          <p:spPr>
            <a:xfrm>
              <a:off x="768136" y="0"/>
              <a:ext cx="289092" cy="289092"/>
            </a:xfrm>
            <a:custGeom>
              <a:avLst/>
              <a:gdLst/>
              <a:ahLst/>
              <a:cxnLst/>
              <a:rect l="l" t="t" r="r" b="b"/>
              <a:pathLst>
                <a:path w="289092" h="289092">
                  <a:moveTo>
                    <a:pt x="0" y="0"/>
                  </a:moveTo>
                  <a:lnTo>
                    <a:pt x="289092" y="0"/>
                  </a:lnTo>
                  <a:lnTo>
                    <a:pt x="289092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9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553578" t="-553479" r="-35901" b="-36000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5806E37E-3D76-8221-1830-28056A64690F}"/>
                </a:ext>
              </a:extLst>
            </p:cNvPr>
            <p:cNvSpPr/>
            <p:nvPr/>
          </p:nvSpPr>
          <p:spPr>
            <a:xfrm>
              <a:off x="0" y="833877"/>
              <a:ext cx="287361" cy="289092"/>
            </a:xfrm>
            <a:custGeom>
              <a:avLst/>
              <a:gdLst/>
              <a:ahLst/>
              <a:cxnLst/>
              <a:rect l="l" t="t" r="r" b="b"/>
              <a:pathLst>
                <a:path w="287361" h="289092">
                  <a:moveTo>
                    <a:pt x="0" y="0"/>
                  </a:moveTo>
                  <a:lnTo>
                    <a:pt x="287361" y="0"/>
                  </a:lnTo>
                  <a:lnTo>
                    <a:pt x="287361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9999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151768" t="-450138" r="-445903" b="-15570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1EDFEEE0-7968-E07E-028E-54227690BB3D}"/>
                </a:ext>
              </a:extLst>
            </p:cNvPr>
            <p:cNvSpPr/>
            <p:nvPr/>
          </p:nvSpPr>
          <p:spPr>
            <a:xfrm>
              <a:off x="1536272" y="0"/>
              <a:ext cx="289092" cy="289092"/>
            </a:xfrm>
            <a:custGeom>
              <a:avLst/>
              <a:gdLst/>
              <a:ahLst/>
              <a:cxnLst/>
              <a:rect l="l" t="t" r="r" b="b"/>
              <a:pathLst>
                <a:path w="289092" h="289092">
                  <a:moveTo>
                    <a:pt x="0" y="0"/>
                  </a:moveTo>
                  <a:lnTo>
                    <a:pt x="289092" y="0"/>
                  </a:lnTo>
                  <a:lnTo>
                    <a:pt x="289092" y="289092"/>
                  </a:lnTo>
                  <a:lnTo>
                    <a:pt x="0" y="289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9999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-197783" t="-161240" r="-320986" b="-432058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334EC3EE-0EC2-EE89-C0CD-C3A2BD2A0D0C}"/>
              </a:ext>
            </a:extLst>
          </p:cNvPr>
          <p:cNvGrpSpPr/>
          <p:nvPr/>
        </p:nvGrpSpPr>
        <p:grpSpPr>
          <a:xfrm>
            <a:off x="1047750" y="6451096"/>
            <a:ext cx="6013233" cy="2807204"/>
            <a:chOff x="0" y="0"/>
            <a:chExt cx="4559625" cy="2128605"/>
          </a:xfrm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B763B573-9AC0-1864-1A88-7743F539E3F7}"/>
                </a:ext>
              </a:extLst>
            </p:cNvPr>
            <p:cNvSpPr/>
            <p:nvPr/>
          </p:nvSpPr>
          <p:spPr>
            <a:xfrm>
              <a:off x="0" y="0"/>
              <a:ext cx="4559625" cy="2128605"/>
            </a:xfrm>
            <a:custGeom>
              <a:avLst/>
              <a:gdLst/>
              <a:ahLst/>
              <a:cxnLst/>
              <a:rect l="l" t="t" r="r" b="b"/>
              <a:pathLst>
                <a:path w="4559625" h="2128605">
                  <a:moveTo>
                    <a:pt x="0" y="1064303"/>
                  </a:moveTo>
                  <a:cubicBezTo>
                    <a:pt x="0" y="476808"/>
                    <a:pt x="408542" y="0"/>
                    <a:pt x="911925" y="0"/>
                  </a:cubicBezTo>
                  <a:lnTo>
                    <a:pt x="3647700" y="0"/>
                  </a:lnTo>
                  <a:cubicBezTo>
                    <a:pt x="4151083" y="0"/>
                    <a:pt x="4559625" y="476808"/>
                    <a:pt x="4559625" y="1064303"/>
                  </a:cubicBezTo>
                  <a:cubicBezTo>
                    <a:pt x="4559625" y="1651797"/>
                    <a:pt x="4151083" y="2128605"/>
                    <a:pt x="3647700" y="2128605"/>
                  </a:cubicBezTo>
                  <a:lnTo>
                    <a:pt x="911925" y="2128605"/>
                  </a:lnTo>
                  <a:cubicBezTo>
                    <a:pt x="408542" y="2128605"/>
                    <a:pt x="0" y="1651797"/>
                    <a:pt x="0" y="1064303"/>
                  </a:cubicBezTo>
                  <a:close/>
                </a:path>
              </a:pathLst>
            </a:custGeom>
            <a:blipFill>
              <a:blip r:embed="rId26"/>
              <a:stretch>
                <a:fillRect t="-26445" b="-26445"/>
              </a:stretch>
            </a:blipFill>
            <a:ln w="76200" cap="sq">
              <a:solidFill>
                <a:srgbClr val="FDC602"/>
              </a:solidFill>
              <a:prstDash val="solid"/>
              <a:miter/>
            </a:ln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26" name="Freeform 27">
            <a:extLst>
              <a:ext uri="{FF2B5EF4-FFF2-40B4-BE49-F238E27FC236}">
                <a16:creationId xmlns:a16="http://schemas.microsoft.com/office/drawing/2014/main" id="{EBFE78CB-2F6A-C51E-6D50-00C1D5061F6E}"/>
              </a:ext>
            </a:extLst>
          </p:cNvPr>
          <p:cNvSpPr/>
          <p:nvPr/>
        </p:nvSpPr>
        <p:spPr>
          <a:xfrm>
            <a:off x="7603259" y="6612830"/>
            <a:ext cx="546217" cy="546217"/>
          </a:xfrm>
          <a:custGeom>
            <a:avLst/>
            <a:gdLst/>
            <a:ahLst/>
            <a:cxnLst/>
            <a:rect l="l" t="t" r="r" b="b"/>
            <a:pathLst>
              <a:path w="546217" h="546217">
                <a:moveTo>
                  <a:pt x="0" y="0"/>
                </a:moveTo>
                <a:lnTo>
                  <a:pt x="546217" y="0"/>
                </a:lnTo>
                <a:lnTo>
                  <a:pt x="546217" y="546217"/>
                </a:lnTo>
                <a:lnTo>
                  <a:pt x="0" y="5462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5912AED4-4A61-3165-5BBD-11850414E46D}"/>
              </a:ext>
            </a:extLst>
          </p:cNvPr>
          <p:cNvSpPr/>
          <p:nvPr/>
        </p:nvSpPr>
        <p:spPr>
          <a:xfrm>
            <a:off x="11211535" y="3228987"/>
            <a:ext cx="586124" cy="707239"/>
          </a:xfrm>
          <a:custGeom>
            <a:avLst/>
            <a:gdLst/>
            <a:ahLst/>
            <a:cxnLst/>
            <a:rect l="l" t="t" r="r" b="b"/>
            <a:pathLst>
              <a:path w="586124" h="707239">
                <a:moveTo>
                  <a:pt x="0" y="0"/>
                </a:moveTo>
                <a:lnTo>
                  <a:pt x="586124" y="0"/>
                </a:lnTo>
                <a:lnTo>
                  <a:pt x="586124" y="707238"/>
                </a:lnTo>
                <a:lnTo>
                  <a:pt x="0" y="70723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A5F5F934-C769-B4EC-1037-2D0E307594EC}"/>
              </a:ext>
            </a:extLst>
          </p:cNvPr>
          <p:cNvSpPr/>
          <p:nvPr/>
        </p:nvSpPr>
        <p:spPr>
          <a:xfrm>
            <a:off x="12729344" y="6600053"/>
            <a:ext cx="779182" cy="735353"/>
          </a:xfrm>
          <a:custGeom>
            <a:avLst/>
            <a:gdLst/>
            <a:ahLst/>
            <a:cxnLst/>
            <a:rect l="l" t="t" r="r" b="b"/>
            <a:pathLst>
              <a:path w="779182" h="735353">
                <a:moveTo>
                  <a:pt x="0" y="0"/>
                </a:moveTo>
                <a:lnTo>
                  <a:pt x="779181" y="0"/>
                </a:lnTo>
                <a:lnTo>
                  <a:pt x="779181" y="735353"/>
                </a:lnTo>
                <a:lnTo>
                  <a:pt x="0" y="73535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50FF75CB-C4CB-8455-ED74-AF98CE899EF9}"/>
              </a:ext>
            </a:extLst>
          </p:cNvPr>
          <p:cNvSpPr txBox="1"/>
          <p:nvPr/>
        </p:nvSpPr>
        <p:spPr>
          <a:xfrm>
            <a:off x="2814953" y="819100"/>
            <a:ext cx="14862802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22"/>
              </a:lnSpc>
            </a:pPr>
            <a:r>
              <a:rPr lang="en-US" sz="10018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ЩО ТАКЕ </a:t>
            </a:r>
            <a:r>
              <a:rPr lang="en-US" sz="10018" b="1" dirty="0">
                <a:solidFill>
                  <a:srgbClr val="9B7E1E"/>
                </a:solidFill>
                <a:latin typeface="Lora Bold"/>
                <a:ea typeface="Lora Bold"/>
                <a:cs typeface="Lora Bold"/>
                <a:sym typeface="Lora Bold"/>
              </a:rPr>
              <a:t>ALMPF </a:t>
            </a:r>
            <a:r>
              <a:rPr lang="en-US" sz="10018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?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091376E0-C711-BD29-E368-7982748DBDF4}"/>
              </a:ext>
            </a:extLst>
          </p:cNvPr>
          <p:cNvSpPr txBox="1"/>
          <p:nvPr/>
        </p:nvSpPr>
        <p:spPr>
          <a:xfrm>
            <a:off x="956757" y="3078474"/>
            <a:ext cx="9449899" cy="290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Active Labor Market Policy Facility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рамках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Програми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BE-Relieve –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це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механізм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спрямований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підтримку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переходу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молоді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безробітних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навчання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ринку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через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активну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політику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зайнятості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Він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фінансує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проєкти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які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розвивають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професійні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навички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відповідно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потреб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приватного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сектору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впроваджують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навчання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робочому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місці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сприяють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працевлаштуванню</a:t>
            </a:r>
            <a:r>
              <a:rPr lang="en-US" sz="26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FEE56F85-B6A1-DCC3-2A5C-71B9A4FF0DDA}"/>
              </a:ext>
            </a:extLst>
          </p:cNvPr>
          <p:cNvSpPr txBox="1"/>
          <p:nvPr/>
        </p:nvSpPr>
        <p:spPr>
          <a:xfrm>
            <a:off x="8445540" y="6604951"/>
            <a:ext cx="406611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МЕТА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C54AB57D-07F1-A84C-AEE5-5B0631CFE62E}"/>
              </a:ext>
            </a:extLst>
          </p:cNvPr>
          <p:cNvSpPr txBox="1"/>
          <p:nvPr/>
        </p:nvSpPr>
        <p:spPr>
          <a:xfrm>
            <a:off x="13863415" y="6693716"/>
            <a:ext cx="406611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ПІДХІД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F220F511-EF66-C4AA-9C86-C3D185CBDF3C}"/>
              </a:ext>
            </a:extLst>
          </p:cNvPr>
          <p:cNvSpPr txBox="1"/>
          <p:nvPr/>
        </p:nvSpPr>
        <p:spPr>
          <a:xfrm>
            <a:off x="12027274" y="3256526"/>
            <a:ext cx="577432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FFFFFF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КОНТЕКСТ</a:t>
            </a: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20074A48-480D-C9F6-A1E2-99B3082BA4D7}"/>
              </a:ext>
            </a:extLst>
          </p:cNvPr>
          <p:cNvSpPr txBox="1"/>
          <p:nvPr/>
        </p:nvSpPr>
        <p:spPr>
          <a:xfrm>
            <a:off x="11089366" y="4043382"/>
            <a:ext cx="5942751" cy="177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Програма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BE-Relieve Ukraine </a:t>
            </a:r>
            <a:r>
              <a:rPr lang="uk-UA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 бюджетом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150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млн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євро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підтримує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відновлення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України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зосереджуючись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інфраструктурі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охороні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здоров'я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зайнятості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4261F709-7C52-60E2-9441-B79ABD651EAA}"/>
              </a:ext>
            </a:extLst>
          </p:cNvPr>
          <p:cNvSpPr txBox="1"/>
          <p:nvPr/>
        </p:nvSpPr>
        <p:spPr>
          <a:xfrm>
            <a:off x="7603259" y="7331179"/>
            <a:ext cx="4424015" cy="22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ALMPF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посилює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існуючі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механізми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активної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політики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зайнятості населення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для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сприяння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переходу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від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навчання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до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працевлаштування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218DBB74-CCE6-936D-E45F-C83ED8646D64}"/>
              </a:ext>
            </a:extLst>
          </p:cNvPr>
          <p:cNvSpPr txBox="1"/>
          <p:nvPr/>
        </p:nvSpPr>
        <p:spPr>
          <a:xfrm>
            <a:off x="12729344" y="7378827"/>
            <a:ext cx="5133490" cy="1774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Механізм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працюватиме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через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цільові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конкурси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проєкьних</a:t>
            </a:r>
            <a:r>
              <a:rPr lang="uk-UA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заявок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забезпечуючи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фінансування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найкращих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най</a:t>
            </a:r>
            <a:r>
              <a:rPr lang="uk-UA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більш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ефекти</a:t>
            </a:r>
            <a:r>
              <a:rPr lang="uk-UA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вн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их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ініціатив</a:t>
            </a:r>
            <a:r>
              <a:rPr lang="en-US" sz="24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805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A7400B5-D805-4F2B-2E7F-1543F1C4A4BD}"/>
              </a:ext>
            </a:extLst>
          </p:cNvPr>
          <p:cNvGrpSpPr/>
          <p:nvPr/>
        </p:nvGrpSpPr>
        <p:grpSpPr>
          <a:xfrm>
            <a:off x="15565887" y="2419329"/>
            <a:ext cx="1516811" cy="1624445"/>
            <a:chOff x="0" y="0"/>
            <a:chExt cx="2022415" cy="21659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06D0A7-CCC1-9D1A-7A85-AF1E5305F2AA}"/>
                </a:ext>
              </a:extLst>
            </p:cNvPr>
            <p:cNvSpPr/>
            <p:nvPr/>
          </p:nvSpPr>
          <p:spPr>
            <a:xfrm>
              <a:off x="1701754" y="922973"/>
              <a:ext cx="318495" cy="319980"/>
            </a:xfrm>
            <a:custGeom>
              <a:avLst/>
              <a:gdLst/>
              <a:ahLst/>
              <a:cxnLst/>
              <a:rect l="l" t="t" r="r" b="b"/>
              <a:pathLst>
                <a:path w="318495" h="319980">
                  <a:moveTo>
                    <a:pt x="0" y="0"/>
                  </a:moveTo>
                  <a:lnTo>
                    <a:pt x="318495" y="0"/>
                  </a:lnTo>
                  <a:lnTo>
                    <a:pt x="318495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66946" t="-280857" r="-147870" b="-6817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B96B1E-B8D1-1514-66DD-A17ED95BB599}"/>
                </a:ext>
              </a:extLst>
            </p:cNvPr>
            <p:cNvSpPr/>
            <p:nvPr/>
          </p:nvSpPr>
          <p:spPr>
            <a:xfrm>
              <a:off x="0" y="0"/>
              <a:ext cx="320824" cy="319980"/>
            </a:xfrm>
            <a:custGeom>
              <a:avLst/>
              <a:gdLst/>
              <a:ahLst/>
              <a:cxnLst/>
              <a:rect l="l" t="t" r="r" b="b"/>
              <a:pathLst>
                <a:path w="320824" h="319980">
                  <a:moveTo>
                    <a:pt x="0" y="0"/>
                  </a:moveTo>
                  <a:lnTo>
                    <a:pt x="320824" y="0"/>
                  </a:lnTo>
                  <a:lnTo>
                    <a:pt x="320824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11713" t="-81960" r="-508791" b="-74097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9A9B6F-B344-F8B1-651F-0F3D38AABA17}"/>
                </a:ext>
              </a:extLst>
            </p:cNvPr>
            <p:cNvSpPr/>
            <p:nvPr/>
          </p:nvSpPr>
          <p:spPr>
            <a:xfrm>
              <a:off x="851052" y="0"/>
              <a:ext cx="318384" cy="319980"/>
            </a:xfrm>
            <a:custGeom>
              <a:avLst/>
              <a:gdLst/>
              <a:ahLst/>
              <a:cxnLst/>
              <a:rect l="l" t="t" r="r" b="b"/>
              <a:pathLst>
                <a:path w="318384" h="319980">
                  <a:moveTo>
                    <a:pt x="0" y="0"/>
                  </a:moveTo>
                  <a:lnTo>
                    <a:pt x="318384" y="0"/>
                  </a:lnTo>
                  <a:lnTo>
                    <a:pt x="318384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9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544057" t="-64815" r="-279921" b="-75455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4F19E1-B3EB-158F-BCE9-943E747475D1}"/>
                </a:ext>
              </a:extLst>
            </p:cNvPr>
            <p:cNvSpPr/>
            <p:nvPr/>
          </p:nvSpPr>
          <p:spPr>
            <a:xfrm>
              <a:off x="1699664" y="0"/>
              <a:ext cx="319388" cy="319980"/>
            </a:xfrm>
            <a:custGeom>
              <a:avLst/>
              <a:gdLst/>
              <a:ahLst/>
              <a:cxnLst/>
              <a:rect l="l" t="t" r="r" b="b"/>
              <a:pathLst>
                <a:path w="319388" h="319980">
                  <a:moveTo>
                    <a:pt x="0" y="0"/>
                  </a:moveTo>
                  <a:lnTo>
                    <a:pt x="319388" y="0"/>
                  </a:lnTo>
                  <a:lnTo>
                    <a:pt x="319388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31852" t="-329849" r="-231447" b="-3259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27CB2C9-CA91-0CC1-47D5-6A232B4219AE}"/>
                </a:ext>
              </a:extLst>
            </p:cNvPr>
            <p:cNvSpPr/>
            <p:nvPr/>
          </p:nvSpPr>
          <p:spPr>
            <a:xfrm>
              <a:off x="0" y="1845946"/>
              <a:ext cx="319980" cy="319980"/>
            </a:xfrm>
            <a:custGeom>
              <a:avLst/>
              <a:gdLst/>
              <a:ahLst/>
              <a:cxnLst/>
              <a:rect l="l" t="t" r="r" b="b"/>
              <a:pathLst>
                <a:path w="319980" h="319980">
                  <a:moveTo>
                    <a:pt x="0" y="0"/>
                  </a:moveTo>
                  <a:lnTo>
                    <a:pt x="319980" y="0"/>
                  </a:lnTo>
                  <a:lnTo>
                    <a:pt x="319980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603968" t="-64500" r="-211846" b="-75131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07A948F-5770-AEB6-284D-4186BD9F3ED5}"/>
                </a:ext>
              </a:extLst>
            </p:cNvPr>
            <p:cNvSpPr/>
            <p:nvPr/>
          </p:nvSpPr>
          <p:spPr>
            <a:xfrm>
              <a:off x="1701090" y="1845946"/>
              <a:ext cx="321324" cy="319980"/>
            </a:xfrm>
            <a:custGeom>
              <a:avLst/>
              <a:gdLst/>
              <a:ahLst/>
              <a:cxnLst/>
              <a:rect l="l" t="t" r="r" b="b"/>
              <a:pathLst>
                <a:path w="321324" h="319980">
                  <a:moveTo>
                    <a:pt x="0" y="0"/>
                  </a:moveTo>
                  <a:lnTo>
                    <a:pt x="321325" y="0"/>
                  </a:lnTo>
                  <a:lnTo>
                    <a:pt x="321325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654973" t="-65264" r="-163084" b="-75665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A2FC954-A451-D7DF-A874-48CC83BCFCE9}"/>
                </a:ext>
              </a:extLst>
            </p:cNvPr>
            <p:cNvSpPr/>
            <p:nvPr/>
          </p:nvSpPr>
          <p:spPr>
            <a:xfrm>
              <a:off x="850208" y="1845946"/>
              <a:ext cx="320655" cy="319980"/>
            </a:xfrm>
            <a:custGeom>
              <a:avLst/>
              <a:gdLst/>
              <a:ahLst/>
              <a:cxnLst/>
              <a:rect l="l" t="t" r="r" b="b"/>
              <a:pathLst>
                <a:path w="320655" h="319980">
                  <a:moveTo>
                    <a:pt x="0" y="0"/>
                  </a:moveTo>
                  <a:lnTo>
                    <a:pt x="320655" y="0"/>
                  </a:lnTo>
                  <a:lnTo>
                    <a:pt x="320655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9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61649" t="-346209" r="-361815" b="-47838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11F8061-FB4F-71F5-E62A-4B17EEF1FBE6}"/>
                </a:ext>
              </a:extLst>
            </p:cNvPr>
            <p:cNvSpPr/>
            <p:nvPr/>
          </p:nvSpPr>
          <p:spPr>
            <a:xfrm>
              <a:off x="0" y="922973"/>
              <a:ext cx="319980" cy="319980"/>
            </a:xfrm>
            <a:custGeom>
              <a:avLst/>
              <a:gdLst/>
              <a:ahLst/>
              <a:cxnLst/>
              <a:rect l="l" t="t" r="r" b="b"/>
              <a:pathLst>
                <a:path w="319980" h="319980">
                  <a:moveTo>
                    <a:pt x="0" y="0"/>
                  </a:moveTo>
                  <a:lnTo>
                    <a:pt x="319980" y="0"/>
                  </a:lnTo>
                  <a:lnTo>
                    <a:pt x="319980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9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486351" t="-588787" r="-82867" b="-98528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21BD800-D4A0-D00E-E66A-505DA204073C}"/>
                </a:ext>
              </a:extLst>
            </p:cNvPr>
            <p:cNvSpPr/>
            <p:nvPr/>
          </p:nvSpPr>
          <p:spPr>
            <a:xfrm>
              <a:off x="850208" y="922973"/>
              <a:ext cx="321319" cy="319980"/>
            </a:xfrm>
            <a:custGeom>
              <a:avLst/>
              <a:gdLst/>
              <a:ahLst/>
              <a:cxnLst/>
              <a:rect l="l" t="t" r="r" b="b"/>
              <a:pathLst>
                <a:path w="321319" h="319980">
                  <a:moveTo>
                    <a:pt x="0" y="0"/>
                  </a:moveTo>
                  <a:lnTo>
                    <a:pt x="321318" y="0"/>
                  </a:lnTo>
                  <a:lnTo>
                    <a:pt x="321318" y="319980"/>
                  </a:lnTo>
                  <a:lnTo>
                    <a:pt x="0" y="31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9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-239773" t="-204054" r="-44521" b="-81848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58EEA33-5827-D6B5-62D9-6EB852D5F1B8}"/>
              </a:ext>
            </a:extLst>
          </p:cNvPr>
          <p:cNvSpPr txBox="1"/>
          <p:nvPr/>
        </p:nvSpPr>
        <p:spPr>
          <a:xfrm>
            <a:off x="2481495" y="400433"/>
            <a:ext cx="14862802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22"/>
              </a:lnSpc>
            </a:pPr>
            <a:r>
              <a:rPr lang="en-US" sz="95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КЕРІВНІ ПРИНЦИПИ: ПАРТНЕРСТВО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B7E83B3D-635A-1C84-8FF7-5A65D4140EA3}"/>
              </a:ext>
            </a:extLst>
          </p:cNvPr>
          <p:cNvSpPr/>
          <p:nvPr/>
        </p:nvSpPr>
        <p:spPr>
          <a:xfrm>
            <a:off x="11574806" y="8263369"/>
            <a:ext cx="141751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AB5A9225-7662-14CA-C132-5CACA2FA9B1E}"/>
              </a:ext>
            </a:extLst>
          </p:cNvPr>
          <p:cNvSpPr/>
          <p:nvPr/>
        </p:nvSpPr>
        <p:spPr>
          <a:xfrm>
            <a:off x="4542043" y="8263369"/>
            <a:ext cx="138881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3215082B-BA5F-2015-E6B6-6B87261034C9}"/>
              </a:ext>
            </a:extLst>
          </p:cNvPr>
          <p:cNvSpPr/>
          <p:nvPr/>
        </p:nvSpPr>
        <p:spPr>
          <a:xfrm>
            <a:off x="5970227" y="5337937"/>
            <a:ext cx="138881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695A573E-9AF4-B2F2-4836-C006FA5D47AF}"/>
              </a:ext>
            </a:extLst>
          </p:cNvPr>
          <p:cNvGrpSpPr/>
          <p:nvPr/>
        </p:nvGrpSpPr>
        <p:grpSpPr>
          <a:xfrm>
            <a:off x="8772101" y="6260925"/>
            <a:ext cx="3304836" cy="3845627"/>
            <a:chOff x="0" y="0"/>
            <a:chExt cx="698500" cy="812800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24A49DD6-7454-F2E2-B44D-033E12FBDC46}"/>
                </a:ext>
              </a:extLst>
            </p:cNvPr>
            <p:cNvSpPr/>
            <p:nvPr/>
          </p:nvSpPr>
          <p:spPr>
            <a:xfrm>
              <a:off x="0" y="4639"/>
              <a:ext cx="698500" cy="803522"/>
            </a:xfrm>
            <a:custGeom>
              <a:avLst/>
              <a:gdLst/>
              <a:ahLst/>
              <a:cxnLst/>
              <a:rect l="l" t="t" r="r" b="b"/>
              <a:pathLst>
                <a:path w="698500" h="803522">
                  <a:moveTo>
                    <a:pt x="370131" y="7510"/>
                  </a:moveTo>
                  <a:lnTo>
                    <a:pt x="677619" y="186412"/>
                  </a:lnTo>
                  <a:cubicBezTo>
                    <a:pt x="690547" y="193934"/>
                    <a:pt x="698500" y="207762"/>
                    <a:pt x="698500" y="222719"/>
                  </a:cubicBezTo>
                  <a:lnTo>
                    <a:pt x="698500" y="580803"/>
                  </a:lnTo>
                  <a:cubicBezTo>
                    <a:pt x="698500" y="595760"/>
                    <a:pt x="690547" y="609588"/>
                    <a:pt x="677619" y="617110"/>
                  </a:cubicBezTo>
                  <a:lnTo>
                    <a:pt x="370131" y="796012"/>
                  </a:lnTo>
                  <a:cubicBezTo>
                    <a:pt x="357223" y="803522"/>
                    <a:pt x="341277" y="803522"/>
                    <a:pt x="328369" y="796012"/>
                  </a:cubicBezTo>
                  <a:lnTo>
                    <a:pt x="20881" y="617110"/>
                  </a:lnTo>
                  <a:cubicBezTo>
                    <a:pt x="7953" y="609588"/>
                    <a:pt x="0" y="595760"/>
                    <a:pt x="0" y="580803"/>
                  </a:cubicBezTo>
                  <a:lnTo>
                    <a:pt x="0" y="222719"/>
                  </a:lnTo>
                  <a:cubicBezTo>
                    <a:pt x="0" y="207762"/>
                    <a:pt x="7953" y="193934"/>
                    <a:pt x="20881" y="186412"/>
                  </a:cubicBezTo>
                  <a:lnTo>
                    <a:pt x="328369" y="7510"/>
                  </a:lnTo>
                  <a:cubicBezTo>
                    <a:pt x="341277" y="0"/>
                    <a:pt x="357223" y="0"/>
                    <a:pt x="370131" y="7510"/>
                  </a:cubicBezTo>
                  <a:close/>
                </a:path>
              </a:pathLst>
            </a:custGeom>
            <a:solidFill>
              <a:srgbClr val="594130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71573C6A-2C68-8A9B-EE73-2DF30C335FC4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62984" tIns="62984" rIns="62984" bIns="62984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DFA46B1C-9356-CA44-D80D-5FD8732D8D90}"/>
              </a:ext>
            </a:extLst>
          </p:cNvPr>
          <p:cNvGrpSpPr/>
          <p:nvPr/>
        </p:nvGrpSpPr>
        <p:grpSpPr>
          <a:xfrm>
            <a:off x="5467266" y="6260925"/>
            <a:ext cx="3304836" cy="3845627"/>
            <a:chOff x="0" y="0"/>
            <a:chExt cx="698500" cy="812800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71B2C7E-1B8A-F69C-A4F8-049ED558649C}"/>
                </a:ext>
              </a:extLst>
            </p:cNvPr>
            <p:cNvSpPr/>
            <p:nvPr/>
          </p:nvSpPr>
          <p:spPr>
            <a:xfrm>
              <a:off x="0" y="4639"/>
              <a:ext cx="698500" cy="803522"/>
            </a:xfrm>
            <a:custGeom>
              <a:avLst/>
              <a:gdLst/>
              <a:ahLst/>
              <a:cxnLst/>
              <a:rect l="l" t="t" r="r" b="b"/>
              <a:pathLst>
                <a:path w="698500" h="803522">
                  <a:moveTo>
                    <a:pt x="370131" y="7510"/>
                  </a:moveTo>
                  <a:lnTo>
                    <a:pt x="677619" y="186412"/>
                  </a:lnTo>
                  <a:cubicBezTo>
                    <a:pt x="690547" y="193934"/>
                    <a:pt x="698500" y="207762"/>
                    <a:pt x="698500" y="222719"/>
                  </a:cubicBezTo>
                  <a:lnTo>
                    <a:pt x="698500" y="580803"/>
                  </a:lnTo>
                  <a:cubicBezTo>
                    <a:pt x="698500" y="595760"/>
                    <a:pt x="690547" y="609588"/>
                    <a:pt x="677619" y="617110"/>
                  </a:cubicBezTo>
                  <a:lnTo>
                    <a:pt x="370131" y="796012"/>
                  </a:lnTo>
                  <a:cubicBezTo>
                    <a:pt x="357223" y="803522"/>
                    <a:pt x="341277" y="803522"/>
                    <a:pt x="328369" y="796012"/>
                  </a:cubicBezTo>
                  <a:lnTo>
                    <a:pt x="20881" y="617110"/>
                  </a:lnTo>
                  <a:cubicBezTo>
                    <a:pt x="7953" y="609588"/>
                    <a:pt x="0" y="595760"/>
                    <a:pt x="0" y="580803"/>
                  </a:cubicBezTo>
                  <a:lnTo>
                    <a:pt x="0" y="222719"/>
                  </a:lnTo>
                  <a:cubicBezTo>
                    <a:pt x="0" y="207762"/>
                    <a:pt x="7953" y="193934"/>
                    <a:pt x="20881" y="186412"/>
                  </a:cubicBezTo>
                  <a:lnTo>
                    <a:pt x="328369" y="7510"/>
                  </a:lnTo>
                  <a:cubicBezTo>
                    <a:pt x="341277" y="0"/>
                    <a:pt x="357223" y="0"/>
                    <a:pt x="370131" y="7510"/>
                  </a:cubicBezTo>
                  <a:close/>
                </a:path>
              </a:pathLst>
            </a:custGeom>
            <a:solidFill>
              <a:srgbClr val="FDC602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21" name="TextBox 23">
              <a:extLst>
                <a:ext uri="{FF2B5EF4-FFF2-40B4-BE49-F238E27FC236}">
                  <a16:creationId xmlns:a16="http://schemas.microsoft.com/office/drawing/2014/main" id="{336DC258-86A9-5FF9-07AB-156AAF0CF3A4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62984" tIns="62984" rIns="62984" bIns="62984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22" name="Group 24">
            <a:extLst>
              <a:ext uri="{FF2B5EF4-FFF2-40B4-BE49-F238E27FC236}">
                <a16:creationId xmlns:a16="http://schemas.microsoft.com/office/drawing/2014/main" id="{8863F972-093B-3000-94A5-DA70BE9F793A}"/>
              </a:ext>
            </a:extLst>
          </p:cNvPr>
          <p:cNvGrpSpPr/>
          <p:nvPr/>
        </p:nvGrpSpPr>
        <p:grpSpPr>
          <a:xfrm>
            <a:off x="7119683" y="3415124"/>
            <a:ext cx="3304836" cy="3845627"/>
            <a:chOff x="0" y="0"/>
            <a:chExt cx="698500" cy="812800"/>
          </a:xfrm>
        </p:grpSpPr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D912160-29A3-4630-E862-0B803FCEE0CE}"/>
                </a:ext>
              </a:extLst>
            </p:cNvPr>
            <p:cNvSpPr/>
            <p:nvPr/>
          </p:nvSpPr>
          <p:spPr>
            <a:xfrm>
              <a:off x="0" y="4639"/>
              <a:ext cx="698500" cy="803522"/>
            </a:xfrm>
            <a:custGeom>
              <a:avLst/>
              <a:gdLst/>
              <a:ahLst/>
              <a:cxnLst/>
              <a:rect l="l" t="t" r="r" b="b"/>
              <a:pathLst>
                <a:path w="698500" h="803522">
                  <a:moveTo>
                    <a:pt x="370131" y="7510"/>
                  </a:moveTo>
                  <a:lnTo>
                    <a:pt x="677619" y="186412"/>
                  </a:lnTo>
                  <a:cubicBezTo>
                    <a:pt x="690547" y="193934"/>
                    <a:pt x="698500" y="207762"/>
                    <a:pt x="698500" y="222719"/>
                  </a:cubicBezTo>
                  <a:lnTo>
                    <a:pt x="698500" y="580803"/>
                  </a:lnTo>
                  <a:cubicBezTo>
                    <a:pt x="698500" y="595760"/>
                    <a:pt x="690547" y="609588"/>
                    <a:pt x="677619" y="617110"/>
                  </a:cubicBezTo>
                  <a:lnTo>
                    <a:pt x="370131" y="796012"/>
                  </a:lnTo>
                  <a:cubicBezTo>
                    <a:pt x="357223" y="803522"/>
                    <a:pt x="341277" y="803522"/>
                    <a:pt x="328369" y="796012"/>
                  </a:cubicBezTo>
                  <a:lnTo>
                    <a:pt x="20881" y="617110"/>
                  </a:lnTo>
                  <a:cubicBezTo>
                    <a:pt x="7953" y="609588"/>
                    <a:pt x="0" y="595760"/>
                    <a:pt x="0" y="580803"/>
                  </a:cubicBezTo>
                  <a:lnTo>
                    <a:pt x="0" y="222719"/>
                  </a:lnTo>
                  <a:cubicBezTo>
                    <a:pt x="0" y="207762"/>
                    <a:pt x="7953" y="193934"/>
                    <a:pt x="20881" y="186412"/>
                  </a:cubicBezTo>
                  <a:lnTo>
                    <a:pt x="328369" y="7510"/>
                  </a:lnTo>
                  <a:cubicBezTo>
                    <a:pt x="341277" y="0"/>
                    <a:pt x="357223" y="0"/>
                    <a:pt x="370131" y="7510"/>
                  </a:cubicBezTo>
                  <a:close/>
                </a:path>
              </a:pathLst>
            </a:custGeom>
            <a:solidFill>
              <a:srgbClr val="D12927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5A2EAB7A-6E6A-A0D5-8EA0-26EDCD369031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62984" tIns="62984" rIns="62984" bIns="62984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25" name="AutoShape 27">
            <a:extLst>
              <a:ext uri="{FF2B5EF4-FFF2-40B4-BE49-F238E27FC236}">
                <a16:creationId xmlns:a16="http://schemas.microsoft.com/office/drawing/2014/main" id="{F99DD841-8D35-C8EE-DF7E-6F9383319285}"/>
              </a:ext>
            </a:extLst>
          </p:cNvPr>
          <p:cNvSpPr/>
          <p:nvPr/>
        </p:nvSpPr>
        <p:spPr>
          <a:xfrm>
            <a:off x="13002160" y="7698974"/>
            <a:ext cx="0" cy="1128790"/>
          </a:xfrm>
          <a:prstGeom prst="line">
            <a:avLst/>
          </a:prstGeom>
          <a:ln w="85725" cap="flat">
            <a:solidFill>
              <a:srgbClr val="5941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26" name="AutoShape 28">
            <a:extLst>
              <a:ext uri="{FF2B5EF4-FFF2-40B4-BE49-F238E27FC236}">
                <a16:creationId xmlns:a16="http://schemas.microsoft.com/office/drawing/2014/main" id="{EB7D1916-F8EF-A097-06FE-C4966654131D}"/>
              </a:ext>
            </a:extLst>
          </p:cNvPr>
          <p:cNvSpPr/>
          <p:nvPr/>
        </p:nvSpPr>
        <p:spPr>
          <a:xfrm>
            <a:off x="4542043" y="7698974"/>
            <a:ext cx="0" cy="1128790"/>
          </a:xfrm>
          <a:prstGeom prst="line">
            <a:avLst/>
          </a:prstGeom>
          <a:ln w="85725" cap="flat">
            <a:solidFill>
              <a:srgbClr val="FDC6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27" name="AutoShape 29">
            <a:extLst>
              <a:ext uri="{FF2B5EF4-FFF2-40B4-BE49-F238E27FC236}">
                <a16:creationId xmlns:a16="http://schemas.microsoft.com/office/drawing/2014/main" id="{582D42BE-8CC9-4154-C883-B8C27D75ADD4}"/>
              </a:ext>
            </a:extLst>
          </p:cNvPr>
          <p:cNvSpPr/>
          <p:nvPr/>
        </p:nvSpPr>
        <p:spPr>
          <a:xfrm>
            <a:off x="5970227" y="4773542"/>
            <a:ext cx="0" cy="1128790"/>
          </a:xfrm>
          <a:prstGeom prst="line">
            <a:avLst/>
          </a:prstGeom>
          <a:ln w="85725" cap="flat">
            <a:solidFill>
              <a:srgbClr val="D129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74CE09A1-972D-5104-FA8A-D7CED55C32AB}"/>
              </a:ext>
            </a:extLst>
          </p:cNvPr>
          <p:cNvSpPr/>
          <p:nvPr/>
        </p:nvSpPr>
        <p:spPr>
          <a:xfrm>
            <a:off x="6277457" y="7310203"/>
            <a:ext cx="1684453" cy="1659186"/>
          </a:xfrm>
          <a:custGeom>
            <a:avLst/>
            <a:gdLst/>
            <a:ahLst/>
            <a:cxnLst/>
            <a:rect l="l" t="t" r="r" b="b"/>
            <a:pathLst>
              <a:path w="1684453" h="1659186">
                <a:moveTo>
                  <a:pt x="0" y="0"/>
                </a:moveTo>
                <a:lnTo>
                  <a:pt x="1684453" y="0"/>
                </a:lnTo>
                <a:lnTo>
                  <a:pt x="1684453" y="1659186"/>
                </a:lnTo>
                <a:lnTo>
                  <a:pt x="0" y="165918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64C0E94D-6CC9-4C00-6469-93ECC642C46E}"/>
              </a:ext>
            </a:extLst>
          </p:cNvPr>
          <p:cNvSpPr/>
          <p:nvPr/>
        </p:nvSpPr>
        <p:spPr>
          <a:xfrm>
            <a:off x="7751518" y="4087453"/>
            <a:ext cx="2041166" cy="1959520"/>
          </a:xfrm>
          <a:custGeom>
            <a:avLst/>
            <a:gdLst/>
            <a:ahLst/>
            <a:cxnLst/>
            <a:rect l="l" t="t" r="r" b="b"/>
            <a:pathLst>
              <a:path w="2041166" h="1959520">
                <a:moveTo>
                  <a:pt x="0" y="0"/>
                </a:moveTo>
                <a:lnTo>
                  <a:pt x="2041167" y="0"/>
                </a:lnTo>
                <a:lnTo>
                  <a:pt x="2041167" y="1959520"/>
                </a:lnTo>
                <a:lnTo>
                  <a:pt x="0" y="19595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B2C91E0D-8997-F9D0-BD9A-AFA68AEA31FF}"/>
              </a:ext>
            </a:extLst>
          </p:cNvPr>
          <p:cNvSpPr/>
          <p:nvPr/>
        </p:nvSpPr>
        <p:spPr>
          <a:xfrm>
            <a:off x="9312197" y="7028462"/>
            <a:ext cx="2300304" cy="2222669"/>
          </a:xfrm>
          <a:custGeom>
            <a:avLst/>
            <a:gdLst/>
            <a:ahLst/>
            <a:cxnLst/>
            <a:rect l="l" t="t" r="r" b="b"/>
            <a:pathLst>
              <a:path w="2300304" h="2222669">
                <a:moveTo>
                  <a:pt x="0" y="0"/>
                </a:moveTo>
                <a:lnTo>
                  <a:pt x="2300304" y="0"/>
                </a:lnTo>
                <a:lnTo>
                  <a:pt x="2300304" y="2222668"/>
                </a:lnTo>
                <a:lnTo>
                  <a:pt x="0" y="222266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FB415CE3-DDBF-04CA-7D9D-172748F169CF}"/>
              </a:ext>
            </a:extLst>
          </p:cNvPr>
          <p:cNvSpPr/>
          <p:nvPr/>
        </p:nvSpPr>
        <p:spPr>
          <a:xfrm>
            <a:off x="12103637" y="2570240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71EB76EF-8255-5127-C14E-A2EB4C3BEF8D}"/>
              </a:ext>
            </a:extLst>
          </p:cNvPr>
          <p:cNvSpPr txBox="1"/>
          <p:nvPr/>
        </p:nvSpPr>
        <p:spPr>
          <a:xfrm>
            <a:off x="1360495" y="7672801"/>
            <a:ext cx="2949278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Головний</a:t>
            </a:r>
            <a:r>
              <a:rPr lang="en-US" sz="21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заявник</a:t>
            </a:r>
            <a:r>
              <a:rPr lang="en-US" sz="21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</a:p>
          <a:p>
            <a:pPr>
              <a:lnSpc>
                <a:spcPts val="2639"/>
              </a:lnSpc>
            </a:pPr>
            <a:r>
              <a:rPr lang="uk-UA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Юридичні особи (громадські та благодійні організації, спілки, фонди, ТПП, які можуть отримувати гранти)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  <a:p>
            <a:pPr algn="just">
              <a:lnSpc>
                <a:spcPts val="2639"/>
              </a:lnSpc>
            </a:pPr>
            <a:endParaRPr lang="en-US" sz="2199" dirty="0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262B0CE3-3F58-892B-20C7-84B92EBA0367}"/>
              </a:ext>
            </a:extLst>
          </p:cNvPr>
          <p:cNvSpPr txBox="1"/>
          <p:nvPr/>
        </p:nvSpPr>
        <p:spPr>
          <a:xfrm>
            <a:off x="2954444" y="4773542"/>
            <a:ext cx="271065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Співзаявник</a:t>
            </a:r>
            <a:r>
              <a:rPr lang="en-US" sz="21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(</a:t>
            </a: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</a:t>
            </a:r>
            <a:r>
              <a:rPr lang="en-US" sz="21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algn="just">
              <a:lnSpc>
                <a:spcPts val="2639"/>
              </a:lnSpc>
            </a:pPr>
            <a:r>
              <a:rPr lang="uk-UA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аклади</a:t>
            </a:r>
            <a:r>
              <a:rPr lang="uk-UA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освіти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центри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профорієнтації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тощо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50E53E5C-29A1-4B85-ACC6-55C59EEB82DF}"/>
              </a:ext>
            </a:extLst>
          </p:cNvPr>
          <p:cNvSpPr txBox="1"/>
          <p:nvPr/>
        </p:nvSpPr>
        <p:spPr>
          <a:xfrm>
            <a:off x="13119263" y="7672801"/>
            <a:ext cx="3036692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Приватний</a:t>
            </a:r>
            <a:r>
              <a:rPr lang="en-US" sz="21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2199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сектор</a:t>
            </a:r>
            <a:endParaRPr lang="en-US" sz="2199" b="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r">
              <a:lnSpc>
                <a:spcPts val="2639"/>
              </a:lnSpc>
            </a:pP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Компанії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що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співпрацюють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у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розробці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реалізації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програм</a:t>
            </a:r>
            <a:r>
              <a:rPr lang="en-US" sz="2199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0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592426" y="438150"/>
            <a:ext cx="9261220" cy="10502415"/>
          </a:xfrm>
          <a:custGeom>
            <a:avLst/>
            <a:gdLst/>
            <a:ahLst/>
            <a:cxnLst/>
            <a:rect l="l" t="t" r="r" b="b"/>
            <a:pathLst>
              <a:path w="9261220" h="10502415">
                <a:moveTo>
                  <a:pt x="0" y="0"/>
                </a:moveTo>
                <a:lnTo>
                  <a:pt x="9261221" y="0"/>
                </a:lnTo>
                <a:lnTo>
                  <a:pt x="9261221" y="10502415"/>
                </a:lnTo>
                <a:lnTo>
                  <a:pt x="0" y="1050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>
            <a:off x="2058823" y="438150"/>
            <a:ext cx="1486280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b="1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ОЧІКУВАНІ РЕЗУЛЬТАТИ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949388"/>
            <a:ext cx="13425165" cy="330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616 осіб отримали підтримку</a:t>
            </a:r>
          </a:p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👩‍🦰👨‍🦱 молодь (15–35) + 👩‍🦳👨‍🦳 дорослі (35+)</a:t>
            </a:r>
          </a:p>
          <a:p>
            <a:pPr marL="676198" lvl="1" indent="-338099" algn="l">
              <a:lnSpc>
                <a:spcPts val="4384"/>
              </a:lnSpc>
              <a:spcBef>
                <a:spcPct val="0"/>
              </a:spcBef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💼 оплачувана робота</a:t>
            </a:r>
          </a:p>
          <a:p>
            <a:pPr marL="676198" lvl="1" indent="-338099" algn="l">
              <a:lnSpc>
                <a:spcPts val="4384"/>
              </a:lnSpc>
              <a:spcBef>
                <a:spcPct val="0"/>
              </a:spcBef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🚀 започаткування та розвиток бізнесу</a:t>
            </a:r>
          </a:p>
          <a:p>
            <a:pPr marL="676198" lvl="1" indent="-338099" algn="l">
              <a:lnSpc>
                <a:spcPts val="4384"/>
              </a:lnSpc>
              <a:spcBef>
                <a:spcPct val="0"/>
              </a:spcBef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🎓 тренінги з працевлаштування</a:t>
            </a:r>
          </a:p>
          <a:p>
            <a:pPr marL="676198" lvl="1" indent="-33809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♿️ підтримка вразливих груп (ВПО, люди з інвалідністю, ветерани)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47993" y="5889888"/>
            <a:ext cx="10811307" cy="164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25% кваліфікованих робітників і технічних фахівців</a:t>
            </a:r>
          </a:p>
          <a:p>
            <a:pPr algn="just">
              <a:lnSpc>
                <a:spcPts val="4384"/>
              </a:lnSpc>
            </a:pPr>
            <a:r>
              <a:rPr lang="en-US" sz="313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через 6 місяців після навчання ➡️ декларують зростання продуктивності та/або доходу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1287" y="8175341"/>
            <a:ext cx="13508554" cy="166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84"/>
              </a:lnSpc>
              <a:spcBef>
                <a:spcPct val="0"/>
              </a:spcBef>
            </a:pPr>
            <a:r>
              <a:rPr lang="en-US" sz="3131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60% </a:t>
            </a:r>
            <a:r>
              <a:rPr lang="en-US" sz="3131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випускників</a:t>
            </a:r>
            <a:r>
              <a:rPr lang="en-US" sz="3131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/</a:t>
            </a:r>
            <a:r>
              <a:rPr lang="en-US" sz="3131" b="1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стажерів</a:t>
            </a:r>
            <a:endParaRPr lang="en-US" sz="3131" b="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just">
              <a:lnSpc>
                <a:spcPts val="4384"/>
              </a:lnSpc>
              <a:spcBef>
                <a:spcPct val="0"/>
              </a:spcBef>
            </a:pP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🏢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працевлаштувалися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або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започаткували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власну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справу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протягом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6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місяців</a:t>
            </a:r>
            <a:endParaRPr lang="en-US" sz="3131" dirty="0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algn="just">
              <a:lnSpc>
                <a:spcPts val="4384"/>
              </a:lnSpc>
            </a:pP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👩‍🦰👨‍🦱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включно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жінками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вразливою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молоддю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людьми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інвалідністю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313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13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ветеранами</a:t>
            </a:r>
            <a:endParaRPr lang="en-US" sz="3131" dirty="0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B820632-BDCB-0140-1FC9-CCD6BD4B0A85}"/>
              </a:ext>
            </a:extLst>
          </p:cNvPr>
          <p:cNvGrpSpPr/>
          <p:nvPr/>
        </p:nvGrpSpPr>
        <p:grpSpPr>
          <a:xfrm>
            <a:off x="1028700" y="3531848"/>
            <a:ext cx="10093494" cy="1782662"/>
            <a:chOff x="0" y="0"/>
            <a:chExt cx="13457992" cy="237688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6CD222C4-8FD7-2E8C-E0D9-7F347564E681}"/>
                </a:ext>
              </a:extLst>
            </p:cNvPr>
            <p:cNvSpPr/>
            <p:nvPr/>
          </p:nvSpPr>
          <p:spPr>
            <a:xfrm>
              <a:off x="0" y="0"/>
              <a:ext cx="1418769" cy="1766320"/>
            </a:xfrm>
            <a:custGeom>
              <a:avLst/>
              <a:gdLst/>
              <a:ahLst/>
              <a:cxnLst/>
              <a:rect l="l" t="t" r="r" b="b"/>
              <a:pathLst>
                <a:path w="1418769" h="1766320">
                  <a:moveTo>
                    <a:pt x="0" y="0"/>
                  </a:moveTo>
                  <a:lnTo>
                    <a:pt x="1418769" y="0"/>
                  </a:lnTo>
                  <a:lnTo>
                    <a:pt x="1418769" y="1766320"/>
                  </a:lnTo>
                  <a:lnTo>
                    <a:pt x="0" y="176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8F77144-3DEA-E65A-78D7-3FDC92A59C09}"/>
                </a:ext>
              </a:extLst>
            </p:cNvPr>
            <p:cNvSpPr txBox="1"/>
            <p:nvPr/>
          </p:nvSpPr>
          <p:spPr>
            <a:xfrm>
              <a:off x="2228352" y="115128"/>
              <a:ext cx="5359856" cy="718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38"/>
                </a:lnSpc>
              </a:pPr>
              <a:r>
                <a:rPr lang="en-US" sz="3241" b="1">
                  <a:solidFill>
                    <a:srgbClr val="D12927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ЖІНКИ</a:t>
              </a: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ECD075AA-B7E4-6E0A-886F-44EF89355DC8}"/>
                </a:ext>
              </a:extLst>
            </p:cNvPr>
            <p:cNvSpPr txBox="1"/>
            <p:nvPr/>
          </p:nvSpPr>
          <p:spPr>
            <a:xfrm>
              <a:off x="2228352" y="872795"/>
              <a:ext cx="11229640" cy="1504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38"/>
                </a:lnSpc>
              </a:pPr>
              <a:r>
                <a:rPr lang="en-US" sz="3241" dirty="0" err="1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Щонайменше</a:t>
              </a:r>
              <a:r>
                <a:rPr lang="en-US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50% </a:t>
              </a:r>
              <a:r>
                <a:rPr lang="uk-UA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випускниць</a:t>
              </a:r>
              <a:r>
                <a:rPr lang="en-US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3241" dirty="0" err="1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повинні</a:t>
              </a:r>
              <a:r>
                <a:rPr lang="en-US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3241" dirty="0" err="1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бути</a:t>
              </a:r>
              <a:r>
                <a:rPr lang="en-US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3241" dirty="0" err="1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жінками</a:t>
              </a:r>
              <a:r>
                <a:rPr lang="en-US" sz="3241" dirty="0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.</a:t>
              </a:r>
            </a:p>
          </p:txBody>
        </p:sp>
      </p:grpSp>
      <p:sp>
        <p:nvSpPr>
          <p:cNvPr id="6" name="Freeform 8">
            <a:extLst>
              <a:ext uri="{FF2B5EF4-FFF2-40B4-BE49-F238E27FC236}">
                <a16:creationId xmlns:a16="http://schemas.microsoft.com/office/drawing/2014/main" id="{C78CB9CF-9792-5043-91BB-622D4911B92B}"/>
              </a:ext>
            </a:extLst>
          </p:cNvPr>
          <p:cNvSpPr/>
          <p:nvPr/>
        </p:nvSpPr>
        <p:spPr>
          <a:xfrm>
            <a:off x="7777222" y="5143500"/>
            <a:ext cx="1366778" cy="1382329"/>
          </a:xfrm>
          <a:custGeom>
            <a:avLst/>
            <a:gdLst/>
            <a:ahLst/>
            <a:cxnLst/>
            <a:rect l="l" t="t" r="r" b="b"/>
            <a:pathLst>
              <a:path w="1366778" h="1382329">
                <a:moveTo>
                  <a:pt x="0" y="0"/>
                </a:moveTo>
                <a:lnTo>
                  <a:pt x="1366778" y="0"/>
                </a:lnTo>
                <a:lnTo>
                  <a:pt x="1366778" y="1382329"/>
                </a:lnTo>
                <a:lnTo>
                  <a:pt x="0" y="138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CF13153E-4F2B-1216-DC00-E8DB5C1057DA}"/>
              </a:ext>
            </a:extLst>
          </p:cNvPr>
          <p:cNvSpPr/>
          <p:nvPr/>
        </p:nvSpPr>
        <p:spPr>
          <a:xfrm>
            <a:off x="945534" y="6316635"/>
            <a:ext cx="1160730" cy="1266826"/>
          </a:xfrm>
          <a:custGeom>
            <a:avLst/>
            <a:gdLst/>
            <a:ahLst/>
            <a:cxnLst/>
            <a:rect l="l" t="t" r="r" b="b"/>
            <a:pathLst>
              <a:path w="1160730" h="1266826">
                <a:moveTo>
                  <a:pt x="0" y="0"/>
                </a:moveTo>
                <a:lnTo>
                  <a:pt x="1160730" y="0"/>
                </a:lnTo>
                <a:lnTo>
                  <a:pt x="1160730" y="1266827"/>
                </a:lnTo>
                <a:lnTo>
                  <a:pt x="0" y="1266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6725255-9BCC-55DE-113D-5EC6492A9B75}"/>
              </a:ext>
            </a:extLst>
          </p:cNvPr>
          <p:cNvSpPr/>
          <p:nvPr/>
        </p:nvSpPr>
        <p:spPr>
          <a:xfrm>
            <a:off x="7448733" y="8306635"/>
            <a:ext cx="1695267" cy="1508788"/>
          </a:xfrm>
          <a:custGeom>
            <a:avLst/>
            <a:gdLst/>
            <a:ahLst/>
            <a:cxnLst/>
            <a:rect l="l" t="t" r="r" b="b"/>
            <a:pathLst>
              <a:path w="1695267" h="1508788">
                <a:moveTo>
                  <a:pt x="0" y="0"/>
                </a:moveTo>
                <a:lnTo>
                  <a:pt x="1695267" y="0"/>
                </a:lnTo>
                <a:lnTo>
                  <a:pt x="1695267" y="1508788"/>
                </a:lnTo>
                <a:lnTo>
                  <a:pt x="0" y="1508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2F7F132-5345-B6C9-DC0C-3B2E68D80C31}"/>
              </a:ext>
            </a:extLst>
          </p:cNvPr>
          <p:cNvSpPr txBox="1"/>
          <p:nvPr/>
        </p:nvSpPr>
        <p:spPr>
          <a:xfrm>
            <a:off x="9446496" y="5780266"/>
            <a:ext cx="8422230" cy="55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Підтримка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ветеранів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146C1DF1-7FF6-F544-E0B0-5E4749EB0015}"/>
              </a:ext>
            </a:extLst>
          </p:cNvPr>
          <p:cNvSpPr txBox="1"/>
          <p:nvPr/>
        </p:nvSpPr>
        <p:spPr>
          <a:xfrm>
            <a:off x="2411064" y="6464751"/>
            <a:ext cx="6732936" cy="55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 b="1">
                <a:solidFill>
                  <a:srgbClr val="D12927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ОСОБИ З ІНВАЛІДНІСТЮ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CEABFB5-4765-0308-2E55-9B8FB25DB6F4}"/>
              </a:ext>
            </a:extLst>
          </p:cNvPr>
          <p:cNvSpPr txBox="1"/>
          <p:nvPr/>
        </p:nvSpPr>
        <p:spPr>
          <a:xfrm>
            <a:off x="2411064" y="7033002"/>
            <a:ext cx="12185072" cy="55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Заохочення та сприяння інклюзії осіб з інвалідністю.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B8F88C3-CDD2-11AA-A8A0-8B7FC6D4983E}"/>
              </a:ext>
            </a:extLst>
          </p:cNvPr>
          <p:cNvSpPr txBox="1"/>
          <p:nvPr/>
        </p:nvSpPr>
        <p:spPr>
          <a:xfrm>
            <a:off x="9446496" y="8075241"/>
            <a:ext cx="6761391" cy="112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 b="1" dirty="0">
                <a:solidFill>
                  <a:srgbClr val="D12927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ВРАЗЛИВА МОЛОДЬ/NEETs</a:t>
            </a:r>
          </a:p>
          <a:p>
            <a:pPr algn="just">
              <a:lnSpc>
                <a:spcPts val="4538"/>
              </a:lnSpc>
            </a:pPr>
            <a:endParaRPr lang="en-US" sz="3241" b="1" dirty="0">
              <a:solidFill>
                <a:srgbClr val="D12927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894F0C4-FAAC-50A1-0B1F-0FA367B0AB1E}"/>
              </a:ext>
            </a:extLst>
          </p:cNvPr>
          <p:cNvSpPr txBox="1"/>
          <p:nvPr/>
        </p:nvSpPr>
        <p:spPr>
          <a:xfrm>
            <a:off x="9446496" y="8643492"/>
            <a:ext cx="8422230" cy="112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Молоді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люди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які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працюють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,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навчаються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та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не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є здобувачами </a:t>
            </a:r>
            <a:r>
              <a:rPr lang="en-US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професійн</a:t>
            </a:r>
            <a:r>
              <a:rPr lang="uk-UA" sz="3241" dirty="0" err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ої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</a:t>
            </a:r>
            <a:r>
              <a:rPr lang="uk-UA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освіти</a:t>
            </a:r>
            <a:r>
              <a:rPr lang="en-US" sz="3241" dirty="0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B1DA6261-7F98-BB5B-F2E7-37C82EAC9314}"/>
              </a:ext>
            </a:extLst>
          </p:cNvPr>
          <p:cNvSpPr txBox="1"/>
          <p:nvPr/>
        </p:nvSpPr>
        <p:spPr>
          <a:xfrm>
            <a:off x="739800" y="2587532"/>
            <a:ext cx="1712892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 i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Пріоритет надається гнучким навчальним програмам, що враховують потреби вразливих груп.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0FA98CAF-A85B-9F3F-10A3-5129DF37A296}"/>
              </a:ext>
            </a:extLst>
          </p:cNvPr>
          <p:cNvSpPr txBox="1"/>
          <p:nvPr/>
        </p:nvSpPr>
        <p:spPr>
          <a:xfrm>
            <a:off x="2689331" y="462633"/>
            <a:ext cx="16409792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6699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ЦІЛЬОВІ ГРУПИ: СОЦІАЛЬНА ІНКЛЮЗІЯ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D8E4D2C0-8A06-86D6-F975-164AAA833C6D}"/>
              </a:ext>
            </a:extLst>
          </p:cNvPr>
          <p:cNvSpPr txBox="1"/>
          <p:nvPr/>
        </p:nvSpPr>
        <p:spPr>
          <a:xfrm>
            <a:off x="9446496" y="5313331"/>
            <a:ext cx="4019892" cy="55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8"/>
              </a:lnSpc>
            </a:pPr>
            <a:r>
              <a:rPr lang="en-US" sz="3241" b="1">
                <a:solidFill>
                  <a:srgbClr val="D12927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ВЕТЕРАНИ</a:t>
            </a:r>
          </a:p>
        </p:txBody>
      </p:sp>
    </p:spTree>
    <p:extLst>
      <p:ext uri="{BB962C8B-B14F-4D97-AF65-F5344CB8AC3E}">
        <p14:creationId xmlns:p14="http://schemas.microsoft.com/office/powerpoint/2010/main" val="325365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589CAB5-A746-5629-6AD4-6DB4C42AA945}"/>
              </a:ext>
            </a:extLst>
          </p:cNvPr>
          <p:cNvGrpSpPr/>
          <p:nvPr/>
        </p:nvGrpSpPr>
        <p:grpSpPr>
          <a:xfrm>
            <a:off x="394259" y="3733303"/>
            <a:ext cx="6380668" cy="1335952"/>
            <a:chOff x="0" y="0"/>
            <a:chExt cx="8507557" cy="1781270"/>
          </a:xfrm>
        </p:grpSpPr>
        <p:grpSp>
          <p:nvGrpSpPr>
            <p:cNvPr id="3" name="Group 15">
              <a:extLst>
                <a:ext uri="{FF2B5EF4-FFF2-40B4-BE49-F238E27FC236}">
                  <a16:creationId xmlns:a16="http://schemas.microsoft.com/office/drawing/2014/main" id="{C6DA16F7-2241-0A92-AED4-138B0463FD3C}"/>
                </a:ext>
              </a:extLst>
            </p:cNvPr>
            <p:cNvGrpSpPr/>
            <p:nvPr/>
          </p:nvGrpSpPr>
          <p:grpSpPr>
            <a:xfrm>
              <a:off x="0" y="0"/>
              <a:ext cx="8507557" cy="1781270"/>
              <a:chOff x="0" y="0"/>
              <a:chExt cx="1680505" cy="351856"/>
            </a:xfrm>
          </p:grpSpPr>
          <p:sp>
            <p:nvSpPr>
              <p:cNvPr id="5" name="Freeform 16">
                <a:extLst>
                  <a:ext uri="{FF2B5EF4-FFF2-40B4-BE49-F238E27FC236}">
                    <a16:creationId xmlns:a16="http://schemas.microsoft.com/office/drawing/2014/main" id="{BA33B66F-1196-63F8-F538-ECEBF58B66F4}"/>
                  </a:ext>
                </a:extLst>
              </p:cNvPr>
              <p:cNvSpPr/>
              <p:nvPr/>
            </p:nvSpPr>
            <p:spPr>
              <a:xfrm>
                <a:off x="0" y="0"/>
                <a:ext cx="1680505" cy="351856"/>
              </a:xfrm>
              <a:custGeom>
                <a:avLst/>
                <a:gdLst/>
                <a:ahLst/>
                <a:cxnLst/>
                <a:rect l="l" t="t" r="r" b="b"/>
                <a:pathLst>
                  <a:path w="1680505" h="351856">
                    <a:moveTo>
                      <a:pt x="121334" y="0"/>
                    </a:moveTo>
                    <a:lnTo>
                      <a:pt x="1559171" y="0"/>
                    </a:lnTo>
                    <a:cubicBezTo>
                      <a:pt x="1591351" y="0"/>
                      <a:pt x="1622213" y="12783"/>
                      <a:pt x="1644967" y="35538"/>
                    </a:cubicBezTo>
                    <a:cubicBezTo>
                      <a:pt x="1667722" y="58292"/>
                      <a:pt x="1680505" y="89154"/>
                      <a:pt x="1680505" y="121334"/>
                    </a:cubicBezTo>
                    <a:lnTo>
                      <a:pt x="1680505" y="230522"/>
                    </a:lnTo>
                    <a:cubicBezTo>
                      <a:pt x="1680505" y="262702"/>
                      <a:pt x="1667722" y="293563"/>
                      <a:pt x="1644967" y="316318"/>
                    </a:cubicBezTo>
                    <a:cubicBezTo>
                      <a:pt x="1622213" y="339072"/>
                      <a:pt x="1591351" y="351856"/>
                      <a:pt x="1559171" y="351856"/>
                    </a:cubicBezTo>
                    <a:lnTo>
                      <a:pt x="121334" y="351856"/>
                    </a:lnTo>
                    <a:cubicBezTo>
                      <a:pt x="89154" y="351856"/>
                      <a:pt x="58292" y="339072"/>
                      <a:pt x="35538" y="316318"/>
                    </a:cubicBezTo>
                    <a:cubicBezTo>
                      <a:pt x="12783" y="293563"/>
                      <a:pt x="0" y="262702"/>
                      <a:pt x="0" y="230522"/>
                    </a:cubicBezTo>
                    <a:lnTo>
                      <a:pt x="0" y="121334"/>
                    </a:lnTo>
                    <a:cubicBezTo>
                      <a:pt x="0" y="89154"/>
                      <a:pt x="12783" y="58292"/>
                      <a:pt x="35538" y="35538"/>
                    </a:cubicBezTo>
                    <a:cubicBezTo>
                      <a:pt x="58292" y="12783"/>
                      <a:pt x="89154" y="0"/>
                      <a:pt x="12133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6" name="TextBox 17">
                <a:extLst>
                  <a:ext uri="{FF2B5EF4-FFF2-40B4-BE49-F238E27FC236}">
                    <a16:creationId xmlns:a16="http://schemas.microsoft.com/office/drawing/2014/main" id="{2CF04963-CC93-F5E5-F96E-87D593F4FEF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80505" cy="4090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4" name="TextBox 18">
              <a:extLst>
                <a:ext uri="{FF2B5EF4-FFF2-40B4-BE49-F238E27FC236}">
                  <a16:creationId xmlns:a16="http://schemas.microsoft.com/office/drawing/2014/main" id="{BAACCF1B-23CB-3049-2C83-1B8DD292304B}"/>
                </a:ext>
              </a:extLst>
            </p:cNvPr>
            <p:cNvSpPr txBox="1"/>
            <p:nvPr/>
          </p:nvSpPr>
          <p:spPr>
            <a:xfrm>
              <a:off x="499872" y="253584"/>
              <a:ext cx="7524679" cy="12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Сільське господарство та переробка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сільськогосподарської сировини</a:t>
              </a: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5C44439D-0EC4-0A45-C0B1-1B2261E16A8A}"/>
              </a:ext>
            </a:extLst>
          </p:cNvPr>
          <p:cNvGrpSpPr/>
          <p:nvPr/>
        </p:nvGrpSpPr>
        <p:grpSpPr>
          <a:xfrm>
            <a:off x="394259" y="5204388"/>
            <a:ext cx="6380668" cy="1335952"/>
            <a:chOff x="0" y="0"/>
            <a:chExt cx="8507557" cy="1781270"/>
          </a:xfrm>
        </p:grpSpPr>
        <p:grpSp>
          <p:nvGrpSpPr>
            <p:cNvPr id="8" name="Group 20">
              <a:extLst>
                <a:ext uri="{FF2B5EF4-FFF2-40B4-BE49-F238E27FC236}">
                  <a16:creationId xmlns:a16="http://schemas.microsoft.com/office/drawing/2014/main" id="{C2602DB7-D24C-26BF-F3ED-FE031EAC3F7C}"/>
                </a:ext>
              </a:extLst>
            </p:cNvPr>
            <p:cNvGrpSpPr/>
            <p:nvPr/>
          </p:nvGrpSpPr>
          <p:grpSpPr>
            <a:xfrm>
              <a:off x="0" y="0"/>
              <a:ext cx="8507557" cy="1781270"/>
              <a:chOff x="0" y="0"/>
              <a:chExt cx="1680505" cy="351856"/>
            </a:xfrm>
          </p:grpSpPr>
          <p:sp>
            <p:nvSpPr>
              <p:cNvPr id="10" name="Freeform 21">
                <a:extLst>
                  <a:ext uri="{FF2B5EF4-FFF2-40B4-BE49-F238E27FC236}">
                    <a16:creationId xmlns:a16="http://schemas.microsoft.com/office/drawing/2014/main" id="{A11D9DEF-341C-DB19-546C-538B72D3DE64}"/>
                  </a:ext>
                </a:extLst>
              </p:cNvPr>
              <p:cNvSpPr/>
              <p:nvPr/>
            </p:nvSpPr>
            <p:spPr>
              <a:xfrm>
                <a:off x="0" y="0"/>
                <a:ext cx="1680505" cy="351856"/>
              </a:xfrm>
              <a:custGeom>
                <a:avLst/>
                <a:gdLst/>
                <a:ahLst/>
                <a:cxnLst/>
                <a:rect l="l" t="t" r="r" b="b"/>
                <a:pathLst>
                  <a:path w="1680505" h="351856">
                    <a:moveTo>
                      <a:pt x="121334" y="0"/>
                    </a:moveTo>
                    <a:lnTo>
                      <a:pt x="1559171" y="0"/>
                    </a:lnTo>
                    <a:cubicBezTo>
                      <a:pt x="1591351" y="0"/>
                      <a:pt x="1622213" y="12783"/>
                      <a:pt x="1644967" y="35538"/>
                    </a:cubicBezTo>
                    <a:cubicBezTo>
                      <a:pt x="1667722" y="58292"/>
                      <a:pt x="1680505" y="89154"/>
                      <a:pt x="1680505" y="121334"/>
                    </a:cubicBezTo>
                    <a:lnTo>
                      <a:pt x="1680505" y="230522"/>
                    </a:lnTo>
                    <a:cubicBezTo>
                      <a:pt x="1680505" y="262702"/>
                      <a:pt x="1667722" y="293563"/>
                      <a:pt x="1644967" y="316318"/>
                    </a:cubicBezTo>
                    <a:cubicBezTo>
                      <a:pt x="1622213" y="339072"/>
                      <a:pt x="1591351" y="351856"/>
                      <a:pt x="1559171" y="351856"/>
                    </a:cubicBezTo>
                    <a:lnTo>
                      <a:pt x="121334" y="351856"/>
                    </a:lnTo>
                    <a:cubicBezTo>
                      <a:pt x="89154" y="351856"/>
                      <a:pt x="58292" y="339072"/>
                      <a:pt x="35538" y="316318"/>
                    </a:cubicBezTo>
                    <a:cubicBezTo>
                      <a:pt x="12783" y="293563"/>
                      <a:pt x="0" y="262702"/>
                      <a:pt x="0" y="230522"/>
                    </a:cubicBezTo>
                    <a:lnTo>
                      <a:pt x="0" y="121334"/>
                    </a:lnTo>
                    <a:cubicBezTo>
                      <a:pt x="0" y="89154"/>
                      <a:pt x="12783" y="58292"/>
                      <a:pt x="35538" y="35538"/>
                    </a:cubicBezTo>
                    <a:cubicBezTo>
                      <a:pt x="58292" y="12783"/>
                      <a:pt x="89154" y="0"/>
                      <a:pt x="12133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1" name="TextBox 22">
                <a:extLst>
                  <a:ext uri="{FF2B5EF4-FFF2-40B4-BE49-F238E27FC236}">
                    <a16:creationId xmlns:a16="http://schemas.microsoft.com/office/drawing/2014/main" id="{9992162B-A957-42EA-6C9D-DB3B6A17C5E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80505" cy="4090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58B5EF04-F06E-3419-BD20-A3D59109B018}"/>
                </a:ext>
              </a:extLst>
            </p:cNvPr>
            <p:cNvSpPr txBox="1"/>
            <p:nvPr/>
          </p:nvSpPr>
          <p:spPr>
            <a:xfrm>
              <a:off x="499872" y="253584"/>
              <a:ext cx="7524679" cy="12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Машинобудування, автоматизація та IT</a:t>
              </a:r>
            </a:p>
          </p:txBody>
        </p:sp>
      </p:grpSp>
      <p:sp>
        <p:nvSpPr>
          <p:cNvPr id="12" name="Freeform 24">
            <a:extLst>
              <a:ext uri="{FF2B5EF4-FFF2-40B4-BE49-F238E27FC236}">
                <a16:creationId xmlns:a16="http://schemas.microsoft.com/office/drawing/2014/main" id="{AC5F9565-BF48-59DD-82BC-AE613AA4A713}"/>
              </a:ext>
            </a:extLst>
          </p:cNvPr>
          <p:cNvSpPr/>
          <p:nvPr/>
        </p:nvSpPr>
        <p:spPr>
          <a:xfrm>
            <a:off x="13444965" y="279514"/>
            <a:ext cx="1267578" cy="1259800"/>
          </a:xfrm>
          <a:custGeom>
            <a:avLst/>
            <a:gdLst/>
            <a:ahLst/>
            <a:cxnLst/>
            <a:rect l="l" t="t" r="r" b="b"/>
            <a:pathLst>
              <a:path w="1771964" h="1771964">
                <a:moveTo>
                  <a:pt x="0" y="0"/>
                </a:moveTo>
                <a:lnTo>
                  <a:pt x="1771964" y="0"/>
                </a:lnTo>
                <a:lnTo>
                  <a:pt x="1771964" y="1771964"/>
                </a:lnTo>
                <a:lnTo>
                  <a:pt x="0" y="1771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13" name="Group 25">
            <a:extLst>
              <a:ext uri="{FF2B5EF4-FFF2-40B4-BE49-F238E27FC236}">
                <a16:creationId xmlns:a16="http://schemas.microsoft.com/office/drawing/2014/main" id="{DD35A6AD-41B9-949E-B39A-DF4DA2506536}"/>
              </a:ext>
            </a:extLst>
          </p:cNvPr>
          <p:cNvGrpSpPr/>
          <p:nvPr/>
        </p:nvGrpSpPr>
        <p:grpSpPr>
          <a:xfrm>
            <a:off x="540096" y="6673690"/>
            <a:ext cx="6234830" cy="840652"/>
            <a:chOff x="0" y="0"/>
            <a:chExt cx="8313107" cy="1120870"/>
          </a:xfrm>
        </p:grpSpPr>
        <p:grpSp>
          <p:nvGrpSpPr>
            <p:cNvPr id="14" name="Group 26">
              <a:extLst>
                <a:ext uri="{FF2B5EF4-FFF2-40B4-BE49-F238E27FC236}">
                  <a16:creationId xmlns:a16="http://schemas.microsoft.com/office/drawing/2014/main" id="{E194526A-8A8D-D295-2D10-CA3893D5A329}"/>
                </a:ext>
              </a:extLst>
            </p:cNvPr>
            <p:cNvGrpSpPr/>
            <p:nvPr/>
          </p:nvGrpSpPr>
          <p:grpSpPr>
            <a:xfrm>
              <a:off x="0" y="0"/>
              <a:ext cx="8313107" cy="1120870"/>
              <a:chOff x="0" y="0"/>
              <a:chExt cx="1642095" cy="221406"/>
            </a:xfrm>
          </p:grpSpPr>
          <p:sp>
            <p:nvSpPr>
              <p:cNvPr id="16" name="Freeform 27">
                <a:extLst>
                  <a:ext uri="{FF2B5EF4-FFF2-40B4-BE49-F238E27FC236}">
                    <a16:creationId xmlns:a16="http://schemas.microsoft.com/office/drawing/2014/main" id="{83F2ED3D-66B3-5580-E39D-BF8A0DF0271E}"/>
                  </a:ext>
                </a:extLst>
              </p:cNvPr>
              <p:cNvSpPr/>
              <p:nvPr/>
            </p:nvSpPr>
            <p:spPr>
              <a:xfrm>
                <a:off x="0" y="0"/>
                <a:ext cx="1642095" cy="221406"/>
              </a:xfrm>
              <a:custGeom>
                <a:avLst/>
                <a:gdLst/>
                <a:ahLst/>
                <a:cxnLst/>
                <a:rect l="l" t="t" r="r" b="b"/>
                <a:pathLst>
                  <a:path w="1642095" h="221406">
                    <a:moveTo>
                      <a:pt x="110703" y="0"/>
                    </a:moveTo>
                    <a:lnTo>
                      <a:pt x="1531392" y="0"/>
                    </a:lnTo>
                    <a:cubicBezTo>
                      <a:pt x="1560752" y="0"/>
                      <a:pt x="1588910" y="11663"/>
                      <a:pt x="1609671" y="32424"/>
                    </a:cubicBezTo>
                    <a:cubicBezTo>
                      <a:pt x="1630432" y="53185"/>
                      <a:pt x="1642095" y="81343"/>
                      <a:pt x="1642095" y="110703"/>
                    </a:cubicBezTo>
                    <a:lnTo>
                      <a:pt x="1642095" y="110703"/>
                    </a:lnTo>
                    <a:cubicBezTo>
                      <a:pt x="1642095" y="140063"/>
                      <a:pt x="1630432" y="168221"/>
                      <a:pt x="1609671" y="188982"/>
                    </a:cubicBezTo>
                    <a:cubicBezTo>
                      <a:pt x="1588910" y="209743"/>
                      <a:pt x="1560752" y="221406"/>
                      <a:pt x="1531392" y="221406"/>
                    </a:cubicBezTo>
                    <a:lnTo>
                      <a:pt x="110703" y="221406"/>
                    </a:lnTo>
                    <a:cubicBezTo>
                      <a:pt x="81343" y="221406"/>
                      <a:pt x="53185" y="209743"/>
                      <a:pt x="32424" y="188982"/>
                    </a:cubicBezTo>
                    <a:cubicBezTo>
                      <a:pt x="11663" y="168221"/>
                      <a:pt x="0" y="140063"/>
                      <a:pt x="0" y="110703"/>
                    </a:cubicBezTo>
                    <a:lnTo>
                      <a:pt x="0" y="110703"/>
                    </a:lnTo>
                    <a:cubicBezTo>
                      <a:pt x="0" y="81343"/>
                      <a:pt x="11663" y="53185"/>
                      <a:pt x="32424" y="32424"/>
                    </a:cubicBezTo>
                    <a:cubicBezTo>
                      <a:pt x="53185" y="11663"/>
                      <a:pt x="81343" y="0"/>
                      <a:pt x="11070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7" name="TextBox 28">
                <a:extLst>
                  <a:ext uri="{FF2B5EF4-FFF2-40B4-BE49-F238E27FC236}">
                    <a16:creationId xmlns:a16="http://schemas.microsoft.com/office/drawing/2014/main" id="{82D45C5F-56AF-446F-531E-B023EBF7332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42095" cy="278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927786D2-703D-DB9A-B1EF-7BFA8061918A}"/>
                </a:ext>
              </a:extLst>
            </p:cNvPr>
            <p:cNvSpPr txBox="1"/>
            <p:nvPr/>
          </p:nvSpPr>
          <p:spPr>
            <a:xfrm>
              <a:off x="488447" y="253584"/>
              <a:ext cx="7352694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Будівельна галузь</a:t>
              </a:r>
            </a:p>
          </p:txBody>
        </p:sp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id="{855090D8-462F-D0ED-5971-203B71C8601D}"/>
              </a:ext>
            </a:extLst>
          </p:cNvPr>
          <p:cNvGrpSpPr/>
          <p:nvPr/>
        </p:nvGrpSpPr>
        <p:grpSpPr>
          <a:xfrm>
            <a:off x="540096" y="7647693"/>
            <a:ext cx="6234830" cy="840652"/>
            <a:chOff x="0" y="0"/>
            <a:chExt cx="8313107" cy="1120870"/>
          </a:xfrm>
        </p:grpSpPr>
        <p:grpSp>
          <p:nvGrpSpPr>
            <p:cNvPr id="19" name="Group 31">
              <a:extLst>
                <a:ext uri="{FF2B5EF4-FFF2-40B4-BE49-F238E27FC236}">
                  <a16:creationId xmlns:a16="http://schemas.microsoft.com/office/drawing/2014/main" id="{82C6CABD-FFBC-0CA9-6AC0-FE23C44C8D44}"/>
                </a:ext>
              </a:extLst>
            </p:cNvPr>
            <p:cNvGrpSpPr/>
            <p:nvPr/>
          </p:nvGrpSpPr>
          <p:grpSpPr>
            <a:xfrm>
              <a:off x="0" y="0"/>
              <a:ext cx="8313107" cy="1120870"/>
              <a:chOff x="0" y="0"/>
              <a:chExt cx="1642095" cy="221406"/>
            </a:xfrm>
          </p:grpSpPr>
          <p:sp>
            <p:nvSpPr>
              <p:cNvPr id="21" name="Freeform 32">
                <a:extLst>
                  <a:ext uri="{FF2B5EF4-FFF2-40B4-BE49-F238E27FC236}">
                    <a16:creationId xmlns:a16="http://schemas.microsoft.com/office/drawing/2014/main" id="{4A61A6C2-8294-26F7-DCC8-27EF9640EAA8}"/>
                  </a:ext>
                </a:extLst>
              </p:cNvPr>
              <p:cNvSpPr/>
              <p:nvPr/>
            </p:nvSpPr>
            <p:spPr>
              <a:xfrm>
                <a:off x="0" y="0"/>
                <a:ext cx="1642095" cy="221406"/>
              </a:xfrm>
              <a:custGeom>
                <a:avLst/>
                <a:gdLst/>
                <a:ahLst/>
                <a:cxnLst/>
                <a:rect l="l" t="t" r="r" b="b"/>
                <a:pathLst>
                  <a:path w="1642095" h="221406">
                    <a:moveTo>
                      <a:pt x="110703" y="0"/>
                    </a:moveTo>
                    <a:lnTo>
                      <a:pt x="1531392" y="0"/>
                    </a:lnTo>
                    <a:cubicBezTo>
                      <a:pt x="1560752" y="0"/>
                      <a:pt x="1588910" y="11663"/>
                      <a:pt x="1609671" y="32424"/>
                    </a:cubicBezTo>
                    <a:cubicBezTo>
                      <a:pt x="1630432" y="53185"/>
                      <a:pt x="1642095" y="81343"/>
                      <a:pt x="1642095" y="110703"/>
                    </a:cubicBezTo>
                    <a:lnTo>
                      <a:pt x="1642095" y="110703"/>
                    </a:lnTo>
                    <a:cubicBezTo>
                      <a:pt x="1642095" y="140063"/>
                      <a:pt x="1630432" y="168221"/>
                      <a:pt x="1609671" y="188982"/>
                    </a:cubicBezTo>
                    <a:cubicBezTo>
                      <a:pt x="1588910" y="209743"/>
                      <a:pt x="1560752" y="221406"/>
                      <a:pt x="1531392" y="221406"/>
                    </a:cubicBezTo>
                    <a:lnTo>
                      <a:pt x="110703" y="221406"/>
                    </a:lnTo>
                    <a:cubicBezTo>
                      <a:pt x="81343" y="221406"/>
                      <a:pt x="53185" y="209743"/>
                      <a:pt x="32424" y="188982"/>
                    </a:cubicBezTo>
                    <a:cubicBezTo>
                      <a:pt x="11663" y="168221"/>
                      <a:pt x="0" y="140063"/>
                      <a:pt x="0" y="110703"/>
                    </a:cubicBezTo>
                    <a:lnTo>
                      <a:pt x="0" y="110703"/>
                    </a:lnTo>
                    <a:cubicBezTo>
                      <a:pt x="0" y="81343"/>
                      <a:pt x="11663" y="53185"/>
                      <a:pt x="32424" y="32424"/>
                    </a:cubicBezTo>
                    <a:cubicBezTo>
                      <a:pt x="53185" y="11663"/>
                      <a:pt x="81343" y="0"/>
                      <a:pt x="11070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id="{B26F17C3-4196-9510-DD8B-445E2F42B5D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42095" cy="278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20" name="TextBox 34">
              <a:extLst>
                <a:ext uri="{FF2B5EF4-FFF2-40B4-BE49-F238E27FC236}">
                  <a16:creationId xmlns:a16="http://schemas.microsoft.com/office/drawing/2014/main" id="{47406FC5-1AAB-9BF2-A644-D60BFD02CC65}"/>
                </a:ext>
              </a:extLst>
            </p:cNvPr>
            <p:cNvSpPr txBox="1"/>
            <p:nvPr/>
          </p:nvSpPr>
          <p:spPr>
            <a:xfrm>
              <a:off x="488447" y="253584"/>
              <a:ext cx="7352694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Легка промисловість</a:t>
              </a:r>
            </a:p>
          </p:txBody>
        </p:sp>
      </p:grpSp>
      <p:grpSp>
        <p:nvGrpSpPr>
          <p:cNvPr id="23" name="Group 35">
            <a:extLst>
              <a:ext uri="{FF2B5EF4-FFF2-40B4-BE49-F238E27FC236}">
                <a16:creationId xmlns:a16="http://schemas.microsoft.com/office/drawing/2014/main" id="{DD3D706A-3E84-F6CD-0956-118256CFADEC}"/>
              </a:ext>
            </a:extLst>
          </p:cNvPr>
          <p:cNvGrpSpPr/>
          <p:nvPr/>
        </p:nvGrpSpPr>
        <p:grpSpPr>
          <a:xfrm>
            <a:off x="11138169" y="3787389"/>
            <a:ext cx="6380668" cy="1335952"/>
            <a:chOff x="0" y="0"/>
            <a:chExt cx="8507557" cy="1781270"/>
          </a:xfrm>
        </p:grpSpPr>
        <p:grpSp>
          <p:nvGrpSpPr>
            <p:cNvPr id="24" name="Group 36">
              <a:extLst>
                <a:ext uri="{FF2B5EF4-FFF2-40B4-BE49-F238E27FC236}">
                  <a16:creationId xmlns:a16="http://schemas.microsoft.com/office/drawing/2014/main" id="{950384B2-7FCD-AD85-E040-C87FE4B1CA21}"/>
                </a:ext>
              </a:extLst>
            </p:cNvPr>
            <p:cNvGrpSpPr/>
            <p:nvPr/>
          </p:nvGrpSpPr>
          <p:grpSpPr>
            <a:xfrm>
              <a:off x="0" y="0"/>
              <a:ext cx="8507557" cy="1781270"/>
              <a:chOff x="0" y="0"/>
              <a:chExt cx="1680505" cy="351856"/>
            </a:xfrm>
          </p:grpSpPr>
          <p:sp>
            <p:nvSpPr>
              <p:cNvPr id="26" name="Freeform 37">
                <a:extLst>
                  <a:ext uri="{FF2B5EF4-FFF2-40B4-BE49-F238E27FC236}">
                    <a16:creationId xmlns:a16="http://schemas.microsoft.com/office/drawing/2014/main" id="{9298B854-BD9F-3C32-A77E-7D208A45E78F}"/>
                  </a:ext>
                </a:extLst>
              </p:cNvPr>
              <p:cNvSpPr/>
              <p:nvPr/>
            </p:nvSpPr>
            <p:spPr>
              <a:xfrm>
                <a:off x="0" y="0"/>
                <a:ext cx="1680505" cy="351856"/>
              </a:xfrm>
              <a:custGeom>
                <a:avLst/>
                <a:gdLst/>
                <a:ahLst/>
                <a:cxnLst/>
                <a:rect l="l" t="t" r="r" b="b"/>
                <a:pathLst>
                  <a:path w="1680505" h="351856">
                    <a:moveTo>
                      <a:pt x="121334" y="0"/>
                    </a:moveTo>
                    <a:lnTo>
                      <a:pt x="1559171" y="0"/>
                    </a:lnTo>
                    <a:cubicBezTo>
                      <a:pt x="1591351" y="0"/>
                      <a:pt x="1622213" y="12783"/>
                      <a:pt x="1644967" y="35538"/>
                    </a:cubicBezTo>
                    <a:cubicBezTo>
                      <a:pt x="1667722" y="58292"/>
                      <a:pt x="1680505" y="89154"/>
                      <a:pt x="1680505" y="121334"/>
                    </a:cubicBezTo>
                    <a:lnTo>
                      <a:pt x="1680505" y="230522"/>
                    </a:lnTo>
                    <a:cubicBezTo>
                      <a:pt x="1680505" y="262702"/>
                      <a:pt x="1667722" y="293563"/>
                      <a:pt x="1644967" y="316318"/>
                    </a:cubicBezTo>
                    <a:cubicBezTo>
                      <a:pt x="1622213" y="339072"/>
                      <a:pt x="1591351" y="351856"/>
                      <a:pt x="1559171" y="351856"/>
                    </a:cubicBezTo>
                    <a:lnTo>
                      <a:pt x="121334" y="351856"/>
                    </a:lnTo>
                    <a:cubicBezTo>
                      <a:pt x="89154" y="351856"/>
                      <a:pt x="58292" y="339072"/>
                      <a:pt x="35538" y="316318"/>
                    </a:cubicBezTo>
                    <a:cubicBezTo>
                      <a:pt x="12783" y="293563"/>
                      <a:pt x="0" y="262702"/>
                      <a:pt x="0" y="230522"/>
                    </a:cubicBezTo>
                    <a:lnTo>
                      <a:pt x="0" y="121334"/>
                    </a:lnTo>
                    <a:cubicBezTo>
                      <a:pt x="0" y="89154"/>
                      <a:pt x="12783" y="58292"/>
                      <a:pt x="35538" y="35538"/>
                    </a:cubicBezTo>
                    <a:cubicBezTo>
                      <a:pt x="58292" y="12783"/>
                      <a:pt x="89154" y="0"/>
                      <a:pt x="12133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7" name="TextBox 38">
                <a:extLst>
                  <a:ext uri="{FF2B5EF4-FFF2-40B4-BE49-F238E27FC236}">
                    <a16:creationId xmlns:a16="http://schemas.microsoft.com/office/drawing/2014/main" id="{F8A84736-91BA-4E8B-625A-D51121CCC2E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80505" cy="4090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FD479D88-9BAD-6E7A-D9AB-D361933AB284}"/>
                </a:ext>
              </a:extLst>
            </p:cNvPr>
            <p:cNvSpPr txBox="1"/>
            <p:nvPr/>
          </p:nvSpPr>
          <p:spPr>
            <a:xfrm>
              <a:off x="499872" y="253584"/>
              <a:ext cx="7524679" cy="12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Електротехніка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та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відновлювана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енергетика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</a:p>
          </p:txBody>
        </p:sp>
      </p:grpSp>
      <p:grpSp>
        <p:nvGrpSpPr>
          <p:cNvPr id="28" name="Group 40">
            <a:extLst>
              <a:ext uri="{FF2B5EF4-FFF2-40B4-BE49-F238E27FC236}">
                <a16:creationId xmlns:a16="http://schemas.microsoft.com/office/drawing/2014/main" id="{6C549738-5177-406A-43C3-14D47180B3F5}"/>
              </a:ext>
            </a:extLst>
          </p:cNvPr>
          <p:cNvGrpSpPr/>
          <p:nvPr/>
        </p:nvGrpSpPr>
        <p:grpSpPr>
          <a:xfrm>
            <a:off x="11138169" y="5235971"/>
            <a:ext cx="6380668" cy="1335952"/>
            <a:chOff x="0" y="0"/>
            <a:chExt cx="8507557" cy="1781270"/>
          </a:xfrm>
        </p:grpSpPr>
        <p:grpSp>
          <p:nvGrpSpPr>
            <p:cNvPr id="29" name="Group 41">
              <a:extLst>
                <a:ext uri="{FF2B5EF4-FFF2-40B4-BE49-F238E27FC236}">
                  <a16:creationId xmlns:a16="http://schemas.microsoft.com/office/drawing/2014/main" id="{E9B5268D-5991-8C66-4D2F-57DD1D2E491E}"/>
                </a:ext>
              </a:extLst>
            </p:cNvPr>
            <p:cNvGrpSpPr/>
            <p:nvPr/>
          </p:nvGrpSpPr>
          <p:grpSpPr>
            <a:xfrm>
              <a:off x="0" y="0"/>
              <a:ext cx="8507557" cy="1781270"/>
              <a:chOff x="0" y="0"/>
              <a:chExt cx="1680505" cy="351856"/>
            </a:xfrm>
          </p:grpSpPr>
          <p:sp>
            <p:nvSpPr>
              <p:cNvPr id="31" name="Freeform 42">
                <a:extLst>
                  <a:ext uri="{FF2B5EF4-FFF2-40B4-BE49-F238E27FC236}">
                    <a16:creationId xmlns:a16="http://schemas.microsoft.com/office/drawing/2014/main" id="{38B5037B-C096-E8E9-B888-6CAC66F6DE8C}"/>
                  </a:ext>
                </a:extLst>
              </p:cNvPr>
              <p:cNvSpPr/>
              <p:nvPr/>
            </p:nvSpPr>
            <p:spPr>
              <a:xfrm>
                <a:off x="0" y="0"/>
                <a:ext cx="1680505" cy="351856"/>
              </a:xfrm>
              <a:custGeom>
                <a:avLst/>
                <a:gdLst/>
                <a:ahLst/>
                <a:cxnLst/>
                <a:rect l="l" t="t" r="r" b="b"/>
                <a:pathLst>
                  <a:path w="1680505" h="351856">
                    <a:moveTo>
                      <a:pt x="121334" y="0"/>
                    </a:moveTo>
                    <a:lnTo>
                      <a:pt x="1559171" y="0"/>
                    </a:lnTo>
                    <a:cubicBezTo>
                      <a:pt x="1591351" y="0"/>
                      <a:pt x="1622213" y="12783"/>
                      <a:pt x="1644967" y="35538"/>
                    </a:cubicBezTo>
                    <a:cubicBezTo>
                      <a:pt x="1667722" y="58292"/>
                      <a:pt x="1680505" y="89154"/>
                      <a:pt x="1680505" y="121334"/>
                    </a:cubicBezTo>
                    <a:lnTo>
                      <a:pt x="1680505" y="230522"/>
                    </a:lnTo>
                    <a:cubicBezTo>
                      <a:pt x="1680505" y="262702"/>
                      <a:pt x="1667722" y="293563"/>
                      <a:pt x="1644967" y="316318"/>
                    </a:cubicBezTo>
                    <a:cubicBezTo>
                      <a:pt x="1622213" y="339072"/>
                      <a:pt x="1591351" y="351856"/>
                      <a:pt x="1559171" y="351856"/>
                    </a:cubicBezTo>
                    <a:lnTo>
                      <a:pt x="121334" y="351856"/>
                    </a:lnTo>
                    <a:cubicBezTo>
                      <a:pt x="89154" y="351856"/>
                      <a:pt x="58292" y="339072"/>
                      <a:pt x="35538" y="316318"/>
                    </a:cubicBezTo>
                    <a:cubicBezTo>
                      <a:pt x="12783" y="293563"/>
                      <a:pt x="0" y="262702"/>
                      <a:pt x="0" y="230522"/>
                    </a:cubicBezTo>
                    <a:lnTo>
                      <a:pt x="0" y="121334"/>
                    </a:lnTo>
                    <a:cubicBezTo>
                      <a:pt x="0" y="89154"/>
                      <a:pt x="12783" y="58292"/>
                      <a:pt x="35538" y="35538"/>
                    </a:cubicBezTo>
                    <a:cubicBezTo>
                      <a:pt x="58292" y="12783"/>
                      <a:pt x="89154" y="0"/>
                      <a:pt x="12133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32" name="TextBox 43">
                <a:extLst>
                  <a:ext uri="{FF2B5EF4-FFF2-40B4-BE49-F238E27FC236}">
                    <a16:creationId xmlns:a16="http://schemas.microsoft.com/office/drawing/2014/main" id="{E581A5F5-5D86-381B-0EE6-78157B870B8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80505" cy="4090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30" name="TextBox 44">
              <a:extLst>
                <a:ext uri="{FF2B5EF4-FFF2-40B4-BE49-F238E27FC236}">
                  <a16:creationId xmlns:a16="http://schemas.microsoft.com/office/drawing/2014/main" id="{7CD5A502-FC5B-DD6E-4489-4BC4521F5DC2}"/>
                </a:ext>
              </a:extLst>
            </p:cNvPr>
            <p:cNvSpPr txBox="1"/>
            <p:nvPr/>
          </p:nvSpPr>
          <p:spPr>
            <a:xfrm>
              <a:off x="499872" y="253584"/>
              <a:ext cx="7524679" cy="12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Машинобудування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,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автоматизація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та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IT</a:t>
              </a: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FBDC6173-B07B-109E-1791-84355933A4FF}"/>
              </a:ext>
            </a:extLst>
          </p:cNvPr>
          <p:cNvGrpSpPr/>
          <p:nvPr/>
        </p:nvGrpSpPr>
        <p:grpSpPr>
          <a:xfrm>
            <a:off x="11138169" y="6736135"/>
            <a:ext cx="6234830" cy="840652"/>
            <a:chOff x="0" y="0"/>
            <a:chExt cx="8313107" cy="1120870"/>
          </a:xfrm>
        </p:grpSpPr>
        <p:grpSp>
          <p:nvGrpSpPr>
            <p:cNvPr id="34" name="Group 46">
              <a:extLst>
                <a:ext uri="{FF2B5EF4-FFF2-40B4-BE49-F238E27FC236}">
                  <a16:creationId xmlns:a16="http://schemas.microsoft.com/office/drawing/2014/main" id="{B92CB02B-437A-8BC3-F372-332D680DEF27}"/>
                </a:ext>
              </a:extLst>
            </p:cNvPr>
            <p:cNvGrpSpPr/>
            <p:nvPr/>
          </p:nvGrpSpPr>
          <p:grpSpPr>
            <a:xfrm>
              <a:off x="0" y="0"/>
              <a:ext cx="8313107" cy="1120870"/>
              <a:chOff x="0" y="0"/>
              <a:chExt cx="1642095" cy="221406"/>
            </a:xfrm>
          </p:grpSpPr>
          <p:sp>
            <p:nvSpPr>
              <p:cNvPr id="36" name="Freeform 47">
                <a:extLst>
                  <a:ext uri="{FF2B5EF4-FFF2-40B4-BE49-F238E27FC236}">
                    <a16:creationId xmlns:a16="http://schemas.microsoft.com/office/drawing/2014/main" id="{199186AC-9707-F5FA-375C-AA4C65697962}"/>
                  </a:ext>
                </a:extLst>
              </p:cNvPr>
              <p:cNvSpPr/>
              <p:nvPr/>
            </p:nvSpPr>
            <p:spPr>
              <a:xfrm>
                <a:off x="0" y="0"/>
                <a:ext cx="1642095" cy="221406"/>
              </a:xfrm>
              <a:custGeom>
                <a:avLst/>
                <a:gdLst/>
                <a:ahLst/>
                <a:cxnLst/>
                <a:rect l="l" t="t" r="r" b="b"/>
                <a:pathLst>
                  <a:path w="1642095" h="221406">
                    <a:moveTo>
                      <a:pt x="110703" y="0"/>
                    </a:moveTo>
                    <a:lnTo>
                      <a:pt x="1531392" y="0"/>
                    </a:lnTo>
                    <a:cubicBezTo>
                      <a:pt x="1560752" y="0"/>
                      <a:pt x="1588910" y="11663"/>
                      <a:pt x="1609671" y="32424"/>
                    </a:cubicBezTo>
                    <a:cubicBezTo>
                      <a:pt x="1630432" y="53185"/>
                      <a:pt x="1642095" y="81343"/>
                      <a:pt x="1642095" y="110703"/>
                    </a:cubicBezTo>
                    <a:lnTo>
                      <a:pt x="1642095" y="110703"/>
                    </a:lnTo>
                    <a:cubicBezTo>
                      <a:pt x="1642095" y="140063"/>
                      <a:pt x="1630432" y="168221"/>
                      <a:pt x="1609671" y="188982"/>
                    </a:cubicBezTo>
                    <a:cubicBezTo>
                      <a:pt x="1588910" y="209743"/>
                      <a:pt x="1560752" y="221406"/>
                      <a:pt x="1531392" y="221406"/>
                    </a:cubicBezTo>
                    <a:lnTo>
                      <a:pt x="110703" y="221406"/>
                    </a:lnTo>
                    <a:cubicBezTo>
                      <a:pt x="81343" y="221406"/>
                      <a:pt x="53185" y="209743"/>
                      <a:pt x="32424" y="188982"/>
                    </a:cubicBezTo>
                    <a:cubicBezTo>
                      <a:pt x="11663" y="168221"/>
                      <a:pt x="0" y="140063"/>
                      <a:pt x="0" y="110703"/>
                    </a:cubicBezTo>
                    <a:lnTo>
                      <a:pt x="0" y="110703"/>
                    </a:lnTo>
                    <a:cubicBezTo>
                      <a:pt x="0" y="81343"/>
                      <a:pt x="11663" y="53185"/>
                      <a:pt x="32424" y="32424"/>
                    </a:cubicBezTo>
                    <a:cubicBezTo>
                      <a:pt x="53185" y="11663"/>
                      <a:pt x="81343" y="0"/>
                      <a:pt x="11070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59413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37" name="TextBox 48">
                <a:extLst>
                  <a:ext uri="{FF2B5EF4-FFF2-40B4-BE49-F238E27FC236}">
                    <a16:creationId xmlns:a16="http://schemas.microsoft.com/office/drawing/2014/main" id="{B7CADD1F-01F2-9110-062B-5CAE7FC7719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42095" cy="278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B501E576-1DEE-B66D-8D2E-E7D11A421936}"/>
                </a:ext>
              </a:extLst>
            </p:cNvPr>
            <p:cNvSpPr txBox="1"/>
            <p:nvPr/>
          </p:nvSpPr>
          <p:spPr>
            <a:xfrm>
              <a:off x="488447" y="253584"/>
              <a:ext cx="7352694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Будівельна</a:t>
              </a:r>
              <a:r>
                <a:rPr lang="en-US" sz="2799" b="1" dirty="0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галузь</a:t>
              </a:r>
              <a:endParaRPr lang="en-US" sz="2799" b="1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endParaRPr>
            </a:p>
          </p:txBody>
        </p:sp>
      </p:grpSp>
      <p:sp>
        <p:nvSpPr>
          <p:cNvPr id="38" name="Freeform 50">
            <a:extLst>
              <a:ext uri="{FF2B5EF4-FFF2-40B4-BE49-F238E27FC236}">
                <a16:creationId xmlns:a16="http://schemas.microsoft.com/office/drawing/2014/main" id="{1D1AD74F-51CE-0681-881C-95931A861D2B}"/>
              </a:ext>
            </a:extLst>
          </p:cNvPr>
          <p:cNvSpPr/>
          <p:nvPr/>
        </p:nvSpPr>
        <p:spPr>
          <a:xfrm>
            <a:off x="7652437" y="3516312"/>
            <a:ext cx="2317930" cy="2283161"/>
          </a:xfrm>
          <a:custGeom>
            <a:avLst/>
            <a:gdLst/>
            <a:ahLst/>
            <a:cxnLst/>
            <a:rect l="l" t="t" r="r" b="b"/>
            <a:pathLst>
              <a:path w="2317930" h="2283161">
                <a:moveTo>
                  <a:pt x="0" y="0"/>
                </a:moveTo>
                <a:lnTo>
                  <a:pt x="2317930" y="0"/>
                </a:lnTo>
                <a:lnTo>
                  <a:pt x="2317930" y="2283162"/>
                </a:lnTo>
                <a:lnTo>
                  <a:pt x="0" y="2283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9" name="Freeform 51">
            <a:extLst>
              <a:ext uri="{FF2B5EF4-FFF2-40B4-BE49-F238E27FC236}">
                <a16:creationId xmlns:a16="http://schemas.microsoft.com/office/drawing/2014/main" id="{2C9C6A47-98EA-70A6-9FC8-73FEAC800AFB}"/>
              </a:ext>
            </a:extLst>
          </p:cNvPr>
          <p:cNvSpPr/>
          <p:nvPr/>
        </p:nvSpPr>
        <p:spPr>
          <a:xfrm>
            <a:off x="7798011" y="6113320"/>
            <a:ext cx="2198937" cy="2160456"/>
          </a:xfrm>
          <a:custGeom>
            <a:avLst/>
            <a:gdLst/>
            <a:ahLst/>
            <a:cxnLst/>
            <a:rect l="l" t="t" r="r" b="b"/>
            <a:pathLst>
              <a:path w="2198937" h="2160456">
                <a:moveTo>
                  <a:pt x="0" y="0"/>
                </a:moveTo>
                <a:lnTo>
                  <a:pt x="2198937" y="0"/>
                </a:lnTo>
                <a:lnTo>
                  <a:pt x="2198937" y="2160456"/>
                </a:lnTo>
                <a:lnTo>
                  <a:pt x="0" y="2160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0" name="Freeform 52">
            <a:extLst>
              <a:ext uri="{FF2B5EF4-FFF2-40B4-BE49-F238E27FC236}">
                <a16:creationId xmlns:a16="http://schemas.microsoft.com/office/drawing/2014/main" id="{D8332838-750B-41C8-FEDC-36296E505E59}"/>
              </a:ext>
            </a:extLst>
          </p:cNvPr>
          <p:cNvSpPr/>
          <p:nvPr/>
        </p:nvSpPr>
        <p:spPr>
          <a:xfrm>
            <a:off x="1028700" y="7706049"/>
            <a:ext cx="748257" cy="723939"/>
          </a:xfrm>
          <a:custGeom>
            <a:avLst/>
            <a:gdLst/>
            <a:ahLst/>
            <a:cxnLst/>
            <a:rect l="l" t="t" r="r" b="b"/>
            <a:pathLst>
              <a:path w="748257" h="723939">
                <a:moveTo>
                  <a:pt x="0" y="0"/>
                </a:moveTo>
                <a:lnTo>
                  <a:pt x="748257" y="0"/>
                </a:lnTo>
                <a:lnTo>
                  <a:pt x="748257" y="723939"/>
                </a:lnTo>
                <a:lnTo>
                  <a:pt x="0" y="723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1" name="TextBox 53">
            <a:extLst>
              <a:ext uri="{FF2B5EF4-FFF2-40B4-BE49-F238E27FC236}">
                <a16:creationId xmlns:a16="http://schemas.microsoft.com/office/drawing/2014/main" id="{B9D5B195-CA7C-EAB2-7D02-E03BF72D3BDC}"/>
              </a:ext>
            </a:extLst>
          </p:cNvPr>
          <p:cNvSpPr txBox="1"/>
          <p:nvPr/>
        </p:nvSpPr>
        <p:spPr>
          <a:xfrm>
            <a:off x="540096" y="2920299"/>
            <a:ext cx="5943154" cy="555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3241" b="1">
                <a:solidFill>
                  <a:srgbClr val="D12927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ЧЕРНІГІВСЬКА ОБЛАСТЬ</a:t>
            </a:r>
          </a:p>
        </p:txBody>
      </p:sp>
      <p:sp>
        <p:nvSpPr>
          <p:cNvPr id="42" name="TextBox 54">
            <a:extLst>
              <a:ext uri="{FF2B5EF4-FFF2-40B4-BE49-F238E27FC236}">
                <a16:creationId xmlns:a16="http://schemas.microsoft.com/office/drawing/2014/main" id="{8EA4F431-1F1C-3753-1AAC-77A4BD8BC20E}"/>
              </a:ext>
            </a:extLst>
          </p:cNvPr>
          <p:cNvSpPr txBox="1"/>
          <p:nvPr/>
        </p:nvSpPr>
        <p:spPr>
          <a:xfrm>
            <a:off x="11075870" y="3003892"/>
            <a:ext cx="5943154" cy="555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3241" b="1" dirty="0">
                <a:solidFill>
                  <a:srgbClr val="D12927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КИЇВСЬКА ОБЛАСТЬ</a:t>
            </a: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1197DF56-4FF6-B3E2-B292-4F042FF62843}"/>
              </a:ext>
            </a:extLst>
          </p:cNvPr>
          <p:cNvSpPr txBox="1"/>
          <p:nvPr/>
        </p:nvSpPr>
        <p:spPr>
          <a:xfrm>
            <a:off x="3561280" y="547335"/>
            <a:ext cx="1640979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6699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ПРІОРИТЕТНІ ГАЛУЗІ</a:t>
            </a:r>
          </a:p>
        </p:txBody>
      </p:sp>
      <p:sp>
        <p:nvSpPr>
          <p:cNvPr id="44" name="TextBox 56">
            <a:extLst>
              <a:ext uri="{FF2B5EF4-FFF2-40B4-BE49-F238E27FC236}">
                <a16:creationId xmlns:a16="http://schemas.microsoft.com/office/drawing/2014/main" id="{E809524C-6520-F5E8-4992-04CAC214F063}"/>
              </a:ext>
            </a:extLst>
          </p:cNvPr>
          <p:cNvSpPr txBox="1"/>
          <p:nvPr/>
        </p:nvSpPr>
        <p:spPr>
          <a:xfrm>
            <a:off x="1402828" y="1733442"/>
            <a:ext cx="151716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Навчання,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орієнтоване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попит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,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зосереджується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ключових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секторах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для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зменшення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невідповідності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349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навичок</a:t>
            </a:r>
            <a:r>
              <a:rPr lang="en-US" sz="349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.</a:t>
            </a:r>
          </a:p>
        </p:txBody>
      </p:sp>
      <p:sp>
        <p:nvSpPr>
          <p:cNvPr id="45" name="TextBox 57">
            <a:extLst>
              <a:ext uri="{FF2B5EF4-FFF2-40B4-BE49-F238E27FC236}">
                <a16:creationId xmlns:a16="http://schemas.microsoft.com/office/drawing/2014/main" id="{A57A5DA7-610C-654C-2D26-0E804DFA95DE}"/>
              </a:ext>
            </a:extLst>
          </p:cNvPr>
          <p:cNvSpPr txBox="1"/>
          <p:nvPr/>
        </p:nvSpPr>
        <p:spPr>
          <a:xfrm>
            <a:off x="360589" y="8869511"/>
            <a:ext cx="17494058" cy="53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Примітка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: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будь-який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інший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сектор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може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отримати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підтримку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за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 </a:t>
            </a:r>
            <a:r>
              <a:rPr lang="uk-UA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умови підтвердження </a:t>
            </a:r>
            <a:r>
              <a:rPr lang="en-US" sz="3499" i="1" dirty="0" err="1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потреби</a:t>
            </a:r>
            <a:r>
              <a:rPr lang="en-US" sz="3499" i="1" dirty="0">
                <a:solidFill>
                  <a:srgbClr val="1800AD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145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30FE0EE-E00E-182E-82A2-38F42D9B9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62777"/>
              </p:ext>
            </p:extLst>
          </p:nvPr>
        </p:nvGraphicFramePr>
        <p:xfrm>
          <a:off x="2286000" y="342900"/>
          <a:ext cx="15430500" cy="8823523"/>
        </p:xfrm>
        <a:graphic>
          <a:graphicData uri="http://schemas.openxmlformats.org/drawingml/2006/table">
            <a:tbl>
              <a:tblPr/>
              <a:tblGrid>
                <a:gridCol w="752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5307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ЧЕРНІГІВСЬКА ОБЛАСТЬ 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FF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КИЇВСЬКА ОБЛАСТЬ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32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Сільське господарство та переробка сільськогосподарської сировини 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(вирощування культур та тварин, переробка рослинної та тваринної продукції, харчова промисловість, агробізнес і логістика, екологічне та органічне виробництво).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Електротехніка та відновлювана енергетика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(монтаж, обслуговування та експлуатація електроустановок, електросистем і систем на основі відновлюваних джерел енергії (сонячних, вітрових, гібридних).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2441">
                <a:tc gridSpan="2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Машинобудування, автоматизація та IT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(металообробка, експлуатація та програмування верстатів з ЧПУ, впровадження систем цифрового керування, комп’ютерне моделювання та автоматизація виробничих процесів).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Машинобудування, автоматизація та IT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(металообробка, експлуатація та програмування верстатів з ЧПУ, впровадження систем цифрового керування, комп’ютерне моделювання та автоматизація виробничих процесів).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3605">
                <a:tc gridSpan="2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Будівельна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галузь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(будівельно-монтажні, ремонтно-будівельні, оздоблювальні та інженерно-технічні роботи для 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житлового, промислового та інфраструктурного будівництва).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Будівельна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b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галузь</a:t>
                      </a: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(будівельно-монтажні, ремонтно-будівельні, оздоблювальні та інженерно-технічні роботи для 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житлового, промислового та інфраструктурного будівництва).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032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 dirty="0" err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Легка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b="1" dirty="0" err="1">
                          <a:solidFill>
                            <a:srgbClr val="000000"/>
                          </a:solidFill>
                          <a:latin typeface="Cormorant Garamond Bold"/>
                          <a:ea typeface="Cormorant Garamond Bold"/>
                          <a:cs typeface="Cormorant Garamond Bold"/>
                          <a:sym typeface="Cormorant Garamond Bold"/>
                        </a:rPr>
                        <a:t>промисловість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(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виробництво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тканин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з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натуральних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та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синтетичних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волокон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виготовлення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конструювання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та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моделювання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одягу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створення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колекцій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одягу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та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аксесуарів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,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комп’ютерне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моделювання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ormorant Garamond"/>
                          <a:ea typeface="Cormorant Garamond"/>
                          <a:cs typeface="Cormorant Garamond"/>
                          <a:sym typeface="Cormorant Garamond"/>
                        </a:rPr>
                        <a:t>).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15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8EA1-6CD1-4E5D-2786-B92E327D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FBA8BF2-5525-CD85-89A9-56717DA64B2B}"/>
              </a:ext>
            </a:extLst>
          </p:cNvPr>
          <p:cNvGrpSpPr/>
          <p:nvPr/>
        </p:nvGrpSpPr>
        <p:grpSpPr>
          <a:xfrm>
            <a:off x="15754414" y="2539830"/>
            <a:ext cx="2055501" cy="2216394"/>
            <a:chOff x="0" y="0"/>
            <a:chExt cx="2740669" cy="2955192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4FBE588-C62F-622A-5E71-9E913C8E5C7F}"/>
                </a:ext>
              </a:extLst>
            </p:cNvPr>
            <p:cNvSpPr/>
            <p:nvPr/>
          </p:nvSpPr>
          <p:spPr>
            <a:xfrm>
              <a:off x="2479081" y="897073"/>
              <a:ext cx="261588" cy="261588"/>
            </a:xfrm>
            <a:custGeom>
              <a:avLst/>
              <a:gdLst/>
              <a:ahLst/>
              <a:cxnLst/>
              <a:rect l="l" t="t" r="r" b="b"/>
              <a:pathLst>
                <a:path w="261588" h="261588">
                  <a:moveTo>
                    <a:pt x="0" y="0"/>
                  </a:moveTo>
                  <a:lnTo>
                    <a:pt x="261588" y="0"/>
                  </a:lnTo>
                  <a:lnTo>
                    <a:pt x="261588" y="261588"/>
                  </a:lnTo>
                  <a:lnTo>
                    <a:pt x="0" y="26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26144" t="-65277" r="-295656" b="-559488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73D8B3E-EDD7-B40F-11BF-DEEA71CC7095}"/>
                </a:ext>
              </a:extLst>
            </p:cNvPr>
            <p:cNvSpPr/>
            <p:nvPr/>
          </p:nvSpPr>
          <p:spPr>
            <a:xfrm>
              <a:off x="0" y="1794855"/>
              <a:ext cx="261588" cy="260720"/>
            </a:xfrm>
            <a:custGeom>
              <a:avLst/>
              <a:gdLst/>
              <a:ahLst/>
              <a:cxnLst/>
              <a:rect l="l" t="t" r="r" b="b"/>
              <a:pathLst>
                <a:path w="261588" h="260720">
                  <a:moveTo>
                    <a:pt x="0" y="0"/>
                  </a:moveTo>
                  <a:lnTo>
                    <a:pt x="261588" y="0"/>
                  </a:lnTo>
                  <a:lnTo>
                    <a:pt x="261588" y="260720"/>
                  </a:lnTo>
                  <a:lnTo>
                    <a:pt x="0" y="26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6132" t="-68559" r="-196277" b="-384996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6F1C3D0-1873-E7CE-0C12-D49AF7127F53}"/>
                </a:ext>
              </a:extLst>
            </p:cNvPr>
            <p:cNvSpPr/>
            <p:nvPr/>
          </p:nvSpPr>
          <p:spPr>
            <a:xfrm>
              <a:off x="826360" y="204"/>
              <a:ext cx="261588" cy="261097"/>
            </a:xfrm>
            <a:custGeom>
              <a:avLst/>
              <a:gdLst/>
              <a:ahLst/>
              <a:cxnLst/>
              <a:rect l="l" t="t" r="r" b="b"/>
              <a:pathLst>
                <a:path w="261588" h="261097">
                  <a:moveTo>
                    <a:pt x="0" y="0"/>
                  </a:moveTo>
                  <a:lnTo>
                    <a:pt x="261588" y="0"/>
                  </a:lnTo>
                  <a:lnTo>
                    <a:pt x="261588" y="261097"/>
                  </a:lnTo>
                  <a:lnTo>
                    <a:pt x="0" y="26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9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96210" t="-65053" r="-622797" b="-755681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2C828CD-D6F5-3393-2F0D-3132AD4C317E}"/>
                </a:ext>
              </a:extLst>
            </p:cNvPr>
            <p:cNvSpPr/>
            <p:nvPr/>
          </p:nvSpPr>
          <p:spPr>
            <a:xfrm>
              <a:off x="826360" y="2691914"/>
              <a:ext cx="261588" cy="263279"/>
            </a:xfrm>
            <a:custGeom>
              <a:avLst/>
              <a:gdLst/>
              <a:ahLst/>
              <a:cxnLst/>
              <a:rect l="l" t="t" r="r" b="b"/>
              <a:pathLst>
                <a:path w="261588" h="263279">
                  <a:moveTo>
                    <a:pt x="0" y="0"/>
                  </a:moveTo>
                  <a:lnTo>
                    <a:pt x="261588" y="0"/>
                  </a:lnTo>
                  <a:lnTo>
                    <a:pt x="261588" y="263278"/>
                  </a:lnTo>
                  <a:lnTo>
                    <a:pt x="0" y="263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596107" t="-296016" b="-295620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36C3BEC-E09D-535E-A6FF-B288D2507F63}"/>
                </a:ext>
              </a:extLst>
            </p:cNvPr>
            <p:cNvSpPr/>
            <p:nvPr/>
          </p:nvSpPr>
          <p:spPr>
            <a:xfrm>
              <a:off x="1652721" y="0"/>
              <a:ext cx="261588" cy="261588"/>
            </a:xfrm>
            <a:custGeom>
              <a:avLst/>
              <a:gdLst/>
              <a:ahLst/>
              <a:cxnLst/>
              <a:rect l="l" t="t" r="r" b="b"/>
              <a:pathLst>
                <a:path w="261588" h="261588">
                  <a:moveTo>
                    <a:pt x="0" y="0"/>
                  </a:moveTo>
                  <a:lnTo>
                    <a:pt x="261587" y="0"/>
                  </a:lnTo>
                  <a:lnTo>
                    <a:pt x="261587" y="261588"/>
                  </a:lnTo>
                  <a:lnTo>
                    <a:pt x="0" y="26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96465" t="-529594" r="-394514" b="-61386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489697B-75C1-FBF3-DCF2-7DBB5B498CD1}"/>
                </a:ext>
              </a:extLst>
            </p:cNvPr>
            <p:cNvSpPr/>
            <p:nvPr/>
          </p:nvSpPr>
          <p:spPr>
            <a:xfrm>
              <a:off x="1652721" y="2692379"/>
              <a:ext cx="261588" cy="262163"/>
            </a:xfrm>
            <a:custGeom>
              <a:avLst/>
              <a:gdLst/>
              <a:ahLst/>
              <a:cxnLst/>
              <a:rect l="l" t="t" r="r" b="b"/>
              <a:pathLst>
                <a:path w="261588" h="262163">
                  <a:moveTo>
                    <a:pt x="0" y="0"/>
                  </a:moveTo>
                  <a:lnTo>
                    <a:pt x="261587" y="0"/>
                  </a:lnTo>
                  <a:lnTo>
                    <a:pt x="261587" y="262162"/>
                  </a:lnTo>
                  <a:lnTo>
                    <a:pt x="0" y="262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04323" t="-68354" r="-651569" b="-784522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034C422F-798A-2BDF-FD4A-84372A88E2F9}"/>
                </a:ext>
              </a:extLst>
            </p:cNvPr>
            <p:cNvSpPr/>
            <p:nvPr/>
          </p:nvSpPr>
          <p:spPr>
            <a:xfrm>
              <a:off x="2479081" y="1793899"/>
              <a:ext cx="261588" cy="263013"/>
            </a:xfrm>
            <a:custGeom>
              <a:avLst/>
              <a:gdLst/>
              <a:ahLst/>
              <a:cxnLst/>
              <a:rect l="l" t="t" r="r" b="b"/>
              <a:pathLst>
                <a:path w="261588" h="263013">
                  <a:moveTo>
                    <a:pt x="0" y="0"/>
                  </a:moveTo>
                  <a:lnTo>
                    <a:pt x="261588" y="0"/>
                  </a:lnTo>
                  <a:lnTo>
                    <a:pt x="261588" y="263014"/>
                  </a:lnTo>
                  <a:lnTo>
                    <a:pt x="0" y="263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9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98511" t="-65015" r="-653707" b="-780703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C36415B4-8B8D-2830-CA36-424247B0F349}"/>
                </a:ext>
              </a:extLst>
            </p:cNvPr>
            <p:cNvSpPr/>
            <p:nvPr/>
          </p:nvSpPr>
          <p:spPr>
            <a:xfrm>
              <a:off x="0" y="897538"/>
              <a:ext cx="261588" cy="260472"/>
            </a:xfrm>
            <a:custGeom>
              <a:avLst/>
              <a:gdLst/>
              <a:ahLst/>
              <a:cxnLst/>
              <a:rect l="l" t="t" r="r" b="b"/>
              <a:pathLst>
                <a:path w="261588" h="260472">
                  <a:moveTo>
                    <a:pt x="0" y="0"/>
                  </a:moveTo>
                  <a:lnTo>
                    <a:pt x="261588" y="0"/>
                  </a:lnTo>
                  <a:lnTo>
                    <a:pt x="261588" y="260472"/>
                  </a:lnTo>
                  <a:lnTo>
                    <a:pt x="0" y="260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9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95868" t="-460480" r="-622732" b="-362054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CE3FEB4-7A1F-E4BD-52E2-DB4DDA4342FF}"/>
                </a:ext>
              </a:extLst>
            </p:cNvPr>
            <p:cNvSpPr/>
            <p:nvPr/>
          </p:nvSpPr>
          <p:spPr>
            <a:xfrm>
              <a:off x="826360" y="897073"/>
              <a:ext cx="261588" cy="261588"/>
            </a:xfrm>
            <a:custGeom>
              <a:avLst/>
              <a:gdLst/>
              <a:ahLst/>
              <a:cxnLst/>
              <a:rect l="l" t="t" r="r" b="b"/>
              <a:pathLst>
                <a:path w="261588" h="261588">
                  <a:moveTo>
                    <a:pt x="0" y="0"/>
                  </a:moveTo>
                  <a:lnTo>
                    <a:pt x="261588" y="0"/>
                  </a:lnTo>
                  <a:lnTo>
                    <a:pt x="261588" y="261588"/>
                  </a:lnTo>
                  <a:lnTo>
                    <a:pt x="0" y="26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9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-179916" t="-32145" r="-180335" b="-328107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5CD8C0D-CEFF-032D-D4D4-037493BF78DB}"/>
                </a:ext>
              </a:extLst>
            </p:cNvPr>
            <p:cNvSpPr/>
            <p:nvPr/>
          </p:nvSpPr>
          <p:spPr>
            <a:xfrm>
              <a:off x="826360" y="1794493"/>
              <a:ext cx="261588" cy="261588"/>
            </a:xfrm>
            <a:custGeom>
              <a:avLst/>
              <a:gdLst/>
              <a:ahLst/>
              <a:cxnLst/>
              <a:rect l="l" t="t" r="r" b="b"/>
              <a:pathLst>
                <a:path w="261588" h="261588">
                  <a:moveTo>
                    <a:pt x="0" y="0"/>
                  </a:moveTo>
                  <a:lnTo>
                    <a:pt x="261588" y="0"/>
                  </a:lnTo>
                  <a:lnTo>
                    <a:pt x="261588" y="261588"/>
                  </a:lnTo>
                  <a:lnTo>
                    <a:pt x="0" y="261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9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596443" t="-202596" r="-128457" b="-571470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9F7541D-2D9D-9C28-0272-6C3FF14822FC}"/>
                </a:ext>
              </a:extLst>
            </p:cNvPr>
            <p:cNvSpPr/>
            <p:nvPr/>
          </p:nvSpPr>
          <p:spPr>
            <a:xfrm>
              <a:off x="1652721" y="897315"/>
              <a:ext cx="261588" cy="261008"/>
            </a:xfrm>
            <a:custGeom>
              <a:avLst/>
              <a:gdLst/>
              <a:ahLst/>
              <a:cxnLst/>
              <a:rect l="l" t="t" r="r" b="b"/>
              <a:pathLst>
                <a:path w="261588" h="261008">
                  <a:moveTo>
                    <a:pt x="0" y="0"/>
                  </a:moveTo>
                  <a:lnTo>
                    <a:pt x="261587" y="0"/>
                  </a:lnTo>
                  <a:lnTo>
                    <a:pt x="261587" y="261007"/>
                  </a:lnTo>
                  <a:lnTo>
                    <a:pt x="0" y="261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9999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737450" t="-393865" r="-81485" b="-427112"/>
              </a:stretch>
            </a:blipFill>
          </p:spPr>
          <p:txBody>
            <a:bodyPr/>
            <a:lstStyle/>
            <a:p>
              <a:endParaRPr lang="ru-UA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DC0F659-DEBC-89B2-C80E-6EF4E22BFB11}"/>
                </a:ext>
              </a:extLst>
            </p:cNvPr>
            <p:cNvSpPr/>
            <p:nvPr/>
          </p:nvSpPr>
          <p:spPr>
            <a:xfrm>
              <a:off x="1652721" y="1794693"/>
              <a:ext cx="261588" cy="261110"/>
            </a:xfrm>
            <a:custGeom>
              <a:avLst/>
              <a:gdLst/>
              <a:ahLst/>
              <a:cxnLst/>
              <a:rect l="l" t="t" r="r" b="b"/>
              <a:pathLst>
                <a:path w="261588" h="261110">
                  <a:moveTo>
                    <a:pt x="0" y="0"/>
                  </a:moveTo>
                  <a:lnTo>
                    <a:pt x="261587" y="0"/>
                  </a:lnTo>
                  <a:lnTo>
                    <a:pt x="261587" y="261109"/>
                  </a:lnTo>
                  <a:lnTo>
                    <a:pt x="0" y="261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9999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-221018" t="-56094" r="-584605" b="-705823"/>
              </a:stretch>
            </a:blipFill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5" name="Freeform 20">
            <a:extLst>
              <a:ext uri="{FF2B5EF4-FFF2-40B4-BE49-F238E27FC236}">
                <a16:creationId xmlns:a16="http://schemas.microsoft.com/office/drawing/2014/main" id="{A27E4F29-241E-F0C3-98F6-D3DA57EFF6F8}"/>
              </a:ext>
            </a:extLst>
          </p:cNvPr>
          <p:cNvSpPr/>
          <p:nvPr/>
        </p:nvSpPr>
        <p:spPr>
          <a:xfrm>
            <a:off x="15114731" y="575270"/>
            <a:ext cx="3160864" cy="3213447"/>
          </a:xfrm>
          <a:custGeom>
            <a:avLst/>
            <a:gdLst/>
            <a:ahLst/>
            <a:cxnLst/>
            <a:rect l="l" t="t" r="r" b="b"/>
            <a:pathLst>
              <a:path w="3160864" h="3213447">
                <a:moveTo>
                  <a:pt x="0" y="0"/>
                </a:moveTo>
                <a:lnTo>
                  <a:pt x="3160864" y="0"/>
                </a:lnTo>
                <a:lnTo>
                  <a:pt x="3160864" y="3213447"/>
                </a:lnTo>
                <a:lnTo>
                  <a:pt x="0" y="321344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121192BC-017B-B8ED-3E1A-32CDCD0EFBC3}"/>
              </a:ext>
            </a:extLst>
          </p:cNvPr>
          <p:cNvSpPr/>
          <p:nvPr/>
        </p:nvSpPr>
        <p:spPr>
          <a:xfrm>
            <a:off x="881837" y="5684608"/>
            <a:ext cx="5370167" cy="3457045"/>
          </a:xfrm>
          <a:custGeom>
            <a:avLst/>
            <a:gdLst/>
            <a:ahLst/>
            <a:cxnLst/>
            <a:rect l="l" t="t" r="r" b="b"/>
            <a:pathLst>
              <a:path w="5370167" h="3457045">
                <a:moveTo>
                  <a:pt x="0" y="0"/>
                </a:moveTo>
                <a:lnTo>
                  <a:pt x="5370167" y="0"/>
                </a:lnTo>
                <a:lnTo>
                  <a:pt x="5370167" y="3457045"/>
                </a:lnTo>
                <a:lnTo>
                  <a:pt x="0" y="34570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E6BB6F2-229D-CE64-90BA-22BBE4A803ED}"/>
              </a:ext>
            </a:extLst>
          </p:cNvPr>
          <p:cNvSpPr txBox="1"/>
          <p:nvPr/>
        </p:nvSpPr>
        <p:spPr>
          <a:xfrm>
            <a:off x="2286000" y="1240020"/>
            <a:ext cx="1735068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6800" b="1" dirty="0">
                <a:solidFill>
                  <a:srgbClr val="D12927"/>
                </a:solidFill>
                <a:latin typeface="Lora Bold"/>
                <a:ea typeface="Lora Bold"/>
                <a:cs typeface="Lora Bold"/>
                <a:sym typeface="Lora Bold"/>
              </a:rPr>
              <a:t>СУМА ФІНАНСОВИХ КОШТІВ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80896BD5-A803-28AB-AF17-21AF1D0526C2}"/>
              </a:ext>
            </a:extLst>
          </p:cNvPr>
          <p:cNvSpPr txBox="1"/>
          <p:nvPr/>
        </p:nvSpPr>
        <p:spPr>
          <a:xfrm>
            <a:off x="648939" y="2863886"/>
            <a:ext cx="15105475" cy="257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Загальна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орієнтовна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сума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,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доступна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в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рамках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цього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конкурсу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239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пропозицій</a:t>
            </a:r>
            <a:r>
              <a:rPr lang="en-US" sz="4239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, </a:t>
            </a:r>
            <a:r>
              <a:rPr lang="en-US" sz="4239" b="1" i="1" dirty="0" err="1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становить</a:t>
            </a:r>
            <a:r>
              <a:rPr lang="en-US" sz="4239" b="1" i="1" dirty="0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800 000 </a:t>
            </a:r>
            <a:r>
              <a:rPr lang="en-US" sz="4239" b="1" i="1" dirty="0" err="1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євро</a:t>
            </a:r>
            <a:r>
              <a:rPr lang="en-US" sz="4239" b="1" i="1" dirty="0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.</a:t>
            </a:r>
          </a:p>
          <a:p>
            <a:pPr algn="ctr">
              <a:lnSpc>
                <a:spcPts val="5233"/>
              </a:lnSpc>
            </a:pP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Будь-яка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заявка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на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грант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повинна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передбачати</a:t>
            </a:r>
            <a:r>
              <a:rPr lang="en-US" sz="4361" b="1" i="1" dirty="0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</a:t>
            </a:r>
            <a:r>
              <a:rPr lang="en-US" sz="4361" b="1" i="1" dirty="0" err="1">
                <a:solidFill>
                  <a:srgbClr val="9B7E1E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суму</a:t>
            </a:r>
            <a:endParaRPr lang="en-US" sz="4361" b="1" i="1" dirty="0">
              <a:solidFill>
                <a:srgbClr val="9B7E1E"/>
              </a:solidFill>
              <a:latin typeface="Cormorant Garamond Bold Italics"/>
              <a:ea typeface="Cormorant Garamond Bold Italics"/>
              <a:cs typeface="Cormorant Garamond Bold Italics"/>
              <a:sym typeface="Cormorant Garamond Bold Italics"/>
            </a:endParaRPr>
          </a:p>
          <a:p>
            <a:pPr algn="ctr">
              <a:lnSpc>
                <a:spcPts val="5233"/>
              </a:lnSpc>
            </a:pPr>
            <a:r>
              <a:rPr lang="en-US" sz="4361" b="1" i="1" dirty="0" err="1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від</a:t>
            </a:r>
            <a:r>
              <a:rPr lang="en-US" sz="4361" b="1" i="1" dirty="0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50 000 </a:t>
            </a:r>
            <a:r>
              <a:rPr lang="en-US" sz="4361" b="1" i="1" dirty="0" err="1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до</a:t>
            </a:r>
            <a:r>
              <a:rPr lang="en-US" sz="4361" b="1" i="1" dirty="0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200 000 </a:t>
            </a:r>
            <a:r>
              <a:rPr lang="en-US" sz="4361" b="1" i="1" dirty="0" err="1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євро</a:t>
            </a:r>
            <a:r>
              <a:rPr lang="en-US" sz="4361" b="1" i="1" dirty="0">
                <a:solidFill>
                  <a:srgbClr val="DC281F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.</a:t>
            </a:r>
          </a:p>
        </p:txBody>
      </p:sp>
      <p:grpSp>
        <p:nvGrpSpPr>
          <p:cNvPr id="19" name="Group 24">
            <a:extLst>
              <a:ext uri="{FF2B5EF4-FFF2-40B4-BE49-F238E27FC236}">
                <a16:creationId xmlns:a16="http://schemas.microsoft.com/office/drawing/2014/main" id="{A59DE4DA-C1C8-FBC5-9CBA-A302EE378159}"/>
              </a:ext>
            </a:extLst>
          </p:cNvPr>
          <p:cNvGrpSpPr/>
          <p:nvPr/>
        </p:nvGrpSpPr>
        <p:grpSpPr>
          <a:xfrm>
            <a:off x="1443238" y="6409881"/>
            <a:ext cx="7731919" cy="2160538"/>
            <a:chOff x="0" y="0"/>
            <a:chExt cx="10309225" cy="2880717"/>
          </a:xfrm>
        </p:grpSpPr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88B96C1C-798C-DEA1-4444-0CA01358E763}"/>
                </a:ext>
              </a:extLst>
            </p:cNvPr>
            <p:cNvSpPr txBox="1"/>
            <p:nvPr/>
          </p:nvSpPr>
          <p:spPr>
            <a:xfrm>
              <a:off x="0" y="-28575"/>
              <a:ext cx="7509867" cy="913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en-US" sz="4375" b="1">
                  <a:solidFill>
                    <a:srgbClr val="DC281F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Київська область</a:t>
              </a:r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A6B3B326-1EC2-AF38-EBAE-921CF717B5C0}"/>
                </a:ext>
              </a:extLst>
            </p:cNvPr>
            <p:cNvSpPr txBox="1"/>
            <p:nvPr/>
          </p:nvSpPr>
          <p:spPr>
            <a:xfrm>
              <a:off x="0" y="1299567"/>
              <a:ext cx="10309225" cy="1581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62"/>
                </a:lnSpc>
              </a:pPr>
              <a:r>
                <a:rPr lang="en-US" sz="7625" b="1">
                  <a:solidFill>
                    <a:srgbClr val="DC281F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400 000 €</a:t>
              </a:r>
            </a:p>
          </p:txBody>
        </p:sp>
      </p:grpSp>
      <p:sp>
        <p:nvSpPr>
          <p:cNvPr id="22" name="Freeform 27">
            <a:extLst>
              <a:ext uri="{FF2B5EF4-FFF2-40B4-BE49-F238E27FC236}">
                <a16:creationId xmlns:a16="http://schemas.microsoft.com/office/drawing/2014/main" id="{DD9F90EC-2B9C-911A-D371-79AD6700C88E}"/>
              </a:ext>
            </a:extLst>
          </p:cNvPr>
          <p:cNvSpPr/>
          <p:nvPr/>
        </p:nvSpPr>
        <p:spPr>
          <a:xfrm>
            <a:off x="11200947" y="5600700"/>
            <a:ext cx="5370167" cy="3457045"/>
          </a:xfrm>
          <a:custGeom>
            <a:avLst/>
            <a:gdLst/>
            <a:ahLst/>
            <a:cxnLst/>
            <a:rect l="l" t="t" r="r" b="b"/>
            <a:pathLst>
              <a:path w="5370167" h="3457045">
                <a:moveTo>
                  <a:pt x="0" y="0"/>
                </a:moveTo>
                <a:lnTo>
                  <a:pt x="5370167" y="0"/>
                </a:lnTo>
                <a:lnTo>
                  <a:pt x="5370167" y="3457045"/>
                </a:lnTo>
                <a:lnTo>
                  <a:pt x="0" y="34570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23" name="Group 28">
            <a:extLst>
              <a:ext uri="{FF2B5EF4-FFF2-40B4-BE49-F238E27FC236}">
                <a16:creationId xmlns:a16="http://schemas.microsoft.com/office/drawing/2014/main" id="{D9C1C27E-9DCE-6701-3609-E0E1091608BC}"/>
              </a:ext>
            </a:extLst>
          </p:cNvPr>
          <p:cNvGrpSpPr/>
          <p:nvPr/>
        </p:nvGrpSpPr>
        <p:grpSpPr>
          <a:xfrm>
            <a:off x="11506200" y="6332861"/>
            <a:ext cx="7731919" cy="2160538"/>
            <a:chOff x="0" y="0"/>
            <a:chExt cx="10309225" cy="2880717"/>
          </a:xfrm>
        </p:grpSpPr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CF98DC79-26F7-0271-F23B-9F16ADC02C25}"/>
                </a:ext>
              </a:extLst>
            </p:cNvPr>
            <p:cNvSpPr txBox="1"/>
            <p:nvPr/>
          </p:nvSpPr>
          <p:spPr>
            <a:xfrm>
              <a:off x="0" y="-28575"/>
              <a:ext cx="7509867" cy="913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en-US" sz="4375" b="1">
                  <a:solidFill>
                    <a:srgbClr val="DC281F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Чернігівська область</a:t>
              </a:r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4003953F-B16F-8050-E14E-850E4EC59BA9}"/>
                </a:ext>
              </a:extLst>
            </p:cNvPr>
            <p:cNvSpPr txBox="1"/>
            <p:nvPr/>
          </p:nvSpPr>
          <p:spPr>
            <a:xfrm>
              <a:off x="0" y="1299567"/>
              <a:ext cx="10309225" cy="1581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62"/>
                </a:lnSpc>
              </a:pPr>
              <a:r>
                <a:rPr lang="en-US" sz="7625" b="1" dirty="0">
                  <a:solidFill>
                    <a:srgbClr val="DC281F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400 000 €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84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44C44-0211-B556-F575-255B15D9A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BD5895D1-CA94-E3DD-C1E7-CD00924C9359}"/>
              </a:ext>
            </a:extLst>
          </p:cNvPr>
          <p:cNvSpPr/>
          <p:nvPr/>
        </p:nvSpPr>
        <p:spPr>
          <a:xfrm>
            <a:off x="4141946" y="0"/>
            <a:ext cx="10004108" cy="10287000"/>
          </a:xfrm>
          <a:custGeom>
            <a:avLst/>
            <a:gdLst/>
            <a:ahLst/>
            <a:cxnLst/>
            <a:rect l="l" t="t" r="r" b="b"/>
            <a:pathLst>
              <a:path w="10004108" h="10287000">
                <a:moveTo>
                  <a:pt x="0" y="0"/>
                </a:moveTo>
                <a:lnTo>
                  <a:pt x="10004108" y="0"/>
                </a:lnTo>
                <a:lnTo>
                  <a:pt x="100041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E4F16FC7-D613-52D1-743E-3F35564F529C}"/>
              </a:ext>
            </a:extLst>
          </p:cNvPr>
          <p:cNvGrpSpPr/>
          <p:nvPr/>
        </p:nvGrpSpPr>
        <p:grpSpPr>
          <a:xfrm>
            <a:off x="194450" y="2710213"/>
            <a:ext cx="8639490" cy="6010424"/>
            <a:chOff x="0" y="0"/>
            <a:chExt cx="11519320" cy="8013898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B4355D4C-E926-A87C-7EEA-438561EDD787}"/>
                </a:ext>
              </a:extLst>
            </p:cNvPr>
            <p:cNvSpPr/>
            <p:nvPr/>
          </p:nvSpPr>
          <p:spPr>
            <a:xfrm>
              <a:off x="0" y="4817287"/>
              <a:ext cx="11519320" cy="3196611"/>
            </a:xfrm>
            <a:custGeom>
              <a:avLst/>
              <a:gdLst/>
              <a:ahLst/>
              <a:cxnLst/>
              <a:rect l="l" t="t" r="r" b="b"/>
              <a:pathLst>
                <a:path w="11519320" h="3196611">
                  <a:moveTo>
                    <a:pt x="0" y="0"/>
                  </a:moveTo>
                  <a:lnTo>
                    <a:pt x="11519320" y="0"/>
                  </a:lnTo>
                  <a:lnTo>
                    <a:pt x="11519320" y="3196611"/>
                  </a:lnTo>
                  <a:lnTo>
                    <a:pt x="0" y="3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0DE1F7CD-DFC4-2A9E-E1CD-A59A2740A313}"/>
                </a:ext>
              </a:extLst>
            </p:cNvPr>
            <p:cNvGrpSpPr/>
            <p:nvPr/>
          </p:nvGrpSpPr>
          <p:grpSpPr>
            <a:xfrm>
              <a:off x="457451" y="608648"/>
              <a:ext cx="10691233" cy="6475567"/>
              <a:chOff x="0" y="0"/>
              <a:chExt cx="1948245" cy="1180031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66FE69BC-68AD-E509-1568-948CD80FBC88}"/>
                  </a:ext>
                </a:extLst>
              </p:cNvPr>
              <p:cNvSpPr/>
              <p:nvPr/>
            </p:nvSpPr>
            <p:spPr>
              <a:xfrm>
                <a:off x="0" y="0"/>
                <a:ext cx="1948245" cy="1180031"/>
              </a:xfrm>
              <a:custGeom>
                <a:avLst/>
                <a:gdLst/>
                <a:ahLst/>
                <a:cxnLst/>
                <a:rect l="l" t="t" r="r" b="b"/>
                <a:pathLst>
                  <a:path w="1948245" h="1180031">
                    <a:moveTo>
                      <a:pt x="0" y="0"/>
                    </a:moveTo>
                    <a:lnTo>
                      <a:pt x="1948245" y="0"/>
                    </a:lnTo>
                    <a:lnTo>
                      <a:pt x="1948245" y="1180031"/>
                    </a:lnTo>
                    <a:lnTo>
                      <a:pt x="0" y="1180031"/>
                    </a:lnTo>
                    <a:close/>
                  </a:path>
                </a:pathLst>
              </a:custGeom>
              <a:solidFill>
                <a:srgbClr val="FDC602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D47F2114-C8A6-98AC-C042-D237738DEC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48245" cy="12276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2729141C-53DF-17E5-D6CA-9166AC4A944A}"/>
                </a:ext>
              </a:extLst>
            </p:cNvPr>
            <p:cNvGrpSpPr/>
            <p:nvPr/>
          </p:nvGrpSpPr>
          <p:grpSpPr>
            <a:xfrm>
              <a:off x="2940101" y="0"/>
              <a:ext cx="5725933" cy="1201538"/>
              <a:chOff x="0" y="0"/>
              <a:chExt cx="1043427" cy="218954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048F4C75-79EA-88AC-66BF-EB03D0F8894E}"/>
                  </a:ext>
                </a:extLst>
              </p:cNvPr>
              <p:cNvSpPr/>
              <p:nvPr/>
            </p:nvSpPr>
            <p:spPr>
              <a:xfrm>
                <a:off x="0" y="0"/>
                <a:ext cx="1043427" cy="218954"/>
              </a:xfrm>
              <a:custGeom>
                <a:avLst/>
                <a:gdLst/>
                <a:ahLst/>
                <a:cxnLst/>
                <a:rect l="l" t="t" r="r" b="b"/>
                <a:pathLst>
                  <a:path w="1043427" h="218954">
                    <a:moveTo>
                      <a:pt x="0" y="0"/>
                    </a:moveTo>
                    <a:lnTo>
                      <a:pt x="1043427" y="0"/>
                    </a:lnTo>
                    <a:lnTo>
                      <a:pt x="1043427" y="218954"/>
                    </a:lnTo>
                    <a:lnTo>
                      <a:pt x="0" y="218954"/>
                    </a:lnTo>
                    <a:close/>
                  </a:path>
                </a:pathLst>
              </a:custGeom>
              <a:solidFill>
                <a:srgbClr val="D12927"/>
              </a:solidFill>
              <a:ln w="38100" cap="sq">
                <a:solidFill>
                  <a:srgbClr val="DC28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14589FB7-151C-4239-24DB-66F9D9B191F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43427" cy="266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C385B6B5-C9C0-4A0E-B2C1-65A4D654A741}"/>
                </a:ext>
              </a:extLst>
            </p:cNvPr>
            <p:cNvSpPr txBox="1"/>
            <p:nvPr/>
          </p:nvSpPr>
          <p:spPr>
            <a:xfrm>
              <a:off x="574403" y="1500109"/>
              <a:ext cx="10286812" cy="84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1"/>
                </a:lnSpc>
              </a:pPr>
              <a:r>
                <a:rPr lang="en-US" sz="3793" b="1">
                  <a:solidFill>
                    <a:srgbClr val="000E24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КОНЦЕПТУАЛЬНА ЗАПИСКА 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483791A5-CF06-EBD7-3B27-49FE15B0F722}"/>
                </a:ext>
              </a:extLst>
            </p:cNvPr>
            <p:cNvSpPr txBox="1"/>
            <p:nvPr/>
          </p:nvSpPr>
          <p:spPr>
            <a:xfrm>
              <a:off x="3835490" y="155732"/>
              <a:ext cx="3935156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b="1">
                  <a:solidFill>
                    <a:srgbClr val="F5F8FD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ЕТАП № 1</a:t>
              </a: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8A44310A-7C14-2013-D545-DF9082353DE9}"/>
                </a:ext>
              </a:extLst>
            </p:cNvPr>
            <p:cNvSpPr txBox="1"/>
            <p:nvPr/>
          </p:nvSpPr>
          <p:spPr>
            <a:xfrm>
              <a:off x="574403" y="2265857"/>
              <a:ext cx="10489022" cy="441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Подається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короткий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опис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проєкту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та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орієнтовний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бюджет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(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Додаток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А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,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Частина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А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).</a:t>
              </a:r>
            </a:p>
            <a:p>
              <a:pPr algn="ctr">
                <a:lnSpc>
                  <a:spcPts val="3779"/>
                </a:lnSpc>
              </a:pPr>
              <a:endParaRPr lang="en-US" sz="2700" b="1" i="1" dirty="0">
                <a:solidFill>
                  <a:srgbClr val="000E24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endParaRP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Подання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Онлайн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через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u="sng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  <a:hlinkClick r:id="rId5" tooltip="https://submit.link/43D"/>
                </a:rPr>
                <a:t>платформу Submit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.</a:t>
              </a: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Дедлайн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30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вересня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2025, 23:59 (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Київ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).</a:t>
              </a: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Інфосесія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9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вересня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2025, 11:00 (MS Teams).</a:t>
              </a: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Запитання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olha.zabolotko@enabel.be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(09.09.2025)</a:t>
              </a:r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7692769A-6E42-BA89-06A0-2F79BA0D4156}"/>
              </a:ext>
            </a:extLst>
          </p:cNvPr>
          <p:cNvGrpSpPr/>
          <p:nvPr/>
        </p:nvGrpSpPr>
        <p:grpSpPr>
          <a:xfrm>
            <a:off x="9144000" y="2825698"/>
            <a:ext cx="8639490" cy="6010424"/>
            <a:chOff x="0" y="0"/>
            <a:chExt cx="11519320" cy="8013898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E561CED-874B-63A3-EF2E-067A2E577470}"/>
                </a:ext>
              </a:extLst>
            </p:cNvPr>
            <p:cNvSpPr/>
            <p:nvPr/>
          </p:nvSpPr>
          <p:spPr>
            <a:xfrm>
              <a:off x="0" y="4817287"/>
              <a:ext cx="11519320" cy="3196611"/>
            </a:xfrm>
            <a:custGeom>
              <a:avLst/>
              <a:gdLst/>
              <a:ahLst/>
              <a:cxnLst/>
              <a:rect l="l" t="t" r="r" b="b"/>
              <a:pathLst>
                <a:path w="11519320" h="3196611">
                  <a:moveTo>
                    <a:pt x="0" y="0"/>
                  </a:moveTo>
                  <a:lnTo>
                    <a:pt x="11519320" y="0"/>
                  </a:lnTo>
                  <a:lnTo>
                    <a:pt x="11519320" y="3196611"/>
                  </a:lnTo>
                  <a:lnTo>
                    <a:pt x="0" y="3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UA"/>
            </a:p>
          </p:txBody>
        </p: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388312D7-896A-BDD4-3DF0-69E5EA8BD754}"/>
                </a:ext>
              </a:extLst>
            </p:cNvPr>
            <p:cNvGrpSpPr/>
            <p:nvPr/>
          </p:nvGrpSpPr>
          <p:grpSpPr>
            <a:xfrm>
              <a:off x="457451" y="608648"/>
              <a:ext cx="10691233" cy="6475567"/>
              <a:chOff x="0" y="0"/>
              <a:chExt cx="1948245" cy="1180031"/>
            </a:xfrm>
          </p:grpSpPr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2F8331FB-EE7B-DFF8-EEB5-9F072B6B2EBF}"/>
                  </a:ext>
                </a:extLst>
              </p:cNvPr>
              <p:cNvSpPr/>
              <p:nvPr/>
            </p:nvSpPr>
            <p:spPr>
              <a:xfrm>
                <a:off x="0" y="0"/>
                <a:ext cx="1948245" cy="1180031"/>
              </a:xfrm>
              <a:custGeom>
                <a:avLst/>
                <a:gdLst/>
                <a:ahLst/>
                <a:cxnLst/>
                <a:rect l="l" t="t" r="r" b="b"/>
                <a:pathLst>
                  <a:path w="1948245" h="1180031">
                    <a:moveTo>
                      <a:pt x="0" y="0"/>
                    </a:moveTo>
                    <a:lnTo>
                      <a:pt x="1948245" y="0"/>
                    </a:lnTo>
                    <a:lnTo>
                      <a:pt x="1948245" y="1180031"/>
                    </a:lnTo>
                    <a:lnTo>
                      <a:pt x="0" y="1180031"/>
                    </a:lnTo>
                    <a:close/>
                  </a:path>
                </a:pathLst>
              </a:custGeom>
              <a:solidFill>
                <a:srgbClr val="FDC602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4" name="TextBox 22">
                <a:extLst>
                  <a:ext uri="{FF2B5EF4-FFF2-40B4-BE49-F238E27FC236}">
                    <a16:creationId xmlns:a16="http://schemas.microsoft.com/office/drawing/2014/main" id="{6E5C70B8-7DEA-8535-1D02-8C1EC904B70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48245" cy="12276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1DB40B13-9061-6198-5226-F5D4B66597D5}"/>
                </a:ext>
              </a:extLst>
            </p:cNvPr>
            <p:cNvGrpSpPr/>
            <p:nvPr/>
          </p:nvGrpSpPr>
          <p:grpSpPr>
            <a:xfrm>
              <a:off x="2940101" y="0"/>
              <a:ext cx="5725933" cy="1201538"/>
              <a:chOff x="0" y="0"/>
              <a:chExt cx="1043427" cy="218954"/>
            </a:xfrm>
          </p:grpSpPr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B1C66F85-D457-F885-8566-F9B4A59C5A5B}"/>
                  </a:ext>
                </a:extLst>
              </p:cNvPr>
              <p:cNvSpPr/>
              <p:nvPr/>
            </p:nvSpPr>
            <p:spPr>
              <a:xfrm>
                <a:off x="0" y="0"/>
                <a:ext cx="1043427" cy="218954"/>
              </a:xfrm>
              <a:custGeom>
                <a:avLst/>
                <a:gdLst/>
                <a:ahLst/>
                <a:cxnLst/>
                <a:rect l="l" t="t" r="r" b="b"/>
                <a:pathLst>
                  <a:path w="1043427" h="218954">
                    <a:moveTo>
                      <a:pt x="0" y="0"/>
                    </a:moveTo>
                    <a:lnTo>
                      <a:pt x="1043427" y="0"/>
                    </a:lnTo>
                    <a:lnTo>
                      <a:pt x="1043427" y="218954"/>
                    </a:lnTo>
                    <a:lnTo>
                      <a:pt x="0" y="218954"/>
                    </a:lnTo>
                    <a:close/>
                  </a:path>
                </a:pathLst>
              </a:custGeom>
              <a:solidFill>
                <a:srgbClr val="D12927"/>
              </a:solidFill>
              <a:ln w="38100" cap="sq">
                <a:solidFill>
                  <a:srgbClr val="DC281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2" name="TextBox 25">
                <a:extLst>
                  <a:ext uri="{FF2B5EF4-FFF2-40B4-BE49-F238E27FC236}">
                    <a16:creationId xmlns:a16="http://schemas.microsoft.com/office/drawing/2014/main" id="{7FEA8410-F537-F16D-4852-D47DDCDCA0A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43427" cy="266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0BC94DCF-C9C7-A037-99AA-B846D7E1D0AF}"/>
                </a:ext>
              </a:extLst>
            </p:cNvPr>
            <p:cNvSpPr txBox="1"/>
            <p:nvPr/>
          </p:nvSpPr>
          <p:spPr>
            <a:xfrm>
              <a:off x="574403" y="1500109"/>
              <a:ext cx="10286812" cy="836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1"/>
                </a:lnSpc>
              </a:pPr>
              <a:r>
                <a:rPr lang="en-US" sz="3793" b="1">
                  <a:solidFill>
                    <a:srgbClr val="000E24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ПОВНА ПРОЄКТНА ЗАЯВКА</a:t>
              </a:r>
            </a:p>
          </p:txBody>
        </p:sp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6D4451F4-598E-193C-45BC-36A585D23592}"/>
                </a:ext>
              </a:extLst>
            </p:cNvPr>
            <p:cNvSpPr txBox="1"/>
            <p:nvPr/>
          </p:nvSpPr>
          <p:spPr>
            <a:xfrm>
              <a:off x="3835490" y="155732"/>
              <a:ext cx="3935156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b="1">
                  <a:solidFill>
                    <a:srgbClr val="F5F8FD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ЕТАП № 2</a:t>
              </a: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73936A0D-7373-2BAA-BA9B-C791B7884D52}"/>
                </a:ext>
              </a:extLst>
            </p:cNvPr>
            <p:cNvSpPr txBox="1"/>
            <p:nvPr/>
          </p:nvSpPr>
          <p:spPr>
            <a:xfrm>
              <a:off x="515149" y="2583357"/>
              <a:ext cx="10489023" cy="4517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Подається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лише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відібраними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кандидатами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.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Включає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детальну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пропозицію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,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бюджет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та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логічну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 </a:t>
              </a:r>
              <a:r>
                <a:rPr lang="en-US" sz="2700" b="1" i="1" dirty="0" err="1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матрицю</a:t>
              </a:r>
              <a:r>
                <a:rPr lang="en-US" sz="2700" b="1" i="1" dirty="0">
                  <a:solidFill>
                    <a:srgbClr val="000E24"/>
                  </a:solidFill>
                  <a:latin typeface="Cormorant Garamond Bold Italics"/>
                  <a:ea typeface="Cormorant Garamond Bold Italics"/>
                  <a:cs typeface="Cormorant Garamond Bold Italics"/>
                  <a:sym typeface="Cormorant Garamond Bold Italics"/>
                </a:rPr>
                <a:t>.</a:t>
              </a:r>
            </a:p>
            <a:p>
              <a:pPr algn="ctr">
                <a:lnSpc>
                  <a:spcPts val="3779"/>
                </a:lnSpc>
              </a:pPr>
              <a:endParaRPr lang="en-US" sz="2700" b="1" i="1" dirty="0">
                <a:solidFill>
                  <a:srgbClr val="000E24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endParaRP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Подання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Онлайн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через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u="sng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  <a:hlinkClick r:id="rId5" tooltip="https://submit.link/43D"/>
                </a:rPr>
                <a:t>платформу Submit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.</a:t>
              </a: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Дедлайн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Повідомляється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після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Етапу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1 (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орієнтовно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29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жовтня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2025).</a:t>
              </a:r>
            </a:p>
            <a:p>
              <a:pPr marL="582930" lvl="1" indent="-291465" algn="just">
                <a:lnSpc>
                  <a:spcPts val="3779"/>
                </a:lnSpc>
                <a:buFont typeface="Arial"/>
                <a:buChar char="•"/>
              </a:pP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Запитання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: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Подаються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за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21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день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до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</a:t>
              </a:r>
              <a:r>
                <a:rPr lang="en-US" sz="2700" dirty="0" err="1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дедлайну</a:t>
              </a:r>
              <a:r>
                <a:rPr lang="en-US" sz="2700" dirty="0">
                  <a:solidFill>
                    <a:srgbClr val="000E24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418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ntract_document" ma:contentTypeID="0x0101002C34C447E6454A40A553EE97A6C4718600A418D12E6E36A64E9F774715E5D6A491" ma:contentTypeVersion="23" ma:contentTypeDescription="" ma:contentTypeScope="" ma:versionID="70a0598fc23ae87f11e6865eb96040c5">
  <xsd:schema xmlns:xsd="http://www.w3.org/2001/XMLSchema" xmlns:xs="http://www.w3.org/2001/XMLSchema" xmlns:p="http://schemas.microsoft.com/office/2006/metadata/properties" xmlns:ns1="http://schemas.microsoft.com/sharepoint/v3" xmlns:ns2="14a9c00f-d9e3-4eb9-aad3-f69239d17d9c" xmlns:ns3="cdc023c8-7b34-4b3d-a645-39b6beed55be" xmlns:ns4="96fff1cf-56a1-468e-a250-80fb996b62cb" xmlns:ns5="508ba6eb-9e09-4fd5-92f2-2d9921329f2d" targetNamespace="http://schemas.microsoft.com/office/2006/metadata/properties" ma:root="true" ma:fieldsID="b1749bd68543f4c32c7bc3b7d640f9f0" ns1:_="" ns2:_="" ns3:_="" ns4:_="" ns5:_="">
    <xsd:import namespace="http://schemas.microsoft.com/sharepoint/v3"/>
    <xsd:import namespace="14a9c00f-d9e3-4eb9-aad3-f69239d17d9c"/>
    <xsd:import namespace="cdc023c8-7b34-4b3d-a645-39b6beed55be"/>
    <xsd:import namespace="96fff1cf-56a1-468e-a250-80fb996b62cb"/>
    <xsd:import namespace="508ba6eb-9e09-4fd5-92f2-2d9921329f2d"/>
    <xsd:element name="properties">
      <xsd:complexType>
        <xsd:sequence>
          <xsd:element name="documentManagement">
            <xsd:complexType>
              <xsd:all>
                <xsd:element ref="ns2:o99d250c03344da181939f0145dbc023" minOccurs="0"/>
                <xsd:element ref="ns3:TaxCatchAll" minOccurs="0"/>
                <xsd:element ref="ns4:TaxCatchAllLabel" minOccurs="0"/>
                <xsd:element ref="ns2:kecc0e8a0a3349c79c5d1d6e51bea7c3" minOccurs="0"/>
                <xsd:element ref="ns2:j50cb40f2a0941d2947e6bcbd5d19dce" minOccurs="0"/>
                <xsd:element ref="ns2:jcd7455606374210a964e5d7a999097a" minOccurs="0"/>
                <xsd:element ref="ns2:l9d65098618b4a8fbbe87718e7187e6b" minOccurs="0"/>
                <xsd:element ref="ns2:e2b781e9cad840cd89b90f5a7e989839" minOccurs="0"/>
                <xsd:element ref="ns5:_dlc_DocIdPersistId" minOccurs="0"/>
                <xsd:element ref="ns5:_dlc_DocId" minOccurs="0"/>
                <xsd:element ref="ns5:_dlc_DocIdUrl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9c00f-d9e3-4eb9-aad3-f69239d17d9c" elementFormDefault="qualified">
    <xsd:import namespace="http://schemas.microsoft.com/office/2006/documentManagement/types"/>
    <xsd:import namespace="http://schemas.microsoft.com/office/infopath/2007/PartnerControls"/>
    <xsd:element name="o99d250c03344da181939f0145dbc023" ma:index="8" nillable="true" ma:taxonomy="true" ma:internalName="o99d250c03344da181939f0145dbc023" ma:taxonomyFieldName="Document_Language" ma:displayName="Document_Language" ma:readOnly="false" ma:default="12;#EN|eb0f068f-7d92-44c4-a2e1-052290512cff" ma:fieldId="{899d250c-0334-4da1-8193-9f0145dbc023}" ma:sspId="60552f54-6c29-411d-8801-9a0c08c1a1a0" ma:termSetId="df09f262-5bd0-48f7-8ff9-66e612052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ecc0e8a0a3349c79c5d1d6e51bea7c3" ma:index="12" nillable="true" ma:taxonomy="true" ma:internalName="kecc0e8a0a3349c79c5d1d6e51bea7c3" ma:taxonomyFieldName="Document_Status" ma:displayName="Document_Status" ma:readOnly="false" ma:default="" ma:fieldId="{4ecc0e8a-0a33-49c7-9c5d-1d6e51bea7c3}" ma:sspId="60552f54-6c29-411d-8801-9a0c08c1a1a0" ma:termSetId="44d061db-62b2-4b12-a4d8-975f9639cb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50cb40f2a0941d2947e6bcbd5d19dce" ma:index="14" nillable="true" ma:taxonomy="true" ma:internalName="j50cb40f2a0941d2947e6bcbd5d19dce" ma:taxonomyFieldName="Document_Type" ma:displayName="Document_Type" ma:readOnly="false" ma:default="" ma:fieldId="{350cb40f-2a09-41d2-947e-6bcbd5d19dce}" ma:sspId="60552f54-6c29-411d-8801-9a0c08c1a1a0" ma:termSetId="33f81917-df70-4c8b-9cac-ffa47dc2aa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d7455606374210a964e5d7a999097a" ma:index="16" nillable="true" ma:taxonomy="true" ma:internalName="jcd7455606374210a964e5d7a999097a" ma:taxonomyFieldName="Country" ma:displayName="Country" ma:readOnly="false" ma:default="1;#UKR|7def722a-1665-457a-9449-ba768f8840c2" ma:fieldId="{3cd74556-0637-4210-a964-e5d7a999097a}" ma:sspId="60552f54-6c29-411d-8801-9a0c08c1a1a0" ma:termSetId="a5b2ccc0-0626-4c6c-a942-5ad76bcb68f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9d65098618b4a8fbbe87718e7187e6b" ma:index="18" nillable="true" ma:taxonomy="true" ma:internalName="l9d65098618b4a8fbbe87718e7187e6b" ma:taxonomyFieldName="Contract_reference" ma:displayName="Contract_reference" ma:readOnly="false" ma:default="" ma:fieldId="{59d65098-618b-4a8f-bbe8-7718e7187e6b}" ma:sspId="60552f54-6c29-411d-8801-9a0c08c1a1a0" ma:termSetId="6b2ff0ad-1426-4170-972c-650f8b36e8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2b781e9cad840cd89b90f5a7e989839" ma:index="20" nillable="true" ma:taxonomy="true" ma:internalName="e2b781e9cad840cd89b90f5a7e989839" ma:taxonomyFieldName="Project_code" ma:displayName="Project_code" ma:readOnly="false" ma:default="" ma:fieldId="{e2b781e9-cad8-40cd-89b9-0f5a7e989839}" ma:sspId="60552f54-6c29-411d-8801-9a0c08c1a1a0" ma:termSetId="8587b757-e1df-402e-8661-395e63ee946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023c8-7b34-4b3d-a645-39b6beed55b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ee7a6f7a-ea42-4b0d-a232-12d364487828}" ma:internalName="TaxCatchAll" ma:showField="CatchAllData" ma:web="cdc023c8-7b34-4b3d-a645-39b6beed55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ff1cf-56a1-468e-a250-80fb996b62cb" elementFormDefault="qualified">
    <xsd:import namespace="http://schemas.microsoft.com/office/2006/documentManagement/types"/>
    <xsd:import namespace="http://schemas.microsoft.com/office/infopath/2007/PartnerControls"/>
    <xsd:element name="TaxCatchAllLabel" ma:index="10" nillable="true" ma:displayName="Taxonomy Catch All Column1" ma:hidden="true" ma:list="{ee7a6f7a-ea42-4b0d-a232-12d364487828}" ma:internalName="TaxCatchAllLabel" ma:readOnly="true" ma:showField="CatchAllDataLabel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ba6eb-9e09-4fd5-92f2-2d9921329f2d" elementFormDefault="qualified">
    <xsd:import namespace="http://schemas.microsoft.com/office/2006/documentManagement/types"/>
    <xsd:import namespace="http://schemas.microsoft.com/office/infopath/2007/PartnerControls"/>
    <xsd:element name="_dlc_DocIdPersistId" ma:index="22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_dlc_DocId" ma:index="2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c023c8-7b34-4b3d-a645-39b6beed55be">
      <Value>12</Value>
      <Value>158</Value>
      <Value>32</Value>
      <Value>1</Value>
    </TaxCatchAll>
    <_ip_UnifiedCompliancePolicyUIAction xmlns="http://schemas.microsoft.com/sharepoint/v3" xsi:nil="true"/>
    <o99d250c03344da181939f0145dbc023 xmlns="14a9c00f-d9e3-4eb9-aad3-f69239d17d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eb0f068f-7d92-44c4-a2e1-052290512cff</TermId>
        </TermInfo>
      </Terms>
    </o99d250c03344da181939f0145dbc023>
    <e2b781e9cad840cd89b90f5a7e989839 xmlns="14a9c00f-d9e3-4eb9-aad3-f69239d17d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UKR24001</TermName>
          <TermId xmlns="http://schemas.microsoft.com/office/infopath/2007/PartnerControls">35ff42be-5d83-40a5-90aa-02075e4babe4</TermId>
        </TermInfo>
      </Terms>
    </e2b781e9cad840cd89b90f5a7e989839>
    <jcd7455606374210a964e5d7a999097a xmlns="14a9c00f-d9e3-4eb9-aad3-f69239d17d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UKR</TermName>
          <TermId xmlns="http://schemas.microsoft.com/office/infopath/2007/PartnerControls">7def722a-1665-457a-9449-ba768f8840c2</TermId>
        </TermInfo>
      </Terms>
    </jcd7455606374210a964e5d7a999097a>
    <_ip_UnifiedCompliancePolicyProperties xmlns="http://schemas.microsoft.com/sharepoint/v3" xsi:nil="true"/>
    <j50cb40f2a0941d2947e6bcbd5d19dce xmlns="14a9c00f-d9e3-4eb9-aad3-f69239d17d9c">
      <Terms xmlns="http://schemas.microsoft.com/office/infopath/2007/PartnerControls"/>
    </j50cb40f2a0941d2947e6bcbd5d19dce>
    <kecc0e8a0a3349c79c5d1d6e51bea7c3 xmlns="14a9c00f-d9e3-4eb9-aad3-f69239d17d9c">
      <Terms xmlns="http://schemas.microsoft.com/office/infopath/2007/PartnerControls"/>
    </kecc0e8a0a3349c79c5d1d6e51bea7c3>
    <l9d65098618b4a8fbbe87718e7187e6b xmlns="14a9c00f-d9e3-4eb9-aad3-f69239d17d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UKR24001-10067</TermName>
          <TermId xmlns="http://schemas.microsoft.com/office/infopath/2007/PartnerControls">a1d6492e-4df7-4a39-8654-6e2db7936d24</TermId>
        </TermInfo>
      </Terms>
    </l9d65098618b4a8fbbe87718e7187e6b>
    <_dlc_DocId xmlns="508ba6eb-9e09-4fd5-92f2-2d9921329f2d">UKRENABEL-897847285-30837</_dlc_DocId>
    <_dlc_DocIdUrl xmlns="508ba6eb-9e09-4fd5-92f2-2d9921329f2d">
      <Url>https://enabelbe.sharepoint.com/sites/UKR/_layouts/15/DocIdRedir.aspx?ID=UKRENABEL-897847285-30837</Url>
      <Description>UKRENABEL-897847285-30837</Description>
    </_dlc_DocIdUrl>
  </documentManagement>
</p:properties>
</file>

<file path=customXml/itemProps1.xml><?xml version="1.0" encoding="utf-8"?>
<ds:datastoreItem xmlns:ds="http://schemas.openxmlformats.org/officeDocument/2006/customXml" ds:itemID="{35618D04-0828-41DD-8296-9CDED30838DA}"/>
</file>

<file path=customXml/itemProps2.xml><?xml version="1.0" encoding="utf-8"?>
<ds:datastoreItem xmlns:ds="http://schemas.openxmlformats.org/officeDocument/2006/customXml" ds:itemID="{3818A674-F9ED-40B6-A6F3-6D2954C8E6FB}"/>
</file>

<file path=customXml/itemProps3.xml><?xml version="1.0" encoding="utf-8"?>
<ds:datastoreItem xmlns:ds="http://schemas.openxmlformats.org/officeDocument/2006/customXml" ds:itemID="{09416751-5BED-430C-AEBA-C644407C5162}"/>
</file>

<file path=customXml/itemProps4.xml><?xml version="1.0" encoding="utf-8"?>
<ds:datastoreItem xmlns:ds="http://schemas.openxmlformats.org/officeDocument/2006/customXml" ds:itemID="{28EB9DF7-A05C-4114-8612-AE56F2424BD1}"/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1204</Words>
  <Application>Microsoft Office PowerPoint</Application>
  <PresentationFormat>Custom</PresentationFormat>
  <Paragraphs>134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Lora Bold</vt:lpstr>
      <vt:lpstr>Calibri</vt:lpstr>
      <vt:lpstr>Cormorant Garamond Bold Italics</vt:lpstr>
      <vt:lpstr>Intro</vt:lpstr>
      <vt:lpstr>Arial</vt:lpstr>
      <vt:lpstr>Cormorant Garamond Bold</vt:lpstr>
      <vt:lpstr>Cormorant Garamond Italics</vt:lpstr>
      <vt:lpstr>Aptos</vt:lpstr>
      <vt:lpstr>Cormorant 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Enabel_Ольга</dc:title>
  <cp:lastModifiedBy>ZABOLOTKO, Olha</cp:lastModifiedBy>
  <cp:revision>13</cp:revision>
  <dcterms:created xsi:type="dcterms:W3CDTF">2006-08-16T00:00:00Z</dcterms:created>
  <dcterms:modified xsi:type="dcterms:W3CDTF">2025-09-08T13:14:07Z</dcterms:modified>
  <dc:identifier>DAGxXYHx9n4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0x0101002C34C447E6454A40A553EE97A6C4718600A418D12E6E36A64E9F774715E5D6A491</vt:lpwstr>
  </property>
  <property fmtid="{D5CDD505-2E9C-101B-9397-08002B2CF9AE}" pid="3" name="Document_Language">
    <vt:lpwstr>12</vt:lpwstr>
  </property>
  <property fmtid="{D5CDD505-2E9C-101B-9397-08002B2CF9AE}" pid="4" name="Country">
    <vt:lpwstr>1;#UKR|7def722a-1665-457a-9449-ba768f8840c2</vt:lpwstr>
  </property>
  <property fmtid="{D5CDD505-2E9C-101B-9397-08002B2CF9AE}" pid="5" name="Contract_reference">
    <vt:lpwstr>158</vt:lpwstr>
  </property>
  <property fmtid="{D5CDD505-2E9C-101B-9397-08002B2CF9AE}" pid="6" name="Project_code">
    <vt:lpwstr>32</vt:lpwstr>
  </property>
  <property fmtid="{D5CDD505-2E9C-101B-9397-08002B2CF9AE}" pid="7" name="_dlc_DocIdItemGuid">
    <vt:lpwstr>db04dc13-d4a8-4428-a254-2fcbfa9c9666</vt:lpwstr>
  </property>
  <property fmtid="{D5CDD505-2E9C-101B-9397-08002B2CF9AE}" pid="8" name="MediaServiceImageTags">
    <vt:lpwstr/>
  </property>
  <property fmtid="{D5CDD505-2E9C-101B-9397-08002B2CF9AE}" pid="9" name="lcf76f155ced4ddcb4097134ff3c332f">
    <vt:lpwstr/>
  </property>
  <property fmtid="{D5CDD505-2E9C-101B-9397-08002B2CF9AE}" pid="10" name="Document_Type">
    <vt:lpwstr/>
  </property>
  <property fmtid="{D5CDD505-2E9C-101B-9397-08002B2CF9AE}" pid="11" name="Document_Status">
    <vt:lpwstr/>
  </property>
</Properties>
</file>