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5"/>
  </p:sldMasterIdLst>
  <p:notesMasterIdLst>
    <p:notesMasterId r:id="rId67"/>
  </p:notesMasterIdLst>
  <p:handoutMasterIdLst>
    <p:handoutMasterId r:id="rId68"/>
  </p:handoutMasterIdLst>
  <p:sldIdLst>
    <p:sldId id="2995" r:id="rId6"/>
    <p:sldId id="257" r:id="rId7"/>
    <p:sldId id="3126" r:id="rId8"/>
    <p:sldId id="3122" r:id="rId9"/>
    <p:sldId id="3120" r:id="rId10"/>
    <p:sldId id="348" r:id="rId11"/>
    <p:sldId id="3121" r:id="rId12"/>
    <p:sldId id="3170" r:id="rId13"/>
    <p:sldId id="305" r:id="rId14"/>
    <p:sldId id="3171" r:id="rId15"/>
    <p:sldId id="307" r:id="rId16"/>
    <p:sldId id="3161" r:id="rId17"/>
    <p:sldId id="309" r:id="rId18"/>
    <p:sldId id="310" r:id="rId19"/>
    <p:sldId id="311" r:id="rId20"/>
    <p:sldId id="313" r:id="rId21"/>
    <p:sldId id="312" r:id="rId22"/>
    <p:sldId id="317" r:id="rId23"/>
    <p:sldId id="318" r:id="rId24"/>
    <p:sldId id="3142" r:id="rId25"/>
    <p:sldId id="319" r:id="rId26"/>
    <p:sldId id="321" r:id="rId27"/>
    <p:sldId id="3005" r:id="rId28"/>
    <p:sldId id="3172" r:id="rId29"/>
    <p:sldId id="3173" r:id="rId30"/>
    <p:sldId id="320" r:id="rId31"/>
    <p:sldId id="3162" r:id="rId32"/>
    <p:sldId id="325" r:id="rId33"/>
    <p:sldId id="3174" r:id="rId34"/>
    <p:sldId id="3163" r:id="rId35"/>
    <p:sldId id="3175" r:id="rId36"/>
    <p:sldId id="326" r:id="rId37"/>
    <p:sldId id="3176" r:id="rId38"/>
    <p:sldId id="3177" r:id="rId39"/>
    <p:sldId id="3166" r:id="rId40"/>
    <p:sldId id="3178" r:id="rId41"/>
    <p:sldId id="3179" r:id="rId42"/>
    <p:sldId id="3169" r:id="rId43"/>
    <p:sldId id="3136" r:id="rId44"/>
    <p:sldId id="327" r:id="rId45"/>
    <p:sldId id="3140" r:id="rId46"/>
    <p:sldId id="3150" r:id="rId47"/>
    <p:sldId id="3154" r:id="rId48"/>
    <p:sldId id="3155" r:id="rId49"/>
    <p:sldId id="3156" r:id="rId50"/>
    <p:sldId id="3000" r:id="rId51"/>
    <p:sldId id="3037" r:id="rId52"/>
    <p:sldId id="3039" r:id="rId53"/>
    <p:sldId id="3181" r:id="rId54"/>
    <p:sldId id="3002" r:id="rId55"/>
    <p:sldId id="3003" r:id="rId56"/>
    <p:sldId id="358" r:id="rId57"/>
    <p:sldId id="345" r:id="rId58"/>
    <p:sldId id="330" r:id="rId59"/>
    <p:sldId id="3144" r:id="rId60"/>
    <p:sldId id="331" r:id="rId61"/>
    <p:sldId id="3143" r:id="rId62"/>
    <p:sldId id="333" r:id="rId63"/>
    <p:sldId id="332" r:id="rId64"/>
    <p:sldId id="334" r:id="rId65"/>
    <p:sldId id="352" r:id="rId66"/>
  </p:sldIdLst>
  <p:sldSz cx="12192000" cy="6858000"/>
  <p:notesSz cx="9296400" cy="7010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EMANS, Bart" initials="HB" lastIdx="2" clrIdx="0"/>
  <p:cmAuthor id="2" name="TAMINAU, Laura" initials="TL" lastIdx="47" clrIdx="1"/>
  <p:cmAuthor id="3" name="WABWIRE, Godfrey bazira" initials="WGb" lastIdx="2" clrIdx="2"/>
  <p:cmAuthor id="4" name="Laura TAMINAU" initials="LT" lastIdx="1" clrIdx="3"/>
  <p:cmAuthor id="5" name="RUTARO, Gershom" initials="RG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756"/>
    <a:srgbClr val="7B7B7A"/>
    <a:srgbClr val="F38D6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357A31-665B-48E5-8CA3-226337B57428}" type="datetimeFigureOut">
              <a:rPr lang="fr-BE" smtClean="0"/>
              <a:t>13-12-24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"/>
          </p:nvPr>
        </p:nvSpPr>
        <p:spPr>
          <a:xfrm>
            <a:off x="1404790" y="6453026"/>
            <a:ext cx="6842150" cy="35173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3177" tIns="46589" rIns="93177" bIns="46589" rtlCol="0" anchor="b"/>
          <a:lstStyle>
            <a:lvl1pPr algn="l">
              <a:defRPr sz="900"/>
            </a:lvl1pPr>
          </a:lstStyle>
          <a:p>
            <a:r>
              <a:rPr lang="en-US"/>
              <a:t>Enabel • Belgian Development Agency • Public-law company with social purposes</a:t>
            </a:r>
            <a:endParaRPr lang="fr-BE"/>
          </a:p>
          <a:p>
            <a:r>
              <a:rPr lang="fr-BE"/>
              <a:t>Rue Haute 147 • 1000 Brussels • T. +32 (0)2 505 37 00 • enabel.be</a:t>
            </a:r>
          </a:p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3"/>
          </p:nvPr>
        </p:nvSpPr>
        <p:spPr>
          <a:xfrm>
            <a:off x="8395682" y="6443678"/>
            <a:ext cx="650663" cy="34584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4C261D-1966-411E-9C31-72BA4F47BB7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AF85CD-E54C-4546-BEBC-781C2DB58300}" type="datetimeFigureOut">
              <a:rPr lang="fr-BE" smtClean="0"/>
              <a:t>13-12-24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404790" y="6658664"/>
            <a:ext cx="684215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900"/>
            </a:lvl1pPr>
          </a:lstStyle>
          <a:p>
            <a:r>
              <a:rPr lang="en-US"/>
              <a:t>Enabel • Belgian Development Agency • Public-law company with social purposes</a:t>
            </a:r>
            <a:endParaRPr lang="fr-BE"/>
          </a:p>
          <a:p>
            <a:r>
              <a:rPr lang="fr-BE"/>
              <a:t>Rue Haute 147 • 1000 Brussels • T. +32 (0)2 505 37 00 • enabel.be</a:t>
            </a:r>
          </a:p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8643585" y="6533693"/>
            <a:ext cx="650663" cy="34584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4C261D-1966-411E-9C31-72BA4F47BB72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C261D-1966-411E-9C31-72BA4F47BB72}" type="slidenum">
              <a:rPr lang="fr-BE" smtClean="0"/>
              <a:t>60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couvertur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95565" y="1887794"/>
            <a:ext cx="6616513" cy="1651666"/>
          </a:xfrm>
        </p:spPr>
        <p:txBody>
          <a:bodyPr anchor="b">
            <a:normAutofit/>
          </a:bodyPr>
          <a:lstStyle>
            <a:lvl1pPr marL="92075" indent="0" algn="l">
              <a:defRPr sz="4400">
                <a:solidFill>
                  <a:srgbClr val="D81A1A"/>
                </a:solidFill>
              </a:defRPr>
            </a:lvl1pPr>
          </a:lstStyle>
          <a:p>
            <a:r>
              <a:rPr lang="fr-FR"/>
              <a:t>Click to edit the title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95565" y="3670864"/>
            <a:ext cx="6616513" cy="1166607"/>
          </a:xfrm>
        </p:spPr>
        <p:txBody>
          <a:bodyPr>
            <a:normAutofit/>
          </a:bodyPr>
          <a:lstStyle>
            <a:lvl1pPr marL="92075" indent="0" algn="l">
              <a:buNone/>
              <a:defRPr sz="2400">
                <a:solidFill>
                  <a:srgbClr val="5857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Click to edit the subtitle</a:t>
            </a:r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pu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9302" y="345461"/>
            <a:ext cx="8637789" cy="1325563"/>
          </a:xfrm>
        </p:spPr>
        <p:txBody>
          <a:bodyPr/>
          <a:lstStyle/>
          <a:p>
            <a:r>
              <a:rPr lang="fr-FR"/>
              <a:t>Change title style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799302" y="1825625"/>
            <a:ext cx="8637789" cy="4351338"/>
          </a:xfrm>
        </p:spPr>
        <p:txBody>
          <a:bodyPr/>
          <a:lstStyle>
            <a:lvl1pPr marL="268605" indent="-268605">
              <a:defRPr/>
            </a:lvl1pPr>
            <a:lvl2pPr marL="628650" indent="-171450">
              <a:tabLst>
                <a:tab pos="360045" algn="l"/>
              </a:tabLst>
              <a:defRPr/>
            </a:lvl2pPr>
            <a:lvl3pPr marL="1081405" indent="-167005">
              <a:tabLst>
                <a:tab pos="360045" algn="l"/>
              </a:tabLst>
              <a:defRPr/>
            </a:lvl3pPr>
            <a:lvl4pPr marL="1524000" indent="-152400">
              <a:tabLst>
                <a:tab pos="360045" algn="l"/>
              </a:tabLst>
              <a:defRPr/>
            </a:lvl4pPr>
            <a:lvl5pPr marL="1976755" indent="-147955">
              <a:tabLst>
                <a:tab pos="360045" algn="l"/>
              </a:tabLst>
              <a:defRPr/>
            </a:lvl5pPr>
          </a:lstStyle>
          <a:p>
            <a:pPr lvl="0"/>
            <a:r>
              <a:rPr lang="fr-FR"/>
              <a:t>Change master text style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799302" y="1825625"/>
            <a:ext cx="4220498" cy="4351338"/>
          </a:xfrm>
        </p:spPr>
        <p:txBody>
          <a:bodyPr/>
          <a:lstStyle>
            <a:lvl1pPr marL="268605" marR="0" indent="-26860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1A1C"/>
              </a:buClr>
              <a:buSzTx/>
              <a:buFont typeface="Arial" panose="020B0604020202020204" pitchFamily="34" charset="0"/>
              <a:buChar char="•"/>
              <a:defRPr/>
            </a:lvl1pPr>
            <a:lvl2pPr marL="628650" indent="-171450">
              <a:defRPr/>
            </a:lvl2pPr>
            <a:lvl3pPr marL="1081405" indent="-167005">
              <a:defRPr/>
            </a:lvl3pPr>
            <a:lvl4pPr marL="1431925" indent="-60325">
              <a:defRPr/>
            </a:lvl4pPr>
            <a:lvl5pPr marL="1976755" indent="-147955">
              <a:defRPr/>
            </a:lvl5pPr>
          </a:lstStyle>
          <a:p>
            <a:pPr marL="268605" marR="0" lvl="0" indent="-26860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1A1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fr-FR"/>
              <a:t>Change master text style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264891" cy="4351338"/>
          </a:xfrm>
        </p:spPr>
        <p:txBody>
          <a:bodyPr/>
          <a:lstStyle>
            <a:lvl1pPr marL="268605" marR="0" indent="-26860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1A1C"/>
              </a:buClr>
              <a:buSzTx/>
              <a:buFont typeface="Arial" panose="020B0604020202020204" pitchFamily="34" charset="0"/>
              <a:buChar char="•"/>
              <a:defRPr/>
            </a:lvl1pPr>
            <a:lvl2pPr marL="628650" indent="-171450">
              <a:defRPr/>
            </a:lvl2pPr>
            <a:lvl3pPr marL="1081405" indent="-167005">
              <a:defRPr/>
            </a:lvl3pPr>
            <a:lvl4pPr marL="1524000" indent="-152400">
              <a:defRPr/>
            </a:lvl4pPr>
            <a:lvl5pPr marL="1976755" indent="-147955">
              <a:defRPr/>
            </a:lvl5pPr>
          </a:lstStyle>
          <a:p>
            <a:pPr marL="268605" marR="0" lvl="0" indent="-26860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1A1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fr-FR"/>
              <a:t>Change master text style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  <a:endParaRPr lang="fr-BE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1799302" y="345461"/>
            <a:ext cx="8637789" cy="1325563"/>
          </a:xfrm>
        </p:spPr>
        <p:txBody>
          <a:bodyPr/>
          <a:lstStyle/>
          <a:p>
            <a:r>
              <a:rPr lang="fr-FR"/>
              <a:t>Change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1799302" y="345461"/>
            <a:ext cx="8637789" cy="1325563"/>
          </a:xfrm>
        </p:spPr>
        <p:txBody>
          <a:bodyPr/>
          <a:lstStyle/>
          <a:p>
            <a:r>
              <a:rPr lang="fr-FR"/>
              <a:t>Change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 hasCustomPrompt="1"/>
          </p:nvPr>
        </p:nvSpPr>
        <p:spPr>
          <a:xfrm>
            <a:off x="1764144" y="2057400"/>
            <a:ext cx="4331853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Click on the icon to insert an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5998" y="2057400"/>
            <a:ext cx="433185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Change master text style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1799302" y="345461"/>
            <a:ext cx="8637789" cy="1325563"/>
          </a:xfrm>
        </p:spPr>
        <p:txBody>
          <a:bodyPr/>
          <a:lstStyle/>
          <a:p>
            <a:r>
              <a:rPr lang="fr-FR"/>
              <a:t>Change title style</a:t>
            </a:r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Change title style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Change master text style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5389CC9-17CE-4DF9-8474-521CFDDE49E8}" type="datetimeFigureOut">
              <a:rPr lang="fr-BE" smtClean="0"/>
              <a:t>13-12-24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8C414BF-7573-4B63-9595-FD7681D99699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81A1A"/>
          </a:solidFill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rgbClr val="D81A1C"/>
        </a:buClr>
        <a:buFont typeface="Arial" panose="020B0604020202020204" pitchFamily="34" charset="0"/>
        <a:buChar char="•"/>
        <a:defRPr sz="2800" kern="1200">
          <a:solidFill>
            <a:srgbClr val="5857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857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rgbClr val="5857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5857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abel.be/grant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abel.be/grants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submit.link/37h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submit.link/2Om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243" y="2093976"/>
            <a:ext cx="7088460" cy="2878860"/>
          </a:xfrm>
        </p:spPr>
        <p:txBody>
          <a:bodyPr>
            <a:noAutofit/>
          </a:bodyPr>
          <a:lstStyle/>
          <a:p>
            <a:r>
              <a:rPr lang="nl-BE" b="1" dirty="0">
                <a:solidFill>
                  <a:srgbClr val="C00000"/>
                </a:solidFill>
              </a:rPr>
              <a:t>Call For Proposals</a:t>
            </a:r>
            <a:br>
              <a:rPr lang="nl-BE" b="1" dirty="0">
                <a:solidFill>
                  <a:srgbClr val="C00000"/>
                </a:solidFill>
              </a:rPr>
            </a:br>
            <a:br>
              <a:rPr lang="nl-BE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INCUBATION AND ACCELERATION SUPPORT FOR GREEN BUSINESS GROWTH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243" y="5047380"/>
            <a:ext cx="6616513" cy="1166607"/>
          </a:xfrm>
        </p:spPr>
        <p:txBody>
          <a:bodyPr>
            <a:normAutofit/>
          </a:bodyPr>
          <a:lstStyle/>
          <a:p>
            <a:r>
              <a:rPr lang="en-US" sz="2800" b="1" dirty="0"/>
              <a:t>Information sessions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7323667" cy="1143000"/>
          </a:xfrm>
        </p:spPr>
        <p:txBody>
          <a:bodyPr>
            <a:normAutofit fontScale="90000"/>
          </a:bodyPr>
          <a:lstStyle/>
          <a:p>
            <a:r>
              <a:rPr lang="fr-BE" b="1" dirty="0">
                <a:solidFill>
                  <a:srgbClr val="C00000"/>
                </a:solidFill>
              </a:rPr>
              <a:t>2. Call Objectives – outputs (</a:t>
            </a:r>
            <a:r>
              <a:rPr lang="fr-BE" b="1" dirty="0" err="1">
                <a:solidFill>
                  <a:srgbClr val="C00000"/>
                </a:solidFill>
              </a:rPr>
              <a:t>overall</a:t>
            </a:r>
            <a:r>
              <a:rPr lang="fr-BE" b="1" dirty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208" y="1571854"/>
            <a:ext cx="9043792" cy="45543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342900" indent="-342900">
              <a:buAutoNum type="arabicPeriod"/>
            </a:pPr>
            <a:r>
              <a:rPr lang="en-US" b="1" i="0" u="none" strike="noStrike" baseline="0" dirty="0">
                <a:solidFill>
                  <a:srgbClr val="000000"/>
                </a:solidFill>
              </a:rPr>
              <a:t>At least 50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early-stage businesses in the CGE are supported to successfully launch their business in the market and </a:t>
            </a:r>
            <a:r>
              <a:rPr lang="en-US" b="0" i="0" u="none" strike="noStrike" baseline="0" dirty="0" err="1">
                <a:solidFill>
                  <a:srgbClr val="000000"/>
                </a:solidFill>
              </a:rPr>
              <a:t>realise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 growth through </a:t>
            </a:r>
            <a:r>
              <a:rPr lang="en-US" b="1" i="0" u="none" strike="noStrike" baseline="0" dirty="0">
                <a:solidFill>
                  <a:srgbClr val="000000"/>
                </a:solidFill>
              </a:rPr>
              <a:t>incubation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 = </a:t>
            </a:r>
            <a:r>
              <a:rPr lang="en-US" b="1" i="0" u="none" strike="noStrike" baseline="0" dirty="0">
                <a:solidFill>
                  <a:srgbClr val="C00000"/>
                </a:solidFill>
              </a:rPr>
              <a:t>lot 1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en-US" b="1" i="0" u="none" strike="noStrike" baseline="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b="1" i="0" u="none" strike="noStrike" baseline="0" dirty="0">
                <a:solidFill>
                  <a:srgbClr val="000000"/>
                </a:solidFill>
              </a:rPr>
              <a:t>At least 20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scale-ups in the GCE are supported to scale their business models through acceleration = </a:t>
            </a:r>
            <a:r>
              <a:rPr lang="en-US" b="1" i="0" u="none" strike="noStrike" baseline="0" dirty="0">
                <a:solidFill>
                  <a:srgbClr val="C00000"/>
                </a:solidFill>
              </a:rPr>
              <a:t>lot 2</a:t>
            </a:r>
          </a:p>
          <a:p>
            <a:pPr marL="342900" indent="-342900">
              <a:buAutoNum type="arabicPeriod"/>
            </a:pPr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342900" indent="-342900">
              <a:buAutoNum type="arabicPeriod"/>
            </a:pPr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3100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8085825" cy="1143000"/>
          </a:xfrm>
        </p:spPr>
        <p:txBody>
          <a:bodyPr>
            <a:normAutofit fontScale="90000"/>
          </a:bodyPr>
          <a:lstStyle/>
          <a:p>
            <a:r>
              <a:rPr lang="fr-BE" b="1" dirty="0">
                <a:solidFill>
                  <a:srgbClr val="C00000"/>
                </a:solidFill>
              </a:rPr>
              <a:t>2. Call objectives – Outputs </a:t>
            </a:r>
            <a:r>
              <a:rPr lang="fr-BE" b="1" dirty="0">
                <a:solidFill>
                  <a:srgbClr val="C00000"/>
                </a:solidFill>
                <a:highlight>
                  <a:srgbClr val="FFFF00"/>
                </a:highlight>
              </a:rPr>
              <a:t>(</a:t>
            </a:r>
            <a:r>
              <a:rPr lang="fr-BE" b="1" dirty="0" err="1">
                <a:solidFill>
                  <a:srgbClr val="C00000"/>
                </a:solidFill>
                <a:highlight>
                  <a:srgbClr val="FFFF00"/>
                </a:highlight>
              </a:rPr>
              <a:t>overall</a:t>
            </a:r>
            <a:r>
              <a:rPr lang="fr-BE" b="1" dirty="0">
                <a:solidFill>
                  <a:srgbClr val="C00000"/>
                </a:solidFill>
                <a:highlight>
                  <a:srgbClr val="FFFF00"/>
                </a:highlight>
              </a:rPr>
              <a:t>)</a:t>
            </a:r>
            <a:endParaRPr lang="en-US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9728" y="1151845"/>
            <a:ext cx="9043792" cy="455431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u="sng" dirty="0">
                <a:cs typeface="Calibri" panose="020F0502020204030204"/>
              </a:rPr>
              <a:t>Lot 1 - Incubation </a:t>
            </a:r>
          </a:p>
          <a:p>
            <a:pPr marL="0" indent="0">
              <a:buNone/>
            </a:pPr>
            <a:r>
              <a:rPr lang="en-US" sz="11200" b="1" i="1" dirty="0">
                <a:solidFill>
                  <a:srgbClr val="C00000"/>
                </a:solidFill>
                <a:cs typeface="Calibri" panose="020F0502020204030204"/>
              </a:rPr>
              <a:t>Call output 1 (lot 1):</a:t>
            </a:r>
          </a:p>
          <a:p>
            <a:pPr marL="0" indent="0">
              <a:buNone/>
            </a:pPr>
            <a:endParaRPr lang="en-US" sz="6400" b="1" u="sng" dirty="0">
              <a:cs typeface="Calibri" panose="020F0502020204030204"/>
            </a:endParaRPr>
          </a:p>
          <a:p>
            <a:r>
              <a:rPr lang="en-US" sz="11200" dirty="0">
                <a:cs typeface="Calibri" panose="020F0502020204030204"/>
              </a:rPr>
              <a:t>At </a:t>
            </a:r>
            <a:r>
              <a:rPr lang="en-US" sz="11200" b="1" dirty="0">
                <a:cs typeface="Calibri" panose="020F0502020204030204"/>
              </a:rPr>
              <a:t>least 50 early-stage </a:t>
            </a:r>
            <a:r>
              <a:rPr lang="en-US" sz="11200" dirty="0">
                <a:cs typeface="Calibri" panose="020F0502020204030204"/>
              </a:rPr>
              <a:t>businesses in Green and Circular Economy are supported to successfully launch their business in the market and realise growth through incubation</a:t>
            </a:r>
          </a:p>
          <a:p>
            <a:pPr marL="0" indent="0">
              <a:buNone/>
            </a:pPr>
            <a:endParaRPr lang="en-US" sz="11200" dirty="0">
              <a:cs typeface="Calibri" panose="020F0502020204030204"/>
            </a:endParaRPr>
          </a:p>
          <a:p>
            <a:pPr marL="0" indent="0">
              <a:buNone/>
            </a:pPr>
            <a:r>
              <a:rPr lang="nl-BE" sz="11200" b="1" i="1" dirty="0">
                <a:solidFill>
                  <a:srgbClr val="C00000"/>
                </a:solidFill>
                <a:cs typeface="Calibri" panose="020F0502020204030204"/>
              </a:rPr>
              <a:t>Minimum results lot 1 (“business growth): </a:t>
            </a:r>
            <a:endParaRPr lang="en-US" sz="11200" b="1" i="1" dirty="0">
              <a:solidFill>
                <a:srgbClr val="C00000"/>
              </a:solidFill>
              <a:cs typeface="Calibri" panose="020F0502020204030204"/>
            </a:endParaRPr>
          </a:p>
          <a:p>
            <a:r>
              <a:rPr lang="en-US" sz="11200" dirty="0">
                <a:cs typeface="Calibri" panose="020F0502020204030204"/>
              </a:rPr>
              <a:t>At least </a:t>
            </a:r>
            <a:r>
              <a:rPr lang="en-US" sz="11200" b="1" dirty="0">
                <a:cs typeface="Calibri" panose="020F0502020204030204"/>
              </a:rPr>
              <a:t>20% revenue growth </a:t>
            </a:r>
            <a:r>
              <a:rPr lang="en-US" sz="11200" dirty="0">
                <a:cs typeface="Calibri" panose="020F0502020204030204"/>
              </a:rPr>
              <a:t>at the end of the action for enterprises participating in incubation </a:t>
            </a:r>
            <a:r>
              <a:rPr lang="en-US" sz="11200" dirty="0" err="1">
                <a:cs typeface="Calibri" panose="020F0502020204030204"/>
              </a:rPr>
              <a:t>programmes</a:t>
            </a:r>
            <a:r>
              <a:rPr lang="en-US" sz="11200" dirty="0">
                <a:cs typeface="Calibri" panose="020F0502020204030204"/>
              </a:rPr>
              <a:t> </a:t>
            </a:r>
          </a:p>
          <a:p>
            <a:r>
              <a:rPr lang="en-US" sz="11200" b="1" dirty="0">
                <a:cs typeface="Calibri" panose="020F0502020204030204"/>
              </a:rPr>
              <a:t>On average 3 new</a:t>
            </a:r>
            <a:r>
              <a:rPr lang="en-US" sz="11200" dirty="0">
                <a:cs typeface="Calibri" panose="020F0502020204030204"/>
              </a:rPr>
              <a:t>, direct or indirect decent </a:t>
            </a:r>
            <a:r>
              <a:rPr lang="en-US" sz="11200" b="1" dirty="0">
                <a:cs typeface="Calibri" panose="020F0502020204030204"/>
              </a:rPr>
              <a:t>jobs</a:t>
            </a:r>
            <a:r>
              <a:rPr lang="en-US" sz="11200" dirty="0">
                <a:cs typeface="Calibri" panose="020F0502020204030204"/>
              </a:rPr>
              <a:t> created per enterprise at the end of the action </a:t>
            </a:r>
          </a:p>
          <a:p>
            <a:pPr marL="0" indent="0">
              <a:buNone/>
            </a:pPr>
            <a:endParaRPr lang="en-US" sz="2900" b="1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8085825" cy="1143000"/>
          </a:xfrm>
        </p:spPr>
        <p:txBody>
          <a:bodyPr>
            <a:normAutofit fontScale="90000"/>
          </a:bodyPr>
          <a:lstStyle/>
          <a:p>
            <a:r>
              <a:rPr lang="fr-BE" b="1">
                <a:solidFill>
                  <a:srgbClr val="C00000"/>
                </a:solidFill>
              </a:rPr>
              <a:t>2. Call objectives – </a:t>
            </a:r>
            <a:r>
              <a:rPr lang="fr-BE" b="1" err="1">
                <a:solidFill>
                  <a:srgbClr val="C00000"/>
                </a:solidFill>
              </a:rPr>
              <a:t>Results</a:t>
            </a:r>
            <a:r>
              <a:rPr lang="fr-BE" b="1">
                <a:solidFill>
                  <a:srgbClr val="C00000"/>
                </a:solidFill>
              </a:rPr>
              <a:t> </a:t>
            </a:r>
            <a:r>
              <a:rPr lang="fr-BE" b="1">
                <a:solidFill>
                  <a:srgbClr val="C00000"/>
                </a:solidFill>
                <a:highlight>
                  <a:srgbClr val="FFFF00"/>
                </a:highlight>
              </a:rPr>
              <a:t>(</a:t>
            </a:r>
            <a:r>
              <a:rPr lang="fr-BE" b="1" err="1">
                <a:solidFill>
                  <a:srgbClr val="C00000"/>
                </a:solidFill>
                <a:highlight>
                  <a:srgbClr val="FFFF00"/>
                </a:highlight>
              </a:rPr>
              <a:t>overall</a:t>
            </a:r>
            <a:r>
              <a:rPr lang="fr-BE" b="1">
                <a:solidFill>
                  <a:srgbClr val="C00000"/>
                </a:solidFill>
                <a:highlight>
                  <a:srgbClr val="FFFF00"/>
                </a:highlight>
              </a:rPr>
              <a:t>)</a:t>
            </a:r>
            <a:endParaRPr lang="en-US" b="1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608" y="1590142"/>
            <a:ext cx="9043792" cy="4554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>
                <a:cs typeface="Calibri" panose="020F0502020204030204"/>
              </a:rPr>
              <a:t>Lot 2 – Acceleration </a:t>
            </a:r>
          </a:p>
          <a:p>
            <a:pPr marL="0" indent="0">
              <a:buNone/>
            </a:pPr>
            <a:r>
              <a:rPr lang="en-US" sz="3000" b="1" i="1" dirty="0">
                <a:solidFill>
                  <a:srgbClr val="C00000"/>
                </a:solidFill>
                <a:cs typeface="Calibri" panose="020F0502020204030204"/>
              </a:rPr>
              <a:t>Call output 2 (lot 2):</a:t>
            </a:r>
            <a:endParaRPr lang="en-US" sz="2900" b="1" dirty="0">
              <a:solidFill>
                <a:srgbClr val="404040"/>
              </a:solidFill>
            </a:endParaRPr>
          </a:p>
          <a:p>
            <a:r>
              <a:rPr lang="en-US" sz="3000" dirty="0">
                <a:solidFill>
                  <a:srgbClr val="404040"/>
                </a:solidFill>
              </a:rPr>
              <a:t>At least </a:t>
            </a:r>
            <a:r>
              <a:rPr lang="en-US" sz="3000" b="1" dirty="0">
                <a:solidFill>
                  <a:srgbClr val="404040"/>
                </a:solidFill>
              </a:rPr>
              <a:t>20 scale-ups in the GCE </a:t>
            </a:r>
            <a:r>
              <a:rPr lang="en-US" sz="3000" dirty="0">
                <a:solidFill>
                  <a:srgbClr val="404040"/>
                </a:solidFill>
              </a:rPr>
              <a:t>are supported to scale their business models through </a:t>
            </a:r>
            <a:r>
              <a:rPr lang="en-US" sz="3000" b="1" dirty="0">
                <a:solidFill>
                  <a:srgbClr val="404040"/>
                </a:solidFill>
              </a:rPr>
              <a:t>acceleration </a:t>
            </a:r>
          </a:p>
          <a:p>
            <a:pPr marL="0" indent="0">
              <a:buNone/>
            </a:pPr>
            <a:r>
              <a:rPr lang="nl-BE" sz="3000" b="1" i="1" dirty="0">
                <a:solidFill>
                  <a:srgbClr val="C00000"/>
                </a:solidFill>
                <a:cs typeface="Calibri" panose="020F0502020204030204"/>
              </a:rPr>
              <a:t>Minimum results lot 2 (“business growth): </a:t>
            </a:r>
            <a:endParaRPr lang="en-US" sz="3000" b="1" dirty="0">
              <a:solidFill>
                <a:srgbClr val="404040"/>
              </a:solidFill>
            </a:endParaRPr>
          </a:p>
          <a:p>
            <a:r>
              <a:rPr lang="en-US" sz="3000" dirty="0">
                <a:solidFill>
                  <a:srgbClr val="404040"/>
                </a:solidFill>
              </a:rPr>
              <a:t>At least </a:t>
            </a:r>
            <a:r>
              <a:rPr lang="en-US" sz="3000" b="1" dirty="0">
                <a:solidFill>
                  <a:srgbClr val="404040"/>
                </a:solidFill>
              </a:rPr>
              <a:t>50% growth in turnover </a:t>
            </a:r>
          </a:p>
          <a:p>
            <a:r>
              <a:rPr lang="en-US" sz="3000" dirty="0">
                <a:solidFill>
                  <a:srgbClr val="404040"/>
                </a:solidFill>
              </a:rPr>
              <a:t>On </a:t>
            </a:r>
            <a:r>
              <a:rPr lang="en-US" sz="3000" b="1" dirty="0">
                <a:solidFill>
                  <a:srgbClr val="404040"/>
                </a:solidFill>
              </a:rPr>
              <a:t>average 5 new</a:t>
            </a:r>
            <a:r>
              <a:rPr lang="en-US" sz="3000" dirty="0">
                <a:solidFill>
                  <a:srgbClr val="404040"/>
                </a:solidFill>
              </a:rPr>
              <a:t>, direct or indirect decent </a:t>
            </a:r>
            <a:r>
              <a:rPr lang="en-US" sz="3000" b="1" dirty="0">
                <a:solidFill>
                  <a:srgbClr val="404040"/>
                </a:solidFill>
              </a:rPr>
              <a:t>jobs</a:t>
            </a:r>
            <a:r>
              <a:rPr lang="en-US" sz="3000" dirty="0">
                <a:solidFill>
                  <a:srgbClr val="404040"/>
                </a:solidFill>
              </a:rPr>
              <a:t> created per enterprise at the end of the action </a:t>
            </a:r>
          </a:p>
          <a:p>
            <a:pPr marL="0" indent="0">
              <a:buNone/>
            </a:pPr>
            <a:endParaRPr lang="en-US" sz="3000" b="1"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7323667" cy="1143000"/>
          </a:xfrm>
        </p:spPr>
        <p:txBody>
          <a:bodyPr>
            <a:normAutofit fontScale="90000"/>
          </a:bodyPr>
          <a:lstStyle/>
          <a:p>
            <a:r>
              <a:rPr lang="fr-BE" b="1" dirty="0">
                <a:solidFill>
                  <a:srgbClr val="C00000"/>
                </a:solidFill>
              </a:rPr>
              <a:t>2. Call volume and </a:t>
            </a:r>
            <a:r>
              <a:rPr lang="fr-BE" b="1" dirty="0" err="1">
                <a:solidFill>
                  <a:srgbClr val="C00000"/>
                </a:solidFill>
              </a:rPr>
              <a:t>grant</a:t>
            </a:r>
            <a:r>
              <a:rPr lang="fr-BE" b="1" dirty="0">
                <a:solidFill>
                  <a:srgbClr val="C00000"/>
                </a:solidFill>
              </a:rPr>
              <a:t> </a:t>
            </a:r>
            <a:r>
              <a:rPr lang="fr-BE" b="1" dirty="0" err="1">
                <a:solidFill>
                  <a:srgbClr val="C00000"/>
                </a:solidFill>
              </a:rPr>
              <a:t>amounts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104" y="1344168"/>
            <a:ext cx="9043792" cy="497864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l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pPr marL="0" indent="0" algn="l">
              <a:buNone/>
            </a:pPr>
            <a:r>
              <a:rPr lang="en-US" sz="3000" dirty="0">
                <a:solidFill>
                  <a:srgbClr val="404040"/>
                </a:solidFill>
              </a:rPr>
              <a:t>The overall amount available for this call is </a:t>
            </a:r>
            <a:r>
              <a:rPr lang="en-US" sz="3000" b="1" u="sng" dirty="0">
                <a:solidFill>
                  <a:srgbClr val="404040"/>
                </a:solidFill>
              </a:rPr>
              <a:t>EUR 1,200,000 </a:t>
            </a:r>
            <a:r>
              <a:rPr lang="en-US" sz="3000" dirty="0">
                <a:solidFill>
                  <a:srgbClr val="404040"/>
                </a:solidFill>
              </a:rPr>
              <a:t>allotted as below;</a:t>
            </a:r>
          </a:p>
          <a:p>
            <a:pPr marL="0" indent="0">
              <a:buNone/>
            </a:pPr>
            <a:endParaRPr lang="nl-BE" sz="3000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nl-BE" sz="3000" b="1" u="sng" dirty="0">
                <a:solidFill>
                  <a:srgbClr val="404040"/>
                </a:solidFill>
              </a:rPr>
              <a:t>Lot 1: Incubation = EUR 300,000 </a:t>
            </a:r>
          </a:p>
          <a:p>
            <a:r>
              <a:rPr lang="nl-BE" sz="3000" dirty="0">
                <a:solidFill>
                  <a:srgbClr val="404040"/>
                </a:solidFill>
              </a:rPr>
              <a:t>Minimum requested amount = EUR 150,000 </a:t>
            </a:r>
          </a:p>
          <a:p>
            <a:r>
              <a:rPr lang="nl-BE" sz="3000" dirty="0">
                <a:solidFill>
                  <a:srgbClr val="404040"/>
                </a:solidFill>
              </a:rPr>
              <a:t>Maximum requested amount = EUR 300,000.</a:t>
            </a:r>
          </a:p>
          <a:p>
            <a:pPr marL="0" indent="0" algn="l">
              <a:buNone/>
            </a:pPr>
            <a:endParaRPr lang="en-US" sz="3000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nl-BE" sz="3000" b="1" u="sng" dirty="0">
                <a:solidFill>
                  <a:srgbClr val="404040"/>
                </a:solidFill>
              </a:rPr>
              <a:t>Lot 2: Acceleration = EUR 900,000</a:t>
            </a:r>
          </a:p>
          <a:p>
            <a:r>
              <a:rPr lang="nl-BE" sz="3000" dirty="0">
                <a:solidFill>
                  <a:srgbClr val="404040"/>
                </a:solidFill>
              </a:rPr>
              <a:t>Minimum requested amount = EUR 450,000 </a:t>
            </a:r>
          </a:p>
          <a:p>
            <a:r>
              <a:rPr lang="nl-BE" sz="3000" dirty="0">
                <a:solidFill>
                  <a:srgbClr val="404040"/>
                </a:solidFill>
              </a:rPr>
              <a:t>Maximum requested amount = EUR 900,000.</a:t>
            </a:r>
            <a:endParaRPr lang="en-US" sz="3000"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8920238" cy="1143000"/>
          </a:xfrm>
        </p:spPr>
        <p:txBody>
          <a:bodyPr>
            <a:normAutofit/>
          </a:bodyPr>
          <a:lstStyle/>
          <a:p>
            <a:r>
              <a:rPr lang="fr-BE" b="1">
                <a:solidFill>
                  <a:srgbClr val="C00000"/>
                </a:solidFill>
              </a:rPr>
              <a:t>3. </a:t>
            </a:r>
            <a:r>
              <a:rPr lang="fr-BE" b="1" err="1">
                <a:solidFill>
                  <a:srgbClr val="C00000"/>
                </a:solidFill>
              </a:rPr>
              <a:t>Admissibility</a:t>
            </a:r>
            <a:r>
              <a:rPr lang="fr-BE" b="1">
                <a:solidFill>
                  <a:srgbClr val="C00000"/>
                </a:solidFill>
              </a:rPr>
              <a:t> </a:t>
            </a:r>
            <a:r>
              <a:rPr lang="fr-BE" b="1" err="1">
                <a:solidFill>
                  <a:srgbClr val="C00000"/>
                </a:solidFill>
              </a:rPr>
              <a:t>criteria</a:t>
            </a:r>
            <a:r>
              <a:rPr lang="fr-BE" b="1">
                <a:solidFill>
                  <a:srgbClr val="C00000"/>
                </a:solidFill>
              </a:rPr>
              <a:t> – 3 </a:t>
            </a:r>
            <a:r>
              <a:rPr lang="fr-BE" b="1" err="1">
                <a:solidFill>
                  <a:srgbClr val="C00000"/>
                </a:solidFill>
              </a:rPr>
              <a:t>levels</a:t>
            </a:r>
            <a:r>
              <a:rPr lang="fr-BE" b="1">
                <a:solidFill>
                  <a:srgbClr val="C00000"/>
                </a:solidFill>
              </a:rPr>
              <a:t> 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208" y="1571854"/>
            <a:ext cx="9043792" cy="47720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514350" indent="-514350">
              <a:buFont typeface="Arial" panose="020B0604020202020204"/>
              <a:buAutoNum type="alphaUcParenR"/>
            </a:pPr>
            <a:r>
              <a:rPr lang="en-US" b="1" u="sng" dirty="0"/>
              <a:t>The actors: </a:t>
            </a:r>
            <a:r>
              <a:rPr lang="en-US" dirty="0"/>
              <a:t>Admissible applicants</a:t>
            </a:r>
          </a:p>
          <a:p>
            <a:pPr marL="514350" indent="-514350">
              <a:buFont typeface="Arial" panose="020B0604020202020204"/>
              <a:buAutoNum type="alphaUcParenR"/>
            </a:pPr>
            <a:endParaRPr lang="en-US" dirty="0"/>
          </a:p>
          <a:p>
            <a:pPr marL="514350" indent="-514350">
              <a:buFont typeface="Arial" panose="020B0604020202020204"/>
              <a:buAutoNum type="alphaUcParenR"/>
            </a:pPr>
            <a:r>
              <a:rPr lang="en-US" b="1" u="sng" dirty="0"/>
              <a:t>The actions: </a:t>
            </a:r>
            <a:r>
              <a:rPr lang="en-US" dirty="0"/>
              <a:t>Admissible actions for grants</a:t>
            </a:r>
          </a:p>
          <a:p>
            <a:pPr marL="514350" indent="-514350">
              <a:buFont typeface="Arial" panose="020B0604020202020204"/>
              <a:buAutoNum type="alphaUcParenR"/>
            </a:pPr>
            <a:endParaRPr lang="en-US" dirty="0"/>
          </a:p>
          <a:p>
            <a:pPr marL="514350" indent="-514350">
              <a:buFont typeface="Arial" panose="020B0604020202020204"/>
              <a:buAutoNum type="alphaUcParenR"/>
            </a:pPr>
            <a:r>
              <a:rPr lang="en-US" b="1" u="sng" dirty="0"/>
              <a:t>The costs: </a:t>
            </a:r>
            <a:r>
              <a:rPr lang="en-US" dirty="0"/>
              <a:t>Admissible types of costs that may be included in grants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7323667" cy="1143000"/>
          </a:xfrm>
        </p:spPr>
        <p:txBody>
          <a:bodyPr/>
          <a:lstStyle/>
          <a:p>
            <a:r>
              <a:rPr lang="fr-BE" b="1">
                <a:solidFill>
                  <a:srgbClr val="C00000"/>
                </a:solidFill>
              </a:rPr>
              <a:t>3a. The </a:t>
            </a:r>
            <a:r>
              <a:rPr lang="fr-BE" b="1" err="1">
                <a:solidFill>
                  <a:srgbClr val="C00000"/>
                </a:solidFill>
              </a:rPr>
              <a:t>actors</a:t>
            </a:r>
            <a:r>
              <a:rPr lang="fr-BE" b="1">
                <a:solidFill>
                  <a:srgbClr val="C00000"/>
                </a:solidFill>
              </a:rPr>
              <a:t>: (lead) </a:t>
            </a:r>
            <a:r>
              <a:rPr lang="fr-BE" b="1" err="1">
                <a:solidFill>
                  <a:srgbClr val="C00000"/>
                </a:solidFill>
              </a:rPr>
              <a:t>applicant</a:t>
            </a:r>
            <a:r>
              <a:rPr lang="fr-BE" b="1">
                <a:solidFill>
                  <a:srgbClr val="C00000"/>
                </a:solidFill>
              </a:rPr>
              <a:t> 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723" y="1536095"/>
            <a:ext cx="10144458" cy="516821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sz="2400" b="0" i="0" strike="noStrike" baseline="0" dirty="0">
                <a:solidFill>
                  <a:srgbClr val="000000"/>
                </a:solidFill>
              </a:rPr>
              <a:t>Be a legal entity;</a:t>
            </a:r>
            <a:endParaRPr lang="en-GB" sz="2400" b="0" i="0" strike="noStrike" baseline="0" dirty="0">
              <a:solidFill>
                <a:srgbClr val="000000"/>
              </a:solidFill>
            </a:endParaRPr>
          </a:p>
          <a:p>
            <a:r>
              <a:rPr lang="en-US" sz="2400" b="0" i="0" strike="noStrike" baseline="0" dirty="0">
                <a:solidFill>
                  <a:srgbClr val="000000"/>
                </a:solidFill>
              </a:rPr>
              <a:t>Be</a:t>
            </a:r>
            <a:r>
              <a:rPr lang="en-US" sz="2400" b="1" i="0" strike="noStrike" baseline="0" dirty="0">
                <a:solidFill>
                  <a:srgbClr val="000000"/>
                </a:solidFill>
              </a:rPr>
              <a:t> a Public entity or a private not for profit entity or foundation</a:t>
            </a:r>
            <a:r>
              <a:rPr lang="en-US" sz="2400" b="0" i="0" strike="noStrike" baseline="0" dirty="0">
                <a:solidFill>
                  <a:srgbClr val="000000"/>
                </a:solidFill>
              </a:rPr>
              <a:t>; </a:t>
            </a:r>
          </a:p>
          <a:p>
            <a:r>
              <a:rPr lang="en-US" sz="2400" i="0" strike="noStrike" baseline="0" dirty="0">
                <a:solidFill>
                  <a:srgbClr val="000000"/>
                </a:solidFill>
              </a:rPr>
              <a:t>Be established or represented in Uganda</a:t>
            </a:r>
            <a:r>
              <a:rPr lang="en-US" sz="2400" dirty="0">
                <a:solidFill>
                  <a:srgbClr val="404040"/>
                </a:solidFill>
              </a:rPr>
              <a:t> (</a:t>
            </a:r>
            <a:r>
              <a:rPr lang="en-US" sz="2400" b="1" dirty="0">
                <a:solidFill>
                  <a:srgbClr val="404040"/>
                </a:solidFill>
              </a:rPr>
              <a:t>= registered in Uganda!)</a:t>
            </a:r>
            <a:r>
              <a:rPr lang="en-US" sz="2400" b="1" i="0" strike="noStrike" baseline="0" dirty="0">
                <a:solidFill>
                  <a:srgbClr val="000000"/>
                </a:solidFill>
              </a:rPr>
              <a:t>; </a:t>
            </a:r>
            <a:endParaRPr lang="en-US" sz="2400" b="0" i="0" strike="noStrike" baseline="0" dirty="0">
              <a:solidFill>
                <a:srgbClr val="000000"/>
              </a:solidFill>
            </a:endParaRPr>
          </a:p>
          <a:p>
            <a:r>
              <a:rPr lang="en-US" sz="2400" b="0" i="0" strike="noStrike" baseline="0" dirty="0">
                <a:solidFill>
                  <a:srgbClr val="000000"/>
                </a:solidFill>
              </a:rPr>
              <a:t>Be a national or international non-profit </a:t>
            </a:r>
            <a:r>
              <a:rPr lang="en-US" sz="2400" b="1" i="0" strike="noStrike" baseline="0" dirty="0">
                <a:solidFill>
                  <a:srgbClr val="000000"/>
                </a:solidFill>
              </a:rPr>
              <a:t>Business Development Service </a:t>
            </a:r>
            <a:r>
              <a:rPr lang="en-US" sz="2400" b="0" i="0" strike="noStrike" baseline="0" dirty="0">
                <a:solidFill>
                  <a:srgbClr val="000000"/>
                </a:solidFill>
              </a:rPr>
              <a:t>Provider OR  a semi-autonomous </a:t>
            </a:r>
            <a:r>
              <a:rPr lang="en-US" sz="2400" b="1" i="0" strike="noStrike" baseline="0" dirty="0">
                <a:solidFill>
                  <a:srgbClr val="000000"/>
                </a:solidFill>
              </a:rPr>
              <a:t>Business Development Service Provider </a:t>
            </a:r>
            <a:r>
              <a:rPr lang="en-US" sz="2400" b="0" i="0" strike="noStrike" baseline="0" dirty="0">
                <a:solidFill>
                  <a:srgbClr val="000000"/>
                </a:solidFill>
              </a:rPr>
              <a:t>in case of public entities;</a:t>
            </a:r>
            <a:endParaRPr lang="en-US" sz="2400" b="1" i="0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400" b="0" i="0" strike="noStrike" baseline="0" dirty="0">
                <a:solidFill>
                  <a:srgbClr val="000000"/>
                </a:solidFill>
              </a:rPr>
              <a:t>Be directly responsible for the preparation and management of the action with the co-applicant </a:t>
            </a:r>
            <a:r>
              <a:rPr lang="en-US" sz="2400" b="1" i="0" strike="noStrike" baseline="0" dirty="0">
                <a:solidFill>
                  <a:srgbClr val="000000"/>
                </a:solidFill>
              </a:rPr>
              <a:t>(where applicable) </a:t>
            </a:r>
            <a:r>
              <a:rPr lang="en-US" sz="2400" b="0" i="0" strike="noStrike" baseline="0" dirty="0">
                <a:solidFill>
                  <a:srgbClr val="000000"/>
                </a:solidFill>
              </a:rPr>
              <a:t>and not be acting as an intermediary; </a:t>
            </a:r>
          </a:p>
          <a:p>
            <a:pPr algn="l"/>
            <a:r>
              <a:rPr lang="en-US" sz="2400" b="0" i="0" strike="noStrike" baseline="0" dirty="0">
                <a:solidFill>
                  <a:srgbClr val="000000"/>
                </a:solidFill>
              </a:rPr>
              <a:t>Have demonstrated </a:t>
            </a:r>
            <a:r>
              <a:rPr lang="en-US" sz="2400" b="1" i="0" strike="noStrike" baseline="0" dirty="0">
                <a:solidFill>
                  <a:srgbClr val="000000"/>
                </a:solidFill>
              </a:rPr>
              <a:t>local </a:t>
            </a:r>
            <a:r>
              <a:rPr lang="en-US" sz="2400" b="0" i="0" strike="noStrike" baseline="0" dirty="0">
                <a:solidFill>
                  <a:srgbClr val="000000"/>
                </a:solidFill>
              </a:rPr>
              <a:t>expertise and experience in managing and delivering quality business development initiatives for </a:t>
            </a:r>
            <a:r>
              <a:rPr lang="en-US" sz="2400" b="1" i="0" strike="noStrike" baseline="0" dirty="0">
                <a:solidFill>
                  <a:srgbClr val="000000"/>
                </a:solidFill>
              </a:rPr>
              <a:t>incubation (lot 1) or acceleration (lot 2) </a:t>
            </a:r>
            <a:r>
              <a:rPr lang="en-US" sz="2400" b="0" i="0" strike="noStrike" baseline="0" dirty="0">
                <a:solidFill>
                  <a:srgbClr val="000000"/>
                </a:solidFill>
              </a:rPr>
              <a:t>of dynamic, young enterprises in the </a:t>
            </a:r>
            <a:r>
              <a:rPr lang="en-US" sz="2400" b="1" i="0" strike="noStrike" baseline="0" dirty="0">
                <a:solidFill>
                  <a:srgbClr val="000000"/>
                </a:solidFill>
              </a:rPr>
              <a:t>Green and Circular Economy </a:t>
            </a:r>
            <a:r>
              <a:rPr lang="en-US" sz="2400" b="0" i="0" strike="noStrike" baseline="0" dirty="0">
                <a:solidFill>
                  <a:srgbClr val="000000"/>
                </a:solidFill>
              </a:rPr>
              <a:t>in </a:t>
            </a:r>
            <a:r>
              <a:rPr lang="en-US" sz="2400" b="1" i="0" strike="noStrike" baseline="0" dirty="0">
                <a:solidFill>
                  <a:srgbClr val="000000"/>
                </a:solidFill>
              </a:rPr>
              <a:t>Uganda</a:t>
            </a:r>
            <a:r>
              <a:rPr lang="en-US" sz="2400" b="0" i="0" strike="noStrike" baseline="0" dirty="0">
                <a:solidFill>
                  <a:srgbClr val="000000"/>
                </a:solidFill>
              </a:rPr>
              <a:t>, for – at least – the past 2 years;</a:t>
            </a:r>
          </a:p>
          <a:p>
            <a:r>
              <a:rPr lang="en-US" sz="2400" b="0" i="0" strike="noStrike" baseline="0" dirty="0">
                <a:solidFill>
                  <a:srgbClr val="000000"/>
                </a:solidFill>
              </a:rPr>
              <a:t>For applications </a:t>
            </a:r>
            <a:r>
              <a:rPr lang="en-US" sz="2400" b="1" i="0" strike="noStrike" baseline="0" dirty="0">
                <a:solidFill>
                  <a:srgbClr val="000000"/>
                </a:solidFill>
              </a:rPr>
              <a:t>under lot 2 </a:t>
            </a:r>
            <a:r>
              <a:rPr lang="en-US" sz="2400" b="0" i="0" strike="noStrike" baseline="0" dirty="0">
                <a:solidFill>
                  <a:srgbClr val="000000"/>
                </a:solidFill>
              </a:rPr>
              <a:t>only: Have </a:t>
            </a:r>
            <a:r>
              <a:rPr lang="en-US" sz="2400" i="0" strike="noStrike" baseline="0" dirty="0">
                <a:solidFill>
                  <a:srgbClr val="000000"/>
                </a:solidFill>
              </a:rPr>
              <a:t>an existing collaboration or partnership with </a:t>
            </a:r>
            <a:r>
              <a:rPr lang="en-US" sz="2400" b="1" i="0" strike="noStrike" baseline="0" dirty="0">
                <a:solidFill>
                  <a:srgbClr val="000000"/>
                </a:solidFill>
              </a:rPr>
              <a:t>financiers or investment funds </a:t>
            </a:r>
            <a:r>
              <a:rPr lang="en-US" sz="2400" i="0" strike="noStrike" baseline="0" dirty="0">
                <a:solidFill>
                  <a:srgbClr val="000000"/>
                </a:solidFill>
              </a:rPr>
              <a:t>and/or demonstrated records of </a:t>
            </a:r>
            <a:r>
              <a:rPr lang="en-US" sz="2400" b="1" i="0" strike="noStrike" baseline="0" dirty="0">
                <a:solidFill>
                  <a:srgbClr val="000000"/>
                </a:solidFill>
              </a:rPr>
              <a:t>raising funds </a:t>
            </a:r>
            <a:r>
              <a:rPr lang="en-US" sz="2400" i="0" strike="noStrike" baseline="0" dirty="0">
                <a:solidFill>
                  <a:srgbClr val="000000"/>
                </a:solidFill>
              </a:rPr>
              <a:t>for SMEs </a:t>
            </a:r>
            <a:r>
              <a:rPr lang="en-US" sz="2400" b="0" i="0" strike="noStrike" baseline="0" dirty="0">
                <a:solidFill>
                  <a:srgbClr val="000000"/>
                </a:solidFill>
              </a:rPr>
              <a:t>(</a:t>
            </a:r>
            <a:r>
              <a:rPr lang="en-US" sz="2400" b="0" i="0" strike="noStrike" baseline="0" dirty="0">
                <a:solidFill>
                  <a:srgbClr val="000000"/>
                </a:solidFill>
                <a:highlight>
                  <a:srgbClr val="FFFF00"/>
                </a:highlight>
              </a:rPr>
              <a:t>to be demonstrated for the (lead) applicant OR any co-applicant</a:t>
            </a:r>
            <a:r>
              <a:rPr lang="en-US" sz="2400" b="0" i="0" strike="noStrike" baseline="0" dirty="0">
                <a:solidFill>
                  <a:srgbClr val="000000"/>
                </a:solidFill>
              </a:rPr>
              <a:t>); </a:t>
            </a:r>
            <a:endParaRPr lang="en-GB" sz="2400" b="0" i="0" strike="noStrike" baseline="0" dirty="0">
              <a:solidFill>
                <a:srgbClr val="000000"/>
              </a:solidFill>
            </a:endParaRPr>
          </a:p>
          <a:p>
            <a:r>
              <a:rPr lang="en-US" sz="2400" b="0" i="0" strike="noStrike" baseline="0" dirty="0">
                <a:solidFill>
                  <a:srgbClr val="000000"/>
                </a:solidFill>
              </a:rPr>
              <a:t>Have an active Bank Account for the past 12 months; </a:t>
            </a:r>
            <a:endParaRPr lang="en-GB" sz="2400" b="0" i="0" strike="noStrike" baseline="0" dirty="0">
              <a:solidFill>
                <a:srgbClr val="000000"/>
              </a:solidFill>
            </a:endParaRPr>
          </a:p>
          <a:p>
            <a:r>
              <a:rPr lang="en-US" sz="2400" b="0" i="0" strike="noStrike" baseline="0" dirty="0">
                <a:solidFill>
                  <a:srgbClr val="000000"/>
                </a:solidFill>
              </a:rPr>
              <a:t>Have in-house financial management capacity. 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7323667" cy="1143000"/>
          </a:xfrm>
        </p:spPr>
        <p:txBody>
          <a:bodyPr/>
          <a:lstStyle/>
          <a:p>
            <a:r>
              <a:rPr lang="fr-BE" b="1">
                <a:solidFill>
                  <a:srgbClr val="C00000"/>
                </a:solidFill>
              </a:rPr>
              <a:t>3a. The </a:t>
            </a:r>
            <a:r>
              <a:rPr lang="fr-BE" b="1" err="1">
                <a:solidFill>
                  <a:srgbClr val="C00000"/>
                </a:solidFill>
              </a:rPr>
              <a:t>actors</a:t>
            </a:r>
            <a:r>
              <a:rPr lang="fr-BE" b="1">
                <a:solidFill>
                  <a:srgbClr val="C00000"/>
                </a:solidFill>
              </a:rPr>
              <a:t>: (lead) </a:t>
            </a:r>
            <a:r>
              <a:rPr lang="fr-BE" b="1" err="1">
                <a:solidFill>
                  <a:srgbClr val="C00000"/>
                </a:solidFill>
              </a:rPr>
              <a:t>applicant</a:t>
            </a:r>
            <a:r>
              <a:rPr lang="fr-BE" b="1">
                <a:solidFill>
                  <a:srgbClr val="C00000"/>
                </a:solidFill>
              </a:rPr>
              <a:t> 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942" y="1356256"/>
            <a:ext cx="9043792" cy="514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Exclusion grounds:</a:t>
            </a:r>
          </a:p>
          <a:p>
            <a:pPr lvl="0"/>
            <a:r>
              <a:rPr lang="en-US" dirty="0"/>
              <a:t>Annex VII grant agreement – Applicant’s declaration in application form completed and signed (PART A application form – Annex A)</a:t>
            </a:r>
          </a:p>
          <a:p>
            <a:pPr marL="0" indent="0">
              <a:buNone/>
            </a:pPr>
            <a:endParaRPr lang="en-US" dirty="0"/>
          </a:p>
          <a:p>
            <a:pPr marL="360045" lvl="1" indent="0">
              <a:buNone/>
            </a:pPr>
            <a:r>
              <a:rPr lang="en-US" sz="2800" b="1" dirty="0"/>
              <a:t>Supporting documents (upon preselection – </a:t>
            </a:r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</a:rPr>
              <a:t>2</a:t>
            </a:r>
            <a:r>
              <a:rPr lang="en-US" sz="2800" b="1" baseline="30000" dirty="0">
                <a:solidFill>
                  <a:srgbClr val="C00000"/>
                </a:solidFill>
                <a:highlight>
                  <a:srgbClr val="FFFF00"/>
                </a:highlight>
              </a:rPr>
              <a:t>nd</a:t>
            </a:r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</a:rPr>
              <a:t> stage only</a:t>
            </a:r>
            <a:r>
              <a:rPr lang="en-US" sz="2800" b="1" dirty="0"/>
              <a:t>): </a:t>
            </a:r>
          </a:p>
          <a:p>
            <a:pPr lvl="1"/>
            <a:r>
              <a:rPr lang="en-US" sz="2800" dirty="0"/>
              <a:t>Criminal record clearances from Interpol </a:t>
            </a:r>
          </a:p>
          <a:p>
            <a:pPr lvl="1"/>
            <a:r>
              <a:rPr lang="en-US" sz="2800" dirty="0"/>
              <a:t>NSSF clearance certificate</a:t>
            </a:r>
          </a:p>
          <a:p>
            <a:pPr lvl="1"/>
            <a:r>
              <a:rPr lang="en-US" sz="2800" dirty="0"/>
              <a:t>Tax clearance certificate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892" y="428854"/>
            <a:ext cx="9660193" cy="1143000"/>
          </a:xfrm>
        </p:spPr>
        <p:txBody>
          <a:bodyPr>
            <a:normAutofit/>
          </a:bodyPr>
          <a:lstStyle/>
          <a:p>
            <a:r>
              <a:rPr lang="fr-BE" b="1">
                <a:solidFill>
                  <a:srgbClr val="C00000"/>
                </a:solidFill>
              </a:rPr>
              <a:t>3a. The </a:t>
            </a:r>
            <a:r>
              <a:rPr lang="fr-BE" b="1" err="1">
                <a:solidFill>
                  <a:srgbClr val="C00000"/>
                </a:solidFill>
              </a:rPr>
              <a:t>actors</a:t>
            </a:r>
            <a:r>
              <a:rPr lang="fr-BE" b="1">
                <a:solidFill>
                  <a:srgbClr val="C00000"/>
                </a:solidFill>
              </a:rPr>
              <a:t>: Co-</a:t>
            </a:r>
            <a:r>
              <a:rPr lang="fr-BE" b="1" err="1">
                <a:solidFill>
                  <a:srgbClr val="C00000"/>
                </a:solidFill>
              </a:rPr>
              <a:t>applicants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208" y="1571854"/>
            <a:ext cx="9043792" cy="455431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  <a:cs typeface="Calibri" panose="020F0502020204030204"/>
              </a:rPr>
              <a:t>The applicant</a:t>
            </a:r>
            <a:r>
              <a:rPr lang="en-GB" dirty="0">
                <a:solidFill>
                  <a:srgbClr val="C00000"/>
                </a:solidFill>
                <a:cs typeface="Calibri" panose="020F0502020204030204"/>
              </a:rPr>
              <a:t> </a:t>
            </a:r>
            <a:r>
              <a:rPr lang="en-GB" b="1" dirty="0">
                <a:solidFill>
                  <a:srgbClr val="C00000"/>
                </a:solidFill>
                <a:cs typeface="Calibri" panose="020F0502020204030204"/>
              </a:rPr>
              <a:t>may act individually or</a:t>
            </a:r>
            <a:r>
              <a:rPr lang="en-GB" dirty="0">
                <a:solidFill>
                  <a:srgbClr val="C00000"/>
                </a:solidFill>
                <a:cs typeface="Calibri" panose="020F0502020204030204"/>
              </a:rPr>
              <a:t> form a partnership and act with </a:t>
            </a:r>
            <a:r>
              <a:rPr lang="en-GB" b="1" dirty="0">
                <a:solidFill>
                  <a:srgbClr val="C00000"/>
                </a:solidFill>
                <a:cs typeface="Calibri" panose="020F0502020204030204"/>
              </a:rPr>
              <a:t>one and maximum two co-applicants (not obligatory!)</a:t>
            </a:r>
          </a:p>
          <a:p>
            <a:r>
              <a:rPr lang="en-GB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The partnership between lead and co-applicants is to </a:t>
            </a:r>
            <a:r>
              <a:rPr lang="en-GB" b="1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optimize cumulation of complementary expertise</a:t>
            </a:r>
            <a:r>
              <a:rPr lang="en-GB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.</a:t>
            </a:r>
            <a:endParaRPr lang="en-GB" dirty="0">
              <a:solidFill>
                <a:schemeClr val="tx1"/>
              </a:solidFill>
              <a:cs typeface="Calibri" panose="020F0502020204030204"/>
            </a:endParaRPr>
          </a:p>
          <a:p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The </a:t>
            </a:r>
            <a:r>
              <a:rPr lang="en-GB" dirty="0">
                <a:solidFill>
                  <a:schemeClr val="tx1"/>
                </a:solidFill>
                <a:cs typeface="Calibri" panose="020F0502020204030204"/>
              </a:rPr>
              <a:t>selected </a:t>
            </a:r>
            <a:r>
              <a:rPr lang="en-GB" b="1" dirty="0">
                <a:solidFill>
                  <a:schemeClr val="tx1"/>
                </a:solidFill>
                <a:cs typeface="Calibri" panose="020F0502020204030204"/>
              </a:rPr>
              <a:t>applicant</a:t>
            </a:r>
            <a:r>
              <a:rPr lang="en-GB" dirty="0">
                <a:solidFill>
                  <a:schemeClr val="tx1"/>
                </a:solidFill>
                <a:cs typeface="Calibri" panose="020F0502020204030204"/>
              </a:rPr>
              <a:t> becomes the </a:t>
            </a:r>
            <a:r>
              <a:rPr lang="en-GB" b="1" dirty="0">
                <a:solidFill>
                  <a:schemeClr val="tx1"/>
                </a:solidFill>
                <a:cs typeface="Calibri" panose="020F0502020204030204"/>
              </a:rPr>
              <a:t>contracting-beneficiary</a:t>
            </a:r>
            <a:r>
              <a:rPr lang="en-GB" dirty="0">
                <a:solidFill>
                  <a:schemeClr val="tx1"/>
                </a:solidFill>
                <a:cs typeface="Calibri" panose="020F0502020204030204"/>
              </a:rPr>
              <a:t> and is the main point of contact for the contracting authority. It shall represent its co-applicant and act in their name. It shall design and coordinate implementation of the action. </a:t>
            </a:r>
          </a:p>
          <a:p>
            <a:r>
              <a:rPr lang="en-GB" dirty="0">
                <a:solidFill>
                  <a:schemeClr val="tx1"/>
                </a:solidFill>
                <a:cs typeface="Calibri" panose="020F0502020204030204"/>
              </a:rPr>
              <a:t>The </a:t>
            </a:r>
            <a:r>
              <a:rPr lang="en-GB" b="1" dirty="0">
                <a:solidFill>
                  <a:schemeClr val="tx1"/>
                </a:solidFill>
                <a:cs typeface="Calibri" panose="020F0502020204030204"/>
              </a:rPr>
              <a:t>co-applicant</a:t>
            </a:r>
            <a:r>
              <a:rPr lang="en-GB" dirty="0">
                <a:solidFill>
                  <a:schemeClr val="tx1"/>
                </a:solidFill>
                <a:cs typeface="Calibri" panose="020F0502020204030204"/>
              </a:rPr>
              <a:t> shall participate in the implementation of the action and the costs that they incur shall be eligible in the same way as those incurred by the lead applicant. </a:t>
            </a:r>
          </a:p>
          <a:p>
            <a:r>
              <a:rPr lang="nl-BE" sz="2800" b="0" i="0" u="none" strike="noStrike" baseline="0" dirty="0">
                <a:solidFill>
                  <a:srgbClr val="000000"/>
                </a:solidFill>
              </a:rPr>
              <a:t>Any co-applicants must sign a </a:t>
            </a:r>
            <a:r>
              <a:rPr lang="nl-BE" sz="2800" b="1" i="0" u="none" strike="noStrike" baseline="0" dirty="0">
                <a:solidFill>
                  <a:srgbClr val="000000"/>
                </a:solidFill>
              </a:rPr>
              <a:t>mandate </a:t>
            </a:r>
            <a:r>
              <a:rPr lang="nl-BE" sz="2800" b="0" i="0" u="none" strike="noStrike" baseline="0" dirty="0">
                <a:solidFill>
                  <a:srgbClr val="000000"/>
                </a:solidFill>
              </a:rPr>
              <a:t>in 2nd/proposal stage (Annex A, part B)</a:t>
            </a:r>
          </a:p>
          <a:p>
            <a:pPr marL="0" indent="0">
              <a:buNone/>
            </a:pPr>
            <a:r>
              <a:rPr lang="nl-BE" b="1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nl-BE" b="1" dirty="0">
                <a:solidFill>
                  <a:srgbClr val="C00000"/>
                </a:solidFill>
              </a:rPr>
              <a:t> Same admissibility criteria as for (lead) applicants</a:t>
            </a:r>
            <a:endParaRPr lang="nl-BE" sz="2800" b="1" i="0" u="none" strike="noStrike" baseline="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>
                <a:solidFill>
                  <a:srgbClr val="C00000"/>
                </a:solidFill>
              </a:rPr>
              <a:t>3a. The </a:t>
            </a:r>
            <a:r>
              <a:rPr lang="fr-BE" b="1" err="1">
                <a:solidFill>
                  <a:srgbClr val="C00000"/>
                </a:solidFill>
              </a:rPr>
              <a:t>actors</a:t>
            </a:r>
            <a:r>
              <a:rPr lang="fr-BE" b="1">
                <a:solidFill>
                  <a:srgbClr val="C00000"/>
                </a:solidFill>
              </a:rPr>
              <a:t>: Associates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Participate actively in the action, but are not eligible for grants and only </a:t>
            </a:r>
            <a:r>
              <a:rPr lang="en-US" dirty="0">
                <a:ea typeface="+mn-lt"/>
                <a:cs typeface="+mn-lt"/>
              </a:rPr>
              <a:t>qualify to receive </a:t>
            </a:r>
            <a:r>
              <a:rPr lang="en-US" b="1" dirty="0">
                <a:ea typeface="+mn-lt"/>
                <a:cs typeface="+mn-lt"/>
              </a:rPr>
              <a:t>daily allowances and travelling expenses</a:t>
            </a:r>
            <a:r>
              <a:rPr lang="en-US" dirty="0">
                <a:ea typeface="+mn-lt"/>
                <a:cs typeface="+mn-lt"/>
              </a:rPr>
              <a:t>.</a:t>
            </a:r>
            <a:r>
              <a:rPr lang="en-US" dirty="0"/>
              <a:t> 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/>
              <a:t>To be specified in part B of the application form (annex A). </a:t>
            </a:r>
            <a:r>
              <a:rPr lang="en-US" dirty="0">
                <a:ea typeface="+mn-lt"/>
                <a:cs typeface="+mn-lt"/>
              </a:rPr>
              <a:t>They need not to sign the mandate in 2</a:t>
            </a:r>
            <a:r>
              <a:rPr lang="en-US" baseline="30000" dirty="0">
                <a:ea typeface="+mn-lt"/>
                <a:cs typeface="+mn-lt"/>
              </a:rPr>
              <a:t>nd</a:t>
            </a:r>
            <a:r>
              <a:rPr lang="en-US" dirty="0">
                <a:ea typeface="+mn-lt"/>
                <a:cs typeface="+mn-lt"/>
              </a:rPr>
              <a:t>/proposal stage.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>
                <a:solidFill>
                  <a:srgbClr val="C00000"/>
                </a:solidFill>
              </a:rPr>
              <a:t>3a. The </a:t>
            </a:r>
            <a:r>
              <a:rPr lang="fr-BE" b="1" err="1">
                <a:solidFill>
                  <a:srgbClr val="C00000"/>
                </a:solidFill>
              </a:rPr>
              <a:t>actors</a:t>
            </a:r>
            <a:r>
              <a:rPr lang="fr-BE" b="1">
                <a:solidFill>
                  <a:srgbClr val="C00000"/>
                </a:solidFill>
              </a:rPr>
              <a:t>: </a:t>
            </a:r>
            <a:r>
              <a:rPr lang="fr-BE" b="1" err="1">
                <a:solidFill>
                  <a:srgbClr val="C00000"/>
                </a:solidFill>
              </a:rPr>
              <a:t>Contractors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These are contractors for services, works and equipment. These must be sourced through a procurement process using relevant procedures i.e. PPDA (public procurement law) for public entities and annex VIII of the Grant Agreement for private entities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err="1">
                <a:solidFill>
                  <a:srgbClr val="C00000"/>
                </a:solidFill>
              </a:rPr>
              <a:t>Presentation</a:t>
            </a:r>
            <a:r>
              <a:rPr lang="fr-BE" b="1">
                <a:solidFill>
                  <a:srgbClr val="C00000"/>
                </a:solidFill>
              </a:rPr>
              <a:t> </a:t>
            </a:r>
            <a:r>
              <a:rPr lang="fr-BE" b="1" err="1">
                <a:solidFill>
                  <a:srgbClr val="C00000"/>
                </a:solidFill>
              </a:rPr>
              <a:t>outline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/>
              <a:t>Introduction to WeWork and the Call for Proposals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Objectives of the call</a:t>
            </a:r>
            <a:endParaRPr lang="en-US">
              <a:cs typeface="Calibri" panose="020F0502020204030204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/>
              <a:t>Admissibility criteria</a:t>
            </a:r>
          </a:p>
          <a:p>
            <a:pPr marL="874395" lvl="1" indent="-514350">
              <a:buFont typeface="+mj-lt"/>
              <a:buAutoNum type="alphaLcPeriod"/>
            </a:pPr>
            <a:r>
              <a:rPr lang="en-US">
                <a:cs typeface="Calibri" panose="020F0502020204030204"/>
              </a:rPr>
              <a:t>Actors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874395" lvl="1" indent="-514350">
              <a:buFont typeface="+mj-lt"/>
              <a:buAutoNum type="alphaLcPeriod"/>
            </a:pPr>
            <a:r>
              <a:rPr lang="en-US">
                <a:cs typeface="Calibri" panose="020F0502020204030204"/>
              </a:rPr>
              <a:t>Actions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874395" lvl="1" indent="-514350">
              <a:buFont typeface="+mj-lt"/>
              <a:buAutoNum type="alphaLcPeriod"/>
            </a:pPr>
            <a:r>
              <a:rPr lang="en-US">
                <a:cs typeface="Calibri" panose="020F0502020204030204"/>
              </a:rPr>
              <a:t>Costs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>
                <a:ea typeface="+mn-lt"/>
                <a:cs typeface="+mn-lt"/>
              </a:rPr>
              <a:t>Concept note application form</a:t>
            </a:r>
            <a:endParaRPr lang="en-US"/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>
                <a:ea typeface="+mn-lt"/>
                <a:cs typeface="+mn-lt"/>
              </a:rPr>
              <a:t>Application</a:t>
            </a:r>
            <a:r>
              <a:rPr lang="en-US">
                <a:cs typeface="Calibri" panose="020F0502020204030204"/>
              </a:rPr>
              <a:t> and selection procedure 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826" y="2771570"/>
            <a:ext cx="2910348" cy="65743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fr-BE" b="1">
                <a:solidFill>
                  <a:srgbClr val="C00000"/>
                </a:solidFill>
                <a:cs typeface="Calibri" panose="020F0502020204030204"/>
              </a:rPr>
              <a:t>Questions?</a:t>
            </a:r>
            <a:endParaRPr lang="fr-BE" b="1">
              <a:solidFill>
                <a:schemeClr val="accent6"/>
              </a:solidFill>
              <a:cs typeface="Calibri" panose="020F0502020204030204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21933" y="1249627"/>
            <a:ext cx="8576733" cy="5257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C00000"/>
                </a:solidFill>
              </a:rPr>
              <a:t>3b. The actions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1" u="none" strike="noStrike" baseline="0" dirty="0">
                <a:solidFill>
                  <a:srgbClr val="000000"/>
                </a:solidFill>
              </a:rPr>
              <a:t>An action comprises a </a:t>
            </a:r>
            <a:r>
              <a:rPr lang="en-US" sz="2400" b="1" i="1" u="none" strike="noStrike" baseline="0" dirty="0">
                <a:solidFill>
                  <a:srgbClr val="000000"/>
                </a:solidFill>
              </a:rPr>
              <a:t>series of activities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that are necessary to achieve the results and contribute to the specific(s) objective(s) pursued by the application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endParaRPr lang="en-US" sz="3600" dirty="0"/>
          </a:p>
          <a:p>
            <a:pPr marL="514350" indent="-514350">
              <a:buAutoNum type="arabicPeriod"/>
            </a:pPr>
            <a:r>
              <a:rPr lang="en-US" dirty="0"/>
              <a:t>Duration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Geographical coverage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Sector themes </a:t>
            </a:r>
          </a:p>
          <a:p>
            <a:pPr marL="514350" indent="-514350">
              <a:buAutoNum type="arabicPeriod"/>
            </a:pPr>
            <a:r>
              <a:rPr lang="en-US" dirty="0"/>
              <a:t>Target groups</a:t>
            </a:r>
          </a:p>
          <a:p>
            <a:pPr marL="514350" indent="-514350">
              <a:buAutoNum type="arabicPeriod"/>
            </a:pPr>
            <a:r>
              <a:rPr lang="en-US" dirty="0"/>
              <a:t>Type of action and eligible activities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C00000"/>
                </a:solidFill>
              </a:rPr>
              <a:t>3b. The actions: Duration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Action duration = grant agreement/project duration</a:t>
            </a: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Lot 1 – Incubation </a:t>
            </a:r>
          </a:p>
          <a:p>
            <a:r>
              <a:rPr lang="en-US" b="1" dirty="0"/>
              <a:t>M</a:t>
            </a:r>
            <a:r>
              <a:rPr lang="en-US" dirty="0"/>
              <a:t>inimum </a:t>
            </a:r>
            <a:r>
              <a:rPr lang="en-US" b="1" dirty="0"/>
              <a:t>15 to maximum 24 months </a:t>
            </a:r>
            <a:r>
              <a:rPr lang="en-US" dirty="0"/>
              <a:t>(excluding 3 months grant closure)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b="1" u="sng" dirty="0">
                <a:cs typeface="Calibri" panose="020F0502020204030204"/>
              </a:rPr>
              <a:t>Lot 2 – Acceleration 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Minimum </a:t>
            </a:r>
            <a:r>
              <a:rPr lang="en-US" b="1" dirty="0"/>
              <a:t>15 to maximum 33 months </a:t>
            </a:r>
            <a:r>
              <a:rPr lang="en-US" dirty="0"/>
              <a:t>(excluding 3 months grant closure)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694" y="263165"/>
            <a:ext cx="8637789" cy="925555"/>
          </a:xfrm>
        </p:spPr>
        <p:txBody>
          <a:bodyPr>
            <a:normAutofit/>
          </a:bodyPr>
          <a:lstStyle/>
          <a:p>
            <a:r>
              <a:rPr lang="fr-BE" sz="3200" b="1" dirty="0">
                <a:solidFill>
                  <a:srgbClr val="C00000"/>
                </a:solidFill>
              </a:rPr>
              <a:t>3b. The actions: Target groups &amp; </a:t>
            </a:r>
            <a:r>
              <a:rPr lang="fr-BE" sz="3200" b="1" dirty="0" err="1">
                <a:solidFill>
                  <a:srgbClr val="C00000"/>
                </a:solidFill>
              </a:rPr>
              <a:t>sector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98448" y="1188720"/>
            <a:ext cx="10277856" cy="54762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Y</a:t>
            </a:r>
            <a:r>
              <a:rPr lang="en-US" sz="2400" b="1" i="0" u="none" strike="noStrike" baseline="0" dirty="0">
                <a:solidFill>
                  <a:srgbClr val="C00000"/>
                </a:solidFill>
              </a:rPr>
              <a:t>oung, innovative, dynamic and demand-driven enterprises </a:t>
            </a:r>
            <a:r>
              <a:rPr lang="en-US" sz="2400" b="0" i="0" u="none" strike="noStrike" baseline="0" dirty="0">
                <a:solidFill>
                  <a:srgbClr val="404040"/>
                </a:solidFill>
              </a:rPr>
              <a:t>in the </a:t>
            </a:r>
            <a:r>
              <a:rPr lang="en-US" sz="2400" b="1" i="0" u="none" strike="noStrike" baseline="0" dirty="0">
                <a:solidFill>
                  <a:srgbClr val="404040"/>
                </a:solidFill>
              </a:rPr>
              <a:t>Green and Circular Economy (CGE)</a:t>
            </a:r>
            <a:r>
              <a:rPr lang="en-US" sz="2400" b="0" i="0" u="none" strike="noStrike" baseline="0" dirty="0">
                <a:solidFill>
                  <a:srgbClr val="404040"/>
                </a:solidFill>
              </a:rPr>
              <a:t>, i.e.. with </a:t>
            </a:r>
            <a:r>
              <a:rPr lang="en-US" sz="2400" b="1" i="0" u="none" strike="noStrike" baseline="0" dirty="0">
                <a:solidFill>
                  <a:srgbClr val="404040"/>
                </a:solidFill>
              </a:rPr>
              <a:t>potential to grow/scale</a:t>
            </a:r>
            <a:r>
              <a:rPr lang="en-US" sz="2400" b="0" i="0" u="none" strike="noStrike" baseline="0" dirty="0">
                <a:solidFill>
                  <a:srgbClr val="404040"/>
                </a:solidFill>
              </a:rPr>
              <a:t>, and, as such, contribute to job creation</a:t>
            </a:r>
            <a:endParaRPr lang="en-US" sz="2400" b="1" i="0" u="none" strike="noStrike" baseline="0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en-US" sz="2500" b="1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en-US" sz="2500" b="1" i="1" u="none" strike="noStrike" baseline="0" dirty="0">
                <a:solidFill>
                  <a:srgbClr val="C00000"/>
                </a:solidFill>
              </a:rPr>
              <a:t>Green and Circular Economy (CGE)</a:t>
            </a:r>
            <a:endParaRPr lang="en-US" sz="2500" i="1" dirty="0">
              <a:solidFill>
                <a:srgbClr val="C00000"/>
              </a:solidFill>
            </a:endParaRPr>
          </a:p>
          <a:p>
            <a:r>
              <a:rPr lang="en-US" sz="2600" dirty="0">
                <a:solidFill>
                  <a:srgbClr val="404040"/>
                </a:solidFill>
              </a:rPr>
              <a:t>Contribution to healthy and sustainable eco-systems</a:t>
            </a:r>
          </a:p>
          <a:p>
            <a:r>
              <a:rPr lang="en-US" sz="2600" dirty="0">
                <a:solidFill>
                  <a:srgbClr val="404040"/>
                </a:solidFill>
              </a:rPr>
              <a:t>Reduction of carbon emissions, pollution and waste in production and consumption; </a:t>
            </a:r>
          </a:p>
          <a:p>
            <a:r>
              <a:rPr lang="en-US" sz="2600" dirty="0">
                <a:solidFill>
                  <a:srgbClr val="404040"/>
                </a:solidFill>
              </a:rPr>
              <a:t>Promotion of energy efficiency, saving of natural resources, and regenerative systems; and/or </a:t>
            </a:r>
          </a:p>
          <a:p>
            <a:r>
              <a:rPr lang="en-US" sz="2600" dirty="0">
                <a:solidFill>
                  <a:srgbClr val="404040"/>
                </a:solidFill>
              </a:rPr>
              <a:t>Production of green goods and services. </a:t>
            </a:r>
          </a:p>
          <a:p>
            <a:pPr marL="0" indent="0">
              <a:buNone/>
            </a:pPr>
            <a:endParaRPr lang="en-US" sz="2600" dirty="0">
              <a:solidFill>
                <a:srgbClr val="404040"/>
              </a:solidFill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en-GB" sz="3100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694" y="263165"/>
            <a:ext cx="8637789" cy="925555"/>
          </a:xfrm>
        </p:spPr>
        <p:txBody>
          <a:bodyPr>
            <a:normAutofit/>
          </a:bodyPr>
          <a:lstStyle/>
          <a:p>
            <a:r>
              <a:rPr lang="fr-BE" sz="3200" b="1" dirty="0">
                <a:solidFill>
                  <a:srgbClr val="C00000"/>
                </a:solidFill>
              </a:rPr>
              <a:t>3b. The actions: Target groups &amp; </a:t>
            </a:r>
            <a:r>
              <a:rPr lang="fr-BE" sz="3200" b="1" dirty="0" err="1">
                <a:solidFill>
                  <a:srgbClr val="C00000"/>
                </a:solidFill>
              </a:rPr>
              <a:t>sector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98448" y="1188720"/>
            <a:ext cx="10277856" cy="54762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Lot 1 - Incubation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404040"/>
                </a:solidFill>
              </a:rPr>
              <a:t>E</a:t>
            </a:r>
            <a:r>
              <a:rPr lang="en-US" sz="2400" b="0" i="0" u="none" strike="noStrike" baseline="0" dirty="0">
                <a:solidFill>
                  <a:srgbClr val="404040"/>
                </a:solidFill>
              </a:rPr>
              <a:t>arly-stage entrepreneurs looking to refine their business ideas and develop innovative, green solutions </a:t>
            </a:r>
            <a:endParaRPr lang="en-US" sz="2400" dirty="0">
              <a:solidFill>
                <a:srgbClr val="404040"/>
              </a:solidFill>
            </a:endParaRPr>
          </a:p>
          <a:p>
            <a:pPr algn="l"/>
            <a:endParaRPr lang="en-GB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2400" b="0" i="0" u="none" strike="noStrike" baseline="0" dirty="0">
                <a:solidFill>
                  <a:srgbClr val="404040"/>
                </a:solidFill>
              </a:rPr>
              <a:t>basic </a:t>
            </a:r>
            <a:r>
              <a:rPr lang="en-US" sz="2400" b="0" i="1" u="none" strike="noStrike" baseline="0" dirty="0">
                <a:solidFill>
                  <a:srgbClr val="404040"/>
                </a:solidFill>
              </a:rPr>
              <a:t>proof of concept (PoC) </a:t>
            </a:r>
            <a:r>
              <a:rPr lang="en-US" sz="2400" b="0" i="0" u="none" strike="noStrike" baseline="0" dirty="0">
                <a:solidFill>
                  <a:srgbClr val="404040"/>
                </a:solidFill>
              </a:rPr>
              <a:t>and initiated market testing/exploration</a:t>
            </a:r>
            <a:r>
              <a:rPr lang="en-US" sz="2400" b="0" i="1" u="none" strike="noStrike" baseline="0" dirty="0">
                <a:solidFill>
                  <a:srgbClr val="404040"/>
                </a:solidFill>
              </a:rPr>
              <a:t>; 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potential for </a:t>
            </a:r>
            <a:r>
              <a:rPr lang="en-US" sz="2400" b="0" i="0" u="sng" strike="noStrike" baseline="0" dirty="0">
                <a:solidFill>
                  <a:srgbClr val="000000"/>
                </a:solidFill>
              </a:rPr>
              <a:t>innovation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in the Green and Circular Economy;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market-</a:t>
            </a:r>
            <a:r>
              <a:rPr lang="en-US" sz="2400" b="0" i="0" u="none" strike="noStrike" baseline="0" dirty="0">
                <a:solidFill>
                  <a:srgbClr val="404040"/>
                </a:solidFill>
              </a:rPr>
              <a:t>driven and demonstrate potential for scalability;</a:t>
            </a:r>
          </a:p>
          <a:p>
            <a:r>
              <a:rPr lang="en-US" sz="2400" b="0" i="0" u="none" strike="noStrike" baseline="0" dirty="0">
                <a:solidFill>
                  <a:srgbClr val="404040"/>
                </a:solidFill>
              </a:rPr>
              <a:t>Have a product prototype and/or are undergoing product testing or research and development.</a:t>
            </a:r>
            <a:endParaRPr lang="en-GB" sz="2400" b="0" i="0" u="none" strike="noStrike" baseline="0" dirty="0">
              <a:solidFill>
                <a:srgbClr val="000000"/>
              </a:solidFill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en-GB" sz="3100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694" y="263165"/>
            <a:ext cx="8637789" cy="925555"/>
          </a:xfrm>
        </p:spPr>
        <p:txBody>
          <a:bodyPr>
            <a:normAutofit/>
          </a:bodyPr>
          <a:lstStyle/>
          <a:p>
            <a:r>
              <a:rPr lang="fr-BE" sz="3200" b="1" dirty="0">
                <a:solidFill>
                  <a:srgbClr val="C00000"/>
                </a:solidFill>
              </a:rPr>
              <a:t>3b. The actions: Target groups &amp; </a:t>
            </a:r>
            <a:r>
              <a:rPr lang="fr-BE" sz="3200" b="1" dirty="0" err="1">
                <a:solidFill>
                  <a:srgbClr val="C00000"/>
                </a:solidFill>
              </a:rPr>
              <a:t>sector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98448" y="1188720"/>
            <a:ext cx="10277856" cy="54762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Lot 2 – Acceleration 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M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ore mature enterprises and scale-ups that have a market-ready solution and are looking to scale their solutions </a:t>
            </a:r>
            <a:endParaRPr lang="en-GB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2400" b="0" i="0" u="none" strike="noStrike" baseline="0" dirty="0">
                <a:solidFill>
                  <a:srgbClr val="404040"/>
                </a:solidFill>
              </a:rPr>
              <a:t>validated </a:t>
            </a:r>
            <a:r>
              <a:rPr lang="en-US" sz="2400" b="0" i="1" u="none" strike="noStrike" baseline="0" dirty="0">
                <a:solidFill>
                  <a:srgbClr val="404040"/>
                </a:solidFill>
              </a:rPr>
              <a:t>Minimum Viable Product (MVP) </a:t>
            </a:r>
            <a:r>
              <a:rPr lang="en-US" sz="2400" b="0" i="0" u="none" strike="noStrike" baseline="0" dirty="0">
                <a:solidFill>
                  <a:srgbClr val="404040"/>
                </a:solidFill>
              </a:rPr>
              <a:t>or beyond; 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2400" b="0" i="0" u="none" strike="noStrike" baseline="0" dirty="0">
                <a:solidFill>
                  <a:srgbClr val="404040"/>
                </a:solidFill>
              </a:rPr>
              <a:t>potential for </a:t>
            </a:r>
            <a:r>
              <a:rPr lang="en-US" sz="2400" b="0" i="0" u="sng" strike="noStrike" baseline="0" dirty="0">
                <a:solidFill>
                  <a:srgbClr val="404040"/>
                </a:solidFill>
              </a:rPr>
              <a:t>innovation</a:t>
            </a:r>
            <a:r>
              <a:rPr lang="en-US" sz="2400" b="0" i="0" u="none" strike="noStrike" baseline="0" dirty="0">
                <a:solidFill>
                  <a:srgbClr val="404040"/>
                </a:solidFill>
              </a:rPr>
              <a:t> in the Green and Circular Economy; </a:t>
            </a:r>
            <a:endParaRPr lang="en-GB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demonstrate market traction, have a track record of financial sustainability and ability to absorb (additional) finance, and showing readiness for scaling regionally or globally;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demonstrate growth realized, in terms of number of staff and a minimum annual turnover of 20,000 EUR;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highly motivated and committed teams willing to learn and ready to take action on the business insights learned. 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en-GB" sz="3100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302" y="345461"/>
            <a:ext cx="8637789" cy="751819"/>
          </a:xfrm>
        </p:spPr>
        <p:txBody>
          <a:bodyPr>
            <a:normAutofit/>
          </a:bodyPr>
          <a:lstStyle/>
          <a:p>
            <a:r>
              <a:rPr lang="fr-BE" sz="2800" b="1" dirty="0">
                <a:solidFill>
                  <a:srgbClr val="C00000"/>
                </a:solidFill>
              </a:rPr>
              <a:t>3b. The actions: </a:t>
            </a:r>
            <a:r>
              <a:rPr lang="fr-BE" sz="2800" b="1" dirty="0" err="1">
                <a:solidFill>
                  <a:srgbClr val="C00000"/>
                </a:solidFill>
              </a:rPr>
              <a:t>Geographical</a:t>
            </a:r>
            <a:r>
              <a:rPr lang="fr-BE" sz="2800" b="1" dirty="0">
                <a:solidFill>
                  <a:srgbClr val="C00000"/>
                </a:solidFill>
              </a:rPr>
              <a:t> </a:t>
            </a:r>
            <a:r>
              <a:rPr lang="fr-BE" sz="2800" b="1" dirty="0" err="1">
                <a:solidFill>
                  <a:srgbClr val="C00000"/>
                </a:solidFill>
              </a:rPr>
              <a:t>coverage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4910" y="978408"/>
            <a:ext cx="8682182" cy="553413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Lot 1 – Incubation </a:t>
            </a:r>
          </a:p>
          <a:p>
            <a:pPr marL="0" indent="0">
              <a:buNone/>
            </a:pPr>
            <a:r>
              <a:rPr lang="en-US" sz="3200" b="0" i="0" u="none" strike="noStrike" baseline="0" dirty="0">
                <a:solidFill>
                  <a:srgbClr val="000000"/>
                </a:solidFill>
              </a:rPr>
              <a:t>The actions under lot 1 must target enterprises/entrepreneurs operating in Uganda, in the following subregions: </a:t>
            </a:r>
            <a:r>
              <a:rPr lang="en-US" sz="3200" b="1" i="0" u="none" strike="noStrike" baseline="0" dirty="0">
                <a:solidFill>
                  <a:srgbClr val="000000"/>
                </a:solidFill>
              </a:rPr>
              <a:t>Kampala metropolitan area, Busoga and West Nile, </a:t>
            </a:r>
            <a:r>
              <a:rPr lang="en-US" sz="3200" i="0" u="none" strike="noStrike" baseline="0" dirty="0">
                <a:solidFill>
                  <a:srgbClr val="000000"/>
                </a:solidFill>
              </a:rPr>
              <a:t>and in the following </a:t>
            </a:r>
            <a:r>
              <a:rPr lang="en-US" sz="3200" b="1" i="0" u="none" strike="noStrike" baseline="0" dirty="0">
                <a:solidFill>
                  <a:srgbClr val="000000"/>
                </a:solidFill>
              </a:rPr>
              <a:t>priority districts </a:t>
            </a:r>
            <a:r>
              <a:rPr lang="en-US" sz="3200" i="0" u="none" strike="noStrike" baseline="0" dirty="0">
                <a:solidFill>
                  <a:srgbClr val="000000"/>
                </a:solidFill>
              </a:rPr>
              <a:t>(incl cities): </a:t>
            </a:r>
            <a:endParaRPr lang="en-US" sz="32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32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32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32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32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32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200" b="1" i="1" dirty="0">
                <a:solidFill>
                  <a:srgbClr val="C00000"/>
                </a:solidFill>
              </a:rPr>
              <a:t>During implementation: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Selected applicants are  expected to actively source participant enterprises in </a:t>
            </a:r>
            <a:r>
              <a:rPr lang="en-US" sz="3200" b="1" dirty="0">
                <a:solidFill>
                  <a:schemeClr val="tx1"/>
                </a:solidFill>
              </a:rPr>
              <a:t>all 3 subregions </a:t>
            </a:r>
            <a:r>
              <a:rPr lang="en-US" sz="3200" dirty="0">
                <a:solidFill>
                  <a:schemeClr val="tx1"/>
                </a:solidFill>
              </a:rPr>
              <a:t>during implementation, aiming for 70% KLA &amp; 30% BUS&amp;WN</a:t>
            </a:r>
          </a:p>
          <a:p>
            <a:pPr marL="0" indent="0">
              <a:buNone/>
            </a:pPr>
            <a:r>
              <a:rPr lang="en-US" sz="3200" b="0" i="0" u="none" strike="noStrike" baseline="0" dirty="0">
                <a:solidFill>
                  <a:schemeClr val="tx1"/>
                </a:solidFill>
              </a:rPr>
              <a:t>Selected applicants may consider as well supporting enterprises in other districts within the subregions of focus, </a:t>
            </a:r>
            <a:r>
              <a:rPr lang="en-US" sz="3200" b="1" i="0" u="none" strike="noStrike" baseline="0" dirty="0">
                <a:solidFill>
                  <a:schemeClr val="tx1"/>
                </a:solidFill>
              </a:rPr>
              <a:t>if envisioned outcomes in terms of growth and decent job creation are significant and well-justified</a:t>
            </a:r>
            <a:r>
              <a:rPr lang="en-US" sz="3200" b="0" i="0" u="none" strike="noStrike" baseline="0" dirty="0">
                <a:solidFill>
                  <a:schemeClr val="tx1"/>
                </a:solidFill>
              </a:rPr>
              <a:t>, and if there are </a:t>
            </a:r>
            <a:r>
              <a:rPr lang="en-US" sz="3200" b="1" i="0" u="none" strike="noStrike" baseline="0" dirty="0">
                <a:solidFill>
                  <a:schemeClr val="tx1"/>
                </a:solidFill>
              </a:rPr>
              <a:t>opportunities for market linkages or employment creation in the prioritized districts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4908" y="2050957"/>
          <a:ext cx="9010859" cy="1997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0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2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Kampala Metropolitan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Busoga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West Nile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2066">
                <a:tc>
                  <a:txBody>
                    <a:bodyPr/>
                    <a:lstStyle/>
                    <a:p>
                      <a:r>
                        <a:rPr lang="en-US" sz="1600" dirty="0"/>
                        <a:t>Kampala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/>
                        <a:t>Wakiso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/>
                        <a:t>Mukono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Kamuli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/>
                        <a:t>Jinja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Madi-Okollo </a:t>
                      </a:r>
                    </a:p>
                    <a:p>
                      <a:r>
                        <a:rPr lang="nl-B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Terego  </a:t>
                      </a:r>
                    </a:p>
                    <a:p>
                      <a:r>
                        <a:rPr lang="nl-B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Adjumani </a:t>
                      </a:r>
                    </a:p>
                    <a:p>
                      <a:r>
                        <a:rPr lang="nl-B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Arua </a:t>
                      </a:r>
                    </a:p>
                    <a:p>
                      <a:r>
                        <a:rPr lang="nl-B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Yumbe </a:t>
                      </a:r>
                    </a:p>
                    <a:p>
                      <a:r>
                        <a:rPr lang="nl-B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Kiryandongo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302" y="345461"/>
            <a:ext cx="8637789" cy="751819"/>
          </a:xfrm>
        </p:spPr>
        <p:txBody>
          <a:bodyPr>
            <a:normAutofit/>
          </a:bodyPr>
          <a:lstStyle/>
          <a:p>
            <a:r>
              <a:rPr lang="fr-BE" sz="2800" b="1" dirty="0">
                <a:solidFill>
                  <a:srgbClr val="C00000"/>
                </a:solidFill>
              </a:rPr>
              <a:t>3b. The actions: </a:t>
            </a:r>
            <a:r>
              <a:rPr lang="fr-BE" sz="2800" b="1" dirty="0" err="1">
                <a:solidFill>
                  <a:srgbClr val="C00000"/>
                </a:solidFill>
              </a:rPr>
              <a:t>Geographical</a:t>
            </a:r>
            <a:r>
              <a:rPr lang="fr-BE" sz="2800" b="1" dirty="0">
                <a:solidFill>
                  <a:srgbClr val="C00000"/>
                </a:solidFill>
              </a:rPr>
              <a:t> </a:t>
            </a:r>
            <a:r>
              <a:rPr lang="fr-BE" sz="2800" b="1" dirty="0" err="1">
                <a:solidFill>
                  <a:srgbClr val="C00000"/>
                </a:solidFill>
              </a:rPr>
              <a:t>coverage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4910" y="978408"/>
            <a:ext cx="8682182" cy="55341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Lot 2 – Acceleration</a:t>
            </a:r>
            <a:endParaRPr lang="en-US" b="0" i="0" u="sng" strike="noStrike" baseline="0" dirty="0">
              <a:solidFill>
                <a:srgbClr val="000000"/>
              </a:solidFill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</a:rPr>
              <a:t>The actions under lot 2 must target enterprises operating in Uganda, in the following subregions: </a:t>
            </a:r>
            <a:r>
              <a:rPr lang="en-US" b="1" i="0" u="none" strike="noStrike" baseline="0" dirty="0">
                <a:solidFill>
                  <a:srgbClr val="000000"/>
                </a:solidFill>
              </a:rPr>
              <a:t>Kampala metropolitan area, Busoga and/or West Nile. </a:t>
            </a:r>
            <a:endParaRPr lang="en-US" b="0" i="0" u="none" strike="noStrike" baseline="0" dirty="0">
              <a:solidFill>
                <a:srgbClr val="000000"/>
              </a:solidFill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</a:rPr>
              <a:t>Selected applicants might consider as well supporting enterprises operating in other, surrounding subregions, </a:t>
            </a:r>
            <a:r>
              <a:rPr lang="en-US" b="1" i="0" u="none" strike="noStrike" baseline="0" dirty="0">
                <a:solidFill>
                  <a:srgbClr val="000000"/>
                </a:solidFill>
              </a:rPr>
              <a:t>if envisioned outcomes in terms of growth and decent job creation are significant and well-justified,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and if there are </a:t>
            </a:r>
            <a:r>
              <a:rPr lang="en-US" b="1" i="0" u="none" strike="noStrike" baseline="0" dirty="0">
                <a:solidFill>
                  <a:srgbClr val="000000"/>
                </a:solidFill>
              </a:rPr>
              <a:t>opportunities for market linkages or employment creation in the prioritized sub-regions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302" y="345461"/>
            <a:ext cx="8849033" cy="1325563"/>
          </a:xfrm>
        </p:spPr>
        <p:txBody>
          <a:bodyPr/>
          <a:lstStyle/>
          <a:p>
            <a:r>
              <a:rPr lang="fr-BE" b="1" dirty="0">
                <a:solidFill>
                  <a:srgbClr val="C00000"/>
                </a:solidFill>
              </a:rPr>
              <a:t>3b. The actions: Types of actions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74233" y="1307592"/>
            <a:ext cx="9643533" cy="55504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0000"/>
                </a:solidFill>
              </a:rPr>
              <a:t>Lot 1 </a:t>
            </a:r>
            <a:r>
              <a:rPr lang="en-US" sz="4000" dirty="0">
                <a:solidFill>
                  <a:srgbClr val="000000"/>
                </a:solidFill>
              </a:rPr>
              <a:t>: Incubation </a:t>
            </a:r>
            <a:r>
              <a:rPr lang="en-US" sz="4000" dirty="0" err="1">
                <a:solidFill>
                  <a:srgbClr val="000000"/>
                </a:solidFill>
              </a:rPr>
              <a:t>programmes</a:t>
            </a:r>
            <a:endParaRPr lang="en-US" sz="4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40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0000"/>
                </a:solidFill>
              </a:rPr>
              <a:t>Lot 2</a:t>
            </a:r>
            <a:r>
              <a:rPr lang="en-US" sz="4000" dirty="0">
                <a:solidFill>
                  <a:srgbClr val="000000"/>
                </a:solidFill>
              </a:rPr>
              <a:t>: Acceleration </a:t>
            </a:r>
            <a:r>
              <a:rPr lang="en-US" sz="4000" dirty="0" err="1">
                <a:solidFill>
                  <a:srgbClr val="000000"/>
                </a:solidFill>
              </a:rPr>
              <a:t>programmes</a:t>
            </a:r>
            <a:r>
              <a:rPr lang="en-US" sz="4000" dirty="0">
                <a:solidFill>
                  <a:srgbClr val="000000"/>
                </a:solidFill>
              </a:rPr>
              <a:t> (holistic)</a:t>
            </a:r>
          </a:p>
          <a:p>
            <a:pPr marL="0" indent="0">
              <a:buNone/>
            </a:pPr>
            <a:endParaRPr lang="en-US" sz="40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Other types of actions = </a:t>
            </a:r>
            <a:r>
              <a:rPr lang="en-US" sz="4000" dirty="0">
                <a:solidFill>
                  <a:srgbClr val="C00000"/>
                </a:solidFill>
              </a:rPr>
              <a:t>inadmissible</a:t>
            </a:r>
            <a:endParaRPr lang="en-US" sz="4000" b="0" i="0" u="none" strike="noStrike" baseline="0" dirty="0">
              <a:solidFill>
                <a:srgbClr val="C00000"/>
              </a:solidFill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302" y="345461"/>
            <a:ext cx="10392698" cy="1325563"/>
          </a:xfrm>
        </p:spPr>
        <p:txBody>
          <a:bodyPr>
            <a:normAutofit/>
          </a:bodyPr>
          <a:lstStyle/>
          <a:p>
            <a:r>
              <a:rPr lang="fr-BE" sz="3200" b="1" dirty="0">
                <a:solidFill>
                  <a:srgbClr val="C00000"/>
                </a:solidFill>
              </a:rPr>
              <a:t>3b. </a:t>
            </a:r>
            <a:r>
              <a:rPr lang="fr-BE" sz="3200" b="1" dirty="0" err="1">
                <a:solidFill>
                  <a:srgbClr val="C00000"/>
                </a:solidFill>
              </a:rPr>
              <a:t>Strategies</a:t>
            </a:r>
            <a:r>
              <a:rPr lang="fr-BE" sz="3200" b="1" dirty="0">
                <a:solidFill>
                  <a:srgbClr val="C00000"/>
                </a:solidFill>
              </a:rPr>
              <a:t> </a:t>
            </a:r>
            <a:r>
              <a:rPr lang="fr-BE" sz="3200" b="1" dirty="0" err="1">
                <a:solidFill>
                  <a:srgbClr val="C00000"/>
                </a:solidFill>
              </a:rPr>
              <a:t>promoted</a:t>
            </a:r>
            <a:r>
              <a:rPr lang="fr-BE" sz="3200" b="1" dirty="0">
                <a:solidFill>
                  <a:srgbClr val="C00000"/>
                </a:solidFill>
              </a:rPr>
              <a:t> = </a:t>
            </a:r>
            <a:r>
              <a:rPr lang="fr-BE" sz="32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evaluation</a:t>
            </a:r>
            <a:r>
              <a:rPr lang="fr-BE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fr-BE" sz="32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criteria</a:t>
            </a:r>
            <a:r>
              <a:rPr lang="fr-BE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endParaRPr lang="en-US" sz="3200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74233" y="1498978"/>
            <a:ext cx="9643533" cy="55504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srgbClr val="C00000"/>
                </a:solidFill>
                <a:ea typeface="Calibri" panose="020F0502020204030204"/>
                <a:cs typeface="Calibri" panose="020F0502020204030204"/>
              </a:rPr>
              <a:t>Lot 1 – Incubation </a:t>
            </a:r>
            <a:endParaRPr lang="en-US" sz="2400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development </a:t>
            </a:r>
            <a:r>
              <a:rPr lang="en-US" sz="2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 and </a:t>
            </a:r>
            <a:r>
              <a:rPr lang="en-US" sz="24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tailored technical assistance </a:t>
            </a:r>
            <a:r>
              <a:rPr lang="en-US" sz="2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mentorship;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Entrepreneurial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 skills development;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Access to well-equipped 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co-working spaces and technology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that allow pitching, networking and prototyping activities</a:t>
            </a:r>
            <a:r>
              <a:rPr lang="en-US" sz="2400" dirty="0">
                <a:solidFill>
                  <a:srgbClr val="000000"/>
                </a:solidFill>
              </a:rPr>
              <a:t>;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</a:rPr>
              <a:t>Engagement and partnerships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with 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private sector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actors to leverage existing business knowledge and expertise in the CGE in training, mentoring/coaching or peer-to-peer learning + facilitate development of business relationships (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ie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. integration in business networks, facilitation of B2B partnerships, facilitation of sales or distribution agreements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etc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);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Strategies to enhance 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access to affordable finance and capital,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along with support in pitching for; grants/seed funding, preparing for investment readiness, matchmaking with formal or non-formal credit opportunities.</a:t>
            </a:r>
            <a:endParaRPr lang="en-US" sz="20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7323667" cy="1143000"/>
          </a:xfrm>
        </p:spPr>
        <p:txBody>
          <a:bodyPr/>
          <a:lstStyle/>
          <a:p>
            <a:r>
              <a:rPr lang="fr-BE" b="1">
                <a:solidFill>
                  <a:srgbClr val="C00000"/>
                </a:solidFill>
              </a:rPr>
              <a:t>Call for </a:t>
            </a:r>
            <a:r>
              <a:rPr lang="fr-BE" b="1" err="1">
                <a:solidFill>
                  <a:srgbClr val="C00000"/>
                </a:solidFill>
              </a:rPr>
              <a:t>Proposals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208" y="1571854"/>
            <a:ext cx="9043792" cy="45543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267970" indent="-267970">
              <a:buNone/>
            </a:pPr>
            <a:r>
              <a:rPr lang="en-US" dirty="0">
                <a:ea typeface="+mn-lt"/>
                <a:cs typeface="+mn-lt"/>
              </a:rPr>
              <a:t>Guidelines, annexes, clarifications (Q&amp;A) and all other communication:</a:t>
            </a:r>
          </a:p>
          <a:p>
            <a:pPr marL="267970" indent="-267970">
              <a:buNone/>
            </a:pPr>
            <a:r>
              <a:rPr lang="en-US" dirty="0">
                <a:ea typeface="+mn-lt"/>
                <a:cs typeface="+mn-lt"/>
                <a:hlinkClick r:id="rId2"/>
              </a:rPr>
              <a:t>www.enabel.be/grants</a:t>
            </a:r>
            <a:r>
              <a:rPr lang="en-US" dirty="0">
                <a:ea typeface="+mn-lt"/>
                <a:cs typeface="+mn-lt"/>
              </a:rPr>
              <a:t> 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Call reference number</a:t>
            </a:r>
            <a:r>
              <a:rPr lang="en-US" dirty="0"/>
              <a:t>: UGA22003-10040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Call Title: </a:t>
            </a:r>
            <a:r>
              <a:rPr lang="en-US" dirty="0"/>
              <a:t>Incubation and acceleration support for Green Business Growth </a:t>
            </a:r>
          </a:p>
          <a:p>
            <a:pPr marL="0" indent="0">
              <a:buNone/>
            </a:pPr>
            <a:r>
              <a:rPr lang="en-US" b="1" dirty="0"/>
              <a:t>Procedure: </a:t>
            </a:r>
            <a:r>
              <a:rPr lang="en-US" dirty="0"/>
              <a:t>2 phased : (1) Concept note stage, (2) proposal stage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482" y="153437"/>
            <a:ext cx="8849033" cy="669523"/>
          </a:xfrm>
        </p:spPr>
        <p:txBody>
          <a:bodyPr>
            <a:noAutofit/>
          </a:bodyPr>
          <a:lstStyle/>
          <a:p>
            <a:r>
              <a:rPr lang="fr-BE" sz="3600" b="1" dirty="0">
                <a:solidFill>
                  <a:srgbClr val="C00000"/>
                </a:solidFill>
              </a:rPr>
              <a:t>3b. </a:t>
            </a:r>
            <a:r>
              <a:rPr lang="fr-BE" sz="3600" b="1" dirty="0" err="1">
                <a:solidFill>
                  <a:srgbClr val="C00000"/>
                </a:solidFill>
              </a:rPr>
              <a:t>Strategies</a:t>
            </a:r>
            <a:r>
              <a:rPr lang="fr-BE" sz="3600" b="1" dirty="0">
                <a:solidFill>
                  <a:srgbClr val="C00000"/>
                </a:solidFill>
              </a:rPr>
              <a:t> </a:t>
            </a:r>
            <a:r>
              <a:rPr lang="fr-BE" sz="3600" b="1" dirty="0" err="1">
                <a:solidFill>
                  <a:srgbClr val="C00000"/>
                </a:solidFill>
              </a:rPr>
              <a:t>promoted</a:t>
            </a:r>
            <a:r>
              <a:rPr lang="fr-BE" sz="3600" b="1" dirty="0">
                <a:solidFill>
                  <a:srgbClr val="C00000"/>
                </a:solidFill>
              </a:rPr>
              <a:t> = </a:t>
            </a:r>
            <a:r>
              <a:rPr lang="fr-BE" sz="36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evaluation</a:t>
            </a:r>
            <a:r>
              <a:rPr lang="fr-BE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fr-BE" sz="36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criteria</a:t>
            </a:r>
            <a:r>
              <a:rPr lang="fr-BE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74231" y="1173833"/>
            <a:ext cx="9643533" cy="5881603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lvl="0" indent="0">
              <a:buNone/>
            </a:pPr>
            <a:r>
              <a:rPr lang="en-US" sz="8000" b="1" dirty="0">
                <a:solidFill>
                  <a:srgbClr val="C00000"/>
                </a:solidFill>
                <a:ea typeface="Calibri" panose="020F0502020204030204"/>
                <a:cs typeface="Calibri" panose="020F0502020204030204"/>
              </a:rPr>
              <a:t>Lot 2– Acceleration</a:t>
            </a:r>
            <a:endParaRPr lang="en-US" sz="80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8000" b="1" i="0" u="none" strike="noStrike" baseline="0" dirty="0">
                <a:solidFill>
                  <a:srgbClr val="000000"/>
                </a:solidFill>
              </a:rPr>
              <a:t>Tailored technical assistance and mentorship </a:t>
            </a:r>
          </a:p>
          <a:p>
            <a:r>
              <a:rPr lang="en-US" sz="8000" b="0" i="0" u="none" strike="noStrike" baseline="0" dirty="0">
                <a:solidFill>
                  <a:srgbClr val="000000"/>
                </a:solidFill>
              </a:rPr>
              <a:t>Strategies to support </a:t>
            </a:r>
            <a:r>
              <a:rPr lang="en-US" sz="8000" b="1" i="0" u="none" strike="noStrike" baseline="0" dirty="0">
                <a:solidFill>
                  <a:srgbClr val="000000"/>
                </a:solidFill>
              </a:rPr>
              <a:t>access to new (local or international) markets, </a:t>
            </a:r>
            <a:r>
              <a:rPr lang="en-US" sz="8000" b="0" i="0" u="none" strike="noStrike" baseline="0" dirty="0" err="1">
                <a:solidFill>
                  <a:srgbClr val="000000"/>
                </a:solidFill>
              </a:rPr>
              <a:t>eg.</a:t>
            </a:r>
            <a:r>
              <a:rPr lang="en-US" sz="8000" b="0" i="0" u="none" strike="noStrike" baseline="0" dirty="0">
                <a:solidFill>
                  <a:srgbClr val="000000"/>
                </a:solidFill>
              </a:rPr>
              <a:t>  access to market research, legal advice and guidance on compliance with regulatory frameworks and environmental standards, support to achieve certifications (e.g. eco-labels, EUDR or ISO environmental certifications) </a:t>
            </a:r>
            <a:r>
              <a:rPr lang="en-US" sz="8000" b="0" i="0" u="none" strike="noStrike" baseline="0" dirty="0" err="1">
                <a:solidFill>
                  <a:srgbClr val="000000"/>
                </a:solidFill>
              </a:rPr>
              <a:t>etc</a:t>
            </a:r>
            <a:r>
              <a:rPr lang="en-US" sz="8000" b="0" i="0" u="none" strike="noStrike" baseline="0" dirty="0">
                <a:solidFill>
                  <a:srgbClr val="000000"/>
                </a:solidFill>
              </a:rPr>
              <a:t>; </a:t>
            </a:r>
          </a:p>
          <a:p>
            <a:r>
              <a:rPr lang="en-US" sz="8000" b="1" i="0" u="none" strike="noStrike" baseline="0" dirty="0">
                <a:solidFill>
                  <a:srgbClr val="000000"/>
                </a:solidFill>
              </a:rPr>
              <a:t>Sector-specific</a:t>
            </a:r>
            <a:r>
              <a:rPr lang="en-US" sz="8000" b="0" i="0" u="none" strike="noStrike" baseline="0" dirty="0">
                <a:solidFill>
                  <a:srgbClr val="000000"/>
                </a:solidFill>
              </a:rPr>
              <a:t> technical support in </a:t>
            </a:r>
            <a:r>
              <a:rPr lang="en-US" sz="8000" b="1" i="0" u="none" strike="noStrike" baseline="0" dirty="0">
                <a:solidFill>
                  <a:srgbClr val="000000"/>
                </a:solidFill>
              </a:rPr>
              <a:t>product development </a:t>
            </a:r>
            <a:r>
              <a:rPr lang="en-US" sz="8000" b="0" i="0" u="none" strike="noStrike" baseline="0" dirty="0">
                <a:solidFill>
                  <a:srgbClr val="000000"/>
                </a:solidFill>
              </a:rPr>
              <a:t>and/or diversification focusing on sustainability and innovation, including adoption of new, </a:t>
            </a:r>
            <a:r>
              <a:rPr lang="en-US" sz="8000" b="1" i="0" u="none" strike="noStrike" baseline="0" dirty="0">
                <a:solidFill>
                  <a:srgbClr val="000000"/>
                </a:solidFill>
              </a:rPr>
              <a:t>green technologies</a:t>
            </a:r>
            <a:r>
              <a:rPr lang="en-US" sz="8000" b="0" i="0" u="none" strike="noStrike" baseline="0" dirty="0">
                <a:solidFill>
                  <a:srgbClr val="000000"/>
                </a:solidFill>
              </a:rPr>
              <a:t>; </a:t>
            </a:r>
          </a:p>
          <a:p>
            <a:r>
              <a:rPr lang="en-US" sz="8000" b="1" i="0" u="none" strike="noStrike" baseline="0" dirty="0">
                <a:solidFill>
                  <a:srgbClr val="000000"/>
                </a:solidFill>
              </a:rPr>
              <a:t>Engagement and partnerships </a:t>
            </a:r>
            <a:r>
              <a:rPr lang="en-US" sz="8000" b="0" i="0" u="none" strike="noStrike" baseline="0" dirty="0">
                <a:solidFill>
                  <a:srgbClr val="000000"/>
                </a:solidFill>
              </a:rPr>
              <a:t>with </a:t>
            </a:r>
            <a:r>
              <a:rPr lang="en-US" sz="8000" b="1" i="0" u="none" strike="noStrike" baseline="0" dirty="0">
                <a:solidFill>
                  <a:srgbClr val="000000"/>
                </a:solidFill>
              </a:rPr>
              <a:t>private sector </a:t>
            </a:r>
            <a:r>
              <a:rPr lang="en-US" sz="8000" b="0" i="0" u="none" strike="noStrike" baseline="0" dirty="0">
                <a:solidFill>
                  <a:srgbClr val="000000"/>
                </a:solidFill>
              </a:rPr>
              <a:t>actors </a:t>
            </a:r>
            <a:r>
              <a:rPr lang="en-US" sz="8000" b="0" i="0" u="none" strike="noStrike" baseline="0" dirty="0" err="1">
                <a:solidFill>
                  <a:srgbClr val="000000"/>
                </a:solidFill>
              </a:rPr>
              <a:t>eg</a:t>
            </a:r>
            <a:r>
              <a:rPr lang="en-US" sz="8000" b="0" i="0" u="none" strike="noStrike" baseline="0" dirty="0">
                <a:solidFill>
                  <a:srgbClr val="000000"/>
                </a:solidFill>
              </a:rPr>
              <a:t> to leverage business knowledge and sector-specific expertise, promote B2B, sales agreem</a:t>
            </a:r>
            <a:r>
              <a:rPr lang="en-US" sz="8000" dirty="0">
                <a:solidFill>
                  <a:srgbClr val="000000"/>
                </a:solidFill>
              </a:rPr>
              <a:t>ents </a:t>
            </a:r>
            <a:r>
              <a:rPr lang="en-US" sz="8000" dirty="0" err="1">
                <a:solidFill>
                  <a:srgbClr val="000000"/>
                </a:solidFill>
              </a:rPr>
              <a:t>etc</a:t>
            </a:r>
            <a:r>
              <a:rPr lang="en-US" sz="8000" dirty="0">
                <a:solidFill>
                  <a:srgbClr val="000000"/>
                </a:solidFill>
              </a:rPr>
              <a:t>;</a:t>
            </a:r>
            <a:endParaRPr lang="en-US" sz="80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8000" b="0" i="0" u="none" strike="noStrike" baseline="0" dirty="0">
                <a:solidFill>
                  <a:srgbClr val="000000"/>
                </a:solidFill>
              </a:rPr>
              <a:t>Strategies to enhance </a:t>
            </a:r>
            <a:r>
              <a:rPr lang="en-US" sz="8000" b="1" i="0" u="none" strike="noStrike" baseline="0" dirty="0">
                <a:solidFill>
                  <a:srgbClr val="000000"/>
                </a:solidFill>
              </a:rPr>
              <a:t>access to affordable finance and capital, </a:t>
            </a:r>
            <a:r>
              <a:rPr lang="en-US" sz="8000" b="0" i="0" u="none" strike="noStrike" baseline="0" dirty="0" err="1">
                <a:solidFill>
                  <a:srgbClr val="000000"/>
                </a:solidFill>
              </a:rPr>
              <a:t>ie</a:t>
            </a:r>
            <a:r>
              <a:rPr lang="en-US" sz="8000" b="0" i="0" u="none" strike="noStrike" baseline="0" dirty="0">
                <a:solidFill>
                  <a:srgbClr val="000000"/>
                </a:solidFill>
              </a:rPr>
              <a:t>. building investment readiness, matchmaking with financiers who are looking to invest in sustainable, scalable businesses;</a:t>
            </a:r>
          </a:p>
          <a:p>
            <a:r>
              <a:rPr lang="en-US" sz="8000" b="0" i="0" u="none" strike="noStrike" baseline="0" dirty="0">
                <a:solidFill>
                  <a:srgbClr val="000000"/>
                </a:solidFill>
              </a:rPr>
              <a:t>Strategies to promote adherence to </a:t>
            </a:r>
            <a:r>
              <a:rPr lang="en-US" sz="8000" b="1" i="0" u="none" strike="noStrike" baseline="0" dirty="0">
                <a:solidFill>
                  <a:srgbClr val="000000"/>
                </a:solidFill>
              </a:rPr>
              <a:t>decent work </a:t>
            </a:r>
            <a:r>
              <a:rPr lang="en-US" sz="8000" b="0" i="0" u="none" strike="noStrike" baseline="0" dirty="0">
                <a:solidFill>
                  <a:srgbClr val="000000"/>
                </a:solidFill>
              </a:rPr>
              <a:t>principles. </a:t>
            </a:r>
          </a:p>
          <a:p>
            <a:endParaRPr lang="en-US" sz="2000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482" y="153437"/>
            <a:ext cx="8849033" cy="669523"/>
          </a:xfrm>
        </p:spPr>
        <p:txBody>
          <a:bodyPr>
            <a:noAutofit/>
          </a:bodyPr>
          <a:lstStyle/>
          <a:p>
            <a:r>
              <a:rPr lang="fr-BE" sz="3600" b="1" dirty="0">
                <a:solidFill>
                  <a:srgbClr val="C00000"/>
                </a:solidFill>
              </a:rPr>
              <a:t>3b. </a:t>
            </a:r>
            <a:r>
              <a:rPr lang="fr-BE" sz="3600" b="1" dirty="0" err="1">
                <a:solidFill>
                  <a:srgbClr val="C00000"/>
                </a:solidFill>
              </a:rPr>
              <a:t>Strategies</a:t>
            </a:r>
            <a:r>
              <a:rPr lang="fr-BE" sz="3600" b="1" dirty="0">
                <a:solidFill>
                  <a:srgbClr val="C00000"/>
                </a:solidFill>
              </a:rPr>
              <a:t> </a:t>
            </a:r>
            <a:r>
              <a:rPr lang="fr-BE" sz="3600" b="1" dirty="0" err="1">
                <a:solidFill>
                  <a:srgbClr val="C00000"/>
                </a:solidFill>
              </a:rPr>
              <a:t>promoted</a:t>
            </a:r>
            <a:r>
              <a:rPr lang="fr-BE" sz="3600" b="1" dirty="0">
                <a:solidFill>
                  <a:srgbClr val="C00000"/>
                </a:solidFill>
              </a:rPr>
              <a:t> = </a:t>
            </a:r>
            <a:r>
              <a:rPr lang="fr-BE" sz="36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evaluation</a:t>
            </a:r>
            <a:r>
              <a:rPr lang="fr-BE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fr-BE" sz="36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criteria</a:t>
            </a:r>
            <a:r>
              <a:rPr lang="fr-BE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74231" y="1173833"/>
            <a:ext cx="9643533" cy="58816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</a:pPr>
            <a:r>
              <a:rPr lang="nl-BE" b="1" dirty="0">
                <a:solidFill>
                  <a:srgbClr val="C00000"/>
                </a:solidFill>
                <a:ea typeface="Calibri" panose="020F0502020204030204"/>
                <a:cs typeface="Calibri" panose="020F0502020204030204"/>
              </a:rPr>
              <a:t>Both lots</a:t>
            </a:r>
            <a:endParaRPr lang="en-US" b="0" i="0" u="none" strike="noStrike" baseline="0" dirty="0">
              <a:solidFill>
                <a:srgbClr val="000000"/>
              </a:solidFill>
            </a:endParaRPr>
          </a:p>
          <a:p>
            <a:r>
              <a:rPr lang="en-US" i="0" u="none" strike="noStrike" baseline="0" dirty="0">
                <a:solidFill>
                  <a:srgbClr val="000000"/>
                </a:solidFill>
              </a:rPr>
              <a:t>Outreach &amp; awareness activities and proper selection procedures;</a:t>
            </a:r>
          </a:p>
          <a:p>
            <a:r>
              <a:rPr lang="en-US" dirty="0">
                <a:solidFill>
                  <a:srgbClr val="000000"/>
                </a:solidFill>
              </a:rPr>
              <a:t>Inclusion strategies (mainstreaming* and/or promoting equal access to decent employment)</a:t>
            </a:r>
          </a:p>
          <a:p>
            <a:r>
              <a:rPr lang="en-US" i="0" u="none" strike="noStrike" baseline="0" dirty="0">
                <a:solidFill>
                  <a:srgbClr val="000000"/>
                </a:solidFill>
              </a:rPr>
              <a:t>Innovative approaches, good practi</a:t>
            </a:r>
            <a:r>
              <a:rPr lang="en-US" dirty="0">
                <a:solidFill>
                  <a:srgbClr val="000000"/>
                </a:solidFill>
              </a:rPr>
              <a:t>ces, new technologies</a:t>
            </a:r>
          </a:p>
          <a:p>
            <a:r>
              <a:rPr lang="en-US" i="0" u="none" strike="noStrike" baseline="0" dirty="0">
                <a:solidFill>
                  <a:srgbClr val="000000"/>
                </a:solidFill>
              </a:rPr>
              <a:t>Adherence to quality standards </a:t>
            </a:r>
          </a:p>
          <a:p>
            <a:r>
              <a:rPr lang="en-US" dirty="0">
                <a:solidFill>
                  <a:srgbClr val="000000"/>
                </a:solidFill>
              </a:rPr>
              <a:t>M&amp;E and knowledge mgmt. </a:t>
            </a:r>
            <a:endParaRPr lang="en-US" i="0" u="none" strike="noStrike" baseline="0" dirty="0">
              <a:solidFill>
                <a:srgbClr val="000000"/>
              </a:solidFill>
            </a:endParaRPr>
          </a:p>
          <a:p>
            <a:endParaRPr lang="en-US" sz="8000" b="0" i="0" u="none" strike="noStrike" baseline="0" dirty="0">
              <a:solidFill>
                <a:srgbClr val="000000"/>
              </a:solidFill>
            </a:endParaRPr>
          </a:p>
          <a:p>
            <a:endParaRPr lang="en-US" sz="2000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302" y="345461"/>
            <a:ext cx="8637789" cy="998707"/>
          </a:xfrm>
        </p:spPr>
        <p:txBody>
          <a:bodyPr/>
          <a:lstStyle/>
          <a:p>
            <a:r>
              <a:rPr lang="fr-BE" b="1" dirty="0">
                <a:solidFill>
                  <a:srgbClr val="C00000"/>
                </a:solidFill>
              </a:rPr>
              <a:t>3b. </a:t>
            </a:r>
            <a:r>
              <a:rPr lang="fr-BE" sz="3600" b="1" dirty="0" err="1">
                <a:solidFill>
                  <a:srgbClr val="C00000"/>
                </a:solidFill>
              </a:rPr>
              <a:t>Sub-grants</a:t>
            </a:r>
            <a:r>
              <a:rPr lang="fr-BE" sz="3600" b="1" dirty="0">
                <a:solidFill>
                  <a:srgbClr val="C00000"/>
                </a:solidFill>
              </a:rPr>
              <a:t> to </a:t>
            </a:r>
            <a:r>
              <a:rPr lang="fr-BE" sz="3600" b="1" dirty="0" err="1">
                <a:solidFill>
                  <a:srgbClr val="C00000"/>
                </a:solidFill>
              </a:rPr>
              <a:t>sub-recipients</a:t>
            </a:r>
            <a:r>
              <a:rPr lang="fr-BE" sz="3600" b="1" dirty="0">
                <a:solidFill>
                  <a:srgbClr val="C00000"/>
                </a:solidFill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88136" y="1344168"/>
            <a:ext cx="10544703" cy="5257800"/>
          </a:xfrm>
        </p:spPr>
        <p:txBody>
          <a:bodyPr>
            <a:normAutofit/>
          </a:bodyPr>
          <a:lstStyle/>
          <a:p>
            <a:r>
              <a:rPr lang="nl-BE" sz="3400" b="1" dirty="0">
                <a:solidFill>
                  <a:schemeClr val="tx1"/>
                </a:solidFill>
              </a:rPr>
              <a:t>Optional, not mandatory </a:t>
            </a:r>
            <a:r>
              <a:rPr lang="nl-BE" sz="3400" dirty="0">
                <a:solidFill>
                  <a:schemeClr val="tx1"/>
                </a:solidFill>
              </a:rPr>
              <a:t>(</a:t>
            </a:r>
            <a:r>
              <a:rPr lang="nl-BE" sz="3400" u="sng" dirty="0">
                <a:solidFill>
                  <a:schemeClr val="tx1"/>
                </a:solidFill>
              </a:rPr>
              <a:t>but</a:t>
            </a:r>
            <a:r>
              <a:rPr lang="nl-BE" sz="3400" dirty="0">
                <a:solidFill>
                  <a:schemeClr val="tx1"/>
                </a:solidFill>
              </a:rPr>
              <a:t> strong value for money and  alternative strategies if not included)</a:t>
            </a:r>
            <a:endParaRPr lang="en-US" sz="3000" strike="noStrike" baseline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0" i="0" u="none" strike="noStrike" baseline="0" dirty="0">
              <a:solidFill>
                <a:schemeClr val="tx1"/>
              </a:solidFill>
            </a:endParaRPr>
          </a:p>
          <a:p>
            <a:r>
              <a:rPr lang="en-US" sz="3200" b="0" i="0" u="none" strike="noStrike" baseline="0" dirty="0">
                <a:solidFill>
                  <a:schemeClr val="tx1"/>
                </a:solidFill>
              </a:rPr>
              <a:t>Restricted to </a:t>
            </a:r>
            <a:r>
              <a:rPr lang="en-US" sz="3200" b="1" i="0" u="none" strike="noStrike" baseline="0" dirty="0">
                <a:solidFill>
                  <a:schemeClr val="tx1"/>
                </a:solidFill>
              </a:rPr>
              <a:t>specific categories </a:t>
            </a:r>
            <a:r>
              <a:rPr lang="en-US" sz="3200" b="0" i="0" u="none" strike="noStrike" baseline="0" dirty="0">
                <a:solidFill>
                  <a:schemeClr val="tx1"/>
                </a:solidFill>
              </a:rPr>
              <a:t>(other categories </a:t>
            </a:r>
            <a:r>
              <a:rPr lang="en-US" sz="3200" b="0" i="0" u="none" strike="noStrike" baseline="0" dirty="0">
                <a:solidFill>
                  <a:schemeClr val="tx1"/>
                </a:solidFill>
                <a:sym typeface="Wingdings" panose="05000000000000000000" pitchFamily="2" charset="2"/>
              </a:rPr>
              <a:t> inadmissible)</a:t>
            </a:r>
            <a:endParaRPr lang="en-US" sz="3200" b="0" i="0" u="none" strike="noStrike" baseline="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sz="3200" dirty="0">
                <a:solidFill>
                  <a:schemeClr val="tx1"/>
                </a:solidFill>
              </a:rPr>
              <a:t>Lot 1 – Incubation : Seed grants</a:t>
            </a:r>
          </a:p>
          <a:p>
            <a:pPr marL="0" indent="0" algn="l">
              <a:buNone/>
            </a:pPr>
            <a:r>
              <a:rPr lang="en-US" sz="3200" b="0" i="0" u="none" strike="noStrike" baseline="0" dirty="0">
                <a:solidFill>
                  <a:schemeClr val="tx1"/>
                </a:solidFill>
              </a:rPr>
              <a:t>Lot 2 – Acceleration : matching grants or loan-matching grants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Restricted to conditions per category</a:t>
            </a:r>
            <a:endParaRPr lang="en-US" sz="3200" b="0" i="0" u="none" strike="noStrike" baseline="0" dirty="0">
              <a:solidFill>
                <a:schemeClr val="tx1"/>
              </a:solidFill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302" y="345461"/>
            <a:ext cx="8637789" cy="998707"/>
          </a:xfrm>
        </p:spPr>
        <p:txBody>
          <a:bodyPr>
            <a:normAutofit fontScale="90000"/>
          </a:bodyPr>
          <a:lstStyle/>
          <a:p>
            <a:r>
              <a:rPr lang="fr-BE" b="1" dirty="0">
                <a:solidFill>
                  <a:srgbClr val="C00000"/>
                </a:solidFill>
              </a:rPr>
              <a:t>3b. </a:t>
            </a:r>
            <a:r>
              <a:rPr lang="fr-BE" sz="3600" b="1" dirty="0">
                <a:solidFill>
                  <a:srgbClr val="C00000"/>
                </a:solidFill>
              </a:rPr>
              <a:t>Conditions </a:t>
            </a:r>
            <a:r>
              <a:rPr lang="fr-BE" sz="3600" b="1" dirty="0" err="1">
                <a:solidFill>
                  <a:srgbClr val="C00000"/>
                </a:solidFill>
              </a:rPr>
              <a:t>sub-grants</a:t>
            </a:r>
            <a:r>
              <a:rPr lang="fr-BE" sz="3600" b="1" dirty="0">
                <a:solidFill>
                  <a:srgbClr val="C00000"/>
                </a:solidFill>
              </a:rPr>
              <a:t> lot 1  =  </a:t>
            </a:r>
            <a:r>
              <a:rPr lang="fr-BE" sz="3600" b="1" dirty="0" err="1">
                <a:solidFill>
                  <a:srgbClr val="C00000"/>
                </a:solidFill>
              </a:rPr>
              <a:t>Seed</a:t>
            </a:r>
            <a:r>
              <a:rPr lang="fr-BE" sz="3600" b="1" dirty="0">
                <a:solidFill>
                  <a:srgbClr val="C00000"/>
                </a:solidFill>
              </a:rPr>
              <a:t> </a:t>
            </a:r>
            <a:r>
              <a:rPr lang="fr-BE" sz="3600" b="1" dirty="0" err="1">
                <a:solidFill>
                  <a:srgbClr val="C00000"/>
                </a:solidFill>
              </a:rPr>
              <a:t>grants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88136" y="1344168"/>
            <a:ext cx="10544703" cy="5257800"/>
          </a:xfrm>
        </p:spPr>
        <p:txBody>
          <a:bodyPr>
            <a:normAutofit lnSpcReduction="10000"/>
          </a:bodyPr>
          <a:lstStyle/>
          <a:p>
            <a:r>
              <a:rPr lang="en-US" sz="3000" b="1" i="0" u="none" strike="noStrike" baseline="0" dirty="0">
                <a:solidFill>
                  <a:schemeClr val="tx1"/>
                </a:solidFill>
              </a:rPr>
              <a:t>Maximum 30% </a:t>
            </a:r>
            <a:r>
              <a:rPr lang="en-US" sz="3000" b="0" i="0" u="none" strike="noStrike" baseline="0" dirty="0">
                <a:solidFill>
                  <a:srgbClr val="000000"/>
                </a:solidFill>
              </a:rPr>
              <a:t>of the total budget of the action</a:t>
            </a:r>
          </a:p>
          <a:p>
            <a:r>
              <a:rPr lang="en-US" sz="3000" b="0" i="0" u="none" strike="noStrike" baseline="0" dirty="0">
                <a:solidFill>
                  <a:srgbClr val="000000"/>
                </a:solidFill>
              </a:rPr>
              <a:t>Max </a:t>
            </a:r>
            <a:r>
              <a:rPr lang="en-US" sz="3000" b="1" i="0" u="none" strike="noStrike" baseline="0" dirty="0">
                <a:solidFill>
                  <a:srgbClr val="000000"/>
                </a:solidFill>
              </a:rPr>
              <a:t>EUR 5000 </a:t>
            </a:r>
            <a:r>
              <a:rPr lang="en-US" sz="3000" b="0" i="0" u="none" strike="noStrike" baseline="0" dirty="0">
                <a:solidFill>
                  <a:srgbClr val="000000"/>
                </a:solidFill>
              </a:rPr>
              <a:t>per selected enterprise; </a:t>
            </a:r>
          </a:p>
          <a:p>
            <a:r>
              <a:rPr lang="en-US" sz="3000" b="0" i="0" u="none" strike="noStrike" baseline="0" dirty="0">
                <a:solidFill>
                  <a:srgbClr val="000000"/>
                </a:solidFill>
              </a:rPr>
              <a:t>Any seed grants must be </a:t>
            </a:r>
            <a:r>
              <a:rPr lang="en-US" sz="3000" b="1" i="0" u="none" strike="noStrike" baseline="0" dirty="0">
                <a:solidFill>
                  <a:srgbClr val="000000"/>
                </a:solidFill>
              </a:rPr>
              <a:t>non-refundable</a:t>
            </a:r>
            <a:r>
              <a:rPr lang="en-US" sz="3000" b="0" i="0" u="none" strike="noStrike" baseline="0" dirty="0">
                <a:solidFill>
                  <a:srgbClr val="000000"/>
                </a:solidFill>
              </a:rPr>
              <a:t>; </a:t>
            </a:r>
          </a:p>
          <a:p>
            <a:pPr algn="l"/>
            <a:r>
              <a:rPr lang="en-US" sz="3000" dirty="0">
                <a:solidFill>
                  <a:srgbClr val="000000"/>
                </a:solidFill>
              </a:rPr>
              <a:t>S</a:t>
            </a:r>
            <a:r>
              <a:rPr lang="en-US" sz="3000" b="0" i="0" u="none" strike="noStrike" baseline="0" dirty="0">
                <a:solidFill>
                  <a:srgbClr val="000000"/>
                </a:solidFill>
              </a:rPr>
              <a:t>upported enterprises must have successfully completed the incubation </a:t>
            </a:r>
            <a:r>
              <a:rPr lang="en-US" sz="3000" b="0" i="0" u="none" strike="noStrike" baseline="0" dirty="0" err="1">
                <a:solidFill>
                  <a:srgbClr val="000000"/>
                </a:solidFill>
              </a:rPr>
              <a:t>programme</a:t>
            </a:r>
            <a:r>
              <a:rPr lang="en-US" sz="3000" b="0" i="0" u="none" strike="noStrike" baseline="0" dirty="0">
                <a:solidFill>
                  <a:srgbClr val="000000"/>
                </a:solidFill>
              </a:rPr>
              <a:t> organized under the action and developed/refined the necessary documents as defined and guided by the applicant (</a:t>
            </a:r>
            <a:r>
              <a:rPr lang="en-US" sz="3000" b="0" i="0" u="none" strike="noStrike" baseline="0" dirty="0" err="1">
                <a:solidFill>
                  <a:srgbClr val="000000"/>
                </a:solidFill>
              </a:rPr>
              <a:t>eg.</a:t>
            </a:r>
            <a:r>
              <a:rPr lang="en-US" sz="3000" b="0" i="0" u="none" strike="noStrike" baseline="0" dirty="0">
                <a:solidFill>
                  <a:srgbClr val="000000"/>
                </a:solidFill>
              </a:rPr>
              <a:t> business plans, investments proposals, financial projections, ...);</a:t>
            </a:r>
          </a:p>
          <a:p>
            <a:r>
              <a:rPr lang="en-US" sz="3000" b="0" i="0" u="none" strike="noStrike" baseline="0" dirty="0">
                <a:solidFill>
                  <a:srgbClr val="000000"/>
                </a:solidFill>
              </a:rPr>
              <a:t>Approval of seed grants for supported businesses will be done by </a:t>
            </a:r>
            <a:r>
              <a:rPr lang="en-US" sz="3000" b="1" i="0" u="none" strike="noStrike" baseline="0" dirty="0">
                <a:solidFill>
                  <a:srgbClr val="000000"/>
                </a:solidFill>
              </a:rPr>
              <a:t>a selection committee </a:t>
            </a:r>
            <a:r>
              <a:rPr lang="en-US" sz="3000" b="0" i="0" u="none" strike="noStrike" baseline="0" dirty="0">
                <a:solidFill>
                  <a:srgbClr val="000000"/>
                </a:solidFill>
              </a:rPr>
              <a:t>which is to include </a:t>
            </a:r>
            <a:r>
              <a:rPr lang="en-US" sz="3000" b="1" i="0" u="none" strike="noStrike" baseline="0" dirty="0">
                <a:solidFill>
                  <a:srgbClr val="000000"/>
                </a:solidFill>
              </a:rPr>
              <a:t>representatives of </a:t>
            </a:r>
            <a:r>
              <a:rPr lang="en-US" sz="3000" b="1" i="0" u="none" strike="noStrike" baseline="0" dirty="0" err="1">
                <a:solidFill>
                  <a:srgbClr val="000000"/>
                </a:solidFill>
              </a:rPr>
              <a:t>Enabel</a:t>
            </a:r>
            <a:r>
              <a:rPr lang="en-US" sz="3000" b="0" i="0" u="none" strike="noStrike" baseline="0" dirty="0">
                <a:solidFill>
                  <a:srgbClr val="000000"/>
                </a:solidFill>
              </a:rPr>
              <a:t>, and by applying key selection/awarding criteria (competitive)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302" y="345461"/>
            <a:ext cx="8637789" cy="998707"/>
          </a:xfrm>
        </p:spPr>
        <p:txBody>
          <a:bodyPr>
            <a:normAutofit fontScale="90000"/>
          </a:bodyPr>
          <a:lstStyle/>
          <a:p>
            <a:r>
              <a:rPr lang="fr-BE" b="1" dirty="0">
                <a:solidFill>
                  <a:srgbClr val="C00000"/>
                </a:solidFill>
              </a:rPr>
              <a:t>3b. </a:t>
            </a:r>
            <a:r>
              <a:rPr lang="fr-BE" sz="3600" b="1" dirty="0">
                <a:solidFill>
                  <a:srgbClr val="C00000"/>
                </a:solidFill>
              </a:rPr>
              <a:t>Conditions </a:t>
            </a:r>
            <a:r>
              <a:rPr lang="fr-BE" sz="3600" b="1" dirty="0" err="1">
                <a:solidFill>
                  <a:srgbClr val="C00000"/>
                </a:solidFill>
              </a:rPr>
              <a:t>sub-grants</a:t>
            </a:r>
            <a:r>
              <a:rPr lang="fr-BE" sz="3600" b="1" dirty="0">
                <a:solidFill>
                  <a:srgbClr val="C00000"/>
                </a:solidFill>
              </a:rPr>
              <a:t> lot 1  =  </a:t>
            </a:r>
            <a:r>
              <a:rPr lang="fr-BE" sz="3600" b="1" dirty="0" err="1">
                <a:solidFill>
                  <a:srgbClr val="C00000"/>
                </a:solidFill>
              </a:rPr>
              <a:t>Seed</a:t>
            </a:r>
            <a:r>
              <a:rPr lang="fr-BE" sz="3600" b="1" dirty="0">
                <a:solidFill>
                  <a:srgbClr val="C00000"/>
                </a:solidFill>
              </a:rPr>
              <a:t> </a:t>
            </a:r>
            <a:r>
              <a:rPr lang="fr-BE" sz="3600" b="1" dirty="0" err="1">
                <a:solidFill>
                  <a:srgbClr val="C00000"/>
                </a:solidFill>
              </a:rPr>
              <a:t>grants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88136" y="1344168"/>
            <a:ext cx="10544703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b="1" i="1" u="none" strike="noStrike" baseline="0" dirty="0">
                <a:solidFill>
                  <a:schemeClr val="tx1"/>
                </a:solidFill>
              </a:rPr>
              <a:t>Eligible costs for seed grants:</a:t>
            </a:r>
          </a:p>
          <a:p>
            <a:pPr lvl="1"/>
            <a:r>
              <a:rPr lang="en-US" i="0" u="none" strike="noStrike" baseline="0" dirty="0">
                <a:solidFill>
                  <a:srgbClr val="404040"/>
                </a:solidFill>
              </a:rPr>
              <a:t>Business set-up costs (equipment, raw materials, working capital </a:t>
            </a:r>
            <a:r>
              <a:rPr lang="en-US" i="0" u="none" strike="noStrike" baseline="0" dirty="0" err="1">
                <a:solidFill>
                  <a:srgbClr val="404040"/>
                </a:solidFill>
              </a:rPr>
              <a:t>etc</a:t>
            </a:r>
            <a:r>
              <a:rPr lang="en-US" dirty="0">
                <a:solidFill>
                  <a:srgbClr val="404040"/>
                </a:solidFill>
              </a:rPr>
              <a:t>)</a:t>
            </a:r>
            <a:endParaRPr lang="en-US" i="0" u="none" strike="noStrike" baseline="0" dirty="0">
              <a:solidFill>
                <a:srgbClr val="000000"/>
              </a:solidFill>
            </a:endParaRPr>
          </a:p>
          <a:p>
            <a:pPr lvl="1"/>
            <a:r>
              <a:rPr lang="en-US" i="0" u="none" strike="noStrike" baseline="0" dirty="0">
                <a:solidFill>
                  <a:srgbClr val="404040"/>
                </a:solidFill>
              </a:rPr>
              <a:t>Marketing, market research and market testing activities; </a:t>
            </a:r>
          </a:p>
          <a:p>
            <a:pPr lvl="1"/>
            <a:r>
              <a:rPr lang="en-US" i="0" u="none" strike="noStrike" baseline="0" dirty="0">
                <a:solidFill>
                  <a:srgbClr val="404040"/>
                </a:solidFill>
              </a:rPr>
              <a:t>Technology adoption;</a:t>
            </a:r>
          </a:p>
          <a:p>
            <a:pPr lvl="1"/>
            <a:r>
              <a:rPr lang="en-US" i="0" u="none" strike="noStrike" baseline="0" dirty="0">
                <a:solidFill>
                  <a:srgbClr val="404040"/>
                </a:solidFill>
              </a:rPr>
              <a:t>Product research and development activities; </a:t>
            </a:r>
          </a:p>
          <a:p>
            <a:pPr lvl="1"/>
            <a:r>
              <a:rPr lang="en-US" i="0" u="none" strike="noStrike" baseline="0" dirty="0">
                <a:solidFill>
                  <a:srgbClr val="404040"/>
                </a:solidFill>
              </a:rPr>
              <a:t>Compliance with legal and regularity requirements (costs for legal services to secure licenses, product or service copy rights, product certifications, licenses and permits to operate legally); </a:t>
            </a:r>
            <a:endParaRPr lang="en-US" i="0" u="none" strike="noStrike" baseline="0" dirty="0">
              <a:solidFill>
                <a:srgbClr val="000000"/>
              </a:solidFill>
            </a:endParaRPr>
          </a:p>
          <a:p>
            <a:pPr lvl="1"/>
            <a:r>
              <a:rPr lang="en-US" i="0" u="none" strike="noStrike" baseline="0" dirty="0">
                <a:solidFill>
                  <a:srgbClr val="404040"/>
                </a:solidFill>
              </a:rPr>
              <a:t>Fundraising costs such as travel costs to investor events in preparation for investment readiness; </a:t>
            </a:r>
          </a:p>
          <a:p>
            <a:pPr lvl="1"/>
            <a:r>
              <a:rPr lang="en-US" i="0" u="none" strike="noStrike" baseline="0" dirty="0">
                <a:solidFill>
                  <a:srgbClr val="404040"/>
                </a:solidFill>
              </a:rPr>
              <a:t>Other activities that are be linked to the launch and growth of an enterprise. </a:t>
            </a:r>
            <a:endParaRPr lang="en-US" i="0" u="none" strike="noStrike" baseline="0" dirty="0">
              <a:solidFill>
                <a:srgbClr val="000000"/>
              </a:solidFill>
            </a:endParaRPr>
          </a:p>
          <a:p>
            <a:pPr lvl="1"/>
            <a:r>
              <a:rPr lang="en-US" b="0" i="0" u="none" strike="noStrike" baseline="0" dirty="0">
                <a:solidFill>
                  <a:srgbClr val="C00000"/>
                </a:solidFill>
              </a:rPr>
              <a:t>Non-business-related costs (e.g. personal expenses or assets) and repayment of existing debts or loans cannot be eligible for seed funding. </a:t>
            </a:r>
            <a:endParaRPr lang="en-US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4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302" y="345461"/>
            <a:ext cx="8637789" cy="998707"/>
          </a:xfrm>
        </p:spPr>
        <p:txBody>
          <a:bodyPr>
            <a:normAutofit fontScale="90000"/>
          </a:bodyPr>
          <a:lstStyle/>
          <a:p>
            <a:r>
              <a:rPr lang="fr-BE" b="1" dirty="0">
                <a:solidFill>
                  <a:srgbClr val="C00000"/>
                </a:solidFill>
              </a:rPr>
              <a:t>3b. </a:t>
            </a:r>
            <a:r>
              <a:rPr lang="fr-BE" sz="3600" b="1" dirty="0">
                <a:solidFill>
                  <a:srgbClr val="C00000"/>
                </a:solidFill>
              </a:rPr>
              <a:t>Conditions </a:t>
            </a:r>
            <a:r>
              <a:rPr lang="fr-BE" sz="3600" b="1" dirty="0" err="1">
                <a:solidFill>
                  <a:srgbClr val="C00000"/>
                </a:solidFill>
              </a:rPr>
              <a:t>sub-grants</a:t>
            </a:r>
            <a:r>
              <a:rPr lang="fr-BE" sz="3600" b="1" dirty="0">
                <a:solidFill>
                  <a:srgbClr val="C00000"/>
                </a:solidFill>
              </a:rPr>
              <a:t> lot 2  - </a:t>
            </a:r>
            <a:r>
              <a:rPr lang="fr-BE" sz="3600" b="1" dirty="0" err="1">
                <a:solidFill>
                  <a:srgbClr val="C00000"/>
                </a:solidFill>
              </a:rPr>
              <a:t>Acceleration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88136" y="1344168"/>
            <a:ext cx="10544703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b="1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atching grants </a:t>
            </a:r>
            <a:r>
              <a:rPr lang="en-US" sz="36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enterprises supported under the action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Eligible e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nterprises must </a:t>
            </a:r>
            <a:r>
              <a:rPr lang="en-US" sz="32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contribute a minimum of 50% of the </a:t>
            </a:r>
            <a:r>
              <a:rPr lang="en-US" sz="32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required investment (</a:t>
            </a:r>
            <a:r>
              <a:rPr lang="en-US" sz="32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1:1 ratio);</a:t>
            </a:r>
            <a:endParaRPr lang="en-US" sz="3200" b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AND/OR</a:t>
            </a:r>
            <a:r>
              <a:rPr lang="en-US" sz="36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b="1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oan-matching grants </a:t>
            </a:r>
            <a:r>
              <a:rPr lang="en-US" sz="36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financiers providing credit to the enterprises supported under the action to repay a % of the loan</a:t>
            </a:r>
          </a:p>
          <a:p>
            <a:pPr lvl="1"/>
            <a:r>
              <a:rPr lang="en-US" sz="3200" b="0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regulated loan/investment during participation in the acceleration for investments linked to growth strategy. </a:t>
            </a:r>
          </a:p>
          <a:p>
            <a:pPr lvl="1"/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Loan-matching grants cannot exceed 30% of the loan amount raised by an enterprise (and cannot exceed EUR 30,000). </a:t>
            </a:r>
          </a:p>
          <a:p>
            <a:pPr lvl="1"/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 paid to the financier (as a formalized re-imbursement on the borrower account).</a:t>
            </a:r>
            <a:endParaRPr lang="en-US" sz="3200" b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200" b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302" y="345461"/>
            <a:ext cx="8637789" cy="998707"/>
          </a:xfrm>
        </p:spPr>
        <p:txBody>
          <a:bodyPr/>
          <a:lstStyle/>
          <a:p>
            <a:r>
              <a:rPr lang="fr-BE" b="1" dirty="0">
                <a:solidFill>
                  <a:srgbClr val="C00000"/>
                </a:solidFill>
              </a:rPr>
              <a:t>3b. </a:t>
            </a:r>
            <a:r>
              <a:rPr lang="fr-BE" sz="3200" b="1" dirty="0">
                <a:solidFill>
                  <a:srgbClr val="C00000"/>
                </a:solidFill>
              </a:rPr>
              <a:t>Conditions </a:t>
            </a:r>
            <a:r>
              <a:rPr lang="fr-BE" sz="3200" b="1" dirty="0" err="1">
                <a:solidFill>
                  <a:srgbClr val="C00000"/>
                </a:solidFill>
              </a:rPr>
              <a:t>sub-grants</a:t>
            </a:r>
            <a:r>
              <a:rPr lang="fr-BE" sz="3200" b="1" dirty="0">
                <a:solidFill>
                  <a:srgbClr val="C00000"/>
                </a:solidFill>
              </a:rPr>
              <a:t> lot 2  - </a:t>
            </a:r>
            <a:r>
              <a:rPr lang="fr-BE" sz="3200" b="1" dirty="0" err="1">
                <a:solidFill>
                  <a:srgbClr val="C00000"/>
                </a:solidFill>
              </a:rPr>
              <a:t>Acceleration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88136" y="1344168"/>
            <a:ext cx="10544703" cy="5257800"/>
          </a:xfrm>
        </p:spPr>
        <p:txBody>
          <a:bodyPr>
            <a:normAutofit/>
          </a:bodyPr>
          <a:lstStyle/>
          <a:p>
            <a:r>
              <a:rPr lang="en-US" sz="2600" b="1" i="0" u="none" strike="noStrike" baseline="0" dirty="0">
                <a:solidFill>
                  <a:schemeClr val="tx1"/>
                </a:solidFill>
              </a:rPr>
              <a:t>Maximum 40% </a:t>
            </a:r>
            <a:r>
              <a:rPr lang="en-US" sz="2600" b="0" i="0" u="none" strike="noStrike" baseline="0" dirty="0">
                <a:solidFill>
                  <a:srgbClr val="000000"/>
                </a:solidFill>
              </a:rPr>
              <a:t>of the total budget of the action</a:t>
            </a:r>
          </a:p>
          <a:p>
            <a:r>
              <a:rPr lang="en-US" sz="2600" b="0" i="0" u="none" strike="noStrike" baseline="0" dirty="0">
                <a:solidFill>
                  <a:srgbClr val="000000"/>
                </a:solidFill>
              </a:rPr>
              <a:t>Max </a:t>
            </a:r>
            <a:r>
              <a:rPr lang="en-US" sz="2600" b="1" i="0" u="none" strike="noStrike" baseline="0" dirty="0">
                <a:solidFill>
                  <a:srgbClr val="000000"/>
                </a:solidFill>
              </a:rPr>
              <a:t>EUR 30,000 </a:t>
            </a:r>
            <a:r>
              <a:rPr lang="en-US" sz="2600" b="0" i="0" u="none" strike="noStrike" baseline="0" dirty="0">
                <a:solidFill>
                  <a:srgbClr val="000000"/>
                </a:solidFill>
              </a:rPr>
              <a:t>per selected enterprise; </a:t>
            </a:r>
          </a:p>
          <a:p>
            <a:r>
              <a:rPr lang="en-US" sz="2600" b="0" i="0" u="none" strike="noStrike" baseline="0" dirty="0">
                <a:solidFill>
                  <a:srgbClr val="000000"/>
                </a:solidFill>
              </a:rPr>
              <a:t>Any matching grants or loan-matching grants must be </a:t>
            </a:r>
            <a:r>
              <a:rPr lang="en-US" sz="2600" b="1" i="0" u="none" strike="noStrike" baseline="0" dirty="0">
                <a:solidFill>
                  <a:srgbClr val="000000"/>
                </a:solidFill>
              </a:rPr>
              <a:t>non-refundable</a:t>
            </a:r>
            <a:r>
              <a:rPr lang="en-US" sz="2600" b="0" i="0" u="none" strike="noStrike" baseline="0" dirty="0">
                <a:solidFill>
                  <a:srgbClr val="000000"/>
                </a:solidFill>
              </a:rPr>
              <a:t>;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</a:rPr>
              <a:t>Approval of (loan-)matching grants for supported businesses will be done by </a:t>
            </a:r>
            <a:r>
              <a:rPr lang="en-US" sz="2800" b="1" i="0" u="none" strike="noStrike" baseline="0" dirty="0">
                <a:solidFill>
                  <a:srgbClr val="000000"/>
                </a:solidFill>
              </a:rPr>
              <a:t>a selection committee </a:t>
            </a:r>
            <a:r>
              <a:rPr lang="en-US" sz="2800" b="0" i="0" u="none" strike="noStrike" baseline="0" dirty="0">
                <a:solidFill>
                  <a:srgbClr val="000000"/>
                </a:solidFill>
              </a:rPr>
              <a:t>which is to include </a:t>
            </a:r>
            <a:r>
              <a:rPr lang="en-US" sz="2800" b="1" i="0" u="none" strike="noStrike" baseline="0" dirty="0">
                <a:solidFill>
                  <a:srgbClr val="000000"/>
                </a:solidFill>
              </a:rPr>
              <a:t>representatives of </a:t>
            </a:r>
            <a:r>
              <a:rPr lang="en-US" sz="2800" b="1" i="0" u="none" strike="noStrike" baseline="0" dirty="0" err="1">
                <a:solidFill>
                  <a:srgbClr val="000000"/>
                </a:solidFill>
              </a:rPr>
              <a:t>Enabel</a:t>
            </a:r>
            <a:r>
              <a:rPr lang="en-US" sz="2800" b="0" i="0" u="none" strike="noStrike" baseline="0" dirty="0">
                <a:solidFill>
                  <a:srgbClr val="000000"/>
                </a:solidFill>
              </a:rPr>
              <a:t>, and by applying key selection/awarding criteria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302" y="345461"/>
            <a:ext cx="8637789" cy="998707"/>
          </a:xfrm>
        </p:spPr>
        <p:txBody>
          <a:bodyPr/>
          <a:lstStyle/>
          <a:p>
            <a:r>
              <a:rPr lang="fr-BE" b="1" dirty="0">
                <a:solidFill>
                  <a:srgbClr val="C00000"/>
                </a:solidFill>
              </a:rPr>
              <a:t>3b. </a:t>
            </a:r>
            <a:r>
              <a:rPr lang="fr-BE" sz="3200" b="1" dirty="0">
                <a:solidFill>
                  <a:srgbClr val="C00000"/>
                </a:solidFill>
              </a:rPr>
              <a:t>Conditions </a:t>
            </a:r>
            <a:r>
              <a:rPr lang="fr-BE" sz="3200" b="1" dirty="0" err="1">
                <a:solidFill>
                  <a:srgbClr val="C00000"/>
                </a:solidFill>
              </a:rPr>
              <a:t>sub-grants</a:t>
            </a:r>
            <a:r>
              <a:rPr lang="fr-BE" sz="3200" b="1" dirty="0">
                <a:solidFill>
                  <a:srgbClr val="C00000"/>
                </a:solidFill>
              </a:rPr>
              <a:t> lot 2  - </a:t>
            </a:r>
            <a:r>
              <a:rPr lang="fr-BE" sz="3200" b="1" dirty="0" err="1">
                <a:solidFill>
                  <a:srgbClr val="C00000"/>
                </a:solidFill>
              </a:rPr>
              <a:t>Acceleration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88136" y="1344168"/>
            <a:ext cx="10544703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Eligible costs for (loan-)matching grants:</a:t>
            </a:r>
          </a:p>
          <a:p>
            <a:r>
              <a:rPr lang="en-US" sz="24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expansion and acquisition activities; </a:t>
            </a:r>
            <a:r>
              <a:rPr lang="en-US" sz="24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eg.</a:t>
            </a:r>
            <a:r>
              <a:rPr lang="en-US" sz="24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market research, marketing, branding and advertising activities or materials</a:t>
            </a:r>
            <a:r>
              <a:rPr lang="en-US" sz="24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 or service development and diversification</a:t>
            </a:r>
            <a:r>
              <a:rPr lang="en-US" sz="24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4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24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product research and development to enhance quality and/or diversify to enhance market access; 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Technology adoption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24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Implementation of </a:t>
            </a:r>
            <a:r>
              <a:rPr lang="en-US" sz="24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 initiatives</a:t>
            </a:r>
            <a:r>
              <a:rPr lang="en-US" sz="24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Investment in </a:t>
            </a:r>
            <a:r>
              <a:rPr lang="en-US" sz="24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capital;</a:t>
            </a:r>
          </a:p>
          <a:p>
            <a:r>
              <a:rPr lang="en-US" sz="24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Acquisition of the </a:t>
            </a:r>
            <a:r>
              <a:rPr lang="en-US" sz="24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essential equipment;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Activities/costs aimed at obtaining </a:t>
            </a:r>
            <a:r>
              <a:rPr lang="en-US" sz="24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certification </a:t>
            </a:r>
            <a:r>
              <a:rPr lang="en-US" sz="24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 able to access regional and global markets; 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Initiatives </a:t>
            </a:r>
            <a:r>
              <a:rPr lang="en-US" sz="24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are linked to the growth of an enterprise. 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105" y="107717"/>
            <a:ext cx="8637789" cy="578083"/>
          </a:xfrm>
        </p:spPr>
        <p:txBody>
          <a:bodyPr>
            <a:normAutofit fontScale="90000"/>
          </a:bodyPr>
          <a:lstStyle/>
          <a:p>
            <a:r>
              <a:rPr lang="fr-BE" b="1" dirty="0">
                <a:solidFill>
                  <a:srgbClr val="C00000"/>
                </a:solidFill>
              </a:rPr>
              <a:t>3b. </a:t>
            </a:r>
            <a:r>
              <a:rPr lang="fr-BE" sz="2800" b="1" dirty="0">
                <a:solidFill>
                  <a:srgbClr val="C00000"/>
                </a:solidFill>
              </a:rPr>
              <a:t>The actions: Admissible </a:t>
            </a:r>
            <a:r>
              <a:rPr lang="fr-BE" sz="2800" b="1" dirty="0" err="1">
                <a:solidFill>
                  <a:srgbClr val="C00000"/>
                </a:solidFill>
              </a:rPr>
              <a:t>activities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79576" y="612648"/>
            <a:ext cx="10544703" cy="605332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i="1" u="sng" dirty="0"/>
              <a:t>Sub grants – Eligibility of the costs under sub grants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Both Lot 1 and 2;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The description of the objectives and results to be achieved with these sub- grants, the fundamental principles, the key concepts, the mechanisms, the actors and their role in the management process;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The criteria and modalities for the allocation of grants, accessibility conditions sub-beneficiaries, conditions for the admissibility of sub-projects, eligibility conditions for activities, costs and expenses;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The procedures for examining and awarding applications;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The maximum amount that can be allocated by sub-beneficiary;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The terms of contractualization with the sub-beneficiary;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The procedures and modalities for disbursing resources;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The procedures and modalities for technical and financial monitoring;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The procedures and modalities of control.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302" y="345461"/>
            <a:ext cx="8637789" cy="907267"/>
          </a:xfrm>
        </p:spPr>
        <p:txBody>
          <a:bodyPr/>
          <a:lstStyle/>
          <a:p>
            <a:r>
              <a:rPr lang="fr-BE" b="1" dirty="0">
                <a:solidFill>
                  <a:srgbClr val="C00000"/>
                </a:solidFill>
              </a:rPr>
              <a:t>3b. </a:t>
            </a:r>
            <a:r>
              <a:rPr lang="fr-BE" sz="3600" b="1" dirty="0" err="1">
                <a:solidFill>
                  <a:srgbClr val="C00000"/>
                </a:solidFill>
              </a:rPr>
              <a:t>Sub-grants</a:t>
            </a:r>
            <a:r>
              <a:rPr lang="fr-BE" sz="3600" b="1" dirty="0">
                <a:solidFill>
                  <a:srgbClr val="C00000"/>
                </a:solidFill>
              </a:rPr>
              <a:t> to </a:t>
            </a:r>
            <a:r>
              <a:rPr lang="fr-BE" sz="3600" b="1" dirty="0" err="1">
                <a:solidFill>
                  <a:srgbClr val="C00000"/>
                </a:solidFill>
              </a:rPr>
              <a:t>sub-recipients</a:t>
            </a:r>
            <a:r>
              <a:rPr lang="fr-BE" sz="3600" b="1" dirty="0">
                <a:solidFill>
                  <a:srgbClr val="C00000"/>
                </a:solidFill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60358" y="1465937"/>
            <a:ext cx="9397577" cy="47794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Applicants selected to go to 2</a:t>
            </a:r>
            <a:r>
              <a:rPr lang="en-US" baseline="30000" dirty="0"/>
              <a:t>nd</a:t>
            </a:r>
            <a:r>
              <a:rPr lang="en-US" dirty="0"/>
              <a:t>/proposal stage need to elaborate:</a:t>
            </a:r>
          </a:p>
          <a:p>
            <a:pPr algn="l"/>
            <a:endParaRPr lang="en-GB" sz="2600" b="0" i="0" u="none" strike="noStrike" baseline="0" dirty="0">
              <a:solidFill>
                <a:srgbClr val="000000"/>
              </a:solidFill>
            </a:endParaRPr>
          </a:p>
          <a:p>
            <a:pPr marL="360045" lvl="1" indent="0">
              <a:buNone/>
            </a:pPr>
            <a:r>
              <a:rPr lang="en-US" sz="2300" b="0" i="1" u="none" strike="noStrike" baseline="0" dirty="0">
                <a:solidFill>
                  <a:srgbClr val="000000"/>
                </a:solidFill>
              </a:rPr>
              <a:t>1. The description of the objectives and results to be achieved with these sub- grants, the fundamental principles, the key concepts, the mechanisms, the actors and their role in the management process; </a:t>
            </a:r>
          </a:p>
          <a:p>
            <a:pPr marL="360045" lvl="1" indent="0">
              <a:buNone/>
            </a:pPr>
            <a:r>
              <a:rPr lang="en-US" sz="2300" b="0" i="1" u="none" strike="noStrike" baseline="0" dirty="0">
                <a:solidFill>
                  <a:srgbClr val="000000"/>
                </a:solidFill>
              </a:rPr>
              <a:t>2. The criteria and modalities for the allocation of grants, accessibility conditions sub-beneficiaries, conditions for the admissibility of sub-projects, eligibility conditions for activities, costs and expenses; </a:t>
            </a:r>
          </a:p>
          <a:p>
            <a:pPr marL="360045" lvl="1" indent="0">
              <a:buNone/>
            </a:pPr>
            <a:r>
              <a:rPr lang="en-US" sz="2300" b="0" i="1" u="none" strike="noStrike" baseline="0" dirty="0">
                <a:solidFill>
                  <a:srgbClr val="000000"/>
                </a:solidFill>
              </a:rPr>
              <a:t>3. The procedures for examining and awarding applications; </a:t>
            </a:r>
          </a:p>
          <a:p>
            <a:pPr marL="360045" lvl="1" indent="0">
              <a:buNone/>
            </a:pPr>
            <a:r>
              <a:rPr lang="en-US" sz="2300" b="0" i="1" u="none" strike="noStrike" baseline="0" dirty="0">
                <a:solidFill>
                  <a:srgbClr val="000000"/>
                </a:solidFill>
              </a:rPr>
              <a:t>4. The maximum amount that can be allocated by sub-beneficiary; </a:t>
            </a:r>
          </a:p>
          <a:p>
            <a:pPr marL="360045" lvl="1" indent="0">
              <a:buNone/>
            </a:pPr>
            <a:r>
              <a:rPr lang="en-US" sz="2300" b="0" i="1" u="none" strike="noStrike" baseline="0" dirty="0">
                <a:solidFill>
                  <a:srgbClr val="000000"/>
                </a:solidFill>
              </a:rPr>
              <a:t>5. The terms of contractualization with the sub-beneficiary; </a:t>
            </a:r>
          </a:p>
          <a:p>
            <a:pPr marL="360045" lvl="1" indent="0">
              <a:buNone/>
            </a:pPr>
            <a:r>
              <a:rPr lang="en-US" sz="2300" b="0" i="1" u="none" strike="noStrike" baseline="0" dirty="0">
                <a:solidFill>
                  <a:srgbClr val="000000"/>
                </a:solidFill>
              </a:rPr>
              <a:t>6. The procedures and modalities for disbursing resources; </a:t>
            </a:r>
          </a:p>
          <a:p>
            <a:pPr marL="360045" lvl="1" indent="0">
              <a:buNone/>
            </a:pPr>
            <a:r>
              <a:rPr lang="en-US" sz="2300" b="0" i="1" u="none" strike="noStrike" baseline="0" dirty="0">
                <a:solidFill>
                  <a:srgbClr val="000000"/>
                </a:solidFill>
              </a:rPr>
              <a:t>7. The procedures and modalities for technical and financial monitoring; </a:t>
            </a:r>
          </a:p>
          <a:p>
            <a:pPr marL="360045" lvl="1" indent="0">
              <a:buNone/>
            </a:pPr>
            <a:r>
              <a:rPr lang="en-US" sz="2300" b="0" i="1" u="none" strike="noStrike" baseline="0" dirty="0">
                <a:solidFill>
                  <a:srgbClr val="000000"/>
                </a:solidFill>
              </a:rPr>
              <a:t>8. The procedures and modalities of control.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Enabel</a:t>
            </a:r>
            <a:r>
              <a:rPr lang="en-US" b="1" dirty="0"/>
              <a:t> Country Portfolio</a:t>
            </a:r>
          </a:p>
        </p:txBody>
      </p:sp>
      <p:sp>
        <p:nvSpPr>
          <p:cNvPr id="9" name="Rectangle 8"/>
          <p:cNvSpPr/>
          <p:nvPr/>
        </p:nvSpPr>
        <p:spPr>
          <a:xfrm>
            <a:off x="515007" y="2161201"/>
            <a:ext cx="10741572" cy="4351338"/>
          </a:xfrm>
          <a:prstGeom prst="rect">
            <a:avLst/>
          </a:prstGeom>
          <a:ln w="508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: Shape 9"/>
          <p:cNvSpPr/>
          <p:nvPr/>
        </p:nvSpPr>
        <p:spPr>
          <a:xfrm>
            <a:off x="515007" y="1953207"/>
            <a:ext cx="2949521" cy="4678821"/>
          </a:xfrm>
          <a:custGeom>
            <a:avLst/>
            <a:gdLst>
              <a:gd name="connsiteX0" fmla="*/ 0 w 2372225"/>
              <a:gd name="connsiteY0" fmla="*/ 237223 h 4343899"/>
              <a:gd name="connsiteX1" fmla="*/ 237223 w 2372225"/>
              <a:gd name="connsiteY1" fmla="*/ 0 h 4343899"/>
              <a:gd name="connsiteX2" fmla="*/ 2135003 w 2372225"/>
              <a:gd name="connsiteY2" fmla="*/ 0 h 4343899"/>
              <a:gd name="connsiteX3" fmla="*/ 2372226 w 2372225"/>
              <a:gd name="connsiteY3" fmla="*/ 237223 h 4343899"/>
              <a:gd name="connsiteX4" fmla="*/ 2372225 w 2372225"/>
              <a:gd name="connsiteY4" fmla="*/ 4106677 h 4343899"/>
              <a:gd name="connsiteX5" fmla="*/ 2135002 w 2372225"/>
              <a:gd name="connsiteY5" fmla="*/ 4343900 h 4343899"/>
              <a:gd name="connsiteX6" fmla="*/ 237223 w 2372225"/>
              <a:gd name="connsiteY6" fmla="*/ 4343899 h 4343899"/>
              <a:gd name="connsiteX7" fmla="*/ 0 w 2372225"/>
              <a:gd name="connsiteY7" fmla="*/ 4106676 h 4343899"/>
              <a:gd name="connsiteX8" fmla="*/ 0 w 2372225"/>
              <a:gd name="connsiteY8" fmla="*/ 237223 h 434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2225" h="4343899">
                <a:moveTo>
                  <a:pt x="0" y="237223"/>
                </a:moveTo>
                <a:cubicBezTo>
                  <a:pt x="0" y="106208"/>
                  <a:pt x="106208" y="0"/>
                  <a:pt x="237223" y="0"/>
                </a:cubicBezTo>
                <a:lnTo>
                  <a:pt x="2135003" y="0"/>
                </a:lnTo>
                <a:cubicBezTo>
                  <a:pt x="2266018" y="0"/>
                  <a:pt x="2372226" y="106208"/>
                  <a:pt x="2372226" y="237223"/>
                </a:cubicBezTo>
                <a:cubicBezTo>
                  <a:pt x="2372226" y="1527041"/>
                  <a:pt x="2372225" y="2816859"/>
                  <a:pt x="2372225" y="4106677"/>
                </a:cubicBezTo>
                <a:cubicBezTo>
                  <a:pt x="2372225" y="4237692"/>
                  <a:pt x="2266017" y="4343900"/>
                  <a:pt x="2135002" y="4343900"/>
                </a:cubicBezTo>
                <a:lnTo>
                  <a:pt x="237223" y="4343899"/>
                </a:lnTo>
                <a:cubicBezTo>
                  <a:pt x="106208" y="4343899"/>
                  <a:pt x="0" y="4237691"/>
                  <a:pt x="0" y="4106676"/>
                </a:cubicBezTo>
                <a:lnTo>
                  <a:pt x="0" y="237223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910" tIns="80910" rIns="80910" bIns="8091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0" kern="1200"/>
              <a:t>Young people and women in Uganda develop into active, economically independent citizens in a sustainable society that respects human rights and ensures quality basic services</a:t>
            </a:r>
          </a:p>
        </p:txBody>
      </p:sp>
      <p:sp>
        <p:nvSpPr>
          <p:cNvPr id="11" name="Freeform: Shape 10"/>
          <p:cNvSpPr/>
          <p:nvPr/>
        </p:nvSpPr>
        <p:spPr>
          <a:xfrm rot="18798888" flipV="1">
            <a:off x="3153316" y="3431242"/>
            <a:ext cx="1876341" cy="45719"/>
          </a:xfrm>
          <a:custGeom>
            <a:avLst/>
            <a:gdLst>
              <a:gd name="connsiteX0" fmla="*/ 0 w 1550463"/>
              <a:gd name="connsiteY0" fmla="*/ 23092 h 46185"/>
              <a:gd name="connsiteX1" fmla="*/ 1550463 w 1550463"/>
              <a:gd name="connsiteY1" fmla="*/ 23092 h 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0463" h="46185">
                <a:moveTo>
                  <a:pt x="0" y="23092"/>
                </a:moveTo>
                <a:lnTo>
                  <a:pt x="1550463" y="23092"/>
                </a:lnTo>
              </a:path>
            </a:pathLst>
          </a:custGeom>
          <a:noFill/>
          <a:ln w="50800" cmpd="sng">
            <a:solidFill>
              <a:schemeClr val="accent2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169" tIns="-15669" rIns="749170" bIns="-1567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600" kern="1200"/>
          </a:p>
        </p:txBody>
      </p:sp>
      <p:sp>
        <p:nvSpPr>
          <p:cNvPr id="12" name="Freeform: Shape 11"/>
          <p:cNvSpPr/>
          <p:nvPr/>
        </p:nvSpPr>
        <p:spPr>
          <a:xfrm>
            <a:off x="4786995" y="2552263"/>
            <a:ext cx="6409953" cy="1639522"/>
          </a:xfrm>
          <a:custGeom>
            <a:avLst/>
            <a:gdLst>
              <a:gd name="connsiteX0" fmla="*/ 0 w 5075266"/>
              <a:gd name="connsiteY0" fmla="*/ 130555 h 1305554"/>
              <a:gd name="connsiteX1" fmla="*/ 130555 w 5075266"/>
              <a:gd name="connsiteY1" fmla="*/ 0 h 1305554"/>
              <a:gd name="connsiteX2" fmla="*/ 4944711 w 5075266"/>
              <a:gd name="connsiteY2" fmla="*/ 0 h 1305554"/>
              <a:gd name="connsiteX3" fmla="*/ 5075266 w 5075266"/>
              <a:gd name="connsiteY3" fmla="*/ 130555 h 1305554"/>
              <a:gd name="connsiteX4" fmla="*/ 5075266 w 5075266"/>
              <a:gd name="connsiteY4" fmla="*/ 1174999 h 1305554"/>
              <a:gd name="connsiteX5" fmla="*/ 4944711 w 5075266"/>
              <a:gd name="connsiteY5" fmla="*/ 1305554 h 1305554"/>
              <a:gd name="connsiteX6" fmla="*/ 130555 w 5075266"/>
              <a:gd name="connsiteY6" fmla="*/ 1305554 h 1305554"/>
              <a:gd name="connsiteX7" fmla="*/ 0 w 5075266"/>
              <a:gd name="connsiteY7" fmla="*/ 1174999 h 1305554"/>
              <a:gd name="connsiteX8" fmla="*/ 0 w 5075266"/>
              <a:gd name="connsiteY8" fmla="*/ 130555 h 130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5266" h="1305554">
                <a:moveTo>
                  <a:pt x="0" y="130555"/>
                </a:moveTo>
                <a:cubicBezTo>
                  <a:pt x="0" y="58451"/>
                  <a:pt x="58451" y="0"/>
                  <a:pt x="130555" y="0"/>
                </a:cubicBezTo>
                <a:lnTo>
                  <a:pt x="4944711" y="0"/>
                </a:lnTo>
                <a:cubicBezTo>
                  <a:pt x="5016815" y="0"/>
                  <a:pt x="5075266" y="58451"/>
                  <a:pt x="5075266" y="130555"/>
                </a:cubicBezTo>
                <a:lnTo>
                  <a:pt x="5075266" y="1174999"/>
                </a:lnTo>
                <a:cubicBezTo>
                  <a:pt x="5075266" y="1247103"/>
                  <a:pt x="5016815" y="1305554"/>
                  <a:pt x="4944711" y="1305554"/>
                </a:cubicBezTo>
                <a:lnTo>
                  <a:pt x="130555" y="1305554"/>
                </a:lnTo>
                <a:cubicBezTo>
                  <a:pt x="58451" y="1305554"/>
                  <a:pt x="0" y="1247103"/>
                  <a:pt x="0" y="1174999"/>
                </a:cubicBezTo>
                <a:lnTo>
                  <a:pt x="0" y="13055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398" tIns="48398" rIns="48398" bIns="48398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sz="2400" i="0" kern="1200">
                <a:solidFill>
                  <a:schemeClr val="bg1"/>
                </a:solidFill>
                <a:effectLst/>
                <a:latin typeface="+mn-lt"/>
                <a:cs typeface="Times New Roman" panose="02020603050405020304" pitchFamily="18" charset="0"/>
              </a:rPr>
              <a:t>Young people, especially young women, acquire skills and find decent jobs or entrepreneurship opportunities in agriculture and the green and sustainable economy</a:t>
            </a:r>
          </a:p>
        </p:txBody>
      </p:sp>
      <p:sp>
        <p:nvSpPr>
          <p:cNvPr id="13" name="Freeform: Shape 12"/>
          <p:cNvSpPr/>
          <p:nvPr/>
        </p:nvSpPr>
        <p:spPr>
          <a:xfrm rot="2475648">
            <a:off x="3226000" y="4819624"/>
            <a:ext cx="1921407" cy="46185"/>
          </a:xfrm>
          <a:custGeom>
            <a:avLst/>
            <a:gdLst>
              <a:gd name="connsiteX0" fmla="*/ 0 w 1545339"/>
              <a:gd name="connsiteY0" fmla="*/ 23092 h 46185"/>
              <a:gd name="connsiteX1" fmla="*/ 1545339 w 1545339"/>
              <a:gd name="connsiteY1" fmla="*/ 23092 h 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5339" h="46185">
                <a:moveTo>
                  <a:pt x="0" y="23092"/>
                </a:moveTo>
                <a:lnTo>
                  <a:pt x="1545339" y="23092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36" tIns="-15541" rIns="746736" bIns="-1554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600" kern="1200"/>
          </a:p>
        </p:txBody>
      </p:sp>
      <p:sp>
        <p:nvSpPr>
          <p:cNvPr id="14" name="Freeform: Shape 13"/>
          <p:cNvSpPr/>
          <p:nvPr/>
        </p:nvSpPr>
        <p:spPr>
          <a:xfrm>
            <a:off x="4908879" y="4734071"/>
            <a:ext cx="6347700" cy="1639522"/>
          </a:xfrm>
          <a:custGeom>
            <a:avLst/>
            <a:gdLst>
              <a:gd name="connsiteX0" fmla="*/ 0 w 5057336"/>
              <a:gd name="connsiteY0" fmla="*/ 123642 h 1236421"/>
              <a:gd name="connsiteX1" fmla="*/ 123642 w 5057336"/>
              <a:gd name="connsiteY1" fmla="*/ 0 h 1236421"/>
              <a:gd name="connsiteX2" fmla="*/ 4933694 w 5057336"/>
              <a:gd name="connsiteY2" fmla="*/ 0 h 1236421"/>
              <a:gd name="connsiteX3" fmla="*/ 5057336 w 5057336"/>
              <a:gd name="connsiteY3" fmla="*/ 123642 h 1236421"/>
              <a:gd name="connsiteX4" fmla="*/ 5057336 w 5057336"/>
              <a:gd name="connsiteY4" fmla="*/ 1112779 h 1236421"/>
              <a:gd name="connsiteX5" fmla="*/ 4933694 w 5057336"/>
              <a:gd name="connsiteY5" fmla="*/ 1236421 h 1236421"/>
              <a:gd name="connsiteX6" fmla="*/ 123642 w 5057336"/>
              <a:gd name="connsiteY6" fmla="*/ 1236421 h 1236421"/>
              <a:gd name="connsiteX7" fmla="*/ 0 w 5057336"/>
              <a:gd name="connsiteY7" fmla="*/ 1112779 h 1236421"/>
              <a:gd name="connsiteX8" fmla="*/ 0 w 5057336"/>
              <a:gd name="connsiteY8" fmla="*/ 123642 h 123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7336" h="1236421">
                <a:moveTo>
                  <a:pt x="0" y="123642"/>
                </a:moveTo>
                <a:cubicBezTo>
                  <a:pt x="0" y="55356"/>
                  <a:pt x="55356" y="0"/>
                  <a:pt x="123642" y="0"/>
                </a:cubicBezTo>
                <a:lnTo>
                  <a:pt x="4933694" y="0"/>
                </a:lnTo>
                <a:cubicBezTo>
                  <a:pt x="5001980" y="0"/>
                  <a:pt x="5057336" y="55356"/>
                  <a:pt x="5057336" y="123642"/>
                </a:cubicBezTo>
                <a:lnTo>
                  <a:pt x="5057336" y="1112779"/>
                </a:lnTo>
                <a:cubicBezTo>
                  <a:pt x="5057336" y="1181065"/>
                  <a:pt x="5001980" y="1236421"/>
                  <a:pt x="4933694" y="1236421"/>
                </a:cubicBezTo>
                <a:lnTo>
                  <a:pt x="123642" y="1236421"/>
                </a:lnTo>
                <a:cubicBezTo>
                  <a:pt x="55356" y="1236421"/>
                  <a:pt x="0" y="1181065"/>
                  <a:pt x="0" y="1112779"/>
                </a:cubicBezTo>
                <a:lnTo>
                  <a:pt x="0" y="123642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374" tIns="46374" rIns="46374" bIns="46374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/>
              <a:t>The right to safe and quality education and health care is more transparently ensured, in particular for vulnerable groups including children, girls and women, and refugees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5240026" y="1502229"/>
            <a:ext cx="3321207" cy="376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General objectives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417871" y="1465373"/>
            <a:ext cx="2967317" cy="4507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Overall Objective</a:t>
            </a:r>
          </a:p>
        </p:txBody>
      </p:sp>
      <p:sp>
        <p:nvSpPr>
          <p:cNvPr id="3" name="Rectangle 2"/>
          <p:cNvSpPr/>
          <p:nvPr/>
        </p:nvSpPr>
        <p:spPr>
          <a:xfrm>
            <a:off x="4786995" y="2243078"/>
            <a:ext cx="1272988" cy="286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Pillar 1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9907" y="4353835"/>
            <a:ext cx="1272988" cy="286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Pillar 2</a:t>
            </a:r>
          </a:p>
        </p:txBody>
      </p:sp>
      <p:sp>
        <p:nvSpPr>
          <p:cNvPr id="4" name="Oval 3"/>
          <p:cNvSpPr/>
          <p:nvPr/>
        </p:nvSpPr>
        <p:spPr>
          <a:xfrm>
            <a:off x="4751710" y="2096219"/>
            <a:ext cx="1371185" cy="65959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/>
          <p:cNvSpPr/>
          <p:nvPr/>
        </p:nvSpPr>
        <p:spPr>
          <a:xfrm>
            <a:off x="6383547" y="2243078"/>
            <a:ext cx="457200" cy="28687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900629" y="2138362"/>
            <a:ext cx="486147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sz="2000" b="1" i="1" err="1">
                <a:solidFill>
                  <a:srgbClr val="C00000"/>
                </a:solidFill>
              </a:rPr>
              <a:t>WeWork</a:t>
            </a:r>
            <a:r>
              <a:rPr lang="nl-BE" sz="2000" b="1" i="1"/>
              <a:t> </a:t>
            </a:r>
            <a:r>
              <a:rPr lang="nl-BE" sz="2400" b="1" i="1">
                <a:solidFill>
                  <a:srgbClr val="C00000"/>
                </a:solidFill>
              </a:rPr>
              <a:t>– </a:t>
            </a:r>
            <a:r>
              <a:rPr lang="nl-BE" sz="2000" b="1" i="1">
                <a:solidFill>
                  <a:srgbClr val="C00000"/>
                </a:solidFill>
              </a:rPr>
              <a:t>Green </a:t>
            </a:r>
            <a:r>
              <a:rPr lang="nl-BE" sz="2000" b="1" i="1" err="1">
                <a:solidFill>
                  <a:srgbClr val="C00000"/>
                </a:solidFill>
              </a:rPr>
              <a:t>and</a:t>
            </a:r>
            <a:r>
              <a:rPr lang="nl-BE" sz="2000" b="1" i="1">
                <a:solidFill>
                  <a:srgbClr val="C00000"/>
                </a:solidFill>
              </a:rPr>
              <a:t> Decent Jobs </a:t>
            </a:r>
            <a:r>
              <a:rPr lang="nl-BE" sz="2000" b="1" i="1" err="1">
                <a:solidFill>
                  <a:srgbClr val="C00000"/>
                </a:solidFill>
              </a:rPr>
              <a:t>for</a:t>
            </a:r>
            <a:r>
              <a:rPr lang="nl-BE" sz="2000" b="1" i="1">
                <a:solidFill>
                  <a:srgbClr val="C00000"/>
                </a:solidFill>
              </a:rPr>
              <a:t> </a:t>
            </a:r>
            <a:r>
              <a:rPr lang="nl-BE" sz="2000" b="1" i="1" err="1">
                <a:solidFill>
                  <a:srgbClr val="C00000"/>
                </a:solidFill>
              </a:rPr>
              <a:t>Youth</a:t>
            </a:r>
            <a:r>
              <a:rPr lang="nl-BE" sz="2000" b="1" i="1">
                <a:solidFill>
                  <a:srgbClr val="C00000"/>
                </a:solidFill>
              </a:rPr>
              <a:t> </a:t>
            </a:r>
            <a:endParaRPr lang="en-GB" b="1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5" grpId="0" animBg="1"/>
      <p:bldP spid="6" grpId="0" animBg="1"/>
      <p:bldP spid="3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>
                <a:solidFill>
                  <a:srgbClr val="C00000"/>
                </a:solidFill>
              </a:rPr>
              <a:t>3b. </a:t>
            </a:r>
            <a:r>
              <a:rPr lang="fr-BE" b="1" err="1">
                <a:solidFill>
                  <a:srgbClr val="C00000"/>
                </a:solidFill>
              </a:rPr>
              <a:t>Number</a:t>
            </a:r>
            <a:r>
              <a:rPr lang="fr-BE" b="1">
                <a:solidFill>
                  <a:srgbClr val="C00000"/>
                </a:solidFill>
              </a:rPr>
              <a:t> of applications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32915" y="1456104"/>
            <a:ext cx="932617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r>
              <a:rPr lang="en-US" dirty="0"/>
              <a:t>The </a:t>
            </a:r>
            <a:r>
              <a:rPr lang="en-US" b="1" dirty="0"/>
              <a:t>applicant</a:t>
            </a:r>
            <a:r>
              <a:rPr lang="en-US" dirty="0"/>
              <a:t> cannot submit more than one (1) application per Lot under this Call for Proposals.</a:t>
            </a:r>
          </a:p>
          <a:p>
            <a:r>
              <a:rPr lang="en-US" dirty="0"/>
              <a:t>The </a:t>
            </a:r>
            <a:r>
              <a:rPr lang="en-US" b="1" dirty="0"/>
              <a:t>applicant</a:t>
            </a:r>
            <a:r>
              <a:rPr lang="en-US" dirty="0"/>
              <a:t> </a:t>
            </a:r>
            <a:r>
              <a:rPr lang="en-US" u="sng" dirty="0"/>
              <a:t>cannot</a:t>
            </a:r>
            <a:r>
              <a:rPr lang="en-US" dirty="0"/>
              <a:t> be awarded more than one (1) Grant Agreement per Lot under this Call for Proposals.</a:t>
            </a:r>
          </a:p>
          <a:p>
            <a:r>
              <a:rPr lang="en-US" dirty="0"/>
              <a:t>The </a:t>
            </a:r>
            <a:r>
              <a:rPr lang="en-US" b="1" dirty="0"/>
              <a:t>applicant</a:t>
            </a:r>
            <a:r>
              <a:rPr lang="en-US" dirty="0"/>
              <a:t> cannot be at the same time a co-applicant in another application</a:t>
            </a:r>
          </a:p>
          <a:p>
            <a:r>
              <a:rPr lang="en-US" dirty="0"/>
              <a:t>A </a:t>
            </a:r>
            <a:r>
              <a:rPr lang="en-US" b="1" dirty="0"/>
              <a:t>co-applicant</a:t>
            </a:r>
            <a:r>
              <a:rPr lang="en-US" dirty="0"/>
              <a:t> cannot be awarded more than one (1) Grant Agreement </a:t>
            </a:r>
            <a:r>
              <a:rPr lang="en-US"/>
              <a:t>per Lot under </a:t>
            </a:r>
            <a:r>
              <a:rPr lang="en-US" dirty="0"/>
              <a:t>this Call for Proposals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826" y="2771570"/>
            <a:ext cx="2910348" cy="65743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fr-BE" b="1">
                <a:solidFill>
                  <a:srgbClr val="C00000"/>
                </a:solidFill>
                <a:cs typeface="Calibri" panose="020F0502020204030204"/>
              </a:rPr>
              <a:t>Questions?</a:t>
            </a:r>
            <a:endParaRPr lang="fr-BE" b="1">
              <a:solidFill>
                <a:schemeClr val="accent6"/>
              </a:solidFill>
              <a:cs typeface="Calibri" panose="020F0502020204030204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21933" y="1249627"/>
            <a:ext cx="8576733" cy="5257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105" y="70158"/>
            <a:ext cx="8637789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</a:rPr>
              <a:t>3c. Admissible/ Ineligible costs</a:t>
            </a:r>
            <a:endParaRPr lang="en-US">
              <a:solidFill>
                <a:srgbClr val="C0000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528" y="1199076"/>
            <a:ext cx="4837472" cy="51869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b="1" u="sng">
                <a:ea typeface="Calibri" panose="020F0502020204030204"/>
                <a:cs typeface="Calibri" panose="020F0502020204030204"/>
              </a:rPr>
              <a:t>Admissible / Eligible Costs:</a:t>
            </a:r>
            <a:endParaRPr lang="en-US" sz="36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3600">
                <a:ea typeface="Calibri" panose="020F0502020204030204"/>
                <a:cs typeface="Calibri" panose="020F0502020204030204"/>
              </a:rPr>
              <a:t>Costs that </a:t>
            </a:r>
            <a:r>
              <a:rPr lang="en-US" sz="3600" err="1">
                <a:ea typeface="Calibri" panose="020F0502020204030204"/>
                <a:cs typeface="Calibri" panose="020F0502020204030204"/>
              </a:rPr>
              <a:t>Enabel</a:t>
            </a:r>
            <a:r>
              <a:rPr lang="en-US" sz="3600">
                <a:ea typeface="Calibri" panose="020F0502020204030204"/>
                <a:cs typeface="Calibri" panose="020F0502020204030204"/>
              </a:rPr>
              <a:t> can subsidize under any Grant Agreement</a:t>
            </a:r>
          </a:p>
          <a:p>
            <a:pPr marL="0" indent="0">
              <a:buNone/>
            </a:pPr>
            <a:endParaRPr lang="en-US" sz="3600" b="1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3600" b="1">
                <a:ea typeface="Calibri" panose="020F0502020204030204"/>
                <a:cs typeface="Calibri" panose="020F0502020204030204"/>
              </a:rPr>
              <a:t>Two Types:</a:t>
            </a:r>
            <a:endParaRPr lang="en-US" sz="360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Wingdings" panose="05000000000000000000" pitchFamily="34" charset="0"/>
              <a:buChar char="ü"/>
            </a:pPr>
            <a:r>
              <a:rPr lang="en-US" sz="3600">
                <a:ea typeface="Calibri" panose="020F0502020204030204"/>
                <a:cs typeface="Calibri" panose="020F0502020204030204"/>
              </a:rPr>
              <a:t>Directs Costs</a:t>
            </a:r>
          </a:p>
          <a:p>
            <a:pPr marL="457200" indent="-457200">
              <a:buFont typeface="Wingdings" panose="05000000000000000000" pitchFamily="34" charset="0"/>
              <a:buChar char="ü"/>
            </a:pPr>
            <a:r>
              <a:rPr lang="en-US" sz="3600">
                <a:ea typeface="Calibri" panose="020F0502020204030204"/>
                <a:cs typeface="Calibri" panose="020F0502020204030204"/>
              </a:rPr>
              <a:t>Indirect Costs</a:t>
            </a:r>
          </a:p>
          <a:p>
            <a:pPr marL="0" indent="0">
              <a:buNone/>
            </a:pPr>
            <a:endParaRPr lang="en-US" sz="3600" b="1" u="sng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6614577" y="994600"/>
            <a:ext cx="5384800" cy="53713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68605" indent="-26860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81A1C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60045" algn="l"/>
              </a:tabLst>
              <a:defRPr sz="24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2pPr>
            <a:lvl3pPr marL="1081405" indent="-16700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360045" algn="l"/>
              </a:tabLst>
              <a:defRPr sz="20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3pPr>
            <a:lvl4pPr marL="1524000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360045" algn="l"/>
              </a:tabLst>
              <a:defRPr sz="18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4pPr>
            <a:lvl5pPr marL="1976755" indent="-14795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6004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3600" b="1" u="sng">
              <a:sym typeface="Arial" panose="020B0604020202020204"/>
            </a:endParaRPr>
          </a:p>
          <a:p>
            <a:pPr marL="0" indent="0">
              <a:buNone/>
            </a:pPr>
            <a:r>
              <a:rPr lang="en-US" sz="3600" b="1" u="sng">
                <a:ea typeface="Calibri" panose="020F0502020204030204"/>
                <a:cs typeface="Calibri" panose="020F0502020204030204"/>
              </a:rPr>
              <a:t>1) Direct costs</a:t>
            </a:r>
            <a:endParaRPr lang="en-US" sz="3600">
              <a:ea typeface="Calibri" panose="020F0502020204030204"/>
              <a:cs typeface="Calibri" panose="020F0502020204030204"/>
            </a:endParaRPr>
          </a:p>
          <a:p>
            <a:pPr marL="571500" indent="-571500">
              <a:buFont typeface="Wingdings,Sans-Serif" panose="020B0604020202020204" pitchFamily="34" charset="0"/>
              <a:buChar char="ü"/>
            </a:pPr>
            <a:r>
              <a:rPr lang="en-US" sz="3600">
                <a:ea typeface="Calibri" panose="020F0502020204030204"/>
                <a:cs typeface="Calibri" panose="020F0502020204030204"/>
              </a:rPr>
              <a:t>Operational Costs</a:t>
            </a:r>
          </a:p>
          <a:p>
            <a:pPr marL="571500" indent="-571500">
              <a:buFont typeface="Wingdings,Sans-Serif" panose="020B0604020202020204" pitchFamily="34" charset="0"/>
              <a:buChar char="ü"/>
            </a:pPr>
            <a:r>
              <a:rPr lang="en-US" sz="3600">
                <a:ea typeface="Calibri" panose="020F0502020204030204"/>
                <a:cs typeface="Calibri" panose="020F0502020204030204"/>
              </a:rPr>
              <a:t>Management Costs (Direct Administration Costs).</a:t>
            </a:r>
            <a:br>
              <a:rPr lang="en-US" sz="3600">
                <a:ea typeface="Calibri" panose="020F0502020204030204"/>
                <a:cs typeface="Calibri" panose="020F0502020204030204"/>
              </a:rPr>
            </a:br>
            <a:endParaRPr lang="en-US" sz="36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fr-FR" sz="3600" b="1" u="sng">
                <a:sym typeface="Arial" panose="020B0604020202020204"/>
              </a:rPr>
              <a:t>2) Indirect </a:t>
            </a:r>
            <a:r>
              <a:rPr lang="fr-FR" sz="3600" b="1" u="sng" err="1">
                <a:sym typeface="Arial" panose="020B0604020202020204"/>
              </a:rPr>
              <a:t>Costs</a:t>
            </a:r>
            <a:r>
              <a:rPr lang="en-GB" sz="3600" b="1" u="sng">
                <a:sym typeface="Arial" panose="020B0604020202020204"/>
              </a:rPr>
              <a:t>:</a:t>
            </a:r>
            <a:endParaRPr lang="en-GB" sz="3600" u="sng">
              <a:ea typeface="Calibri" panose="020F0502020204030204"/>
              <a:cs typeface="Calibri" panose="020F0502020204030204"/>
            </a:endParaRPr>
          </a:p>
          <a:p>
            <a:pPr marL="571500" indent="-571500">
              <a:buFont typeface="Wingdings" panose="05000000000000000000" pitchFamily="34" charset="0"/>
              <a:buChar char="ü"/>
            </a:pPr>
            <a:r>
              <a:rPr lang="en-GB" sz="3600">
                <a:ea typeface="Calibri" panose="020F0502020204030204"/>
                <a:cs typeface="Calibri" panose="020F0502020204030204"/>
              </a:rPr>
              <a:t>Structure Costs (Indirect Administration Costs)</a:t>
            </a:r>
          </a:p>
          <a:p>
            <a:pPr marL="267970" indent="-267970">
              <a:buFont typeface="Wingdings" panose="05000000000000000000" pitchFamily="34" charset="0"/>
              <a:buChar char="ü"/>
            </a:pPr>
            <a:endParaRPr lang="en-US" sz="3600"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105" y="70158"/>
            <a:ext cx="8637789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</a:rPr>
              <a:t>3c. Admissible/ Eligible costs</a:t>
            </a:r>
            <a:endParaRPr lang="en-US">
              <a:solidFill>
                <a:srgbClr val="C0000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528" y="1199076"/>
            <a:ext cx="4837472" cy="53938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u="sng"/>
              <a:t>Direct costs</a:t>
            </a:r>
          </a:p>
          <a:p>
            <a:pPr marL="0" indent="0">
              <a:buNone/>
            </a:pPr>
            <a:r>
              <a:rPr lang="en-US" sz="2400" b="1" err="1"/>
              <a:t>i</a:t>
            </a:r>
            <a:r>
              <a:rPr lang="en-US" sz="2400" b="1"/>
              <a:t>) Operational Costs</a:t>
            </a:r>
            <a:endParaRPr lang="en-US" sz="2400"/>
          </a:p>
          <a:p>
            <a:pPr marL="0" indent="0">
              <a:buNone/>
            </a:pPr>
            <a:r>
              <a:rPr lang="en-US" sz="2400" u="sng"/>
              <a:t>Activity costs necessary for achieving the results of the action</a:t>
            </a:r>
            <a:r>
              <a:rPr lang="en-US" sz="2400"/>
              <a:t>. This comprises the </a:t>
            </a:r>
            <a:r>
              <a:rPr lang="en-US" sz="2400" b="1" i="1"/>
              <a:t>costs of the core activities </a:t>
            </a:r>
            <a:r>
              <a:rPr lang="en-US" sz="2400" i="1"/>
              <a:t>to be implemented.</a:t>
            </a:r>
            <a:endParaRPr lang="en-US" sz="2400"/>
          </a:p>
          <a:p>
            <a:pPr marL="0" indent="0">
              <a:buNone/>
            </a:pPr>
            <a:r>
              <a:rPr lang="en-US" sz="2400" u="sng"/>
              <a:t>Examples: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marL="267970" indent="-267970">
              <a:buFont typeface="Wingdings" panose="05000000000000000000" pitchFamily="2" charset="2"/>
              <a:buChar char="Ø"/>
            </a:pPr>
            <a:r>
              <a:rPr lang="en-US" sz="2400"/>
              <a:t>Training materials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marL="267970" indent="-267970">
              <a:buFont typeface="Wingdings" panose="05000000000000000000" pitchFamily="2" charset="2"/>
              <a:buChar char="Ø"/>
            </a:pPr>
            <a:r>
              <a:rPr lang="en-US" sz="2400"/>
              <a:t>Food for trainees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marL="267970" indent="-267970">
              <a:buFont typeface="Wingdings" panose="05000000000000000000" pitchFamily="2" charset="2"/>
              <a:buChar char="Ø"/>
            </a:pPr>
            <a:r>
              <a:rPr lang="en-US" sz="2400"/>
              <a:t>Transport costs for trainees or attend training workshop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marL="267970" indent="-267970">
              <a:buFont typeface="Wingdings" panose="05000000000000000000" pitchFamily="2" charset="2"/>
              <a:buChar char="Ø"/>
            </a:pPr>
            <a:r>
              <a:rPr lang="en-US" sz="2400"/>
              <a:t>Training fees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marL="267970" indent="-267970">
              <a:buFont typeface="Wingdings" panose="05000000000000000000" pitchFamily="2" charset="2"/>
              <a:buChar char="Ø"/>
            </a:pPr>
            <a:r>
              <a:rPr lang="en-US" sz="2400"/>
              <a:t>Etc.</a:t>
            </a:r>
            <a:br>
              <a:rPr lang="en-US" sz="2400"/>
            </a:br>
            <a:endParaRPr lang="en-US" sz="24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6614577" y="994600"/>
            <a:ext cx="5384800" cy="53713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68605" indent="-26860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81A1C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60045" algn="l"/>
              </a:tabLst>
              <a:defRPr sz="24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2pPr>
            <a:lvl3pPr marL="1081405" indent="-16700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360045" algn="l"/>
              </a:tabLst>
              <a:defRPr sz="20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3pPr>
            <a:lvl4pPr marL="1524000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360045" algn="l"/>
              </a:tabLst>
              <a:defRPr sz="18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4pPr>
            <a:lvl5pPr marL="1976755" indent="-14795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6004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3400" b="1">
              <a:sym typeface="Arial" panose="020B060402020202020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9600" b="1">
                <a:sym typeface="Arial" panose="020B0604020202020204"/>
              </a:rPr>
              <a:t>ii) </a:t>
            </a:r>
            <a:r>
              <a:rPr lang="en-GB" sz="9600" b="1">
                <a:sym typeface="Arial" panose="020B0604020202020204"/>
              </a:rPr>
              <a:t>Management Costs:</a:t>
            </a:r>
            <a:endParaRPr lang="en-GB" sz="9600">
              <a:sym typeface="Arial" panose="020B0604020202020204"/>
            </a:endParaRPr>
          </a:p>
          <a:p>
            <a:pPr marL="0" indent="0" algn="just">
              <a:lnSpc>
                <a:spcPct val="120000"/>
              </a:lnSpc>
              <a:buSzPct val="102000"/>
              <a:buFont typeface="Arial" panose="020B0604020202020204" pitchFamily="34" charset="0"/>
              <a:buNone/>
            </a:pPr>
            <a:r>
              <a:rPr lang="en-GB" sz="9600" u="sng">
                <a:sym typeface="Arial" panose="020B0604020202020204"/>
              </a:rPr>
              <a:t>Administration costs directly attributed</a:t>
            </a:r>
            <a:r>
              <a:rPr lang="en-GB" sz="9600">
                <a:sym typeface="Arial" panose="020B0604020202020204"/>
              </a:rPr>
              <a:t> to the implementation of the actions. This comprise the costs of </a:t>
            </a:r>
            <a:r>
              <a:rPr lang="en-GB" sz="9600" b="1" i="1">
                <a:sym typeface="Arial" panose="020B0604020202020204"/>
              </a:rPr>
              <a:t>management</a:t>
            </a:r>
            <a:r>
              <a:rPr lang="en-GB" sz="9600">
                <a:sym typeface="Arial" panose="020B0604020202020204"/>
              </a:rPr>
              <a:t>, </a:t>
            </a:r>
            <a:r>
              <a:rPr lang="en-GB" sz="9600" b="1" i="1">
                <a:sym typeface="Arial" panose="020B0604020202020204"/>
              </a:rPr>
              <a:t>monitoring, equipment</a:t>
            </a:r>
            <a:r>
              <a:rPr lang="en-GB" sz="9600">
                <a:sym typeface="Arial" panose="020B0604020202020204"/>
              </a:rPr>
              <a:t>, </a:t>
            </a:r>
            <a:r>
              <a:rPr lang="en-GB" sz="9600" b="1" i="1">
                <a:sym typeface="Arial" panose="020B0604020202020204"/>
              </a:rPr>
              <a:t>facilities</a:t>
            </a:r>
            <a:r>
              <a:rPr lang="en-GB" sz="9600">
                <a:sym typeface="Arial" panose="020B0604020202020204"/>
              </a:rPr>
              <a:t> and </a:t>
            </a:r>
            <a:r>
              <a:rPr lang="en-GB" sz="9600" b="1" i="1">
                <a:sym typeface="Arial" panose="020B0604020202020204"/>
              </a:rPr>
              <a:t>other costs directly</a:t>
            </a:r>
            <a:r>
              <a:rPr lang="en-GB" sz="9600">
                <a:sym typeface="Arial" panose="020B0604020202020204"/>
              </a:rPr>
              <a:t>  related to the core activity.</a:t>
            </a:r>
            <a:endParaRPr lang="en-GB" sz="9600">
              <a:ea typeface="Calibri" panose="020F0502020204030204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9600" u="sng">
                <a:sym typeface="Arial" panose="020B0604020202020204"/>
              </a:rPr>
              <a:t>Examples:</a:t>
            </a:r>
          </a:p>
          <a:p>
            <a:pPr marL="267970" indent="-267970">
              <a:buFont typeface="Wingdings" panose="05000000000000000000" pitchFamily="2" charset="2"/>
              <a:buChar char="Ø"/>
            </a:pPr>
            <a:r>
              <a:rPr lang="en-GB" sz="9600"/>
              <a:t>IT/Computer equipment(Laptops, printers, projectors, Camera etc.)</a:t>
            </a:r>
            <a:endParaRPr lang="en-GB" sz="9600">
              <a:ea typeface="Calibri" panose="020F0502020204030204"/>
              <a:cs typeface="Calibri" panose="020F0502020204030204"/>
            </a:endParaRPr>
          </a:p>
          <a:p>
            <a:pPr marL="267970" indent="-267970">
              <a:buFont typeface="Wingdings" panose="05000000000000000000" pitchFamily="2" charset="2"/>
              <a:buChar char="Ø"/>
            </a:pPr>
            <a:r>
              <a:rPr lang="en-GB" sz="9600"/>
              <a:t>Furniture and fittings</a:t>
            </a:r>
            <a:endParaRPr lang="en-GB" sz="9600">
              <a:ea typeface="Calibri" panose="020F0502020204030204"/>
              <a:cs typeface="Calibri" panose="020F0502020204030204"/>
            </a:endParaRPr>
          </a:p>
          <a:p>
            <a:pPr marL="267970" indent="-267970">
              <a:buFont typeface="Wingdings" panose="05000000000000000000" pitchFamily="2" charset="2"/>
              <a:buChar char="Ø"/>
            </a:pPr>
            <a:r>
              <a:rPr lang="en-GB" sz="9600"/>
              <a:t>Audit &amp; Accounting fees</a:t>
            </a:r>
            <a:endParaRPr lang="en-GB" sz="9600">
              <a:ea typeface="Calibri" panose="020F0502020204030204"/>
              <a:cs typeface="Calibri" panose="020F0502020204030204"/>
            </a:endParaRPr>
          </a:p>
          <a:p>
            <a:pPr marL="267970" indent="-267970">
              <a:buFont typeface="Wingdings" panose="05000000000000000000" pitchFamily="2" charset="2"/>
              <a:buChar char="Ø"/>
            </a:pPr>
            <a:r>
              <a:rPr lang="en-GB" sz="9600"/>
              <a:t>Salary of program staff + other direct staff </a:t>
            </a:r>
            <a:endParaRPr lang="en-GB" sz="9600">
              <a:ea typeface="Calibri" panose="020F0502020204030204"/>
              <a:cs typeface="Calibri" panose="020F0502020204030204"/>
            </a:endParaRPr>
          </a:p>
          <a:p>
            <a:pPr marL="267970" indent="-267970">
              <a:buFont typeface="Wingdings" panose="05000000000000000000" pitchFamily="2" charset="2"/>
              <a:buChar char="Ø"/>
            </a:pPr>
            <a:r>
              <a:rPr lang="en-GB" sz="9600"/>
              <a:t>Etc.</a:t>
            </a:r>
            <a:endParaRPr lang="en-GB" sz="9600">
              <a:ea typeface="Calibri" panose="020F0502020204030204"/>
              <a:cs typeface="Calibri" panose="020F0502020204030204"/>
            </a:endParaRPr>
          </a:p>
          <a:p>
            <a:pPr marL="267970" indent="-267970"/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3c. Admissible/Ineligible costs</a:t>
            </a:r>
            <a:endParaRPr lang="en-US"/>
          </a:p>
        </p:txBody>
      </p:sp>
      <p:sp>
        <p:nvSpPr>
          <p:cNvPr id="5" name="Content Placeholder 3"/>
          <p:cNvSpPr txBox="1"/>
          <p:nvPr/>
        </p:nvSpPr>
        <p:spPr>
          <a:xfrm>
            <a:off x="948932" y="1531375"/>
            <a:ext cx="10526365" cy="4996542"/>
          </a:xfrm>
          <a:prstGeom prst="rect">
            <a:avLst/>
          </a:prstGeom>
        </p:spPr>
        <p:txBody>
          <a:bodyPr lIns="91440" tIns="45720" rIns="91440" bIns="45720" anchor="t">
            <a:normAutofit fontScale="55000" lnSpcReduction="20000"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81A1C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5100" b="1" u="sng" dirty="0">
                <a:ea typeface="Calibri" panose="020F0502020204030204"/>
                <a:cs typeface="Calibri" panose="020F0502020204030204"/>
              </a:rPr>
              <a:t>Indirect Costs:</a:t>
            </a:r>
            <a:endParaRPr lang="en-GB" sz="5100" b="1" u="sng" dirty="0">
              <a:sym typeface="Arial" panose="020B060402020202020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5100" b="1" dirty="0">
                <a:sym typeface="Arial" panose="020B0604020202020204"/>
              </a:rPr>
              <a:t>Structure Costs: </a:t>
            </a:r>
            <a:r>
              <a:rPr lang="en-GB" sz="5100" i="1" u="sng" dirty="0"/>
              <a:t>Administration costs not directly attributed to the project</a:t>
            </a:r>
            <a:r>
              <a:rPr lang="en-GB" sz="5100" dirty="0"/>
              <a:t>, but are necessary for the implementation of the actions</a:t>
            </a:r>
            <a:endParaRPr lang="en-GB" sz="5100" dirty="0"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5100" i="1" dirty="0">
                <a:ea typeface="Calibri" panose="020F0502020204030204"/>
                <a:cs typeface="Calibri" panose="020F0502020204030204"/>
              </a:rPr>
              <a:t>Max 7% of operational costs, and to be verified</a:t>
            </a:r>
            <a:endParaRPr lang="en-GB" sz="22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5100" dirty="0">
                <a:sym typeface="Arial" panose="020B0604020202020204"/>
              </a:rPr>
              <a:t>Examples:</a:t>
            </a:r>
            <a:endParaRPr lang="en-GB" sz="51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5100" dirty="0"/>
              <a:t>Office rental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5100" dirty="0"/>
              <a:t>Utilities: electricity, water, etc. for project office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5100" dirty="0"/>
              <a:t>Salary of the Executive Director or + other support staff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5100" dirty="0"/>
              <a:t>Office telecommunication cost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5100" dirty="0"/>
              <a:t>Etc.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3c. Admissible/Eligible costs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588" y="1825625"/>
            <a:ext cx="1042304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Reserve for contingencies: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The budget may include a contingency reserve up to a </a:t>
            </a:r>
            <a:r>
              <a:rPr lang="en-US" b="1" i="1" dirty="0"/>
              <a:t>maximum of 5%</a:t>
            </a:r>
            <a:r>
              <a:rPr lang="en-US" dirty="0"/>
              <a:t> of the estimated eligible direct costs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may only be used during implementation with the </a:t>
            </a:r>
            <a:r>
              <a:rPr lang="en-US" b="1" i="1" dirty="0"/>
              <a:t>prior written authorization of </a:t>
            </a:r>
            <a:r>
              <a:rPr lang="en-US" b="1" i="1" dirty="0" err="1"/>
              <a:t>Enabel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3c. Ineligible costs</a:t>
            </a:r>
          </a:p>
        </p:txBody>
      </p:sp>
      <p:sp>
        <p:nvSpPr>
          <p:cNvPr id="4" name="Content Placeholder 2"/>
          <p:cNvSpPr txBox="1"/>
          <p:nvPr/>
        </p:nvSpPr>
        <p:spPr>
          <a:xfrm>
            <a:off x="921848" y="1351247"/>
            <a:ext cx="5196348" cy="51612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268605" indent="-26860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81A1C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60045" algn="l"/>
              </a:tabLst>
              <a:defRPr sz="24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2pPr>
            <a:lvl3pPr marL="1081405" indent="-16700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360045" algn="l"/>
              </a:tabLst>
              <a:defRPr sz="20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3pPr>
            <a:lvl4pPr marL="1524000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360045" algn="l"/>
              </a:tabLst>
              <a:defRPr sz="18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4pPr>
            <a:lvl5pPr marL="1976755" indent="-14795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6004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>
              <a:buFont typeface="Courier New" panose="02070309020205020404" pitchFamily="49" charset="0"/>
              <a:buChar char="o"/>
            </a:pPr>
            <a:endParaRPr lang="en-US" sz="620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 marL="267970" indent="-267970">
              <a:buFont typeface="Wingdings" panose="05000000000000000000" pitchFamily="2" charset="2"/>
              <a:buChar char="Ø"/>
            </a:pPr>
            <a:r>
              <a:rPr lang="en-GB" sz="7400"/>
              <a:t> </a:t>
            </a:r>
            <a:r>
              <a:rPr lang="en-US" sz="7400"/>
              <a:t>Accounting entries not leading to payments </a:t>
            </a:r>
            <a:endParaRPr lang="en-US" sz="7400">
              <a:cs typeface="Calibri" panose="020F0502020204030204"/>
            </a:endParaRPr>
          </a:p>
          <a:p>
            <a:pPr marL="267970" indent="-267970">
              <a:buFont typeface="Wingdings" panose="05000000000000000000" pitchFamily="2" charset="2"/>
              <a:buChar char="Ø"/>
            </a:pPr>
            <a:r>
              <a:rPr lang="en-US" sz="7400"/>
              <a:t> Provisions for liabilities and charges, losses, debts or possible future debts </a:t>
            </a:r>
            <a:endParaRPr lang="en-US" sz="7400">
              <a:cs typeface="Calibri" panose="020F0502020204030204"/>
            </a:endParaRPr>
          </a:p>
          <a:p>
            <a:pPr marL="267970" indent="-267970">
              <a:buFont typeface="Wingdings" panose="05000000000000000000" pitchFamily="2" charset="2"/>
              <a:buChar char="Ø"/>
            </a:pPr>
            <a:r>
              <a:rPr lang="en-US" sz="7400"/>
              <a:t> Debts and debit interests </a:t>
            </a:r>
            <a:endParaRPr lang="en-US" sz="7400">
              <a:cs typeface="Calibri" panose="020F0502020204030204"/>
            </a:endParaRPr>
          </a:p>
          <a:p>
            <a:pPr marL="267970" indent="-267970">
              <a:buFont typeface="Wingdings" panose="05000000000000000000" pitchFamily="2" charset="2"/>
              <a:buChar char="Ø"/>
            </a:pPr>
            <a:r>
              <a:rPr lang="en-US" sz="7400"/>
              <a:t> Doubtful debts </a:t>
            </a:r>
            <a:endParaRPr lang="en-US" sz="7400">
              <a:cs typeface="Calibri" panose="020F0502020204030204"/>
            </a:endParaRPr>
          </a:p>
          <a:p>
            <a:pPr marL="267970" indent="-267970">
              <a:buFont typeface="Wingdings" panose="05000000000000000000" pitchFamily="2" charset="2"/>
              <a:buChar char="Ø"/>
            </a:pPr>
            <a:r>
              <a:rPr lang="en-US" sz="7400"/>
              <a:t> Currency exchange losses </a:t>
            </a:r>
            <a:endParaRPr lang="en-US" sz="7400">
              <a:cs typeface="Calibri" panose="020F0502020204030204"/>
            </a:endParaRPr>
          </a:p>
          <a:p>
            <a:pPr marL="267970" indent="-267970">
              <a:buFont typeface="Wingdings" panose="05000000000000000000" pitchFamily="2" charset="2"/>
              <a:buChar char="Ø"/>
            </a:pPr>
            <a:r>
              <a:rPr lang="en-US" sz="7400"/>
              <a:t> Loans to third parties </a:t>
            </a:r>
            <a:endParaRPr lang="en-US" sz="7400">
              <a:cs typeface="Calibri" panose="020F0502020204030204"/>
            </a:endParaRPr>
          </a:p>
          <a:p>
            <a:pPr marL="267970" indent="-267970">
              <a:buFont typeface="Wingdings" panose="05000000000000000000" pitchFamily="2" charset="2"/>
              <a:buChar char="Ø"/>
            </a:pPr>
            <a:r>
              <a:rPr lang="en-US" sz="7400"/>
              <a:t> Guarantees and securities; </a:t>
            </a:r>
            <a:endParaRPr lang="en-US" sz="7400">
              <a:cs typeface="Calibri" panose="020F0502020204030204"/>
            </a:endParaRPr>
          </a:p>
          <a:p>
            <a:pPr marL="267970" indent="-267970">
              <a:buFont typeface="Wingdings" panose="05000000000000000000" pitchFamily="2" charset="2"/>
              <a:buChar char="Ø"/>
            </a:pPr>
            <a:r>
              <a:rPr lang="en-US" sz="7400"/>
              <a:t> Costs already financed by another grant </a:t>
            </a:r>
            <a:endParaRPr lang="en-US" sz="7400">
              <a:cs typeface="Calibri" panose="020F0502020204030204"/>
            </a:endParaRPr>
          </a:p>
          <a:p>
            <a:pPr marL="267970" indent="-267970">
              <a:buFont typeface="Wingdings" panose="05000000000000000000" pitchFamily="2" charset="2"/>
              <a:buChar char="Ø"/>
            </a:pPr>
            <a:r>
              <a:rPr lang="en-US" sz="7400"/>
              <a:t> Invoices made out by other organizations for goods and services already subsidized </a:t>
            </a:r>
            <a:endParaRPr lang="en-US">
              <a:cs typeface="Calibri" panose="020F0502020204030204"/>
            </a:endParaRPr>
          </a:p>
        </p:txBody>
      </p:sp>
      <p:sp>
        <p:nvSpPr>
          <p:cNvPr id="5" name="Content Placeholder 3"/>
          <p:cNvSpPr txBox="1"/>
          <p:nvPr/>
        </p:nvSpPr>
        <p:spPr>
          <a:xfrm>
            <a:off x="6194323" y="1351247"/>
            <a:ext cx="5420032" cy="5417776"/>
          </a:xfrm>
          <a:prstGeom prst="rect">
            <a:avLst/>
          </a:prstGeom>
        </p:spPr>
        <p:txBody>
          <a:bodyPr lIns="91440" tIns="45720" rIns="91440" bIns="45720" anchor="t">
            <a:normAutofit fontScale="32500" lnSpcReduction="20000"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81A1C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7400" dirty="0"/>
              <a:t>Subcontracting by means of service or consultancy contracts to personnel members, Board members or General Assembly members of the organization subsidized </a:t>
            </a:r>
            <a:endParaRPr lang="en-US" sz="7400" dirty="0"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7400" dirty="0"/>
              <a:t>Any sub-letting to oneself </a:t>
            </a:r>
            <a:endParaRPr lang="en-US" sz="7400" dirty="0"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7400" dirty="0"/>
              <a:t>Purchases of land or buildings; </a:t>
            </a:r>
            <a:endParaRPr lang="en-US" sz="7400" dirty="0"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7400" dirty="0"/>
              <a:t>Compensation for damage falling under the civil liability of the organization </a:t>
            </a:r>
            <a:endParaRPr lang="en-US" sz="7400" dirty="0"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7400" dirty="0"/>
              <a:t>Employment termination compensation for the term of notice not performed </a:t>
            </a:r>
            <a:endParaRPr lang="en-US" sz="7400" dirty="0"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7400" dirty="0"/>
              <a:t>Purchase of alcoholic beverages, tobacco and derived products thereof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7400" dirty="0"/>
              <a:t>Salary bonuses </a:t>
            </a:r>
            <a:endParaRPr lang="en-US" sz="7400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3c. Indicative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420" y="1355834"/>
            <a:ext cx="10218420" cy="491884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Rule</a:t>
            </a:r>
            <a:r>
              <a:rPr lang="en-US" dirty="0"/>
              <a:t>:  Apply OWN policies and procedures – BUT within Limits below: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b="1" dirty="0"/>
              <a:t>TRAVEL ALLOWANCES_LDPG Policy + Country Manual apply:</a:t>
            </a:r>
            <a:endParaRPr lang="en-US" dirty="0"/>
          </a:p>
          <a:p>
            <a:pPr lvl="0"/>
            <a:r>
              <a:rPr lang="en-US" dirty="0"/>
              <a:t> Perdiem  per Overnight    </a:t>
            </a:r>
            <a:r>
              <a:rPr lang="en-US" b="1" dirty="0"/>
              <a:t>UGX 80,000  </a:t>
            </a:r>
            <a:r>
              <a:rPr lang="en-US" dirty="0"/>
              <a:t>(40% Dinner, 30% Lunch,20% Teas, 10% Incidentals)</a:t>
            </a:r>
          </a:p>
          <a:p>
            <a:pPr lvl="0"/>
            <a:r>
              <a:rPr lang="en-US" dirty="0"/>
              <a:t>Accommodation ( Bed &amp; Breakfast) Maximum  </a:t>
            </a:r>
            <a:r>
              <a:rPr lang="en-US" b="1" dirty="0"/>
              <a:t>UGX 150,000</a:t>
            </a:r>
            <a:r>
              <a:rPr lang="en-US" dirty="0"/>
              <a:t>* For Kla </a:t>
            </a:r>
            <a:r>
              <a:rPr lang="en-US" dirty="0" err="1"/>
              <a:t>metro,Jinja,Fortportal,Mbarara,Gulu,Arua</a:t>
            </a:r>
            <a:r>
              <a:rPr lang="en-US" dirty="0"/>
              <a:t>, AND other districts 100k</a:t>
            </a:r>
          </a:p>
          <a:p>
            <a:pPr lvl="0"/>
            <a:r>
              <a:rPr lang="en-US" dirty="0"/>
              <a:t>Full day overnight Allowance maximum </a:t>
            </a:r>
            <a:r>
              <a:rPr lang="en-US" b="1" dirty="0"/>
              <a:t>UGX 230,000 (80k+150k)</a:t>
            </a:r>
          </a:p>
          <a:p>
            <a:pPr lvl="0"/>
            <a:r>
              <a:rPr lang="en-US" dirty="0"/>
              <a:t>SDA </a:t>
            </a:r>
            <a:r>
              <a:rPr lang="en-US" b="1" dirty="0"/>
              <a:t>UGX 25,000 </a:t>
            </a:r>
            <a:r>
              <a:rPr lang="en-US" dirty="0"/>
              <a:t>( Work outside  duty station &gt;6hours)</a:t>
            </a:r>
          </a:p>
          <a:p>
            <a:r>
              <a:rPr lang="en-US" dirty="0"/>
              <a:t>Transport Refund :  Based on Mileage rate, currently </a:t>
            </a:r>
            <a:r>
              <a:rPr lang="en-US" b="1" dirty="0"/>
              <a:t>715/km and 7km </a:t>
            </a:r>
            <a:r>
              <a:rPr lang="en-US" dirty="0"/>
              <a:t>per </a:t>
            </a:r>
            <a:r>
              <a:rPr lang="en-US" dirty="0" err="1"/>
              <a:t>Litre</a:t>
            </a:r>
            <a:r>
              <a:rPr lang="en-US" dirty="0"/>
              <a:t>, google maps, or  </a:t>
            </a:r>
            <a:r>
              <a:rPr lang="en-US" b="1" dirty="0"/>
              <a:t>Actual Public Means rates</a:t>
            </a:r>
            <a:r>
              <a:rPr lang="en-US" dirty="0"/>
              <a:t>, Air Tickets  &amp; Visas, Actual rates.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926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076" y="345461"/>
            <a:ext cx="8963015" cy="884249"/>
          </a:xfrm>
        </p:spPr>
        <p:txBody>
          <a:bodyPr/>
          <a:lstStyle/>
          <a:p>
            <a:r>
              <a:rPr lang="en-US" dirty="0"/>
              <a:t>3c. Indicative costs Cont`d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353" y="1229711"/>
            <a:ext cx="9703676" cy="5068614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b="1" dirty="0"/>
              <a:t>Honorarium / professional fees </a:t>
            </a:r>
            <a:r>
              <a:rPr lang="en-US" dirty="0"/>
              <a:t>to own staff /government Officials _Not allowed. </a:t>
            </a:r>
            <a:r>
              <a:rPr lang="en-US" b="1" dirty="0"/>
              <a:t>Being Reviewed.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b="1" dirty="0"/>
              <a:t>Consultancy Fees </a:t>
            </a:r>
            <a:r>
              <a:rPr lang="en-US" dirty="0"/>
              <a:t>( Company):  Procurement Rules apply depending on assignments: usually &lt;= </a:t>
            </a:r>
            <a:r>
              <a:rPr lang="en-US" b="1" dirty="0"/>
              <a:t>Eur 300 per day</a:t>
            </a:r>
            <a:r>
              <a:rPr lang="en-US" dirty="0"/>
              <a:t>_ Covering all costs for Local Consultancies, and </a:t>
            </a:r>
            <a:r>
              <a:rPr lang="en-US" b="1" dirty="0"/>
              <a:t>&lt;=</a:t>
            </a:r>
            <a:r>
              <a:rPr lang="en-US" b="1" dirty="0" err="1"/>
              <a:t>Eur</a:t>
            </a:r>
            <a:r>
              <a:rPr lang="en-US" b="1" dirty="0"/>
              <a:t> 600 </a:t>
            </a:r>
            <a:r>
              <a:rPr lang="en-US" dirty="0"/>
              <a:t>for international consultancies.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b="1" dirty="0"/>
              <a:t>Facilitation fees </a:t>
            </a:r>
            <a:r>
              <a:rPr lang="en-US" dirty="0"/>
              <a:t>– Individuals - Presentation of Papers / Training, per day ;</a:t>
            </a:r>
            <a:r>
              <a:rPr lang="en-US" b="1" dirty="0"/>
              <a:t>UGX 80,000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b="1" dirty="0"/>
              <a:t>Communications : )Airtime and Data/ Internet)</a:t>
            </a:r>
          </a:p>
          <a:p>
            <a:pPr lvl="0"/>
            <a:r>
              <a:rPr lang="en-US" sz="2400" dirty="0"/>
              <a:t>Participants – Online sessions &gt;2hrs Max 30,000 per day, below 2hrs max 15,000</a:t>
            </a:r>
          </a:p>
          <a:p>
            <a:pPr lvl="0"/>
            <a:r>
              <a:rPr lang="en-US" sz="2400" dirty="0"/>
              <a:t>Staff : Per Month ; Support &amp; Operations ( Max 110k)</a:t>
            </a:r>
            <a:endParaRPr lang="en-US" sz="2400" b="1" dirty="0"/>
          </a:p>
          <a:p>
            <a:pPr mar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24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8E93-8013-651A-96B5-A0B567617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6483"/>
            <a:ext cx="9025759" cy="8040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3c. Other considerations: </a:t>
            </a:r>
            <a:endParaRPr lang="en-UG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0883" y="1040525"/>
            <a:ext cx="10460420" cy="46192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Efficiency</a:t>
            </a:r>
            <a:r>
              <a:rPr lang="en-US" dirty="0"/>
              <a:t>: Ratio Management Costs to Operational Costs: </a:t>
            </a:r>
            <a:r>
              <a:rPr lang="en-US" b="1" dirty="0"/>
              <a:t>&gt;=70%:&lt;=30%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Budget for </a:t>
            </a:r>
            <a:r>
              <a:rPr lang="en-US" dirty="0" err="1"/>
              <a:t>CfP</a:t>
            </a:r>
            <a:r>
              <a:rPr lang="en-US" dirty="0"/>
              <a:t> only at high level: Ops Costs, </a:t>
            </a:r>
            <a:r>
              <a:rPr lang="en-US" dirty="0" err="1"/>
              <a:t>Mgmt</a:t>
            </a:r>
            <a:r>
              <a:rPr lang="en-US" dirty="0"/>
              <a:t>, &amp; structure costs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Aligned to : Log frame and Operational planning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Treasury Management (</a:t>
            </a:r>
            <a:r>
              <a:rPr lang="en-US" b="1" dirty="0"/>
              <a:t>Transactional Exchange rates, Forex Gains and losses</a:t>
            </a:r>
            <a:r>
              <a:rPr lang="en-US" dirty="0"/>
              <a:t>) is the responsibility of partner.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5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WeWork – Green and Decent jobs for Youht</a:t>
            </a:r>
            <a:endParaRPr lang="en-GB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954074" y="2044837"/>
            <a:ext cx="2967317" cy="4507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Overall Objective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954073" y="4362425"/>
            <a:ext cx="2967317" cy="4507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Specific Objective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4057094" y="2372649"/>
            <a:ext cx="5743854" cy="13255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Contribute to sustainable economic growth and decent job creation in Uganda</a:t>
            </a:r>
            <a:endParaRPr lang="en-GB" sz="2400" dirty="0"/>
          </a:p>
        </p:txBody>
      </p:sp>
      <p:sp>
        <p:nvSpPr>
          <p:cNvPr id="10" name="Rectangle: Rounded Corners 9"/>
          <p:cNvSpPr/>
          <p:nvPr/>
        </p:nvSpPr>
        <p:spPr>
          <a:xfrm>
            <a:off x="4057094" y="4893401"/>
            <a:ext cx="5879558" cy="13255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Increase the 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employability 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of youth, women and men, supply of qualified workers, and 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access to decent employment</a:t>
            </a:r>
            <a:endParaRPr lang="en-GB" sz="2000" dirty="0"/>
          </a:p>
        </p:txBody>
      </p:sp>
      <p:cxnSp>
        <p:nvCxnSpPr>
          <p:cNvPr id="12" name="Connector: Elbow 11"/>
          <p:cNvCxnSpPr/>
          <p:nvPr/>
        </p:nvCxnSpPr>
        <p:spPr>
          <a:xfrm>
            <a:off x="2974019" y="2689934"/>
            <a:ext cx="878890" cy="43500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/>
          <p:cNvCxnSpPr/>
          <p:nvPr/>
        </p:nvCxnSpPr>
        <p:spPr>
          <a:xfrm>
            <a:off x="2965141" y="5121176"/>
            <a:ext cx="878890" cy="43500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3c. Budget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94948" y="2491084"/>
          <a:ext cx="9502550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1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4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5979"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S/NO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Category of expenses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Activity</a:t>
                      </a:r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Budget (in EUR)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990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1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Operational costs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990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990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587">
                <a:tc>
                  <a:txBody>
                    <a:bodyPr/>
                    <a:lstStyle/>
                    <a:p>
                      <a:r>
                        <a:rPr lang="fr-FR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90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2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Management costs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990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990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505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 3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Structure costs (maximum 7% of operational costs)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 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990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Total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826" y="2771570"/>
            <a:ext cx="2910348" cy="65743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fr-BE" b="1">
                <a:solidFill>
                  <a:srgbClr val="C00000"/>
                </a:solidFill>
                <a:cs typeface="Calibri" panose="020F0502020204030204"/>
              </a:rPr>
              <a:t>Questions?</a:t>
            </a:r>
            <a:endParaRPr lang="fr-BE" b="1">
              <a:solidFill>
                <a:schemeClr val="accent6"/>
              </a:solidFill>
              <a:cs typeface="Calibri" panose="020F0502020204030204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21933" y="1249627"/>
            <a:ext cx="8576733" cy="5257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302" y="345461"/>
            <a:ext cx="8637789" cy="6055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fr-BE" b="1">
                <a:solidFill>
                  <a:srgbClr val="C00000"/>
                </a:solidFill>
              </a:rPr>
              <a:t>4. Concept note application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425" y="1260168"/>
            <a:ext cx="9435541" cy="545253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67970" indent="-267970"/>
            <a:r>
              <a:rPr lang="en-GB" sz="3000" dirty="0"/>
              <a:t>Use </a:t>
            </a:r>
            <a:r>
              <a:rPr lang="en-GB" sz="3000" b="1" dirty="0"/>
              <a:t>the complete </a:t>
            </a:r>
            <a:r>
              <a:rPr lang="en-GB" sz="3000" b="1" dirty="0">
                <a:highlight>
                  <a:srgbClr val="FFFF00"/>
                </a:highlight>
              </a:rPr>
              <a:t>Annex A Grant Application File, </a:t>
            </a:r>
            <a:r>
              <a:rPr lang="en-GB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Part A</a:t>
            </a:r>
            <a:r>
              <a:rPr lang="en-GB" sz="3000" dirty="0">
                <a:highlight>
                  <a:srgbClr val="FFFF00"/>
                </a:highlight>
              </a:rPr>
              <a:t>.</a:t>
            </a:r>
            <a:r>
              <a:rPr lang="en-GB" sz="3000" b="1" dirty="0">
                <a:highlight>
                  <a:srgbClr val="FFFF00"/>
                </a:highlight>
              </a:rPr>
              <a:t> </a:t>
            </a:r>
            <a:r>
              <a:rPr lang="en-GB" sz="3000" dirty="0"/>
              <a:t>Do not use own templates &amp; do not tweak the template</a:t>
            </a:r>
            <a:endParaRPr lang="en-US" sz="3000" dirty="0">
              <a:ea typeface="Calibri" panose="020F0502020204030204"/>
              <a:cs typeface="Calibri" panose="020F0502020204030204"/>
            </a:endParaRPr>
          </a:p>
          <a:p>
            <a:pPr marL="267970" indent="-267970"/>
            <a:r>
              <a:rPr lang="en-GB" sz="3000" dirty="0"/>
              <a:t>Submission in </a:t>
            </a:r>
            <a:r>
              <a:rPr lang="en-GB" sz="3000" b="1" dirty="0"/>
              <a:t>English</a:t>
            </a:r>
            <a:r>
              <a:rPr lang="en-GB" sz="3000" dirty="0"/>
              <a:t> only</a:t>
            </a:r>
            <a:endParaRPr lang="en-GB" sz="3000" dirty="0">
              <a:ea typeface="Calibri" panose="020F0502020204030204"/>
              <a:cs typeface="Calibri" panose="020F0502020204030204"/>
            </a:endParaRPr>
          </a:p>
          <a:p>
            <a:pPr marL="267970" indent="-267970"/>
            <a:r>
              <a:rPr lang="en-US" sz="3000" dirty="0"/>
              <a:t>In the concept note, provide </a:t>
            </a:r>
            <a:r>
              <a:rPr lang="en-US" sz="3000" b="1" dirty="0"/>
              <a:t>only an estimate of the amount requested. </a:t>
            </a:r>
            <a:r>
              <a:rPr lang="en-US" sz="3000" dirty="0"/>
              <a:t>Detailed budget (annex B) is only required in second stage (Amount requested in the 2</a:t>
            </a:r>
            <a:r>
              <a:rPr lang="en-US" sz="3000" baseline="30000" dirty="0"/>
              <a:t>nd</a:t>
            </a:r>
            <a:r>
              <a:rPr lang="en-US" sz="3000" dirty="0"/>
              <a:t> stage  may not vary more than 20% in relation to the initial estimate)</a:t>
            </a:r>
            <a:endParaRPr lang="en-US" sz="3000" dirty="0">
              <a:ea typeface="Calibri" panose="020F0502020204030204"/>
              <a:cs typeface="Calibri" panose="020F0502020204030204"/>
            </a:endParaRPr>
          </a:p>
          <a:p>
            <a:pPr marL="267970" indent="-267970"/>
            <a:r>
              <a:rPr lang="en-US" sz="3000" dirty="0"/>
              <a:t>Errors or major inconsistencies concerning the points mentioned in the </a:t>
            </a:r>
            <a:r>
              <a:rPr lang="en-US" sz="3000" b="1" dirty="0"/>
              <a:t>instructions</a:t>
            </a:r>
            <a:r>
              <a:rPr lang="en-US" sz="3000" dirty="0"/>
              <a:t> of the form may result in rejection (e.g., content required, pages, …)</a:t>
            </a:r>
            <a:endParaRPr lang="en-US" sz="3000" dirty="0">
              <a:ea typeface="Calibri" panose="020F0502020204030204"/>
              <a:cs typeface="Calibri" panose="020F0502020204030204"/>
            </a:endParaRPr>
          </a:p>
          <a:p>
            <a:pPr marL="267970" indent="-267970"/>
            <a:r>
              <a:rPr lang="en-US" sz="3000" dirty="0" err="1"/>
              <a:t>Enabel</a:t>
            </a:r>
            <a:r>
              <a:rPr lang="en-US" sz="3000" dirty="0"/>
              <a:t> reserves the right to request clarification where the information provided does not enable it to carry out an objective evaluation</a:t>
            </a:r>
            <a:endParaRPr lang="en-US" sz="3000" dirty="0">
              <a:ea typeface="Calibri" panose="020F0502020204030204"/>
              <a:cs typeface="Calibri" panose="020F0502020204030204"/>
            </a:endParaRPr>
          </a:p>
          <a:p>
            <a:pPr marL="267970" indent="-267970"/>
            <a:r>
              <a:rPr lang="en-US" sz="3000" dirty="0"/>
              <a:t>Elements defined in the concept note may not be modified by the applicant in the proposal </a:t>
            </a:r>
            <a:endParaRPr lang="en-US" sz="30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>
                <a:solidFill>
                  <a:srgbClr val="C00000"/>
                </a:solidFill>
              </a:rPr>
              <a:t>4. Concept note application annexes</a:t>
            </a:r>
            <a:endParaRPr lang="en-US">
              <a:solidFill>
                <a:srgbClr val="C0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554798" y="1259122"/>
          <a:ext cx="9407075" cy="52534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0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252">
                <a:tc>
                  <a:txBody>
                    <a:bodyPr/>
                    <a:lstStyle/>
                    <a:p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The concept note </a:t>
                      </a: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declaration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signed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 the </a:t>
                      </a: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applicant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(Annex A, Part A)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252"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Statutes or articles of association of the </a:t>
                      </a:r>
                      <a:r>
                        <a:rPr lang="en-GB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 applicant and any co-applicants.</a:t>
                      </a:r>
                      <a:endParaRPr lang="en-GB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3636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An external audit report produced by an approved auditor, certifying the lead applicant accounts for the last available financial year (and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older than 2023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where the total grant amount requested is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above EUR 200,000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(not applicable to public beneficiary-contractors)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A copy of the lead applicant’s most recent approved financial statements (income statement and balance sheet for the last two closed financial years).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does not apply where the accounts are in practice the same documents as the external audit report already provided pursuant to point 3.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545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The legal entity file (see Annex D1 or D2 of these guidelines)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duly completed and signed by the applicant and any co-applicant,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along with the supporting documents requested (= official registration documents)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54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applications under lot 2 only: Supporting documents to proof existing partnerships with financiers or investment funds and/or records of raising funds for SMEs (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eg.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MoUs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 partnership agreements with financiers or investment funds, and/or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MoUs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 partnership agreements of supported SMEs and documents demonstrating funds raised by supported SMEs), either for the (lead) applicant or any co-applicant. 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984" y="274638"/>
            <a:ext cx="8637789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b="1">
                <a:solidFill>
                  <a:srgbClr val="C00000"/>
                </a:solidFill>
              </a:rPr>
              <a:t>4. Application </a:t>
            </a:r>
            <a:r>
              <a:rPr lang="fr-BE" b="1" err="1">
                <a:solidFill>
                  <a:srgbClr val="C00000"/>
                </a:solidFill>
              </a:rPr>
              <a:t>procedure</a:t>
            </a:r>
            <a:r>
              <a:rPr lang="fr-BE" b="1">
                <a:solidFill>
                  <a:srgbClr val="C00000"/>
                </a:solidFill>
              </a:rPr>
              <a:t> </a:t>
            </a:r>
            <a:endParaRPr lang="fr-BE" b="1">
              <a:solidFill>
                <a:srgbClr val="C00000"/>
              </a:solidFill>
              <a:cs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50969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7970" indent="-267970">
              <a:buNone/>
            </a:pPr>
            <a:r>
              <a:rPr lang="fr-BE" b="1" dirty="0">
                <a:solidFill>
                  <a:srgbClr val="C00000"/>
                </a:solidFill>
              </a:rPr>
              <a:t> ! </a:t>
            </a:r>
            <a:r>
              <a:rPr lang="fr-BE" b="1" dirty="0" err="1">
                <a:solidFill>
                  <a:srgbClr val="C00000"/>
                </a:solidFill>
              </a:rPr>
              <a:t>Primary</a:t>
            </a:r>
            <a:r>
              <a:rPr lang="fr-BE" b="1" dirty="0">
                <a:solidFill>
                  <a:srgbClr val="C00000"/>
                </a:solidFill>
              </a:rPr>
              <a:t> source of information</a:t>
            </a:r>
            <a:endParaRPr lang="en-US" dirty="0">
              <a:ea typeface="+mn-lt"/>
              <a:cs typeface="+mn-lt"/>
            </a:endParaRPr>
          </a:p>
          <a:p>
            <a:pPr marL="267970" indent="-267970">
              <a:buNone/>
            </a:pPr>
            <a:endParaRPr lang="en-US" dirty="0">
              <a:ea typeface="+mn-lt"/>
              <a:cs typeface="+mn-lt"/>
            </a:endParaRPr>
          </a:p>
          <a:p>
            <a:pPr marL="267970" indent="-267970">
              <a:buNone/>
            </a:pPr>
            <a:r>
              <a:rPr lang="en-US" dirty="0">
                <a:ea typeface="+mn-lt"/>
                <a:cs typeface="+mn-lt"/>
              </a:rPr>
              <a:t>Guidelines, annexes, </a:t>
            </a:r>
            <a:r>
              <a:rPr lang="en-US" dirty="0">
                <a:solidFill>
                  <a:srgbClr val="C00000"/>
                </a:solidFill>
                <a:ea typeface="+mn-lt"/>
                <a:cs typeface="+mn-lt"/>
              </a:rPr>
              <a:t>clarifications (Q&amp;A) and all other communication &amp; updates</a:t>
            </a:r>
            <a:r>
              <a:rPr lang="en-US" dirty="0">
                <a:ea typeface="+mn-lt"/>
                <a:cs typeface="+mn-lt"/>
              </a:rPr>
              <a:t>:</a:t>
            </a:r>
          </a:p>
          <a:p>
            <a:pPr marL="267970" indent="-267970">
              <a:buNone/>
            </a:pPr>
            <a:r>
              <a:rPr lang="en-US" b="1" dirty="0">
                <a:ea typeface="+mn-lt"/>
                <a:cs typeface="+mn-lt"/>
                <a:hlinkClick r:id="rId2"/>
              </a:rPr>
              <a:t>https://www.enabel.be/grants/</a:t>
            </a:r>
            <a:r>
              <a:rPr lang="en-US" b="1" dirty="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b="1" cap="all" dirty="0">
                <a:cs typeface="Calibri" panose="020F0502020204030204"/>
              </a:rPr>
              <a:t>Select UGANDA – OPEN CALLS - FILTER</a:t>
            </a:r>
            <a:endParaRPr lang="en-US" cap="all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cap="all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/>
              </a:rPr>
              <a:t>reference number 22003-10040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128" y="532274"/>
            <a:ext cx="8637789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b="1">
                <a:solidFill>
                  <a:srgbClr val="C00000"/>
                </a:solidFill>
              </a:rPr>
              <a:t>5. Application </a:t>
            </a:r>
            <a:r>
              <a:rPr lang="fr-BE" b="1" err="1">
                <a:solidFill>
                  <a:srgbClr val="C00000"/>
                </a:solidFill>
              </a:rPr>
              <a:t>procedure</a:t>
            </a:r>
            <a:r>
              <a:rPr lang="fr-BE" b="1">
                <a:solidFill>
                  <a:srgbClr val="C00000"/>
                </a:solidFill>
              </a:rPr>
              <a:t> </a:t>
            </a:r>
            <a:endParaRPr lang="fr-BE" b="1">
              <a:solidFill>
                <a:srgbClr val="C00000"/>
              </a:solidFill>
              <a:cs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50969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cap="all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b="1" i="1" cap="all">
                <a:solidFill>
                  <a:srgbClr val="C00000"/>
                </a:solidFill>
                <a:cs typeface="Calibri" panose="020F0502020204030204"/>
              </a:rPr>
              <a:t>Remaining questions: </a:t>
            </a:r>
            <a:r>
              <a:rPr lang="en-GB" b="1" i="1" u="none" strike="noStrike" baseline="0">
                <a:solidFill>
                  <a:srgbClr val="0000FF"/>
                </a:solidFill>
              </a:rPr>
              <a:t>uga_csc_grants@enabel.be </a:t>
            </a:r>
          </a:p>
          <a:p>
            <a:pPr marL="0" indent="0">
              <a:buNone/>
            </a:pPr>
            <a:endParaRPr lang="en-GB" b="1" i="1">
              <a:solidFill>
                <a:srgbClr val="0000FF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GB" b="1" i="1">
                <a:solidFill>
                  <a:srgbClr val="C00000"/>
                </a:solidFill>
                <a:cs typeface="Calibri" panose="020F0502020204030204"/>
              </a:rPr>
              <a:t>Subject: </a:t>
            </a:r>
            <a:r>
              <a:rPr lang="en-GB" b="1" i="1">
                <a:solidFill>
                  <a:srgbClr val="0000FF"/>
                </a:solidFill>
                <a:cs typeface="Calibri" panose="020F0502020204030204"/>
              </a:rPr>
              <a:t>reference number + name</a:t>
            </a:r>
            <a:endParaRPr lang="en-US" i="1">
              <a:solidFill>
                <a:srgbClr val="FF0000"/>
              </a:solidFill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BE" b="1">
                <a:solidFill>
                  <a:srgbClr val="C00000"/>
                </a:solidFill>
              </a:rPr>
              <a:t>5. </a:t>
            </a:r>
            <a:r>
              <a:rPr lang="fr-BE" b="1" err="1">
                <a:solidFill>
                  <a:srgbClr val="C00000"/>
                </a:solidFill>
              </a:rPr>
              <a:t>Submission</a:t>
            </a:r>
            <a:r>
              <a:rPr lang="fr-BE" b="1">
                <a:solidFill>
                  <a:srgbClr val="C00000"/>
                </a:solidFill>
              </a:rPr>
              <a:t> concept notes</a:t>
            </a:r>
            <a:endParaRPr lang="fr-BE" b="1">
              <a:solidFill>
                <a:srgbClr val="C00000"/>
              </a:solidFill>
              <a:cs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i="1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i="1">
              <a:solidFill>
                <a:srgbClr val="FF0000"/>
              </a:solidFill>
              <a:cs typeface="Calibri" panose="020F0502020204030204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1417320" y="1501246"/>
            <a:ext cx="9019771" cy="5000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 for application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b="1" dirty="0">
                <a:solidFill>
                  <a:srgbClr val="C00000"/>
                </a:solidFill>
              </a:rPr>
              <a:t>17/01/2025 at </a:t>
            </a:r>
            <a:r>
              <a:rPr lang="en-US" b="1" u="sng" dirty="0">
                <a:solidFill>
                  <a:srgbClr val="C00000"/>
                </a:solidFill>
              </a:rPr>
              <a:t>5 PM EAT</a:t>
            </a:r>
          </a:p>
          <a:p>
            <a:pPr marL="0" indent="0">
              <a:buNone/>
            </a:pPr>
            <a:endParaRPr lang="nl-B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nl-BE" b="1" dirty="0">
                <a:solidFill>
                  <a:srgbClr val="C00000"/>
                </a:solidFill>
              </a:rPr>
              <a:t>!!! </a:t>
            </a:r>
            <a:r>
              <a:rPr lang="nl-B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Online submission form – </a:t>
            </a:r>
            <a:r>
              <a:rPr lang="nl-BE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‘Submit’:</a:t>
            </a:r>
            <a:endParaRPr lang="en-GB" sz="2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nl-BE" b="1" i="0" u="none" strike="noStrike" baseline="0" dirty="0">
                <a:solidFill>
                  <a:srgbClr val="944F71"/>
                </a:solidFill>
                <a:latin typeface="Georgia" panose="02040502050405020303" pitchFamily="18" charset="0"/>
                <a:hlinkClick r:id="rId2"/>
              </a:rPr>
              <a:t>https://submit.link/37h</a:t>
            </a:r>
            <a:r>
              <a:rPr lang="nl-BE" b="1" i="0" u="none" strike="noStrike" baseline="0" dirty="0">
                <a:solidFill>
                  <a:srgbClr val="944F71"/>
                </a:solidFill>
                <a:latin typeface="Georgia" panose="02040502050405020303" pitchFamily="18" charset="0"/>
              </a:rPr>
              <a:t>  </a:t>
            </a:r>
          </a:p>
          <a:p>
            <a:pPr marL="0" indent="0">
              <a:buNone/>
            </a:pPr>
            <a:endParaRPr lang="nl-BE" sz="1800" b="1" i="0" u="none" strike="noStrike" baseline="0" dirty="0">
              <a:solidFill>
                <a:srgbClr val="944F7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rgbClr val="C00000"/>
                </a:solidFill>
              </a:rPr>
              <a:t>SUBMISSIONS BY EMAIL/POST </a:t>
            </a:r>
            <a:r>
              <a:rPr lang="en-GB" sz="2800" b="1" i="0" u="none" strike="noStrike" baseline="0" dirty="0">
                <a:solidFill>
                  <a:srgbClr val="C00000"/>
                </a:solidFill>
                <a:sym typeface="Wingdings" panose="05000000000000000000" pitchFamily="2" charset="2"/>
              </a:rPr>
              <a:t> AUTOMATIC REJECTION</a:t>
            </a:r>
          </a:p>
          <a:p>
            <a:pPr marL="0" indent="0">
              <a:buNone/>
            </a:pPr>
            <a:endParaRPr lang="en-US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BE" b="1">
                <a:solidFill>
                  <a:srgbClr val="C00000"/>
                </a:solidFill>
              </a:rPr>
              <a:t>5. </a:t>
            </a:r>
            <a:r>
              <a:rPr lang="fr-BE" b="1" err="1">
                <a:solidFill>
                  <a:srgbClr val="C00000"/>
                </a:solidFill>
              </a:rPr>
              <a:t>Submission</a:t>
            </a:r>
            <a:r>
              <a:rPr lang="fr-BE" b="1">
                <a:solidFill>
                  <a:srgbClr val="C00000"/>
                </a:solidFill>
              </a:rPr>
              <a:t> concept notes</a:t>
            </a:r>
            <a:endParaRPr lang="fr-BE" b="1">
              <a:solidFill>
                <a:srgbClr val="C00000"/>
              </a:solidFill>
              <a:cs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i="1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i="1">
              <a:solidFill>
                <a:srgbClr val="FF0000"/>
              </a:solidFill>
              <a:cs typeface="Calibri" panose="020F0502020204030204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1514167" y="1512443"/>
            <a:ext cx="9163665" cy="5000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Online submission form – </a:t>
            </a:r>
            <a:r>
              <a:rPr lang="nl-BE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‘Submit’</a:t>
            </a:r>
            <a:r>
              <a:rPr lang="en-GB" sz="320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Georgia" panose="02040502050405020303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nl-BE" sz="2400" b="1" i="0" u="none" strike="noStrike" baseline="0" dirty="0">
                <a:solidFill>
                  <a:srgbClr val="944F71"/>
                </a:solidFill>
                <a:latin typeface="Georgia" panose="02040502050405020303" pitchFamily="18" charset="0"/>
              </a:rPr>
              <a:t>https://submit.link/37h </a:t>
            </a:r>
          </a:p>
          <a:p>
            <a:pPr marL="0" indent="0">
              <a:buNone/>
            </a:pPr>
            <a:r>
              <a:rPr lang="nl-BE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GB" sz="2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GB" sz="2800" b="1" i="1" u="none" strike="noStrike" baseline="0" dirty="0">
                <a:solidFill>
                  <a:srgbClr val="C00000"/>
                </a:solidFill>
                <a:highlight>
                  <a:srgbClr val="FFFF00"/>
                </a:highlight>
              </a:rPr>
              <a:t>Demo </a:t>
            </a:r>
            <a:endParaRPr lang="en-GB" sz="2800" b="1" i="1" u="none" strike="noStrike" baseline="0" dirty="0">
              <a:solidFill>
                <a:srgbClr val="C00000"/>
              </a:solidFill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800" b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sz="2800" b="1" dirty="0">
                <a:solidFill>
                  <a:srgbClr val="C00000"/>
                </a:solidFill>
              </a:rPr>
              <a:t>Avoid last minute submission; </a:t>
            </a:r>
            <a:r>
              <a:rPr lang="en-US" sz="2800" dirty="0">
                <a:solidFill>
                  <a:srgbClr val="C00000"/>
                </a:solidFill>
              </a:rPr>
              <a:t>System automatically closes when past deadline -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 You will not see the link!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sz="2800" dirty="0">
                <a:solidFill>
                  <a:srgbClr val="C00000"/>
                </a:solidFill>
              </a:rPr>
              <a:t>Start working on a</a:t>
            </a:r>
            <a:r>
              <a:rPr lang="en-US" sz="2800" b="1" dirty="0">
                <a:solidFill>
                  <a:srgbClr val="C00000"/>
                </a:solidFill>
              </a:rPr>
              <a:t> draft </a:t>
            </a:r>
            <a:r>
              <a:rPr lang="en-US" sz="2800" dirty="0">
                <a:solidFill>
                  <a:srgbClr val="C00000"/>
                </a:solidFill>
              </a:rPr>
              <a:t>timely (you can always go back to your draft, it saves automatically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en-US" sz="2800" b="1" dirty="0">
                <a:solidFill>
                  <a:srgbClr val="C00000"/>
                </a:solidFill>
              </a:rPr>
              <a:t>Get documentation (annexes to the application file) ready </a:t>
            </a:r>
            <a:r>
              <a:rPr lang="en-US" sz="2800" dirty="0">
                <a:solidFill>
                  <a:srgbClr val="C00000"/>
                </a:solidFill>
              </a:rPr>
              <a:t>on time; you cannot proceed to uploading application file before uploading the annexes)</a:t>
            </a:r>
          </a:p>
          <a:p>
            <a:pPr lvl="1">
              <a:buFontTx/>
              <a:buChar char="-"/>
            </a:pPr>
            <a:endParaRPr lang="en-US" sz="2400" dirty="0">
              <a:solidFill>
                <a:srgbClr val="C00000"/>
              </a:solidFill>
            </a:endParaRPr>
          </a:p>
          <a:p>
            <a:pPr lvl="1">
              <a:buFontTx/>
              <a:buChar char="-"/>
            </a:pPr>
            <a:endParaRPr lang="en-U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BE" b="1">
                <a:solidFill>
                  <a:srgbClr val="C00000"/>
                </a:solidFill>
              </a:rPr>
              <a:t>5. </a:t>
            </a:r>
            <a:r>
              <a:rPr lang="fr-BE" b="1" err="1">
                <a:solidFill>
                  <a:srgbClr val="C00000"/>
                </a:solidFill>
              </a:rPr>
              <a:t>Submission</a:t>
            </a:r>
            <a:r>
              <a:rPr lang="fr-BE" b="1">
                <a:solidFill>
                  <a:srgbClr val="C00000"/>
                </a:solidFill>
              </a:rPr>
              <a:t> concept notes</a:t>
            </a:r>
            <a:endParaRPr lang="fr-BE" b="1">
              <a:solidFill>
                <a:srgbClr val="C00000"/>
              </a:solidFill>
              <a:cs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i="1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i="1">
              <a:solidFill>
                <a:srgbClr val="FF0000"/>
              </a:solidFill>
              <a:cs typeface="Calibri" panose="020F0502020204030204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2133600" y="1278468"/>
            <a:ext cx="8229600" cy="5000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i="1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  <a:p>
            <a:pPr>
              <a:buFontTx/>
              <a:buChar char="-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rPr>
              <a:t>Timely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>
              <a:buFontTx/>
              <a:buChar char="-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rPr>
              <a:t>Complete (guide + declaration + annexes)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>
              <a:buFontTx/>
              <a:buChar char="-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rPr>
              <a:t>and following the procedure (use the template!) 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i="1">
              <a:solidFill>
                <a:srgbClr val="FF0000"/>
              </a:solidFill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302" y="109401"/>
            <a:ext cx="9409472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b="1">
                <a:solidFill>
                  <a:srgbClr val="C00000"/>
                </a:solidFill>
              </a:rPr>
              <a:t>5. Evaluation and </a:t>
            </a:r>
            <a:r>
              <a:rPr lang="fr-BE" b="1" err="1">
                <a:solidFill>
                  <a:srgbClr val="C00000"/>
                </a:solidFill>
              </a:rPr>
              <a:t>selection</a:t>
            </a:r>
            <a:r>
              <a:rPr lang="fr-BE" b="1">
                <a:solidFill>
                  <a:srgbClr val="C00000"/>
                </a:solidFill>
              </a:rPr>
              <a:t> </a:t>
            </a:r>
            <a:r>
              <a:rPr lang="fr-BE" b="1" err="1">
                <a:solidFill>
                  <a:srgbClr val="C00000"/>
                </a:solidFill>
              </a:rPr>
              <a:t>procedure</a:t>
            </a:r>
            <a:r>
              <a:rPr lang="fr-BE" b="1">
                <a:solidFill>
                  <a:srgbClr val="C00000"/>
                </a:solidFill>
              </a:rPr>
              <a:t> – Concept notes</a:t>
            </a:r>
            <a:endParaRPr lang="fr-BE" b="1">
              <a:solidFill>
                <a:srgbClr val="C00000"/>
              </a:solidFill>
              <a:cs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i="1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i="1">
              <a:solidFill>
                <a:srgbClr val="FF0000"/>
              </a:solidFill>
              <a:cs typeface="Calibri" panose="020F0502020204030204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2133600" y="1278468"/>
            <a:ext cx="8229600" cy="5000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i="1">
              <a:solidFill>
                <a:srgbClr val="FF0000"/>
              </a:solidFill>
              <a:cs typeface="Calibri" panose="020F050202020403020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90473" y="1344168"/>
          <a:ext cx="10497312" cy="4663439"/>
        </p:xfrm>
        <a:graphic>
          <a:graphicData uri="http://schemas.openxmlformats.org/drawingml/2006/table">
            <a:tbl>
              <a:tblPr/>
              <a:tblGrid>
                <a:gridCol w="5496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3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889">
                <a:tc>
                  <a:txBody>
                    <a:bodyPr/>
                    <a:lstStyle/>
                    <a:p>
                      <a:r>
                        <a:rPr lang="en-US" sz="1800" b="1" kern="50" dirty="0"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Activity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Date</a:t>
                      </a:r>
                      <a:endParaRPr lang="en-US" sz="1800" kern="50">
                        <a:effectLst/>
                        <a:highlight>
                          <a:srgbClr val="FFFFFF"/>
                        </a:highlight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50">
                          <a:solidFill>
                            <a:srgbClr val="40404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Time</a:t>
                      </a:r>
                      <a:endParaRPr lang="en-US" sz="1800" kern="50">
                        <a:effectLst/>
                        <a:highlight>
                          <a:srgbClr val="FFFFFF"/>
                        </a:highlight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889">
                <a:tc>
                  <a:txBody>
                    <a:bodyPr/>
                    <a:lstStyle/>
                    <a:p>
                      <a:r>
                        <a:rPr lang="en-GB" sz="1800" b="1" kern="50">
                          <a:solidFill>
                            <a:srgbClr val="40404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Publication of Call for Proposals</a:t>
                      </a:r>
                      <a:endParaRPr lang="en-US" sz="1800" kern="50">
                        <a:effectLst/>
                        <a:highlight>
                          <a:srgbClr val="FFFFFF"/>
                        </a:highlight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3rd/12/2024</a:t>
                      </a:r>
                      <a:endParaRPr lang="en-US" sz="1800" kern="50" dirty="0">
                        <a:effectLst/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5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NA</a:t>
                      </a:r>
                      <a:endParaRPr lang="en-US" sz="1800" kern="50">
                        <a:effectLst/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0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50">
                          <a:solidFill>
                            <a:srgbClr val="40404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Information meetings</a:t>
                      </a:r>
                      <a:endParaRPr lang="en-US" sz="1800" kern="50">
                        <a:effectLst/>
                        <a:highlight>
                          <a:srgbClr val="FFFFFF"/>
                        </a:highlight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5</a:t>
                      </a:r>
                      <a:r>
                        <a:rPr lang="en-GB" sz="1800" kern="50" baseline="3000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th</a:t>
                      </a:r>
                      <a:r>
                        <a:rPr lang="en-GB" sz="18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 &amp; 6</a:t>
                      </a:r>
                      <a:r>
                        <a:rPr lang="en-GB" sz="1800" kern="50" baseline="3000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th</a:t>
                      </a:r>
                      <a:r>
                        <a:rPr lang="en-GB" sz="18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 /12/2024</a:t>
                      </a:r>
                      <a:endParaRPr lang="en-US" sz="1800" kern="50" dirty="0">
                        <a:effectLst/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50" dirty="0">
                          <a:solidFill>
                            <a:srgbClr val="00000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See 2.2.4</a:t>
                      </a:r>
                      <a:endParaRPr lang="en-US" sz="1800" kern="50" dirty="0">
                        <a:effectLst/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02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50">
                          <a:solidFill>
                            <a:srgbClr val="404040"/>
                          </a:solidFill>
                          <a:effectLst/>
                          <a:highlight>
                            <a:srgbClr val="FFFF00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Deadline for clarification requests to the contracting authority</a:t>
                      </a:r>
                      <a:endParaRPr lang="en-US" sz="1800" kern="50">
                        <a:effectLst/>
                        <a:highlight>
                          <a:srgbClr val="FFFF00"/>
                        </a:highlight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50" dirty="0">
                          <a:solidFill>
                            <a:srgbClr val="404040"/>
                          </a:solidFill>
                          <a:effectLst/>
                          <a:highlight>
                            <a:srgbClr val="FFFF00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27th /12/2024</a:t>
                      </a:r>
                      <a:endParaRPr lang="en-US" sz="1800" kern="50" dirty="0">
                        <a:effectLst/>
                        <a:highlight>
                          <a:srgbClr val="FFFF00"/>
                        </a:highlight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50" dirty="0">
                          <a:solidFill>
                            <a:srgbClr val="404040"/>
                          </a:solidFill>
                          <a:effectLst/>
                          <a:highlight>
                            <a:srgbClr val="FFFF00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5:00 pm</a:t>
                      </a:r>
                      <a:endParaRPr lang="en-US" sz="1800" kern="50" dirty="0">
                        <a:effectLst/>
                        <a:highlight>
                          <a:srgbClr val="FFFF00"/>
                        </a:highlight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11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50" dirty="0">
                          <a:solidFill>
                            <a:srgbClr val="404040"/>
                          </a:solidFill>
                          <a:effectLst/>
                          <a:highlight>
                            <a:srgbClr val="FFFF00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Last date on which clarifications are given by the contracting authority</a:t>
                      </a:r>
                      <a:endParaRPr lang="en-US" sz="1800" kern="50" dirty="0">
                        <a:effectLst/>
                        <a:highlight>
                          <a:srgbClr val="FFFF00"/>
                        </a:highlight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50" dirty="0">
                          <a:solidFill>
                            <a:srgbClr val="404040"/>
                          </a:solidFill>
                          <a:effectLst/>
                          <a:highlight>
                            <a:srgbClr val="FFFF00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7</a:t>
                      </a:r>
                      <a:r>
                        <a:rPr lang="en-GB" sz="1800" kern="50" baseline="30000" dirty="0">
                          <a:solidFill>
                            <a:srgbClr val="404040"/>
                          </a:solidFill>
                          <a:effectLst/>
                          <a:highlight>
                            <a:srgbClr val="FFFF00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th</a:t>
                      </a:r>
                      <a:r>
                        <a:rPr lang="en-GB" sz="1800" kern="50" dirty="0">
                          <a:solidFill>
                            <a:srgbClr val="404040"/>
                          </a:solidFill>
                          <a:effectLst/>
                          <a:highlight>
                            <a:srgbClr val="FFFF00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 /01/2025</a:t>
                      </a:r>
                      <a:endParaRPr lang="en-US" sz="1800" kern="50" dirty="0">
                        <a:effectLst/>
                        <a:highlight>
                          <a:srgbClr val="FFFF00"/>
                        </a:highlight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50" dirty="0">
                          <a:solidFill>
                            <a:srgbClr val="404040"/>
                          </a:solidFill>
                          <a:effectLst/>
                          <a:highlight>
                            <a:srgbClr val="FFFF00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5:00 pm</a:t>
                      </a:r>
                      <a:endParaRPr lang="en-US" sz="1800" kern="50" dirty="0">
                        <a:effectLst/>
                        <a:highlight>
                          <a:srgbClr val="FFFF00"/>
                        </a:highlight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11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50">
                          <a:solidFill>
                            <a:srgbClr val="40404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Submission deadline for concept notes</a:t>
                      </a:r>
                      <a:endParaRPr lang="en-US" sz="1800" kern="50">
                        <a:effectLst/>
                        <a:highlight>
                          <a:srgbClr val="FFFFFF"/>
                        </a:highlight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17</a:t>
                      </a:r>
                      <a:r>
                        <a:rPr lang="en-GB" sz="1800" kern="50" baseline="3000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th</a:t>
                      </a:r>
                      <a:r>
                        <a:rPr lang="en-GB" sz="18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 /01/ 2025</a:t>
                      </a:r>
                      <a:endParaRPr lang="en-US" sz="1800" kern="50" dirty="0">
                        <a:effectLst/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5:00 pm</a:t>
                      </a:r>
                      <a:endParaRPr lang="en-US" sz="1800" kern="50" dirty="0">
                        <a:effectLst/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311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50">
                          <a:solidFill>
                            <a:srgbClr val="40404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Opening, administrative checks and evaluation of concept notes </a:t>
                      </a:r>
                      <a:endParaRPr lang="en-US" sz="1800" kern="50">
                        <a:effectLst/>
                        <a:highlight>
                          <a:srgbClr val="FFFFFF"/>
                        </a:highlight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17</a:t>
                      </a:r>
                      <a:r>
                        <a:rPr lang="en-GB" sz="1800" kern="50" baseline="3000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th</a:t>
                      </a:r>
                      <a:r>
                        <a:rPr lang="en-GB" sz="18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 /January – 4</a:t>
                      </a:r>
                      <a:r>
                        <a:rPr lang="en-GB" sz="1800" kern="50" baseline="3000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th</a:t>
                      </a:r>
                      <a:r>
                        <a:rPr lang="en-GB" sz="18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 February 2025</a:t>
                      </a:r>
                      <a:endParaRPr lang="en-US" sz="1800" kern="50" dirty="0">
                        <a:effectLst/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NA</a:t>
                      </a:r>
                      <a:endParaRPr lang="en-US" sz="1800" kern="50" dirty="0">
                        <a:effectLst/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BE" b="1" dirty="0">
                <a:solidFill>
                  <a:srgbClr val="C00000"/>
                </a:solidFill>
                <a:ea typeface="Calibri" panose="020F0502020204030204"/>
                <a:cs typeface="Calibri" panose="020F0502020204030204"/>
              </a:rPr>
              <a:t>1. </a:t>
            </a:r>
            <a:r>
              <a:rPr lang="fr-BE" b="1" dirty="0" err="1">
                <a:solidFill>
                  <a:srgbClr val="C00000"/>
                </a:solidFill>
                <a:ea typeface="Calibri" panose="020F0502020204030204"/>
                <a:cs typeface="Calibri" panose="020F0502020204030204"/>
              </a:rPr>
              <a:t>WeWork</a:t>
            </a:r>
            <a:r>
              <a:rPr lang="fr-BE" b="1" dirty="0">
                <a:solidFill>
                  <a:srgbClr val="C00000"/>
                </a:solidFill>
                <a:ea typeface="Calibri" panose="020F0502020204030204"/>
                <a:cs typeface="Calibri" panose="020F0502020204030204"/>
              </a:rPr>
              <a:t> – </a:t>
            </a:r>
            <a:r>
              <a:rPr lang="fr-BE" b="1" dirty="0" err="1">
                <a:solidFill>
                  <a:srgbClr val="C00000"/>
                </a:solidFill>
                <a:ea typeface="Calibri" panose="020F0502020204030204"/>
                <a:cs typeface="Calibri" panose="020F0502020204030204"/>
              </a:rPr>
              <a:t>Geographical</a:t>
            </a:r>
            <a:r>
              <a:rPr lang="fr-BE" b="1" dirty="0">
                <a:solidFill>
                  <a:srgbClr val="C00000"/>
                </a:solidFill>
                <a:ea typeface="Calibri" panose="020F0502020204030204"/>
                <a:cs typeface="Calibri" panose="020F0502020204030204"/>
              </a:rPr>
              <a:t> focus</a:t>
            </a:r>
            <a:endParaRPr lang="en-US" dirty="0">
              <a:solidFill>
                <a:srgbClr val="C00000"/>
              </a:solidFill>
              <a:ea typeface="+mj-lt"/>
              <a:cs typeface="+mj-lt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008242"/>
            <a:ext cx="9066503" cy="5717516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907" y="283603"/>
            <a:ext cx="9694333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sz="3600" b="1">
                <a:solidFill>
                  <a:srgbClr val="C00000"/>
                </a:solidFill>
              </a:rPr>
              <a:t>5. Evaluation and </a:t>
            </a:r>
            <a:r>
              <a:rPr lang="fr-BE" sz="3600" b="1" err="1">
                <a:solidFill>
                  <a:srgbClr val="C00000"/>
                </a:solidFill>
              </a:rPr>
              <a:t>selection</a:t>
            </a:r>
            <a:r>
              <a:rPr lang="fr-BE" sz="3600" b="1">
                <a:solidFill>
                  <a:srgbClr val="C00000"/>
                </a:solidFill>
              </a:rPr>
              <a:t> </a:t>
            </a:r>
            <a:r>
              <a:rPr lang="fr-BE" sz="3600" b="1" err="1">
                <a:solidFill>
                  <a:srgbClr val="C00000"/>
                </a:solidFill>
              </a:rPr>
              <a:t>procedure</a:t>
            </a:r>
            <a:r>
              <a:rPr lang="fr-BE" sz="3600" b="1">
                <a:solidFill>
                  <a:srgbClr val="C00000"/>
                </a:solidFill>
              </a:rPr>
              <a:t> – </a:t>
            </a:r>
            <a:r>
              <a:rPr lang="fr-BE" sz="3600" b="1" err="1">
                <a:solidFill>
                  <a:srgbClr val="C00000"/>
                </a:solidFill>
              </a:rPr>
              <a:t>Proposals</a:t>
            </a:r>
            <a:endParaRPr lang="fr-BE" sz="3600" b="1">
              <a:solidFill>
                <a:srgbClr val="C00000"/>
              </a:solidFill>
              <a:cs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i="1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i="1">
              <a:solidFill>
                <a:srgbClr val="FF0000"/>
              </a:solidFill>
              <a:cs typeface="Calibri" panose="020F0502020204030204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2133600" y="1278468"/>
            <a:ext cx="8229600" cy="5000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i="1">
              <a:solidFill>
                <a:srgbClr val="FF0000"/>
              </a:solidFill>
              <a:cs typeface="Calibri" panose="020F050202020403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04524" y="920417"/>
          <a:ext cx="10664953" cy="5357385"/>
        </p:xfrm>
        <a:graphic>
          <a:graphicData uri="http://schemas.openxmlformats.org/drawingml/2006/table">
            <a:tbl>
              <a:tblPr/>
              <a:tblGrid>
                <a:gridCol w="6668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3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2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50">
                          <a:solidFill>
                            <a:srgbClr val="40404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Invitations to submit the proposals</a:t>
                      </a:r>
                      <a:endParaRPr lang="en-US" sz="1600" kern="50">
                        <a:effectLst/>
                        <a:highlight>
                          <a:srgbClr val="FFFFFF"/>
                        </a:highlight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14</a:t>
                      </a:r>
                      <a:r>
                        <a:rPr lang="en-GB" sz="1600" kern="50" baseline="3000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th</a:t>
                      </a:r>
                      <a:r>
                        <a:rPr lang="en-GB" sz="16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 /02/2025*</a:t>
                      </a:r>
                      <a:endParaRPr lang="en-US" sz="1600" kern="50" dirty="0">
                        <a:effectLst/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5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NA</a:t>
                      </a:r>
                      <a:endParaRPr lang="en-US" sz="1600" kern="50">
                        <a:effectLst/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287">
                <a:tc>
                  <a:txBody>
                    <a:bodyPr/>
                    <a:lstStyle/>
                    <a:p>
                      <a:r>
                        <a:rPr lang="en-GB" sz="1600" b="1" kern="50" dirty="0">
                          <a:solidFill>
                            <a:srgbClr val="40404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Deadline for clarification requests to the contracting authority</a:t>
                      </a:r>
                      <a:endParaRPr lang="en-US" sz="1600" kern="50" dirty="0">
                        <a:effectLst/>
                        <a:highlight>
                          <a:srgbClr val="FFFFFF"/>
                        </a:highlight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23</a:t>
                      </a:r>
                      <a:r>
                        <a:rPr lang="en-GB" sz="1600" kern="50" baseline="3000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rd</a:t>
                      </a:r>
                      <a:r>
                        <a:rPr lang="en-GB" sz="16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 /02/2025*</a:t>
                      </a:r>
                      <a:endParaRPr lang="en-US" sz="1600" kern="50" dirty="0">
                        <a:effectLst/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5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5:00 pm</a:t>
                      </a:r>
                      <a:endParaRPr lang="en-US" sz="1600" kern="50">
                        <a:effectLst/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287">
                <a:tc>
                  <a:txBody>
                    <a:bodyPr/>
                    <a:lstStyle/>
                    <a:p>
                      <a:r>
                        <a:rPr lang="en-GB" sz="1600" b="1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Response to clarification requests are given by the contracting authority</a:t>
                      </a:r>
                      <a:endParaRPr lang="en-US" sz="1600" kern="50" dirty="0">
                        <a:effectLst/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5</a:t>
                      </a:r>
                      <a:r>
                        <a:rPr lang="en-GB" sz="1600" kern="50" baseline="3000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th</a:t>
                      </a:r>
                      <a:r>
                        <a:rPr lang="en-GB" sz="16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 /03/ 2025*</a:t>
                      </a:r>
                      <a:endParaRPr lang="en-US" sz="1600" kern="50" dirty="0">
                        <a:effectLst/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5:00 pm</a:t>
                      </a:r>
                      <a:endParaRPr lang="en-US" sz="1600" kern="50" dirty="0">
                        <a:effectLst/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7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50">
                          <a:solidFill>
                            <a:srgbClr val="40404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Deadline for the submission of the proposals</a:t>
                      </a:r>
                      <a:endParaRPr lang="en-US" sz="1600" kern="50">
                        <a:effectLst/>
                        <a:highlight>
                          <a:srgbClr val="FFFFFF"/>
                        </a:highlight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17</a:t>
                      </a:r>
                      <a:r>
                        <a:rPr lang="en-GB" sz="1600" kern="50" baseline="3000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th</a:t>
                      </a:r>
                      <a:r>
                        <a:rPr lang="en-GB" sz="16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 /03/2025*</a:t>
                      </a:r>
                      <a:endParaRPr lang="en-US" sz="1600" kern="50" dirty="0">
                        <a:effectLst/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5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5:00 pm</a:t>
                      </a:r>
                      <a:endParaRPr lang="en-US" sz="1600" kern="50">
                        <a:effectLst/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2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50" dirty="0">
                          <a:solidFill>
                            <a:srgbClr val="40404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Opening, administrative checks and evaluation of proposals</a:t>
                      </a:r>
                      <a:endParaRPr lang="en-US" sz="1600" kern="50" dirty="0">
                        <a:effectLst/>
                        <a:highlight>
                          <a:srgbClr val="FFFFFF"/>
                        </a:highlight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+mn-ea"/>
                          <a:cs typeface="Arial" panose="020B0604020202020204"/>
                        </a:rPr>
                        <a:t>17 March – 10 April 2025*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5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NA</a:t>
                      </a:r>
                      <a:endParaRPr lang="en-US" sz="1600" kern="50">
                        <a:effectLst/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2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50" dirty="0">
                          <a:solidFill>
                            <a:srgbClr val="40404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Request certificates and supporting documents relating to the grounds for exclusion (see 2.1.1 (2))</a:t>
                      </a:r>
                      <a:endParaRPr lang="en-US" sz="1600" kern="50" dirty="0">
                        <a:effectLst/>
                        <a:highlight>
                          <a:srgbClr val="FFFFFF"/>
                        </a:highlight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l-BE" sz="16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+mn-ea"/>
                          <a:cs typeface="Arial" panose="020B0604020202020204"/>
                        </a:rPr>
                        <a:t>14 April, 2025* </a:t>
                      </a:r>
                      <a:r>
                        <a:rPr lang="nl-B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5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5:00 pm</a:t>
                      </a:r>
                      <a:endParaRPr lang="en-US" sz="1600" kern="50">
                        <a:effectLst/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2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50" dirty="0">
                          <a:solidFill>
                            <a:srgbClr val="40404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Onsite organizational analysis of the successful applicants after technical evaluation</a:t>
                      </a:r>
                      <a:endParaRPr lang="en-US" sz="1600" kern="50" dirty="0">
                        <a:effectLst/>
                        <a:highlight>
                          <a:srgbClr val="FFFFFF"/>
                        </a:highlight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l-BE" sz="16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+mn-ea"/>
                          <a:cs typeface="Arial" panose="020B0604020202020204"/>
                        </a:rPr>
                        <a:t>14 April – 29 April, 2025*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+mn-ea"/>
                          <a:cs typeface="Arial" panose="020B0604020202020204"/>
                        </a:rPr>
                        <a:t>NA</a:t>
                      </a:r>
                      <a:endParaRPr lang="en-US" sz="1600" kern="50" dirty="0">
                        <a:solidFill>
                          <a:srgbClr val="404040"/>
                        </a:solidFill>
                        <a:effectLst/>
                        <a:latin typeface="Georgia" panose="02040502050405020303"/>
                        <a:ea typeface="+mn-ea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12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50" dirty="0">
                          <a:solidFill>
                            <a:srgbClr val="40404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Receipt of certificates and supporting documents relating to the grounds for exclusion</a:t>
                      </a:r>
                      <a:endParaRPr lang="en-US" sz="1600" kern="50" dirty="0">
                        <a:effectLst/>
                        <a:highlight>
                          <a:srgbClr val="FFFFFF"/>
                        </a:highlight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l-BE" sz="16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+mn-ea"/>
                          <a:cs typeface="Arial" panose="020B0604020202020204"/>
                        </a:rPr>
                        <a:t>29 April, 2025*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5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5:00 pm</a:t>
                      </a:r>
                      <a:endParaRPr lang="en-US" sz="1600" kern="50">
                        <a:effectLst/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2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50" dirty="0">
                          <a:solidFill>
                            <a:srgbClr val="40404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Notification of the award decision and transmission of signed grant agreement</a:t>
                      </a:r>
                      <a:endParaRPr lang="en-US" sz="1600" kern="50" dirty="0">
                        <a:effectLst/>
                        <a:highlight>
                          <a:srgbClr val="FFFFFF"/>
                        </a:highlight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l-BE" sz="16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+mn-ea"/>
                          <a:cs typeface="Arial" panose="020B0604020202020204"/>
                        </a:rPr>
                        <a:t>12 May, 2025*    </a:t>
                      </a:r>
                      <a:endParaRPr lang="nl-BE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5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NA</a:t>
                      </a:r>
                      <a:endParaRPr lang="en-US" sz="1600" kern="50">
                        <a:effectLst/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47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50">
                          <a:solidFill>
                            <a:srgbClr val="40404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Signature of the Agreement by contracting beneficiary</a:t>
                      </a:r>
                      <a:endParaRPr lang="en-US" sz="1600" kern="50">
                        <a:effectLst/>
                        <a:highlight>
                          <a:srgbClr val="FFFFFF"/>
                        </a:highlight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+mn-ea"/>
                          <a:cs typeface="Arial" panose="020B0604020202020204"/>
                        </a:rPr>
                        <a:t>             20 May, 2025*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50" dirty="0">
                          <a:solidFill>
                            <a:srgbClr val="404040"/>
                          </a:solidFill>
                          <a:effectLst/>
                          <a:latin typeface="Georgia" panose="02040502050405020303"/>
                          <a:ea typeface="Arial Unicode MS"/>
                          <a:cs typeface="Arial" panose="020B0604020202020204"/>
                        </a:rPr>
                        <a:t>NA</a:t>
                      </a:r>
                      <a:endParaRPr lang="en-US" sz="1600" kern="50" dirty="0">
                        <a:effectLst/>
                        <a:latin typeface="Georgia" panose="02040502050405020303"/>
                        <a:ea typeface="Arial Unicode MS"/>
                        <a:cs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892" y="2286000"/>
            <a:ext cx="7408333" cy="11430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fr-BE" sz="3600" b="1">
                <a:solidFill>
                  <a:schemeClr val="accent6"/>
                </a:solidFill>
              </a:rPr>
            </a:br>
            <a:r>
              <a:rPr lang="fr-BE" sz="3600" b="1" err="1">
                <a:solidFill>
                  <a:srgbClr val="C00000"/>
                </a:solidFill>
              </a:rPr>
              <a:t>Thank</a:t>
            </a:r>
            <a:r>
              <a:rPr lang="fr-BE" sz="3600" b="1">
                <a:solidFill>
                  <a:srgbClr val="C00000"/>
                </a:solidFill>
              </a:rPr>
              <a:t> </a:t>
            </a:r>
            <a:r>
              <a:rPr lang="fr-BE" sz="3600" b="1" err="1">
                <a:solidFill>
                  <a:srgbClr val="C00000"/>
                </a:solidFill>
              </a:rPr>
              <a:t>you</a:t>
            </a:r>
            <a:r>
              <a:rPr lang="fr-BE" sz="3600" b="1">
                <a:solidFill>
                  <a:srgbClr val="C00000"/>
                </a:solidFill>
              </a:rPr>
              <a:t>!</a:t>
            </a:r>
            <a:br>
              <a:rPr lang="fr-BE" sz="3600" b="1">
                <a:solidFill>
                  <a:srgbClr val="C00000"/>
                </a:solidFill>
              </a:rPr>
            </a:br>
            <a:br>
              <a:rPr lang="fr-BE" sz="3600" b="1">
                <a:solidFill>
                  <a:srgbClr val="C00000"/>
                </a:solidFill>
                <a:cs typeface="Calibri" panose="020F0502020204030204"/>
              </a:rPr>
            </a:br>
            <a:r>
              <a:rPr lang="fr-BE" sz="3600" b="1">
                <a:solidFill>
                  <a:srgbClr val="C00000"/>
                </a:solidFill>
                <a:cs typeface="Calibri" panose="020F0502020204030204"/>
              </a:rPr>
              <a:t>     Q&amp;A</a:t>
            </a:r>
            <a:br>
              <a:rPr lang="fr-BE" sz="3600" b="1">
                <a:solidFill>
                  <a:srgbClr val="C00000"/>
                </a:solidFill>
                <a:cs typeface="Calibri" panose="020F0502020204030204"/>
              </a:rPr>
            </a:br>
            <a:br>
              <a:rPr lang="fr-BE" sz="3600" b="1">
                <a:solidFill>
                  <a:srgbClr val="C00000"/>
                </a:solidFill>
                <a:cs typeface="Calibri" panose="020F0502020204030204"/>
              </a:rPr>
            </a:br>
            <a:endParaRPr lang="fr-BE" sz="3600" b="1">
              <a:solidFill>
                <a:srgbClr val="C00000"/>
              </a:solidFill>
              <a:cs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i="1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i="1">
              <a:solidFill>
                <a:srgbClr val="FF0000"/>
              </a:solidFill>
              <a:cs typeface="Calibri" panose="020F0502020204030204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2133600" y="1278468"/>
            <a:ext cx="8229600" cy="5000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i="1">
              <a:solidFill>
                <a:srgbClr val="FF0000"/>
              </a:solidFill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07"/>
            <a:ext cx="12192000" cy="67953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302" y="345461"/>
            <a:ext cx="9945855" cy="1325563"/>
          </a:xfrm>
        </p:spPr>
        <p:txBody>
          <a:bodyPr>
            <a:normAutofit/>
          </a:bodyPr>
          <a:lstStyle/>
          <a:p>
            <a:r>
              <a:rPr lang="nl-BE" sz="4000" dirty="0"/>
              <a:t>WeWork– Business support</a:t>
            </a:r>
            <a:endParaRPr lang="en-GB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1572" y="1607433"/>
          <a:ext cx="10485516" cy="3572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5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6687">
                <a:tc>
                  <a:txBody>
                    <a:bodyPr/>
                    <a:lstStyle/>
                    <a:p>
                      <a:r>
                        <a:rPr lang="nl-BE" dirty="0"/>
                        <a:t>R4/OP2.1 Sustainable micro- &amp; small business devt (resilience track)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R5/OP2.3 SME growth tracks </a:t>
                      </a:r>
                      <a:r>
                        <a:rPr lang="nl-BE" dirty="0">
                          <a:sym typeface="Wingdings" panose="05000000000000000000" pitchFamily="2" charset="2"/>
                        </a:rPr>
                        <a:t>(decent job creaton, greening)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l-BE" dirty="0"/>
                        <a:t>OP 2.2 Ideation, incubation &amp; acceleration of young enterprises(growth, innovation)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9024">
                <a:tc>
                  <a:txBody>
                    <a:bodyPr/>
                    <a:lstStyle/>
                    <a:p>
                      <a:endParaRPr lang="nl-BE" sz="1600" b="1" dirty="0"/>
                    </a:p>
                    <a:p>
                      <a:endParaRPr lang="nl-BE" sz="1600" b="1" dirty="0"/>
                    </a:p>
                    <a:p>
                      <a:r>
                        <a:rPr lang="nl-BE" sz="1600" b="1" dirty="0"/>
                        <a:t>3500 </a:t>
                      </a:r>
                      <a:r>
                        <a:rPr lang="nl-BE" sz="1600" dirty="0"/>
                        <a:t>youth supported to start or grow sustainable micro- or small business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600" dirty="0"/>
                    </a:p>
                    <a:p>
                      <a:endParaRPr lang="nl-BE" sz="1600" dirty="0"/>
                    </a:p>
                    <a:p>
                      <a:r>
                        <a:rPr lang="nl-BE" sz="1600" b="1" dirty="0"/>
                        <a:t>115</a:t>
                      </a:r>
                      <a:r>
                        <a:rPr lang="nl-BE" sz="1600" dirty="0"/>
                        <a:t> </a:t>
                      </a:r>
                      <a:r>
                        <a:rPr lang="nl-BE" sz="1600" b="1" dirty="0"/>
                        <a:t>SMEs</a:t>
                      </a:r>
                      <a:r>
                        <a:rPr lang="nl-BE" sz="1600" dirty="0"/>
                        <a:t> supported to unlock growth and decent job creation potential </a:t>
                      </a:r>
                    </a:p>
                    <a:p>
                      <a:endParaRPr lang="nl-BE" sz="16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nl-BE" sz="1600" dirty="0">
                          <a:sym typeface="Wingdings" panose="05000000000000000000" pitchFamily="2" charset="2"/>
                        </a:rPr>
                        <a:t>Technical assistance track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nl-BE" sz="1600" dirty="0">
                          <a:sym typeface="Wingdings" panose="05000000000000000000" pitchFamily="2" charset="2"/>
                        </a:rPr>
                        <a:t>Greening track (UCPC)</a:t>
                      </a:r>
                      <a:endParaRPr lang="nl-BE" sz="1600" dirty="0"/>
                    </a:p>
                    <a:p>
                      <a:endParaRPr lang="nl-BE" sz="1600" dirty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600" b="1" dirty="0"/>
                    </a:p>
                    <a:p>
                      <a:endParaRPr lang="nl-BE" sz="1600" b="1" dirty="0"/>
                    </a:p>
                    <a:p>
                      <a:r>
                        <a:rPr lang="nl-BE" sz="1600" b="1" dirty="0"/>
                        <a:t>100 </a:t>
                      </a:r>
                      <a:r>
                        <a:rPr lang="nl-BE" sz="1600" dirty="0"/>
                        <a:t>dynamic and innovative young enterprises supported to launch and scale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7261348" y="1158955"/>
            <a:ext cx="3595456" cy="19442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039819" y="4917057"/>
            <a:ext cx="321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</a:rPr>
              <a:t>+ strengthening of the start-up ecosystem (structures)</a:t>
            </a:r>
            <a:endParaRPr lang="en-GB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7323667" cy="1143000"/>
          </a:xfrm>
        </p:spPr>
        <p:txBody>
          <a:bodyPr/>
          <a:lstStyle/>
          <a:p>
            <a:r>
              <a:rPr lang="fr-BE" b="1">
                <a:solidFill>
                  <a:srgbClr val="C00000"/>
                </a:solidFill>
              </a:rPr>
              <a:t>2. Call Objectives 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208" y="1571854"/>
            <a:ext cx="9043792" cy="45543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General objective</a:t>
            </a:r>
            <a:r>
              <a:rPr lang="en-US" dirty="0">
                <a:solidFill>
                  <a:srgbClr val="C00000"/>
                </a:solidFill>
              </a:rPr>
              <a:t> </a:t>
            </a:r>
            <a:endParaRPr lang="en-US" dirty="0">
              <a:solidFill>
                <a:srgbClr val="C00000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3100" dirty="0">
                <a:cs typeface="Calibri" panose="020F0502020204030204"/>
              </a:rPr>
              <a:t>To contribute to the Ugandan private sector in realising sustainable development for green growth and decent jobs. </a:t>
            </a:r>
            <a:endParaRPr lang="en-US" sz="36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Specific objective</a:t>
            </a:r>
            <a:endParaRPr lang="en-US" dirty="0">
              <a:solidFill>
                <a:srgbClr val="C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3100" dirty="0">
                <a:cs typeface="Calibri" panose="020F0502020204030204"/>
              </a:rPr>
              <a:t>To unlock the growth potential of at least </a:t>
            </a:r>
            <a:r>
              <a:rPr lang="en-US" sz="3100" b="1" dirty="0">
                <a:cs typeface="Calibri" panose="020F0502020204030204"/>
              </a:rPr>
              <a:t>70 innovative start-ups and scale-ups</a:t>
            </a:r>
            <a:r>
              <a:rPr lang="en-US" sz="3100" dirty="0">
                <a:cs typeface="Calibri" panose="020F0502020204030204"/>
              </a:rPr>
              <a:t> in the Green and Circular Economy (CGE) through incubation and acceleration support and resulting in the creation of </a:t>
            </a:r>
            <a:r>
              <a:rPr lang="en-US" sz="3100" b="1" dirty="0">
                <a:cs typeface="Calibri" panose="020F0502020204030204"/>
              </a:rPr>
              <a:t>at least 250 </a:t>
            </a:r>
            <a:r>
              <a:rPr lang="en-US" sz="3100" dirty="0">
                <a:cs typeface="Calibri" panose="020F0502020204030204"/>
              </a:rPr>
              <a:t>new, decent jobs.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TB-17-18908-powerpoint 80%-ab-1512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o99d250c03344da181939f0145dbc023 xmlns="14a9c00f-d9e3-4eb9-aad3-f69239d17d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eb0f068f-7d92-44c4-a2e1-052290512cff</TermId>
        </TermInfo>
      </Terms>
    </o99d250c03344da181939f0145dbc023>
    <TaxCatchAll xmlns="3a2cca07-d411-4b48-b7e8-c526dfd39ce0">
      <Value>5</Value>
      <Value>1</Value>
    </TaxCatchAll>
    <jcd7455606374210a964e5d7a999097a xmlns="14a9c00f-d9e3-4eb9-aad3-f69239d17d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UGA</TermName>
          <TermId xmlns="http://schemas.microsoft.com/office/infopath/2007/PartnerControls">1e7ef116-7281-487b-a68a-9c110788cf77</TermId>
        </TermInfo>
      </Terms>
    </jcd7455606374210a964e5d7a999097a>
    <_ip_UnifiedCompliancePolicyProperties xmlns="http://schemas.microsoft.com/sharepoint/v3" xsi:nil="true"/>
    <lcf76f155ced4ddcb4097134ff3c332f xmlns="f3391a51-24a2-4aff-bc36-b8bafdb70464">
      <Terms xmlns="http://schemas.microsoft.com/office/infopath/2007/PartnerControls"/>
    </lcf76f155ced4ddcb4097134ff3c332f>
    <j50cb40f2a0941d2947e6bcbd5d19dce xmlns="14a9c00f-d9e3-4eb9-aad3-f69239d17d9c">
      <Terms xmlns="http://schemas.microsoft.com/office/infopath/2007/PartnerControls"/>
    </j50cb40f2a0941d2947e6bcbd5d19dce>
    <kecc0e8a0a3349c79c5d1d6e51bea7c3 xmlns="14a9c00f-d9e3-4eb9-aad3-f69239d17d9c">
      <Terms xmlns="http://schemas.microsoft.com/office/infopath/2007/PartnerControls"/>
    </kecc0e8a0a3349c79c5d1d6e51bea7c3>
    <_dlc_DocId xmlns="508ba6eb-9e09-4fd5-92f2-2d9921329f2d">UGAENABEL-403665430-373216</_dlc_DocId>
    <_dlc_DocIdUrl xmlns="508ba6eb-9e09-4fd5-92f2-2d9921329f2d">
      <Url>https://enabelbe.sharepoint.com/sites/UGA/_layouts/15/DocIdRedir.aspx?ID=UGAENABEL-403665430-373216</Url>
      <Description>UGAENABEL-403665430-373216</Description>
    </_dlc_DocIdUrl>
    <_Flow_SignoffStatus xmlns="f3391a51-24a2-4aff-bc36-b8bafdb7046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nabel_document" ma:contentTypeID="0x010100A054E23CC720224AB55CD5109E0645C000D68A28B51D514D40849FE8116A39ECA6" ma:contentTypeVersion="32" ma:contentTypeDescription="Create a new document." ma:contentTypeScope="" ma:versionID="e4d5a130a4edddc8504855dad8424462">
  <xsd:schema xmlns:xsd="http://www.w3.org/2001/XMLSchema" xmlns:xs="http://www.w3.org/2001/XMLSchema" xmlns:p="http://schemas.microsoft.com/office/2006/metadata/properties" xmlns:ns1="http://schemas.microsoft.com/sharepoint/v3" xmlns:ns2="508ba6eb-9e09-4fd5-92f2-2d9921329f2d" xmlns:ns3="14a9c00f-d9e3-4eb9-aad3-f69239d17d9c" xmlns:ns4="3a2cca07-d411-4b48-b7e8-c526dfd39ce0" xmlns:ns5="702fbd75-83ea-491b-9326-cd04ce73097a" xmlns:ns6="f3391a51-24a2-4aff-bc36-b8bafdb70464" targetNamespace="http://schemas.microsoft.com/office/2006/metadata/properties" ma:root="true" ma:fieldsID="5fe2d63b81e4221dd6eefe4026181071" ns1:_="" ns2:_="" ns3:_="" ns4:_="" ns5:_="" ns6:_="">
    <xsd:import namespace="http://schemas.microsoft.com/sharepoint/v3"/>
    <xsd:import namespace="508ba6eb-9e09-4fd5-92f2-2d9921329f2d"/>
    <xsd:import namespace="14a9c00f-d9e3-4eb9-aad3-f69239d17d9c"/>
    <xsd:import namespace="3a2cca07-d411-4b48-b7e8-c526dfd39ce0"/>
    <xsd:import namespace="702fbd75-83ea-491b-9326-cd04ce73097a"/>
    <xsd:import namespace="f3391a51-24a2-4aff-bc36-b8bafdb7046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o99d250c03344da181939f0145dbc023" minOccurs="0"/>
                <xsd:element ref="ns4:TaxCatchAll" minOccurs="0"/>
                <xsd:element ref="ns4:TaxCatchAllLabel" minOccurs="0"/>
                <xsd:element ref="ns3:kecc0e8a0a3349c79c5d1d6e51bea7c3" minOccurs="0"/>
                <xsd:element ref="ns3:j50cb40f2a0941d2947e6bcbd5d19dce" minOccurs="0"/>
                <xsd:element ref="ns3:jcd7455606374210a964e5d7a999097a" minOccurs="0"/>
                <xsd:element ref="ns6:MediaServiceMetadata" minOccurs="0"/>
                <xsd:element ref="ns6:MediaServiceFastMetadata" minOccurs="0"/>
                <xsd:element ref="ns6:MediaServiceAutoKeyPoints" minOccurs="0"/>
                <xsd:element ref="ns6:MediaServiceDateTaken" minOccurs="0"/>
                <xsd:element ref="ns6:MediaServiceAutoTags" minOccurs="0"/>
                <xsd:element ref="ns6:MediaLengthInSeconds" minOccurs="0"/>
                <xsd:element ref="ns6:MediaServiceOCR" minOccurs="0"/>
                <xsd:element ref="ns6:MediaServiceGenerationTime" minOccurs="0"/>
                <xsd:element ref="ns6:MediaServiceEventHashCode" minOccurs="0"/>
                <xsd:element ref="ns5:SharedWithUsers" minOccurs="0"/>
                <xsd:element ref="ns5:SharedWithDetails" minOccurs="0"/>
                <xsd:element ref="ns6:MediaServiceLocation" minOccurs="0"/>
                <xsd:element ref="ns1:_ip_UnifiedCompliancePolicyProperties" minOccurs="0"/>
                <xsd:element ref="ns1:_ip_UnifiedCompliancePolicyUIAction" minOccurs="0"/>
                <xsd:element ref="ns6:lcf76f155ced4ddcb4097134ff3c332f" minOccurs="0"/>
                <xsd:element ref="ns6:MediaServiceObjectDetectorVersions" minOccurs="0"/>
                <xsd:element ref="ns6:MediaServiceSearchProperties" minOccurs="0"/>
                <xsd:element ref="ns6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ba6eb-9e09-4fd5-92f2-2d9921329f2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9c00f-d9e3-4eb9-aad3-f69239d17d9c" elementFormDefault="qualified">
    <xsd:import namespace="http://schemas.microsoft.com/office/2006/documentManagement/types"/>
    <xsd:import namespace="http://schemas.microsoft.com/office/infopath/2007/PartnerControls"/>
    <xsd:element name="o99d250c03344da181939f0145dbc023" ma:index="11" nillable="true" ma:taxonomy="true" ma:internalName="o99d250c03344da181939f0145dbc023" ma:taxonomyFieldName="Document_Language" ma:displayName="Document_Language" ma:readOnly="false" ma:default="5;#EN|eb0f068f-7d92-44c4-a2e1-052290512cff" ma:fieldId="{899d250c-0334-4da1-8193-9f0145dbc023}" ma:sspId="60552f54-6c29-411d-8801-9a0c08c1a1a0" ma:termSetId="df09f262-5bd0-48f7-8ff9-66e612052d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ecc0e8a0a3349c79c5d1d6e51bea7c3" ma:index="15" nillable="true" ma:taxonomy="true" ma:internalName="kecc0e8a0a3349c79c5d1d6e51bea7c3" ma:taxonomyFieldName="Document_Status" ma:displayName="Document_Status" ma:readOnly="false" ma:default="" ma:fieldId="{4ecc0e8a-0a33-49c7-9c5d-1d6e51bea7c3}" ma:sspId="60552f54-6c29-411d-8801-9a0c08c1a1a0" ma:termSetId="44d061db-62b2-4b12-a4d8-975f9639cb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50cb40f2a0941d2947e6bcbd5d19dce" ma:index="17" nillable="true" ma:taxonomy="true" ma:internalName="j50cb40f2a0941d2947e6bcbd5d19dce" ma:taxonomyFieldName="Document_Type" ma:displayName="Document_Type" ma:readOnly="false" ma:default="" ma:fieldId="{350cb40f-2a09-41d2-947e-6bcbd5d19dce}" ma:sspId="60552f54-6c29-411d-8801-9a0c08c1a1a0" ma:termSetId="33f81917-df70-4c8b-9cac-ffa47dc2aa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cd7455606374210a964e5d7a999097a" ma:index="19" nillable="true" ma:taxonomy="true" ma:internalName="jcd7455606374210a964e5d7a999097a" ma:taxonomyFieldName="Country" ma:displayName="Country" ma:readOnly="false" ma:default="1;#UGA|1e7ef116-7281-487b-a68a-9c110788cf77" ma:fieldId="{3cd74556-0637-4210-a964-e5d7a999097a}" ma:sspId="60552f54-6c29-411d-8801-9a0c08c1a1a0" ma:termSetId="a5b2ccc0-0626-4c6c-a942-5ad76bcb68f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cca07-d411-4b48-b7e8-c526dfd39ce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3defffb-d34b-4a84-9a51-64a1835147bf}" ma:internalName="TaxCatchAll" ma:showField="CatchAllData" ma:web="702fbd75-83ea-491b-9326-cd04ce7309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03defffb-d34b-4a84-9a51-64a1835147bf}" ma:internalName="TaxCatchAllLabel" ma:readOnly="true" ma:showField="CatchAllDataLabel" ma:web="702fbd75-83ea-491b-9326-cd04ce7309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fbd75-83ea-491b-9326-cd04ce73097a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91a51-24a2-4aff-bc36-b8bafdb704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5" nillable="true" ma:displayName="Tags" ma:internalName="MediaServiceAutoTags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60552f54-6c29-411d-8801-9a0c08c1a1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39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2846C81-1955-4CEE-9D68-A30262C70901}">
  <ds:schemaRefs/>
</ds:datastoreItem>
</file>

<file path=customXml/itemProps2.xml><?xml version="1.0" encoding="utf-8"?>
<ds:datastoreItem xmlns:ds="http://schemas.openxmlformats.org/officeDocument/2006/customXml" ds:itemID="{31494CC5-6423-4001-B28C-00A5E70906BC}">
  <ds:schemaRefs/>
</ds:datastoreItem>
</file>

<file path=customXml/itemProps3.xml><?xml version="1.0" encoding="utf-8"?>
<ds:datastoreItem xmlns:ds="http://schemas.openxmlformats.org/officeDocument/2006/customXml" ds:itemID="{526FF76D-8505-4198-879C-6E30F50E77BD}">
  <ds:schemaRefs/>
</ds:datastoreItem>
</file>

<file path=customXml/itemProps4.xml><?xml version="1.0" encoding="utf-8"?>
<ds:datastoreItem xmlns:ds="http://schemas.openxmlformats.org/officeDocument/2006/customXml" ds:itemID="{2554850C-AEE9-449A-ACD3-77DBA9F5F18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4836</Words>
  <Application>Microsoft Office PowerPoint</Application>
  <PresentationFormat>Widescreen</PresentationFormat>
  <Paragraphs>613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Calibri</vt:lpstr>
      <vt:lpstr>Courier New</vt:lpstr>
      <vt:lpstr>Georgia</vt:lpstr>
      <vt:lpstr>Times New Roman</vt:lpstr>
      <vt:lpstr>Wingdings</vt:lpstr>
      <vt:lpstr>Wingdings,Sans-Serif</vt:lpstr>
      <vt:lpstr>CTB-17-18908-powerpoint 80%-ab-151217</vt:lpstr>
      <vt:lpstr>Call For Proposals  INCUBATION AND ACCELERATION SUPPORT FOR GREEN BUSINESS GROWTH</vt:lpstr>
      <vt:lpstr>Presentation outline</vt:lpstr>
      <vt:lpstr>Call for Proposals</vt:lpstr>
      <vt:lpstr>Enabel Country Portfolio</vt:lpstr>
      <vt:lpstr>WeWork – Green and Decent jobs for Youht</vt:lpstr>
      <vt:lpstr>1. WeWork – Geographical focus </vt:lpstr>
      <vt:lpstr>PowerPoint Presentation</vt:lpstr>
      <vt:lpstr>WeWork– Business support</vt:lpstr>
      <vt:lpstr>2. Call Objectives </vt:lpstr>
      <vt:lpstr>2. Call Objectives – outputs (overall)</vt:lpstr>
      <vt:lpstr>2. Call objectives – Outputs (overall)</vt:lpstr>
      <vt:lpstr>2. Call objectives – Results (overall)</vt:lpstr>
      <vt:lpstr>2. Call volume and grant amounts</vt:lpstr>
      <vt:lpstr>3. Admissibility criteria – 3 levels </vt:lpstr>
      <vt:lpstr>3a. The actors: (lead) applicant </vt:lpstr>
      <vt:lpstr>3a. The actors: (lead) applicant </vt:lpstr>
      <vt:lpstr>3a. The actors: Co-applicants</vt:lpstr>
      <vt:lpstr>3a. The actors: Associates</vt:lpstr>
      <vt:lpstr>3a. The actors: Contractors</vt:lpstr>
      <vt:lpstr>Questions?</vt:lpstr>
      <vt:lpstr>3b. The actions</vt:lpstr>
      <vt:lpstr>3b. The actions: Duration</vt:lpstr>
      <vt:lpstr>3b. The actions: Target groups &amp; sector</vt:lpstr>
      <vt:lpstr>3b. The actions: Target groups &amp; sector</vt:lpstr>
      <vt:lpstr>3b. The actions: Target groups &amp; sector</vt:lpstr>
      <vt:lpstr>3b. The actions: Geographical coverage</vt:lpstr>
      <vt:lpstr>3b. The actions: Geographical coverage</vt:lpstr>
      <vt:lpstr>3b. The actions: Types of actions</vt:lpstr>
      <vt:lpstr>3b. Strategies promoted = evaluation criteria </vt:lpstr>
      <vt:lpstr>3b. Strategies promoted = evaluation criteria </vt:lpstr>
      <vt:lpstr>3b. Strategies promoted = evaluation criteria </vt:lpstr>
      <vt:lpstr>3b. Sub-grants to sub-recipients </vt:lpstr>
      <vt:lpstr>3b. Conditions sub-grants lot 1  =  Seed grants</vt:lpstr>
      <vt:lpstr>3b. Conditions sub-grants lot 1  =  Seed grants</vt:lpstr>
      <vt:lpstr>3b. Conditions sub-grants lot 2  - Acceleration</vt:lpstr>
      <vt:lpstr>3b. Conditions sub-grants lot 2  - Acceleration</vt:lpstr>
      <vt:lpstr>3b. Conditions sub-grants lot 2  - Acceleration</vt:lpstr>
      <vt:lpstr>3b. The actions: Admissible activities</vt:lpstr>
      <vt:lpstr>3b. Sub-grants to sub-recipients </vt:lpstr>
      <vt:lpstr>3b. Number of applications</vt:lpstr>
      <vt:lpstr>Questions?</vt:lpstr>
      <vt:lpstr>3c. Admissible/ Ineligible costs</vt:lpstr>
      <vt:lpstr>3c. Admissible/ Eligible costs</vt:lpstr>
      <vt:lpstr>3c. Admissible/Ineligible costs</vt:lpstr>
      <vt:lpstr>3c. Admissible/Eligible costs</vt:lpstr>
      <vt:lpstr>3c. Ineligible costs</vt:lpstr>
      <vt:lpstr>3c. Indicative Costs</vt:lpstr>
      <vt:lpstr>3c. Indicative costs Cont`d</vt:lpstr>
      <vt:lpstr>3c. Other considerations: </vt:lpstr>
      <vt:lpstr>3c. Budget estimation</vt:lpstr>
      <vt:lpstr>Questions?</vt:lpstr>
      <vt:lpstr>4. Concept note application</vt:lpstr>
      <vt:lpstr>4. Concept note application annexes</vt:lpstr>
      <vt:lpstr>4. Application procedure </vt:lpstr>
      <vt:lpstr>5. Application procedure </vt:lpstr>
      <vt:lpstr>5. Submission concept notes</vt:lpstr>
      <vt:lpstr>5. Submission concept notes</vt:lpstr>
      <vt:lpstr>5. Submission concept notes</vt:lpstr>
      <vt:lpstr>5. Evaluation and selection procedure – Concept notes</vt:lpstr>
      <vt:lpstr>5. Evaluation and selection procedure – Proposals</vt:lpstr>
      <vt:lpstr> Thank you!       Q&amp;A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WeWork EU Green and Decent jobs for youth  Entry Meeting on xx/12/2023</dc:title>
  <dc:creator>DELL</dc:creator>
  <cp:lastModifiedBy>Laura TAMINAU</cp:lastModifiedBy>
  <cp:revision>13</cp:revision>
  <dcterms:created xsi:type="dcterms:W3CDTF">2024-12-04T08:57:13Z</dcterms:created>
  <dcterms:modified xsi:type="dcterms:W3CDTF">2024-12-13T07:14:49Z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0x010100A054E23CC720224AB55CD5109E0645C000D68A28B51D514D40849FE8116A39ECA6</vt:lpwstr>
  </property>
  <property fmtid="{D5CDD505-2E9C-101B-9397-08002B2CF9AE}" pid="3" name="_dlc_DocIdItemGuid">
    <vt:lpwstr>1a346303-b94e-44e5-870b-46a413703cde</vt:lpwstr>
  </property>
  <property fmtid="{D5CDD505-2E9C-101B-9397-08002B2CF9AE}" pid="4" name="Document_Type">
    <vt:lpwstr/>
  </property>
  <property fmtid="{D5CDD505-2E9C-101B-9397-08002B2CF9AE}" pid="5" name="e2b781e9cad840cd89b90f5a7e989839">
    <vt:lpwstr/>
  </property>
  <property fmtid="{D5CDD505-2E9C-101B-9397-08002B2CF9AE}" pid="6" name="MediaServiceImageTags">
    <vt:lpwstr/>
  </property>
  <property fmtid="{D5CDD505-2E9C-101B-9397-08002B2CF9AE}" pid="7" name="Contract_reference">
    <vt:lpwstr/>
  </property>
  <property fmtid="{D5CDD505-2E9C-101B-9397-08002B2CF9AE}" pid="8" name="l9d65098618b4a8fbbe87718e7187e6b">
    <vt:lpwstr/>
  </property>
  <property fmtid="{D5CDD505-2E9C-101B-9397-08002B2CF9AE}" pid="9" name="Document_Status">
    <vt:lpwstr/>
  </property>
  <property fmtid="{D5CDD505-2E9C-101B-9397-08002B2CF9AE}" pid="10" name="Project_code">
    <vt:lpwstr/>
  </property>
  <property fmtid="{D5CDD505-2E9C-101B-9397-08002B2CF9AE}" pid="11" name="Document_Language">
    <vt:lpwstr>5;#EN|eb0f068f-7d92-44c4-a2e1-052290512cff</vt:lpwstr>
  </property>
  <property fmtid="{D5CDD505-2E9C-101B-9397-08002B2CF9AE}" pid="12" name="Country">
    <vt:lpwstr>1;#UGA|1e7ef116-7281-487b-a68a-9c110788cf77</vt:lpwstr>
  </property>
  <property fmtid="{D5CDD505-2E9C-101B-9397-08002B2CF9AE}" pid="13" name="ICV">
    <vt:lpwstr>164BFA74581B443796B7279E89497795_13</vt:lpwstr>
  </property>
  <property fmtid="{D5CDD505-2E9C-101B-9397-08002B2CF9AE}" pid="14" name="KSOProductBuildVer">
    <vt:lpwstr>1033-12.2.0.18911</vt:lpwstr>
  </property>
</Properties>
</file>