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modernComment_1BC_C5850C9E.xml" ContentType="application/vnd.ms-powerpoint.comments+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handoutMasterIdLst>
    <p:handoutMasterId r:id="rId36"/>
  </p:handoutMasterIdLst>
  <p:sldIdLst>
    <p:sldId id="256" r:id="rId5"/>
    <p:sldId id="319" r:id="rId6"/>
    <p:sldId id="435" r:id="rId7"/>
    <p:sldId id="361" r:id="rId8"/>
    <p:sldId id="358" r:id="rId9"/>
    <p:sldId id="467" r:id="rId10"/>
    <p:sldId id="446" r:id="rId11"/>
    <p:sldId id="447" r:id="rId12"/>
    <p:sldId id="437" r:id="rId13"/>
    <p:sldId id="416" r:id="rId14"/>
    <p:sldId id="365" r:id="rId15"/>
    <p:sldId id="405" r:id="rId16"/>
    <p:sldId id="438" r:id="rId17"/>
    <p:sldId id="450" r:id="rId18"/>
    <p:sldId id="415" r:id="rId19"/>
    <p:sldId id="452" r:id="rId20"/>
    <p:sldId id="406" r:id="rId21"/>
    <p:sldId id="453" r:id="rId22"/>
    <p:sldId id="455" r:id="rId23"/>
    <p:sldId id="465" r:id="rId24"/>
    <p:sldId id="456" r:id="rId25"/>
    <p:sldId id="458" r:id="rId26"/>
    <p:sldId id="466" r:id="rId27"/>
    <p:sldId id="326" r:id="rId28"/>
    <p:sldId id="434" r:id="rId29"/>
    <p:sldId id="444" r:id="rId30"/>
    <p:sldId id="464" r:id="rId31"/>
    <p:sldId id="375" r:id="rId32"/>
    <p:sldId id="443" r:id="rId33"/>
    <p:sldId id="346" r:id="rId34"/>
  </p:sldIdLst>
  <p:sldSz cx="12192000" cy="6858000"/>
  <p:notesSz cx="7010400" cy="9296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380850C-28D2-F3C7-EB5D-E99015B8437B}" name="VAN DEN BOOGERT, Bartelijne" initials="VB" userId="S::bartelijne.vandenboogert@enabel.be::24481dd0-4d4b-49c3-a28f-0f6f007ec16a" providerId="AD"/>
  <p188:author id="{BD72BF26-015D-EFDB-B7AB-FBABB4A9C439}" name="SAEED, Maram" initials="SM" userId="S::maram.saeed@enabel.be::a4d5d6b6-9599-41e3-afec-b8d7bae19a97" providerId="AD"/>
  <p188:author id="{6FBB7328-5FB9-D54B-AD60-62EA2E3A2462}" name="ALYAZIJI, Abeer" initials="AA" userId="S::abeer.alyazji@enabel.be::9d8cab82-7237-4bda-a56a-591c3bcfa868" providerId="AD"/>
  <p188:author id="{3433E936-0E43-41AC-BDD9-51E2EF506132}" name="ALJADBA, Mohammed" initials="AM" userId="S::mohammed.aljadba@enabel.be::728c195b-adf0-46d0-b3c6-78157acfe165" providerId="AD"/>
  <p188:author id="{06A88B41-A164-7B15-DC5E-3AA61099F96D}" name="MASOUD, Mazen" initials="MM" userId="S::mazen.masoud@enabel.be::cb30d68f-358a-4d52-91fc-c39f4f1adbb5" providerId="AD"/>
  <p188:author id="{B7003271-FDE6-3B2E-3A10-5AAD887C5CBE}" name="SUWAN, Rasem" initials="SR" userId="S::rasem.suwan@enabel.be::95ed1b0c-f92f-4bb5-966f-f1de4d070a8f" providerId="AD"/>
  <p188:author id="{8D20A9A3-B008-F1EF-57D6-FFD386E9A11E}" name="ODEH, Fares" initials="OF" userId="S::fares.odeh@enabel.be::8b8dc428-83db-4b03-9d12-30d079511b81" providerId="AD"/>
  <p188:author id="{06AE5FFB-F772-F72C-FBDE-4D1D4A3FF186}" name="DE KEYZER, Emilie" initials="ED" userId="S::emilie.dekeyzer@enabel.be::aa7e0c9f-9a67-4b80-a6ff-9b414ee356e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B25"/>
    <a:srgbClr val="D81A1A"/>
    <a:srgbClr val="FFC611"/>
    <a:srgbClr val="F8D7CD"/>
    <a:srgbClr val="585756"/>
    <a:srgbClr val="CFD5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48659F-C9D7-4988-ACA3-51D3275E780D}" v="515" dt="2024-07-11T07:10:28.4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omments/modernComment_1BC_C5850C9E.xml><?xml version="1.0" encoding="utf-8"?>
<p188:cmLst xmlns:a="http://schemas.openxmlformats.org/drawingml/2006/main" xmlns:r="http://schemas.openxmlformats.org/officeDocument/2006/relationships" xmlns:p188="http://schemas.microsoft.com/office/powerpoint/2018/8/main">
  <p188:cm id="{E825143F-4D87-4E0F-AB31-0EE22B8A84EF}" authorId="{BD72BF26-015D-EFDB-B7AB-FBABB4A9C439}" created="2024-07-09T12:58:28.347">
    <ac:txMkLst xmlns:ac="http://schemas.microsoft.com/office/drawing/2013/main/command">
      <pc:docMk xmlns:pc="http://schemas.microsoft.com/office/powerpoint/2013/main/command"/>
      <pc:sldMk xmlns:pc="http://schemas.microsoft.com/office/powerpoint/2013/main/command" cId="3313831070" sldId="444"/>
      <ac:spMk id="5" creationId="{3CC7A3AF-0369-2205-11D6-62CE7948B20D}"/>
      <ac:txMk cp="73" len="74">
        <ac:context len="234" hash="1850169677"/>
      </ac:txMk>
    </ac:txMkLst>
    <p188:pos x="6027964" y="1660071"/>
    <p188:txBody>
      <a:bodyPr/>
      <a:lstStyle/>
      <a:p>
        <a:r>
          <a:rPr lang="en-US"/>
          <a:t>these are for the 2nd stage not CN stage</a:t>
        </a:r>
      </a:p>
    </p188:txBody>
  </p188:cm>
</p188:cmLst>
</file>

<file path=ppt/diagrams/_rels/data2.xml.rels><?xml version="1.0" encoding="UTF-8" standalone="yes"?>
<Relationships xmlns="http://schemas.openxmlformats.org/package/2006/relationships"><Relationship Id="rId1" Type="http://schemas.openxmlformats.org/officeDocument/2006/relationships/image" Target="../media/image17.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D65902-BDA0-469D-BAD6-CF65EA1DFDEC}" type="doc">
      <dgm:prSet loTypeId="urn:microsoft.com/office/officeart/2005/8/layout/pyramid4" loCatId="relationship" qsTypeId="urn:microsoft.com/office/officeart/2005/8/quickstyle/simple3" qsCatId="simple" csTypeId="urn:microsoft.com/office/officeart/2005/8/colors/accent6_4" csCatId="accent6" phldr="1"/>
      <dgm:spPr/>
      <dgm:t>
        <a:bodyPr/>
        <a:lstStyle/>
        <a:p>
          <a:endParaRPr lang="en-US"/>
        </a:p>
      </dgm:t>
    </dgm:pt>
    <dgm:pt modelId="{24E4F8CA-25AC-4759-A0DF-0EBF2155E46A}">
      <dgm:prSet phldrT="[Text]"/>
      <dgm:spPr/>
      <dgm:t>
        <a:bodyPr/>
        <a:lstStyle/>
        <a:p>
          <a:r>
            <a:rPr lang="en-US"/>
            <a:t>The Actors</a:t>
          </a:r>
        </a:p>
      </dgm:t>
    </dgm:pt>
    <dgm:pt modelId="{4C4D82F5-2524-4ED7-A55C-3C849BB403C9}" type="parTrans" cxnId="{23CC6BAA-E412-4396-AD8E-7A9D9B09748C}">
      <dgm:prSet/>
      <dgm:spPr/>
      <dgm:t>
        <a:bodyPr/>
        <a:lstStyle/>
        <a:p>
          <a:endParaRPr lang="en-US"/>
        </a:p>
      </dgm:t>
    </dgm:pt>
    <dgm:pt modelId="{6D7B441F-A31B-48FB-99B9-7C358BEEAA60}" type="sibTrans" cxnId="{23CC6BAA-E412-4396-AD8E-7A9D9B09748C}">
      <dgm:prSet/>
      <dgm:spPr/>
      <dgm:t>
        <a:bodyPr/>
        <a:lstStyle/>
        <a:p>
          <a:endParaRPr lang="en-US"/>
        </a:p>
      </dgm:t>
    </dgm:pt>
    <dgm:pt modelId="{A3386E0B-E36C-4E79-B8CB-B6873D5A2F97}">
      <dgm:prSet phldrT="[Text]"/>
      <dgm:spPr/>
      <dgm:t>
        <a:bodyPr/>
        <a:lstStyle/>
        <a:p>
          <a:r>
            <a:rPr lang="en-US"/>
            <a:t>The Actions</a:t>
          </a:r>
        </a:p>
      </dgm:t>
    </dgm:pt>
    <dgm:pt modelId="{5DF72021-2BEF-41CB-A37E-4BC682046C69}" type="parTrans" cxnId="{F39EF772-B20E-491A-AAE1-42AE266C9AAD}">
      <dgm:prSet/>
      <dgm:spPr/>
      <dgm:t>
        <a:bodyPr/>
        <a:lstStyle/>
        <a:p>
          <a:endParaRPr lang="en-US"/>
        </a:p>
      </dgm:t>
    </dgm:pt>
    <dgm:pt modelId="{1E9D9A3C-DF13-437D-A30E-BC5122059BFB}" type="sibTrans" cxnId="{F39EF772-B20E-491A-AAE1-42AE266C9AAD}">
      <dgm:prSet/>
      <dgm:spPr/>
      <dgm:t>
        <a:bodyPr/>
        <a:lstStyle/>
        <a:p>
          <a:endParaRPr lang="en-US"/>
        </a:p>
      </dgm:t>
    </dgm:pt>
    <dgm:pt modelId="{A310DA32-3B71-4430-A807-619CB9918273}">
      <dgm:prSet phldrT="[Text]" custT="1"/>
      <dgm:spPr/>
      <dgm:t>
        <a:bodyPr/>
        <a:lstStyle/>
        <a:p>
          <a:r>
            <a:rPr lang="en-US" sz="2100" b="1"/>
            <a:t>3 Categories</a:t>
          </a:r>
        </a:p>
      </dgm:t>
    </dgm:pt>
    <dgm:pt modelId="{9B473ABB-DF8F-42DD-81D0-F87CFE087304}" type="parTrans" cxnId="{D278CC7F-9B51-4336-A3AA-4F2023F63F64}">
      <dgm:prSet/>
      <dgm:spPr/>
      <dgm:t>
        <a:bodyPr/>
        <a:lstStyle/>
        <a:p>
          <a:endParaRPr lang="en-US"/>
        </a:p>
      </dgm:t>
    </dgm:pt>
    <dgm:pt modelId="{6B9C45B2-35F6-4ECA-B279-A2A86ABA9070}" type="sibTrans" cxnId="{D278CC7F-9B51-4336-A3AA-4F2023F63F64}">
      <dgm:prSet/>
      <dgm:spPr/>
      <dgm:t>
        <a:bodyPr/>
        <a:lstStyle/>
        <a:p>
          <a:endParaRPr lang="en-US"/>
        </a:p>
      </dgm:t>
    </dgm:pt>
    <dgm:pt modelId="{75CCF259-A515-42F5-938B-606B8B76587F}">
      <dgm:prSet phldrT="[Text]"/>
      <dgm:spPr/>
      <dgm:t>
        <a:bodyPr/>
        <a:lstStyle/>
        <a:p>
          <a:r>
            <a:rPr lang="en-US"/>
            <a:t>The Costs</a:t>
          </a:r>
        </a:p>
      </dgm:t>
    </dgm:pt>
    <dgm:pt modelId="{F9F21742-175D-4C78-A1CD-01430030188D}" type="parTrans" cxnId="{BD114BD5-279C-4AC2-8DC7-3F55D6448CA2}">
      <dgm:prSet/>
      <dgm:spPr/>
      <dgm:t>
        <a:bodyPr/>
        <a:lstStyle/>
        <a:p>
          <a:endParaRPr lang="en-US"/>
        </a:p>
      </dgm:t>
    </dgm:pt>
    <dgm:pt modelId="{C7AB31AD-084B-4097-9522-401A163DFFA5}" type="sibTrans" cxnId="{BD114BD5-279C-4AC2-8DC7-3F55D6448CA2}">
      <dgm:prSet/>
      <dgm:spPr/>
      <dgm:t>
        <a:bodyPr/>
        <a:lstStyle/>
        <a:p>
          <a:endParaRPr lang="en-US"/>
        </a:p>
      </dgm:t>
    </dgm:pt>
    <dgm:pt modelId="{12047E04-F452-4F93-92C4-5D9EE919873B}" type="pres">
      <dgm:prSet presAssocID="{FAD65902-BDA0-469D-BAD6-CF65EA1DFDEC}" presName="compositeShape" presStyleCnt="0">
        <dgm:presLayoutVars>
          <dgm:chMax val="9"/>
          <dgm:dir/>
          <dgm:resizeHandles val="exact"/>
        </dgm:presLayoutVars>
      </dgm:prSet>
      <dgm:spPr/>
    </dgm:pt>
    <dgm:pt modelId="{44124F44-44AF-4AF1-B184-C21606C2941D}" type="pres">
      <dgm:prSet presAssocID="{FAD65902-BDA0-469D-BAD6-CF65EA1DFDEC}" presName="triangle1" presStyleLbl="node1" presStyleIdx="0" presStyleCnt="4">
        <dgm:presLayoutVars>
          <dgm:bulletEnabled val="1"/>
        </dgm:presLayoutVars>
      </dgm:prSet>
      <dgm:spPr/>
    </dgm:pt>
    <dgm:pt modelId="{94E617F1-AD1C-4666-ABF1-0E88ACBE444F}" type="pres">
      <dgm:prSet presAssocID="{FAD65902-BDA0-469D-BAD6-CF65EA1DFDEC}" presName="triangle2" presStyleLbl="node1" presStyleIdx="1" presStyleCnt="4">
        <dgm:presLayoutVars>
          <dgm:bulletEnabled val="1"/>
        </dgm:presLayoutVars>
      </dgm:prSet>
      <dgm:spPr/>
    </dgm:pt>
    <dgm:pt modelId="{63701736-5DE9-4F48-BAC5-A4CCF256BC78}" type="pres">
      <dgm:prSet presAssocID="{FAD65902-BDA0-469D-BAD6-CF65EA1DFDEC}" presName="triangle3" presStyleLbl="node1" presStyleIdx="2" presStyleCnt="4">
        <dgm:presLayoutVars>
          <dgm:bulletEnabled val="1"/>
        </dgm:presLayoutVars>
      </dgm:prSet>
      <dgm:spPr/>
    </dgm:pt>
    <dgm:pt modelId="{45DB1B1B-F246-43CC-B9A8-59D8183997CB}" type="pres">
      <dgm:prSet presAssocID="{FAD65902-BDA0-469D-BAD6-CF65EA1DFDEC}" presName="triangle4" presStyleLbl="node1" presStyleIdx="3" presStyleCnt="4">
        <dgm:presLayoutVars>
          <dgm:bulletEnabled val="1"/>
        </dgm:presLayoutVars>
      </dgm:prSet>
      <dgm:spPr/>
    </dgm:pt>
  </dgm:ptLst>
  <dgm:cxnLst>
    <dgm:cxn modelId="{65E87904-3148-4DDD-B860-4BFD46A1AFF3}" type="presOf" srcId="{A3386E0B-E36C-4E79-B8CB-B6873D5A2F97}" destId="{94E617F1-AD1C-4666-ABF1-0E88ACBE444F}" srcOrd="0" destOrd="0" presId="urn:microsoft.com/office/officeart/2005/8/layout/pyramid4"/>
    <dgm:cxn modelId="{A0CFDD07-D204-4809-9F0F-957EF931799E}" type="presOf" srcId="{A310DA32-3B71-4430-A807-619CB9918273}" destId="{63701736-5DE9-4F48-BAC5-A4CCF256BC78}" srcOrd="0" destOrd="0" presId="urn:microsoft.com/office/officeart/2005/8/layout/pyramid4"/>
    <dgm:cxn modelId="{386DE022-7CDE-41C3-B293-FD0DD3CFF768}" type="presOf" srcId="{75CCF259-A515-42F5-938B-606B8B76587F}" destId="{45DB1B1B-F246-43CC-B9A8-59D8183997CB}" srcOrd="0" destOrd="0" presId="urn:microsoft.com/office/officeart/2005/8/layout/pyramid4"/>
    <dgm:cxn modelId="{429AEB2D-F75F-49FE-82E0-9F46A1282F5F}" type="presOf" srcId="{24E4F8CA-25AC-4759-A0DF-0EBF2155E46A}" destId="{44124F44-44AF-4AF1-B184-C21606C2941D}" srcOrd="0" destOrd="0" presId="urn:microsoft.com/office/officeart/2005/8/layout/pyramid4"/>
    <dgm:cxn modelId="{A95A103C-B27A-4016-9FC5-8E7192B5E21B}" type="presOf" srcId="{FAD65902-BDA0-469D-BAD6-CF65EA1DFDEC}" destId="{12047E04-F452-4F93-92C4-5D9EE919873B}" srcOrd="0" destOrd="0" presId="urn:microsoft.com/office/officeart/2005/8/layout/pyramid4"/>
    <dgm:cxn modelId="{F39EF772-B20E-491A-AAE1-42AE266C9AAD}" srcId="{FAD65902-BDA0-469D-BAD6-CF65EA1DFDEC}" destId="{A3386E0B-E36C-4E79-B8CB-B6873D5A2F97}" srcOrd="1" destOrd="0" parTransId="{5DF72021-2BEF-41CB-A37E-4BC682046C69}" sibTransId="{1E9D9A3C-DF13-437D-A30E-BC5122059BFB}"/>
    <dgm:cxn modelId="{D278CC7F-9B51-4336-A3AA-4F2023F63F64}" srcId="{FAD65902-BDA0-469D-BAD6-CF65EA1DFDEC}" destId="{A310DA32-3B71-4430-A807-619CB9918273}" srcOrd="2" destOrd="0" parTransId="{9B473ABB-DF8F-42DD-81D0-F87CFE087304}" sibTransId="{6B9C45B2-35F6-4ECA-B279-A2A86ABA9070}"/>
    <dgm:cxn modelId="{23CC6BAA-E412-4396-AD8E-7A9D9B09748C}" srcId="{FAD65902-BDA0-469D-BAD6-CF65EA1DFDEC}" destId="{24E4F8CA-25AC-4759-A0DF-0EBF2155E46A}" srcOrd="0" destOrd="0" parTransId="{4C4D82F5-2524-4ED7-A55C-3C849BB403C9}" sibTransId="{6D7B441F-A31B-48FB-99B9-7C358BEEAA60}"/>
    <dgm:cxn modelId="{BD114BD5-279C-4AC2-8DC7-3F55D6448CA2}" srcId="{FAD65902-BDA0-469D-BAD6-CF65EA1DFDEC}" destId="{75CCF259-A515-42F5-938B-606B8B76587F}" srcOrd="3" destOrd="0" parTransId="{F9F21742-175D-4C78-A1CD-01430030188D}" sibTransId="{C7AB31AD-084B-4097-9522-401A163DFFA5}"/>
    <dgm:cxn modelId="{A8015B44-D458-49E1-A9CB-5B2CBAC291EA}" type="presParOf" srcId="{12047E04-F452-4F93-92C4-5D9EE919873B}" destId="{44124F44-44AF-4AF1-B184-C21606C2941D}" srcOrd="0" destOrd="0" presId="urn:microsoft.com/office/officeart/2005/8/layout/pyramid4"/>
    <dgm:cxn modelId="{B815588D-CB18-4B92-983B-A87FE616266C}" type="presParOf" srcId="{12047E04-F452-4F93-92C4-5D9EE919873B}" destId="{94E617F1-AD1C-4666-ABF1-0E88ACBE444F}" srcOrd="1" destOrd="0" presId="urn:microsoft.com/office/officeart/2005/8/layout/pyramid4"/>
    <dgm:cxn modelId="{D9EC36A4-FF7D-485D-B1D1-27EA81BA63D1}" type="presParOf" srcId="{12047E04-F452-4F93-92C4-5D9EE919873B}" destId="{63701736-5DE9-4F48-BAC5-A4CCF256BC78}" srcOrd="2" destOrd="0" presId="urn:microsoft.com/office/officeart/2005/8/layout/pyramid4"/>
    <dgm:cxn modelId="{B8E65264-703E-4393-939E-70207A5D7CEA}" type="presParOf" srcId="{12047E04-F452-4F93-92C4-5D9EE919873B}" destId="{45DB1B1B-F246-43CC-B9A8-59D8183997CB}"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3FE9C1-2898-490B-BFC4-5376483050E0}" type="doc">
      <dgm:prSet loTypeId="urn:microsoft.com/office/officeart/2011/layout/RadialPictureList" loCatId="picture" qsTypeId="urn:microsoft.com/office/officeart/2005/8/quickstyle/simple1" qsCatId="simple" csTypeId="urn:microsoft.com/office/officeart/2005/8/colors/accent3_2" csCatId="accent3" phldr="1"/>
      <dgm:spPr/>
      <dgm:t>
        <a:bodyPr/>
        <a:lstStyle/>
        <a:p>
          <a:endParaRPr lang="en-US"/>
        </a:p>
      </dgm:t>
    </dgm:pt>
    <dgm:pt modelId="{C1271C36-C0AE-42B7-9D92-91BBE98ED3AD}">
      <dgm:prSet phldrT="[Text]" custT="1"/>
      <dgm:spPr/>
      <dgm:t>
        <a:bodyPr/>
        <a:lstStyle/>
        <a:p>
          <a:r>
            <a:rPr lang="en-US" sz="2500"/>
            <a:t>Eligible Costs</a:t>
          </a:r>
        </a:p>
      </dgm:t>
    </dgm:pt>
    <dgm:pt modelId="{5B287ECE-7F0F-4841-AB21-7BF5E0C98D1E}" type="parTrans" cxnId="{98D55B0D-D2AD-42DD-B922-56607243E60C}">
      <dgm:prSet/>
      <dgm:spPr/>
      <dgm:t>
        <a:bodyPr/>
        <a:lstStyle/>
        <a:p>
          <a:endParaRPr lang="en-US"/>
        </a:p>
      </dgm:t>
    </dgm:pt>
    <dgm:pt modelId="{9BB63F5E-5227-4890-B192-31EB26B01E6F}" type="sibTrans" cxnId="{98D55B0D-D2AD-42DD-B922-56607243E60C}">
      <dgm:prSet/>
      <dgm:spPr/>
      <dgm:t>
        <a:bodyPr/>
        <a:lstStyle/>
        <a:p>
          <a:endParaRPr lang="en-US"/>
        </a:p>
      </dgm:t>
    </dgm:pt>
    <dgm:pt modelId="{C556A4AC-E1C2-4467-A789-B0E769CDE59D}">
      <dgm:prSet phldrT="[Text]" custT="1"/>
      <dgm:spPr/>
      <dgm:t>
        <a:bodyPr/>
        <a:lstStyle/>
        <a:p>
          <a:r>
            <a:rPr lang="en-US" sz="2000" b="1"/>
            <a:t>Direct costs </a:t>
          </a:r>
          <a:r>
            <a:rPr lang="en-US" sz="1800"/>
            <a:t>(management costs and operational costs) actually borne by the contracting beneficiary; </a:t>
          </a:r>
        </a:p>
      </dgm:t>
    </dgm:pt>
    <dgm:pt modelId="{90DA5F3B-2EF6-49BD-BEAB-F8F7A328CFD2}" type="parTrans" cxnId="{66B68013-27FE-46D5-A949-6BA70B87F5B4}">
      <dgm:prSet/>
      <dgm:spPr/>
      <dgm:t>
        <a:bodyPr/>
        <a:lstStyle/>
        <a:p>
          <a:endParaRPr lang="en-US"/>
        </a:p>
      </dgm:t>
    </dgm:pt>
    <dgm:pt modelId="{76C8773C-4E2B-4E26-9CAC-EFAB8E321A55}" type="sibTrans" cxnId="{66B68013-27FE-46D5-A949-6BA70B87F5B4}">
      <dgm:prSet/>
      <dgm:spPr/>
      <dgm:t>
        <a:bodyPr/>
        <a:lstStyle/>
        <a:p>
          <a:endParaRPr lang="en-US"/>
        </a:p>
      </dgm:t>
    </dgm:pt>
    <dgm:pt modelId="{82D7F797-C438-4F32-8BF4-A6D5586CC99D}">
      <dgm:prSet phldrT="[Text]" custT="1"/>
      <dgm:spPr/>
      <dgm:t>
        <a:bodyPr/>
        <a:lstStyle/>
        <a:p>
          <a:r>
            <a:rPr lang="en-US" sz="2000" b="1"/>
            <a:t>Structure costs</a:t>
          </a:r>
          <a:r>
            <a:rPr lang="en-US" sz="1800"/>
            <a:t> (overheads): these are maximum 7% of the Operational Costs</a:t>
          </a:r>
        </a:p>
      </dgm:t>
    </dgm:pt>
    <dgm:pt modelId="{290E5F05-1C3C-464A-82F0-BE5DA0F769D6}" type="parTrans" cxnId="{F553D419-E306-4D43-AA75-AF88BE23B60A}">
      <dgm:prSet/>
      <dgm:spPr/>
      <dgm:t>
        <a:bodyPr/>
        <a:lstStyle/>
        <a:p>
          <a:endParaRPr lang="en-US"/>
        </a:p>
      </dgm:t>
    </dgm:pt>
    <dgm:pt modelId="{F89CB3B6-4A23-4F3D-8ED0-5917B374E4E4}" type="sibTrans" cxnId="{F553D419-E306-4D43-AA75-AF88BE23B60A}">
      <dgm:prSet/>
      <dgm:spPr/>
      <dgm:t>
        <a:bodyPr/>
        <a:lstStyle/>
        <a:p>
          <a:endParaRPr lang="en-US"/>
        </a:p>
      </dgm:t>
    </dgm:pt>
    <dgm:pt modelId="{E17189FC-05EA-4F63-AFC1-0AE04A258FC1}">
      <dgm:prSet phldrT="[Text]"/>
      <dgm:spPr/>
      <dgm:t>
        <a:bodyPr/>
        <a:lstStyle/>
        <a:p>
          <a:endParaRPr lang="en-US"/>
        </a:p>
      </dgm:t>
    </dgm:pt>
    <dgm:pt modelId="{5E46CD73-5CF9-4679-B7C5-1E21A32D3616}" type="parTrans" cxnId="{7D89A809-8F24-4BDE-BFC8-DBF9D18C1145}">
      <dgm:prSet/>
      <dgm:spPr/>
      <dgm:t>
        <a:bodyPr/>
        <a:lstStyle/>
        <a:p>
          <a:endParaRPr lang="en-US"/>
        </a:p>
      </dgm:t>
    </dgm:pt>
    <dgm:pt modelId="{EB93DAFF-B9AC-4143-B7D3-1D451920B33E}" type="sibTrans" cxnId="{7D89A809-8F24-4BDE-BFC8-DBF9D18C1145}">
      <dgm:prSet/>
      <dgm:spPr/>
      <dgm:t>
        <a:bodyPr/>
        <a:lstStyle/>
        <a:p>
          <a:endParaRPr lang="en-US"/>
        </a:p>
      </dgm:t>
    </dgm:pt>
    <dgm:pt modelId="{91CB3027-0A64-470E-9C71-2721C99BE543}" type="pres">
      <dgm:prSet presAssocID="{213FE9C1-2898-490B-BFC4-5376483050E0}" presName="Name0" presStyleCnt="0">
        <dgm:presLayoutVars>
          <dgm:chMax val="1"/>
          <dgm:chPref val="1"/>
          <dgm:dir/>
          <dgm:resizeHandles/>
        </dgm:presLayoutVars>
      </dgm:prSet>
      <dgm:spPr/>
    </dgm:pt>
    <dgm:pt modelId="{27295C92-A6A5-4916-B59F-942E89DA29DC}" type="pres">
      <dgm:prSet presAssocID="{C1271C36-C0AE-42B7-9D92-91BBE98ED3AD}" presName="Parent" presStyleLbl="node1" presStyleIdx="0" presStyleCnt="2">
        <dgm:presLayoutVars>
          <dgm:chMax val="4"/>
          <dgm:chPref val="3"/>
        </dgm:presLayoutVars>
      </dgm:prSet>
      <dgm:spPr/>
    </dgm:pt>
    <dgm:pt modelId="{AD5C3866-0E33-4CAF-A5CD-CC16AAB2621E}" type="pres">
      <dgm:prSet presAssocID="{C556A4AC-E1C2-4467-A789-B0E769CDE59D}" presName="Accent" presStyleLbl="node1" presStyleIdx="1" presStyleCnt="2"/>
      <dgm:spPr/>
    </dgm:pt>
    <dgm:pt modelId="{9A68AB30-8B0D-4E7F-8608-D33E52C81E60}" type="pres">
      <dgm:prSet presAssocID="{C556A4AC-E1C2-4467-A789-B0E769CDE59D}" presName="Image1" presStyleLbl="fgImgPlace1" presStyleIdx="0" presStyleCnt="2"/>
      <dgm:spPr>
        <a:blipFill>
          <a:blip xmlns:r="http://schemas.openxmlformats.org/officeDocument/2006/relationships" r:embed="rId1"/>
          <a:srcRect/>
          <a:stretch>
            <a:fillRect/>
          </a:stretch>
        </a:blipFill>
      </dgm:spPr>
    </dgm:pt>
    <dgm:pt modelId="{236BA7E6-9D67-4C1E-812A-0B1F29CFF05A}" type="pres">
      <dgm:prSet presAssocID="{C556A4AC-E1C2-4467-A789-B0E769CDE59D}" presName="Child1" presStyleLbl="revTx" presStyleIdx="0" presStyleCnt="2">
        <dgm:presLayoutVars>
          <dgm:chMax val="0"/>
          <dgm:chPref val="0"/>
          <dgm:bulletEnabled val="1"/>
        </dgm:presLayoutVars>
      </dgm:prSet>
      <dgm:spPr/>
    </dgm:pt>
    <dgm:pt modelId="{93478F1B-0A4D-4272-AC0C-9810D97D27DC}" type="pres">
      <dgm:prSet presAssocID="{82D7F797-C438-4F32-8BF4-A6D5586CC99D}" presName="Image2" presStyleCnt="0"/>
      <dgm:spPr/>
    </dgm:pt>
    <dgm:pt modelId="{5D85B089-2033-4095-ACBD-E9913AFDCD29}" type="pres">
      <dgm:prSet presAssocID="{82D7F797-C438-4F32-8BF4-A6D5586CC99D}" presName="Image" presStyleLbl="fgImgPlace1" presStyleIdx="1" presStyleCnt="2"/>
      <dgm:spPr>
        <a:blipFill>
          <a:blip xmlns:r="http://schemas.openxmlformats.org/officeDocument/2006/relationships" r:embed="rId1"/>
          <a:srcRect/>
          <a:stretch>
            <a:fillRect/>
          </a:stretch>
        </a:blipFill>
      </dgm:spPr>
    </dgm:pt>
    <dgm:pt modelId="{6DD85AB2-E943-462D-925F-60B1409193A4}" type="pres">
      <dgm:prSet presAssocID="{82D7F797-C438-4F32-8BF4-A6D5586CC99D}" presName="Child2" presStyleLbl="revTx" presStyleIdx="1" presStyleCnt="2">
        <dgm:presLayoutVars>
          <dgm:chMax val="0"/>
          <dgm:chPref val="0"/>
          <dgm:bulletEnabled val="1"/>
        </dgm:presLayoutVars>
      </dgm:prSet>
      <dgm:spPr/>
    </dgm:pt>
  </dgm:ptLst>
  <dgm:cxnLst>
    <dgm:cxn modelId="{7D89A809-8F24-4BDE-BFC8-DBF9D18C1145}" srcId="{213FE9C1-2898-490B-BFC4-5376483050E0}" destId="{E17189FC-05EA-4F63-AFC1-0AE04A258FC1}" srcOrd="1" destOrd="0" parTransId="{5E46CD73-5CF9-4679-B7C5-1E21A32D3616}" sibTransId="{EB93DAFF-B9AC-4143-B7D3-1D451920B33E}"/>
    <dgm:cxn modelId="{98D55B0D-D2AD-42DD-B922-56607243E60C}" srcId="{213FE9C1-2898-490B-BFC4-5376483050E0}" destId="{C1271C36-C0AE-42B7-9D92-91BBE98ED3AD}" srcOrd="0" destOrd="0" parTransId="{5B287ECE-7F0F-4841-AB21-7BF5E0C98D1E}" sibTransId="{9BB63F5E-5227-4890-B192-31EB26B01E6F}"/>
    <dgm:cxn modelId="{66B68013-27FE-46D5-A949-6BA70B87F5B4}" srcId="{C1271C36-C0AE-42B7-9D92-91BBE98ED3AD}" destId="{C556A4AC-E1C2-4467-A789-B0E769CDE59D}" srcOrd="0" destOrd="0" parTransId="{90DA5F3B-2EF6-49BD-BEAB-F8F7A328CFD2}" sibTransId="{76C8773C-4E2B-4E26-9CAC-EFAB8E321A55}"/>
    <dgm:cxn modelId="{9AEA4519-1DA7-45D4-8AEB-48C7BCBEF583}" type="presOf" srcId="{C1271C36-C0AE-42B7-9D92-91BBE98ED3AD}" destId="{27295C92-A6A5-4916-B59F-942E89DA29DC}" srcOrd="0" destOrd="0" presId="urn:microsoft.com/office/officeart/2011/layout/RadialPictureList"/>
    <dgm:cxn modelId="{F553D419-E306-4D43-AA75-AF88BE23B60A}" srcId="{C1271C36-C0AE-42B7-9D92-91BBE98ED3AD}" destId="{82D7F797-C438-4F32-8BF4-A6D5586CC99D}" srcOrd="1" destOrd="0" parTransId="{290E5F05-1C3C-464A-82F0-BE5DA0F769D6}" sibTransId="{F89CB3B6-4A23-4F3D-8ED0-5917B374E4E4}"/>
    <dgm:cxn modelId="{0E3A5763-D9AD-42CB-8AD0-50F5C9B61101}" type="presOf" srcId="{82D7F797-C438-4F32-8BF4-A6D5586CC99D}" destId="{6DD85AB2-E943-462D-925F-60B1409193A4}" srcOrd="0" destOrd="0" presId="urn:microsoft.com/office/officeart/2011/layout/RadialPictureList"/>
    <dgm:cxn modelId="{886419DC-55CA-4C5B-9EFD-DD5D8D437D4A}" type="presOf" srcId="{213FE9C1-2898-490B-BFC4-5376483050E0}" destId="{91CB3027-0A64-470E-9C71-2721C99BE543}" srcOrd="0" destOrd="0" presId="urn:microsoft.com/office/officeart/2011/layout/RadialPictureList"/>
    <dgm:cxn modelId="{9380DFF1-527A-4707-B6B7-F197829BCBA6}" type="presOf" srcId="{C556A4AC-E1C2-4467-A789-B0E769CDE59D}" destId="{236BA7E6-9D67-4C1E-812A-0B1F29CFF05A}" srcOrd="0" destOrd="0" presId="urn:microsoft.com/office/officeart/2011/layout/RadialPictureList"/>
    <dgm:cxn modelId="{53100DA5-AE63-4B92-9F66-236ED3417E9A}" type="presParOf" srcId="{91CB3027-0A64-470E-9C71-2721C99BE543}" destId="{27295C92-A6A5-4916-B59F-942E89DA29DC}" srcOrd="0" destOrd="0" presId="urn:microsoft.com/office/officeart/2011/layout/RadialPictureList"/>
    <dgm:cxn modelId="{994B6269-99AB-4549-83DB-299C3DC7D1B7}" type="presParOf" srcId="{91CB3027-0A64-470E-9C71-2721C99BE543}" destId="{AD5C3866-0E33-4CAF-A5CD-CC16AAB2621E}" srcOrd="1" destOrd="0" presId="urn:microsoft.com/office/officeart/2011/layout/RadialPictureList"/>
    <dgm:cxn modelId="{EE89C456-6104-407A-9E7E-7B64D6A1FE68}" type="presParOf" srcId="{91CB3027-0A64-470E-9C71-2721C99BE543}" destId="{9A68AB30-8B0D-4E7F-8608-D33E52C81E60}" srcOrd="2" destOrd="0" presId="urn:microsoft.com/office/officeart/2011/layout/RadialPictureList"/>
    <dgm:cxn modelId="{0D6998DF-D128-45A2-8A1A-EEC0205983FA}" type="presParOf" srcId="{91CB3027-0A64-470E-9C71-2721C99BE543}" destId="{236BA7E6-9D67-4C1E-812A-0B1F29CFF05A}" srcOrd="3" destOrd="0" presId="urn:microsoft.com/office/officeart/2011/layout/RadialPictureList"/>
    <dgm:cxn modelId="{342BFB69-4135-49F4-A980-0AB444348CA9}" type="presParOf" srcId="{91CB3027-0A64-470E-9C71-2721C99BE543}" destId="{93478F1B-0A4D-4272-AC0C-9810D97D27DC}" srcOrd="4" destOrd="0" presId="urn:microsoft.com/office/officeart/2011/layout/RadialPictureList"/>
    <dgm:cxn modelId="{F12FDB18-8E6B-4831-B721-0089797496A1}" type="presParOf" srcId="{93478F1B-0A4D-4272-AC0C-9810D97D27DC}" destId="{5D85B089-2033-4095-ACBD-E9913AFDCD29}" srcOrd="0" destOrd="0" presId="urn:microsoft.com/office/officeart/2011/layout/RadialPictureList"/>
    <dgm:cxn modelId="{2245C5F2-2BAB-4FA8-8D19-08A281A2D68E}" type="presParOf" srcId="{91CB3027-0A64-470E-9C71-2721C99BE543}" destId="{6DD85AB2-E943-462D-925F-60B1409193A4}" srcOrd="5"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124F44-44AF-4AF1-B184-C21606C2941D}">
      <dsp:nvSpPr>
        <dsp:cNvPr id="0" name=""/>
        <dsp:cNvSpPr/>
      </dsp:nvSpPr>
      <dsp:spPr>
        <a:xfrm>
          <a:off x="2709333" y="0"/>
          <a:ext cx="2709333" cy="2709333"/>
        </a:xfrm>
        <a:prstGeom prst="triangle">
          <a:avLst/>
        </a:prstGeom>
        <a:gradFill rotWithShape="0">
          <a:gsLst>
            <a:gs pos="0">
              <a:schemeClr val="accent6">
                <a:shade val="50000"/>
                <a:hueOff val="0"/>
                <a:satOff val="0"/>
                <a:lumOff val="0"/>
                <a:alphaOff val="0"/>
                <a:lumMod val="110000"/>
                <a:satMod val="105000"/>
                <a:tint val="67000"/>
              </a:schemeClr>
            </a:gs>
            <a:gs pos="50000">
              <a:schemeClr val="accent6">
                <a:shade val="50000"/>
                <a:hueOff val="0"/>
                <a:satOff val="0"/>
                <a:lumOff val="0"/>
                <a:alphaOff val="0"/>
                <a:lumMod val="105000"/>
                <a:satMod val="103000"/>
                <a:tint val="73000"/>
              </a:schemeClr>
            </a:gs>
            <a:gs pos="100000">
              <a:schemeClr val="accent6">
                <a:shade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The Actors</a:t>
          </a:r>
        </a:p>
      </dsp:txBody>
      <dsp:txXfrm>
        <a:off x="3386666" y="1354667"/>
        <a:ext cx="1354667" cy="1354666"/>
      </dsp:txXfrm>
    </dsp:sp>
    <dsp:sp modelId="{94E617F1-AD1C-4666-ABF1-0E88ACBE444F}">
      <dsp:nvSpPr>
        <dsp:cNvPr id="0" name=""/>
        <dsp:cNvSpPr/>
      </dsp:nvSpPr>
      <dsp:spPr>
        <a:xfrm>
          <a:off x="1354666" y="2709333"/>
          <a:ext cx="2709333" cy="2709333"/>
        </a:xfrm>
        <a:prstGeom prst="triangle">
          <a:avLst/>
        </a:prstGeom>
        <a:gradFill rotWithShape="0">
          <a:gsLst>
            <a:gs pos="0">
              <a:schemeClr val="accent6">
                <a:shade val="50000"/>
                <a:hueOff val="184212"/>
                <a:satOff val="-8053"/>
                <a:lumOff val="21981"/>
                <a:alphaOff val="0"/>
                <a:lumMod val="110000"/>
                <a:satMod val="105000"/>
                <a:tint val="67000"/>
              </a:schemeClr>
            </a:gs>
            <a:gs pos="50000">
              <a:schemeClr val="accent6">
                <a:shade val="50000"/>
                <a:hueOff val="184212"/>
                <a:satOff val="-8053"/>
                <a:lumOff val="21981"/>
                <a:alphaOff val="0"/>
                <a:lumMod val="105000"/>
                <a:satMod val="103000"/>
                <a:tint val="73000"/>
              </a:schemeClr>
            </a:gs>
            <a:gs pos="100000">
              <a:schemeClr val="accent6">
                <a:shade val="50000"/>
                <a:hueOff val="184212"/>
                <a:satOff val="-8053"/>
                <a:lumOff val="2198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The Actions</a:t>
          </a:r>
        </a:p>
      </dsp:txBody>
      <dsp:txXfrm>
        <a:off x="2031999" y="4064000"/>
        <a:ext cx="1354667" cy="1354666"/>
      </dsp:txXfrm>
    </dsp:sp>
    <dsp:sp modelId="{63701736-5DE9-4F48-BAC5-A4CCF256BC78}">
      <dsp:nvSpPr>
        <dsp:cNvPr id="0" name=""/>
        <dsp:cNvSpPr/>
      </dsp:nvSpPr>
      <dsp:spPr>
        <a:xfrm rot="10800000">
          <a:off x="2709333" y="2709333"/>
          <a:ext cx="2709333" cy="2709333"/>
        </a:xfrm>
        <a:prstGeom prst="triangle">
          <a:avLst/>
        </a:prstGeom>
        <a:gradFill rotWithShape="0">
          <a:gsLst>
            <a:gs pos="0">
              <a:schemeClr val="accent6">
                <a:shade val="50000"/>
                <a:hueOff val="368424"/>
                <a:satOff val="-16105"/>
                <a:lumOff val="43961"/>
                <a:alphaOff val="0"/>
                <a:lumMod val="110000"/>
                <a:satMod val="105000"/>
                <a:tint val="67000"/>
              </a:schemeClr>
            </a:gs>
            <a:gs pos="50000">
              <a:schemeClr val="accent6">
                <a:shade val="50000"/>
                <a:hueOff val="368424"/>
                <a:satOff val="-16105"/>
                <a:lumOff val="43961"/>
                <a:alphaOff val="0"/>
                <a:lumMod val="105000"/>
                <a:satMod val="103000"/>
                <a:tint val="73000"/>
              </a:schemeClr>
            </a:gs>
            <a:gs pos="100000">
              <a:schemeClr val="accent6">
                <a:shade val="50000"/>
                <a:hueOff val="368424"/>
                <a:satOff val="-16105"/>
                <a:lumOff val="4396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3 Categories</a:t>
          </a:r>
        </a:p>
      </dsp:txBody>
      <dsp:txXfrm rot="10800000">
        <a:off x="3386666" y="2709333"/>
        <a:ext cx="1354667" cy="1354666"/>
      </dsp:txXfrm>
    </dsp:sp>
    <dsp:sp modelId="{45DB1B1B-F246-43CC-B9A8-59D8183997CB}">
      <dsp:nvSpPr>
        <dsp:cNvPr id="0" name=""/>
        <dsp:cNvSpPr/>
      </dsp:nvSpPr>
      <dsp:spPr>
        <a:xfrm>
          <a:off x="4064000" y="2709333"/>
          <a:ext cx="2709333" cy="2709333"/>
        </a:xfrm>
        <a:prstGeom prst="triangle">
          <a:avLst/>
        </a:prstGeom>
        <a:gradFill rotWithShape="0">
          <a:gsLst>
            <a:gs pos="0">
              <a:schemeClr val="accent6">
                <a:shade val="50000"/>
                <a:hueOff val="184212"/>
                <a:satOff val="-8053"/>
                <a:lumOff val="21981"/>
                <a:alphaOff val="0"/>
                <a:lumMod val="110000"/>
                <a:satMod val="105000"/>
                <a:tint val="67000"/>
              </a:schemeClr>
            </a:gs>
            <a:gs pos="50000">
              <a:schemeClr val="accent6">
                <a:shade val="50000"/>
                <a:hueOff val="184212"/>
                <a:satOff val="-8053"/>
                <a:lumOff val="21981"/>
                <a:alphaOff val="0"/>
                <a:lumMod val="105000"/>
                <a:satMod val="103000"/>
                <a:tint val="73000"/>
              </a:schemeClr>
            </a:gs>
            <a:gs pos="100000">
              <a:schemeClr val="accent6">
                <a:shade val="50000"/>
                <a:hueOff val="184212"/>
                <a:satOff val="-8053"/>
                <a:lumOff val="2198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The Costs</a:t>
          </a:r>
        </a:p>
      </dsp:txBody>
      <dsp:txXfrm>
        <a:off x="4741333" y="4064000"/>
        <a:ext cx="1354667" cy="13546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295C92-A6A5-4916-B59F-942E89DA29DC}">
      <dsp:nvSpPr>
        <dsp:cNvPr id="0" name=""/>
        <dsp:cNvSpPr/>
      </dsp:nvSpPr>
      <dsp:spPr>
        <a:xfrm>
          <a:off x="1584065" y="1281479"/>
          <a:ext cx="2304786" cy="2304822"/>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a:t>Eligible Costs</a:t>
          </a:r>
        </a:p>
      </dsp:txBody>
      <dsp:txXfrm>
        <a:off x="1921593" y="1619012"/>
        <a:ext cx="1629730" cy="1629756"/>
      </dsp:txXfrm>
    </dsp:sp>
    <dsp:sp modelId="{AD5C3866-0E33-4CAF-A5CD-CC16AAB2621E}">
      <dsp:nvSpPr>
        <dsp:cNvPr id="0" name=""/>
        <dsp:cNvSpPr/>
      </dsp:nvSpPr>
      <dsp:spPr>
        <a:xfrm>
          <a:off x="395555" y="0"/>
          <a:ext cx="4645689" cy="4843080"/>
        </a:xfrm>
        <a:prstGeom prst="blockArc">
          <a:avLst>
            <a:gd name="adj1" fmla="val 17747832"/>
            <a:gd name="adj2" fmla="val 3872736"/>
            <a:gd name="adj3" fmla="val 558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68AB30-8B0D-4E7F-8608-D33E52C81E60}">
      <dsp:nvSpPr>
        <dsp:cNvPr id="0" name=""/>
        <dsp:cNvSpPr/>
      </dsp:nvSpPr>
      <dsp:spPr>
        <a:xfrm>
          <a:off x="4094851" y="767628"/>
          <a:ext cx="1234659" cy="1234985"/>
        </a:xfrm>
        <a:prstGeom prst="ellipse">
          <a:avLst/>
        </a:prstGeom>
        <a:blipFill>
          <a:blip xmlns:r="http://schemas.openxmlformats.org/officeDocument/2006/relationships" r:embed="rId1"/>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6BA7E6-9D67-4C1E-812A-0B1F29CFF05A}">
      <dsp:nvSpPr>
        <dsp:cNvPr id="0" name=""/>
        <dsp:cNvSpPr/>
      </dsp:nvSpPr>
      <dsp:spPr>
        <a:xfrm>
          <a:off x="5431172" y="783610"/>
          <a:ext cx="1652677" cy="1195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10000"/>
            </a:spcAft>
            <a:buNone/>
          </a:pPr>
          <a:r>
            <a:rPr lang="en-US" sz="2000" b="1" kern="1200"/>
            <a:t>Direct costs </a:t>
          </a:r>
          <a:r>
            <a:rPr lang="en-US" sz="1800" kern="1200"/>
            <a:t>(management costs and operational costs) actually borne by the contracting beneficiary; </a:t>
          </a:r>
        </a:p>
      </dsp:txBody>
      <dsp:txXfrm>
        <a:off x="5431172" y="783610"/>
        <a:ext cx="1652677" cy="1195272"/>
      </dsp:txXfrm>
    </dsp:sp>
    <dsp:sp modelId="{5D85B089-2033-4095-ACBD-E9913AFDCD29}">
      <dsp:nvSpPr>
        <dsp:cNvPr id="0" name=""/>
        <dsp:cNvSpPr/>
      </dsp:nvSpPr>
      <dsp:spPr>
        <a:xfrm>
          <a:off x="4094851" y="2723748"/>
          <a:ext cx="1234659" cy="1234985"/>
        </a:xfrm>
        <a:prstGeom prst="ellipse">
          <a:avLst/>
        </a:prstGeom>
        <a:blipFill>
          <a:blip xmlns:r="http://schemas.openxmlformats.org/officeDocument/2006/relationships" r:embed="rId1"/>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D85AB2-E943-462D-925F-60B1409193A4}">
      <dsp:nvSpPr>
        <dsp:cNvPr id="0" name=""/>
        <dsp:cNvSpPr/>
      </dsp:nvSpPr>
      <dsp:spPr>
        <a:xfrm>
          <a:off x="5431172" y="2739730"/>
          <a:ext cx="1652677" cy="1195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10000"/>
            </a:spcAft>
            <a:buNone/>
          </a:pPr>
          <a:r>
            <a:rPr lang="en-US" sz="2000" b="1" kern="1200"/>
            <a:t>Structure costs</a:t>
          </a:r>
          <a:r>
            <a:rPr lang="en-US" sz="1800" kern="1200"/>
            <a:t> (overheads): these are maximum 7% of the Operational Costs</a:t>
          </a:r>
        </a:p>
      </dsp:txBody>
      <dsp:txXfrm>
        <a:off x="5431172" y="2739730"/>
        <a:ext cx="1652677" cy="1195272"/>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2.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8CCA4B9-F536-4663-8119-2215FEC07998}"/>
              </a:ext>
            </a:extLst>
          </p:cNvPr>
          <p:cNvSpPr>
            <a:spLocks noGrp="1"/>
          </p:cNvSpPr>
          <p:nvPr>
            <p:ph type="hdr" sz="quarter"/>
          </p:nvPr>
        </p:nvSpPr>
        <p:spPr>
          <a:xfrm>
            <a:off x="0" y="0"/>
            <a:ext cx="3037840" cy="466434"/>
          </a:xfrm>
          <a:prstGeom prst="rect">
            <a:avLst/>
          </a:prstGeom>
        </p:spPr>
        <p:txBody>
          <a:bodyPr vert="horz" lIns="91440" tIns="45720" rIns="91440" bIns="45720" rtlCol="0"/>
          <a:lstStyle>
            <a:lvl1pPr algn="l">
              <a:defRPr sz="1200"/>
            </a:lvl1pPr>
          </a:lstStyle>
          <a:p>
            <a:endParaRPr lang="fr-BE"/>
          </a:p>
        </p:txBody>
      </p:sp>
      <p:sp>
        <p:nvSpPr>
          <p:cNvPr id="3" name="Espace réservé de la date 2">
            <a:extLst>
              <a:ext uri="{FF2B5EF4-FFF2-40B4-BE49-F238E27FC236}">
                <a16:creationId xmlns:a16="http://schemas.microsoft.com/office/drawing/2014/main" id="{94C9CC46-D0EA-4183-86C7-1FD55820C99A}"/>
              </a:ext>
            </a:extLst>
          </p:cNvPr>
          <p:cNvSpPr>
            <a:spLocks noGrp="1"/>
          </p:cNvSpPr>
          <p:nvPr>
            <p:ph type="dt" sz="quarter" idx="1"/>
          </p:nvPr>
        </p:nvSpPr>
        <p:spPr>
          <a:xfrm>
            <a:off x="3970938" y="0"/>
            <a:ext cx="3037840" cy="466434"/>
          </a:xfrm>
          <a:prstGeom prst="rect">
            <a:avLst/>
          </a:prstGeom>
        </p:spPr>
        <p:txBody>
          <a:bodyPr vert="horz" lIns="91440" tIns="45720" rIns="91440" bIns="45720" rtlCol="0"/>
          <a:lstStyle>
            <a:lvl1pPr algn="r">
              <a:defRPr sz="1200"/>
            </a:lvl1pPr>
          </a:lstStyle>
          <a:p>
            <a:fld id="{79357A31-665B-48E5-8CA3-226337B57428}" type="datetimeFigureOut">
              <a:rPr lang="fr-BE" smtClean="0"/>
              <a:t>18-07-24</a:t>
            </a:fld>
            <a:endParaRPr lang="fr-BE"/>
          </a:p>
        </p:txBody>
      </p:sp>
      <p:sp>
        <p:nvSpPr>
          <p:cNvPr id="6" name="Espace réservé du pied de page 5">
            <a:extLst>
              <a:ext uri="{FF2B5EF4-FFF2-40B4-BE49-F238E27FC236}">
                <a16:creationId xmlns:a16="http://schemas.microsoft.com/office/drawing/2014/main" id="{6AB5B229-A579-4669-A8F0-3FD5B27EA492}"/>
              </a:ext>
            </a:extLst>
          </p:cNvPr>
          <p:cNvSpPr>
            <a:spLocks noGrp="1"/>
          </p:cNvSpPr>
          <p:nvPr>
            <p:ph type="ftr" sz="quarter" idx="2"/>
          </p:nvPr>
        </p:nvSpPr>
        <p:spPr>
          <a:xfrm>
            <a:off x="1059349" y="8557272"/>
            <a:ext cx="5159655" cy="466433"/>
          </a:xfrm>
          <a:prstGeom prst="rect">
            <a:avLst/>
          </a:prstGeom>
          <a:blipFill>
            <a:blip r:embed="rId2"/>
            <a:stretch>
              <a:fillRect/>
            </a:stretch>
          </a:blipFill>
        </p:spPr>
        <p:txBody>
          <a:bodyPr vert="horz" lIns="91440" tIns="45720" rIns="91440" bIns="45720" rtlCol="0" anchor="b"/>
          <a:lstStyle>
            <a:lvl1pPr algn="l">
              <a:defRPr sz="900"/>
            </a:lvl1pPr>
          </a:lstStyle>
          <a:p>
            <a:r>
              <a:rPr lang="en-US" err="1"/>
              <a:t>Enabel</a:t>
            </a:r>
            <a:r>
              <a:rPr lang="en-US"/>
              <a:t> • Belgian Development Agency • Public-law company with social purposes</a:t>
            </a:r>
            <a:endParaRPr lang="fr-BE"/>
          </a:p>
          <a:p>
            <a:r>
              <a:rPr lang="fr-BE"/>
              <a:t>Rue Haute 147 • 1000 Brussels • T. +32 (0)2 505 37 00 • enabel.be</a:t>
            </a:r>
          </a:p>
          <a:p>
            <a:endParaRPr lang="fr-BE"/>
          </a:p>
        </p:txBody>
      </p:sp>
      <p:sp>
        <p:nvSpPr>
          <p:cNvPr id="7" name="Espace réservé du numéro de diapositive 6">
            <a:extLst>
              <a:ext uri="{FF2B5EF4-FFF2-40B4-BE49-F238E27FC236}">
                <a16:creationId xmlns:a16="http://schemas.microsoft.com/office/drawing/2014/main" id="{2FEAEB51-0758-45ED-8C25-BF5E222B8A83}"/>
              </a:ext>
            </a:extLst>
          </p:cNvPr>
          <p:cNvSpPr>
            <a:spLocks noGrp="1"/>
          </p:cNvSpPr>
          <p:nvPr>
            <p:ph type="sldNum" sz="quarter" idx="3"/>
          </p:nvPr>
        </p:nvSpPr>
        <p:spPr>
          <a:xfrm>
            <a:off x="6331171" y="8544877"/>
            <a:ext cx="490664" cy="458622"/>
          </a:xfrm>
          <a:prstGeom prst="rect">
            <a:avLst/>
          </a:prstGeom>
          <a:blipFill>
            <a:blip r:embed="rId2"/>
            <a:stretch>
              <a:fillRect/>
            </a:stretch>
          </a:blipFill>
        </p:spPr>
        <p:txBody>
          <a:bodyPr vert="horz" lIns="91440" tIns="45720" rIns="91440" bIns="45720" rtlCol="0" anchor="b"/>
          <a:lstStyle>
            <a:lvl1pPr algn="r">
              <a:defRPr sz="1200"/>
            </a:lvl1pPr>
          </a:lstStyle>
          <a:p>
            <a:fld id="{F24C261D-1966-411E-9C31-72BA4F47BB72}" type="slidenum">
              <a:rPr lang="fr-BE" smtClean="0"/>
              <a:t>‹#›</a:t>
            </a:fld>
            <a:endParaRPr lang="fr-BE"/>
          </a:p>
        </p:txBody>
      </p:sp>
    </p:spTree>
    <p:extLst>
      <p:ext uri="{BB962C8B-B14F-4D97-AF65-F5344CB8AC3E}">
        <p14:creationId xmlns:p14="http://schemas.microsoft.com/office/powerpoint/2010/main" val="1291942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6434"/>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970938" y="0"/>
            <a:ext cx="3037840" cy="466434"/>
          </a:xfrm>
          <a:prstGeom prst="rect">
            <a:avLst/>
          </a:prstGeom>
        </p:spPr>
        <p:txBody>
          <a:bodyPr vert="horz" lIns="91440" tIns="45720" rIns="91440" bIns="45720" rtlCol="0"/>
          <a:lstStyle>
            <a:lvl1pPr algn="r">
              <a:defRPr sz="1200"/>
            </a:lvl1pPr>
          </a:lstStyle>
          <a:p>
            <a:fld id="{4CAF85CD-E54C-4546-BEBC-781C2DB58300}" type="datetimeFigureOut">
              <a:rPr lang="fr-BE" smtClean="0"/>
              <a:t>18-07-24</a:t>
            </a:fld>
            <a:endParaRPr lang="fr-BE"/>
          </a:p>
        </p:txBody>
      </p:sp>
      <p:sp>
        <p:nvSpPr>
          <p:cNvPr id="4" name="Espace réservé de l'image des diapositives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701041" y="4473893"/>
            <a:ext cx="5608320" cy="3660458"/>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1059349" y="8829967"/>
            <a:ext cx="5159655" cy="466433"/>
          </a:xfrm>
          <a:prstGeom prst="rect">
            <a:avLst/>
          </a:prstGeom>
        </p:spPr>
        <p:txBody>
          <a:bodyPr vert="horz" lIns="91440" tIns="45720" rIns="91440" bIns="45720" rtlCol="0" anchor="b"/>
          <a:lstStyle>
            <a:lvl1pPr algn="l">
              <a:defRPr sz="900"/>
            </a:lvl1pPr>
          </a:lstStyle>
          <a:p>
            <a:r>
              <a:rPr lang="en-US" err="1"/>
              <a:t>Enabel</a:t>
            </a:r>
            <a:r>
              <a:rPr lang="en-US"/>
              <a:t> • Belgian Development Agency • Public-law company with social purposes</a:t>
            </a:r>
            <a:endParaRPr lang="fr-BE"/>
          </a:p>
          <a:p>
            <a:r>
              <a:rPr lang="fr-BE"/>
              <a:t>Rue Haute 147 • 1000 Brussels • T. +32 (0)2 505 37 00 • enabel.be</a:t>
            </a:r>
          </a:p>
          <a:p>
            <a:endParaRPr lang="fr-BE"/>
          </a:p>
        </p:txBody>
      </p:sp>
      <p:sp>
        <p:nvSpPr>
          <p:cNvPr id="7" name="Espace réservé du numéro de diapositive 6"/>
          <p:cNvSpPr>
            <a:spLocks noGrp="1"/>
          </p:cNvSpPr>
          <p:nvPr>
            <p:ph type="sldNum" sz="quarter" idx="5"/>
          </p:nvPr>
        </p:nvSpPr>
        <p:spPr>
          <a:xfrm>
            <a:off x="6518114" y="8664245"/>
            <a:ext cx="490664" cy="458622"/>
          </a:xfrm>
          <a:prstGeom prst="rect">
            <a:avLst/>
          </a:prstGeom>
        </p:spPr>
        <p:txBody>
          <a:bodyPr vert="horz" lIns="91440" tIns="45720" rIns="91440" bIns="45720" rtlCol="0" anchor="b"/>
          <a:lstStyle>
            <a:lvl1pPr algn="r">
              <a:defRPr sz="1200"/>
            </a:lvl1pPr>
          </a:lstStyle>
          <a:p>
            <a:fld id="{F24C261D-1966-411E-9C31-72BA4F47BB72}" type="slidenum">
              <a:rPr lang="fr-BE" smtClean="0"/>
              <a:t>‹#›</a:t>
            </a:fld>
            <a:endParaRPr lang="fr-BE"/>
          </a:p>
        </p:txBody>
      </p:sp>
    </p:spTree>
    <p:extLst>
      <p:ext uri="{BB962C8B-B14F-4D97-AF65-F5344CB8AC3E}">
        <p14:creationId xmlns:p14="http://schemas.microsoft.com/office/powerpoint/2010/main" val="1294559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24C261D-1966-411E-9C31-72BA4F47BB72}" type="slidenum">
              <a:rPr lang="fr-BE" smtClean="0"/>
              <a:t>2</a:t>
            </a:fld>
            <a:endParaRPr lang="fr-BE"/>
          </a:p>
        </p:txBody>
      </p:sp>
    </p:spTree>
    <p:extLst>
      <p:ext uri="{BB962C8B-B14F-4D97-AF65-F5344CB8AC3E}">
        <p14:creationId xmlns:p14="http://schemas.microsoft.com/office/powerpoint/2010/main" val="1971057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50">
                <a:solidFill>
                  <a:srgbClr val="404040"/>
                </a:solidFill>
                <a:effectLst/>
                <a:latin typeface="Calibri" panose="020F0502020204030204" pitchFamily="34" charset="0"/>
                <a:ea typeface="Arial Unicode MS"/>
                <a:cs typeface="Tahoma" panose="020B0604030504040204" pitchFamily="34" charset="0"/>
              </a:rPr>
              <a:t>The structure costs are calculated on the basis of actual expenditure. Once accepted, the structure costs are lump sums and do not need to be justified. </a:t>
            </a:r>
            <a:r>
              <a:rPr lang="en-US" sz="1800" kern="50" err="1">
                <a:solidFill>
                  <a:srgbClr val="404040"/>
                </a:solidFill>
                <a:effectLst/>
                <a:latin typeface="Calibri" panose="020F0502020204030204" pitchFamily="34" charset="0"/>
                <a:ea typeface="Arial Unicode MS"/>
                <a:cs typeface="Tahoma" panose="020B0604030504040204" pitchFamily="34" charset="0"/>
              </a:rPr>
              <a:t>Enabel</a:t>
            </a:r>
            <a:r>
              <a:rPr lang="en-US" sz="1800" kern="50">
                <a:solidFill>
                  <a:srgbClr val="404040"/>
                </a:solidFill>
                <a:effectLst/>
                <a:latin typeface="Calibri" panose="020F0502020204030204" pitchFamily="34" charset="0"/>
                <a:ea typeface="Arial Unicode MS"/>
                <a:cs typeface="Tahoma" panose="020B0604030504040204" pitchFamily="34" charset="0"/>
              </a:rPr>
              <a:t> may use an outside agency to estimate the actual structure costs of an organization.</a:t>
            </a:r>
            <a:endParaRPr lang="en-GB" sz="1800" kern="50">
              <a:effectLst/>
              <a:latin typeface="Arial" panose="020B0604020202020204" pitchFamily="34" charset="0"/>
              <a:ea typeface="Arial Unicode MS"/>
              <a:cs typeface="Tahoma" panose="020B0604030504040204" pitchFamily="34" charset="0"/>
            </a:endParaRPr>
          </a:p>
          <a:p>
            <a:endParaRPr lang="en-GB"/>
          </a:p>
        </p:txBody>
      </p:sp>
      <p:sp>
        <p:nvSpPr>
          <p:cNvPr id="4" name="Slide Number Placeholder 3"/>
          <p:cNvSpPr>
            <a:spLocks noGrp="1"/>
          </p:cNvSpPr>
          <p:nvPr>
            <p:ph type="sldNum" sz="quarter" idx="5"/>
          </p:nvPr>
        </p:nvSpPr>
        <p:spPr/>
        <p:txBody>
          <a:bodyPr/>
          <a:lstStyle/>
          <a:p>
            <a:fld id="{F24C261D-1966-411E-9C31-72BA4F47BB72}" type="slidenum">
              <a:rPr lang="fr-BE" smtClean="0"/>
              <a:t>23</a:t>
            </a:fld>
            <a:endParaRPr lang="fr-BE"/>
          </a:p>
        </p:txBody>
      </p:sp>
    </p:spTree>
    <p:extLst>
      <p:ext uri="{BB962C8B-B14F-4D97-AF65-F5344CB8AC3E}">
        <p14:creationId xmlns:p14="http://schemas.microsoft.com/office/powerpoint/2010/main" val="2433212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4C261D-1966-411E-9C31-72BA4F47BB72}" type="slidenum">
              <a:rPr lang="fr-BE" smtClean="0"/>
              <a:t>26</a:t>
            </a:fld>
            <a:endParaRPr lang="fr-BE"/>
          </a:p>
        </p:txBody>
      </p:sp>
    </p:spTree>
    <p:extLst>
      <p:ext uri="{BB962C8B-B14F-4D97-AF65-F5344CB8AC3E}">
        <p14:creationId xmlns:p14="http://schemas.microsoft.com/office/powerpoint/2010/main" val="3507797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Here could be good to address some of the main questions already asked</a:t>
            </a:r>
          </a:p>
        </p:txBody>
      </p:sp>
      <p:sp>
        <p:nvSpPr>
          <p:cNvPr id="4" name="Slide Number Placeholder 3"/>
          <p:cNvSpPr>
            <a:spLocks noGrp="1"/>
          </p:cNvSpPr>
          <p:nvPr>
            <p:ph type="sldNum" sz="quarter" idx="5"/>
          </p:nvPr>
        </p:nvSpPr>
        <p:spPr/>
        <p:txBody>
          <a:bodyPr/>
          <a:lstStyle/>
          <a:p>
            <a:fld id="{F24C261D-1966-411E-9C31-72BA4F47BB72}" type="slidenum">
              <a:rPr lang="fr-BE" smtClean="0"/>
              <a:t>30</a:t>
            </a:fld>
            <a:endParaRPr lang="fr-BE"/>
          </a:p>
        </p:txBody>
      </p:sp>
    </p:spTree>
    <p:extLst>
      <p:ext uri="{BB962C8B-B14F-4D97-AF65-F5344CB8AC3E}">
        <p14:creationId xmlns:p14="http://schemas.microsoft.com/office/powerpoint/2010/main" val="417075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24C261D-1966-411E-9C31-72BA4F47BB72}" type="slidenum">
              <a:rPr lang="fr-BE" smtClean="0"/>
              <a:t>3</a:t>
            </a:fld>
            <a:endParaRPr lang="fr-BE"/>
          </a:p>
        </p:txBody>
      </p:sp>
    </p:spTree>
    <p:extLst>
      <p:ext uri="{BB962C8B-B14F-4D97-AF65-F5344CB8AC3E}">
        <p14:creationId xmlns:p14="http://schemas.microsoft.com/office/powerpoint/2010/main" val="164171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Adopt indicators in proposal</a:t>
            </a:r>
          </a:p>
        </p:txBody>
      </p:sp>
      <p:sp>
        <p:nvSpPr>
          <p:cNvPr id="4" name="Slide Number Placeholder 3"/>
          <p:cNvSpPr>
            <a:spLocks noGrp="1"/>
          </p:cNvSpPr>
          <p:nvPr>
            <p:ph type="sldNum" sz="quarter" idx="5"/>
          </p:nvPr>
        </p:nvSpPr>
        <p:spPr/>
        <p:txBody>
          <a:bodyPr/>
          <a:lstStyle/>
          <a:p>
            <a:fld id="{F24C261D-1966-411E-9C31-72BA4F47BB72}" type="slidenum">
              <a:rPr lang="fr-BE" smtClean="0"/>
              <a:t>7</a:t>
            </a:fld>
            <a:endParaRPr lang="fr-BE"/>
          </a:p>
        </p:txBody>
      </p:sp>
    </p:spTree>
    <p:extLst>
      <p:ext uri="{BB962C8B-B14F-4D97-AF65-F5344CB8AC3E}">
        <p14:creationId xmlns:p14="http://schemas.microsoft.com/office/powerpoint/2010/main" val="3992719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i="1">
                <a:solidFill>
                  <a:srgbClr val="000000"/>
                </a:solidFill>
                <a:latin typeface="Arial" panose="020B0604020202020204" pitchFamily="34" charset="0"/>
              </a:rPr>
              <a:t> </a:t>
            </a:r>
            <a:r>
              <a:rPr lang="en-US" i="1" err="1">
                <a:solidFill>
                  <a:srgbClr val="000000"/>
                </a:solidFill>
                <a:latin typeface="Arial" panose="020B0604020202020204" pitchFamily="34" charset="0"/>
              </a:rPr>
              <a:t>i.e</a:t>
            </a:r>
            <a:r>
              <a:rPr lang="en-US" i="1">
                <a:solidFill>
                  <a:srgbClr val="000000"/>
                </a:solidFill>
                <a:latin typeface="Arial" panose="020B0604020202020204" pitchFamily="34" charset="0"/>
              </a:rPr>
              <a:t> if an applicant applies for the maximum budget available (1.700.000 EUR) they must </a:t>
            </a:r>
          </a:p>
          <a:p>
            <a:pPr algn="just"/>
            <a:r>
              <a:rPr lang="en-US" i="1">
                <a:solidFill>
                  <a:srgbClr val="000000"/>
                </a:solidFill>
                <a:latin typeface="Arial" panose="020B0604020202020204" pitchFamily="34" charset="0"/>
              </a:rPr>
              <a:t>achieve at a minimum 100% of the above targets but if they apply for 50% of the overall</a:t>
            </a:r>
          </a:p>
          <a:p>
            <a:pPr algn="just"/>
            <a:r>
              <a:rPr lang="en-US" i="1">
                <a:solidFill>
                  <a:srgbClr val="000000"/>
                </a:solidFill>
                <a:latin typeface="Arial" panose="020B0604020202020204" pitchFamily="34" charset="0"/>
              </a:rPr>
              <a:t>budget, </a:t>
            </a:r>
            <a:r>
              <a:rPr lang="en-US" i="1" err="1">
                <a:solidFill>
                  <a:srgbClr val="000000"/>
                </a:solidFill>
                <a:latin typeface="Arial" panose="020B0604020202020204" pitchFamily="34" charset="0"/>
              </a:rPr>
              <a:t>Enabel</a:t>
            </a:r>
            <a:r>
              <a:rPr lang="en-US" i="1">
                <a:solidFill>
                  <a:srgbClr val="000000"/>
                </a:solidFill>
                <a:latin typeface="Arial" panose="020B0604020202020204" pitchFamily="34" charset="0"/>
              </a:rPr>
              <a:t> expects to see at least 50% of that overall target. </a:t>
            </a:r>
          </a:p>
          <a:p>
            <a:endParaRPr lang="en-GB"/>
          </a:p>
        </p:txBody>
      </p:sp>
      <p:sp>
        <p:nvSpPr>
          <p:cNvPr id="4" name="Slide Number Placeholder 3"/>
          <p:cNvSpPr>
            <a:spLocks noGrp="1"/>
          </p:cNvSpPr>
          <p:nvPr>
            <p:ph type="sldNum" sz="quarter" idx="5"/>
          </p:nvPr>
        </p:nvSpPr>
        <p:spPr/>
        <p:txBody>
          <a:bodyPr/>
          <a:lstStyle/>
          <a:p>
            <a:fld id="{F24C261D-1966-411E-9C31-72BA4F47BB72}" type="slidenum">
              <a:rPr lang="fr-BE" smtClean="0"/>
              <a:t>8</a:t>
            </a:fld>
            <a:endParaRPr lang="fr-BE"/>
          </a:p>
        </p:txBody>
      </p:sp>
    </p:spTree>
    <p:extLst>
      <p:ext uri="{BB962C8B-B14F-4D97-AF65-F5344CB8AC3E}">
        <p14:creationId xmlns:p14="http://schemas.microsoft.com/office/powerpoint/2010/main" val="1262593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1"/>
                </a:solidFill>
                <a:latin typeface="Georgia" panose="02040502050405020303" pitchFamily="18" charset="0"/>
                <a:cs typeface="Arial" panose="020B0604020202020204" pitchFamily="34" charset="0"/>
              </a:rPr>
              <a:t>If the financial allocation indicated for a specific lot cannot be used due to an insufficient number of proposals received or due to their poor quality, the contracting authority reserves the right to reallocate any unused fund to another lot.</a:t>
            </a:r>
          </a:p>
          <a:p>
            <a:endParaRPr lang="en-GB"/>
          </a:p>
        </p:txBody>
      </p:sp>
      <p:sp>
        <p:nvSpPr>
          <p:cNvPr id="4" name="Slide Number Placeholder 3"/>
          <p:cNvSpPr>
            <a:spLocks noGrp="1"/>
          </p:cNvSpPr>
          <p:nvPr>
            <p:ph type="sldNum" sz="quarter" idx="5"/>
          </p:nvPr>
        </p:nvSpPr>
        <p:spPr/>
        <p:txBody>
          <a:bodyPr/>
          <a:lstStyle/>
          <a:p>
            <a:fld id="{F24C261D-1966-411E-9C31-72BA4F47BB72}" type="slidenum">
              <a:rPr lang="fr-BE" smtClean="0"/>
              <a:t>9</a:t>
            </a:fld>
            <a:endParaRPr lang="fr-BE"/>
          </a:p>
        </p:txBody>
      </p:sp>
    </p:spTree>
    <p:extLst>
      <p:ext uri="{BB962C8B-B14F-4D97-AF65-F5344CB8AC3E}">
        <p14:creationId xmlns:p14="http://schemas.microsoft.com/office/powerpoint/2010/main" val="2101472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4800" kern="50" baseline="30000">
              <a:solidFill>
                <a:srgbClr val="404040"/>
              </a:solidFill>
              <a:effectLst/>
              <a:latin typeface="Georgia" panose="02040502050405020303" pitchFamily="18" charset="0"/>
              <a:ea typeface="Arial Unicode MS"/>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F24C261D-1966-411E-9C31-72BA4F47BB72}" type="slidenum">
              <a:rPr lang="fr-BE" smtClean="0"/>
              <a:t>12</a:t>
            </a:fld>
            <a:endParaRPr lang="fr-BE"/>
          </a:p>
        </p:txBody>
      </p:sp>
    </p:spTree>
    <p:extLst>
      <p:ext uri="{BB962C8B-B14F-4D97-AF65-F5344CB8AC3E}">
        <p14:creationId xmlns:p14="http://schemas.microsoft.com/office/powerpoint/2010/main" val="1688807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Advanced training</a:t>
            </a:r>
          </a:p>
          <a:p>
            <a:pPr marL="628650" indent="-228600" algn="l"/>
            <a:r>
              <a:rPr lang="en-US" sz="1200"/>
              <a:t>• Life skills/21st century skills</a:t>
            </a:r>
          </a:p>
          <a:p>
            <a:pPr marL="628650" indent="-228600" algn="l"/>
            <a:r>
              <a:rPr lang="en-US" sz="1200"/>
              <a:t> • Advanced business management </a:t>
            </a:r>
          </a:p>
          <a:p>
            <a:pPr marL="628650" indent="-228600" algn="l"/>
            <a:r>
              <a:rPr lang="en-US" sz="1200"/>
              <a:t> • Green and Circular support services and technical skills</a:t>
            </a:r>
          </a:p>
          <a:p>
            <a:pPr marL="628650" indent="-228600" algn="l"/>
            <a:r>
              <a:rPr lang="en-US" sz="1200"/>
              <a:t> • Decent work principles according to the ILO’s 4 pillars</a:t>
            </a:r>
          </a:p>
          <a:p>
            <a:pPr marL="628650" indent="-228600" algn="l"/>
            <a:r>
              <a:rPr lang="en-US" sz="1200"/>
              <a:t> • Risk management</a:t>
            </a:r>
          </a:p>
          <a:p>
            <a:endParaRPr lang="en-GB"/>
          </a:p>
        </p:txBody>
      </p:sp>
      <p:sp>
        <p:nvSpPr>
          <p:cNvPr id="4" name="Slide Number Placeholder 3"/>
          <p:cNvSpPr>
            <a:spLocks noGrp="1"/>
          </p:cNvSpPr>
          <p:nvPr>
            <p:ph type="sldNum" sz="quarter" idx="5"/>
          </p:nvPr>
        </p:nvSpPr>
        <p:spPr/>
        <p:txBody>
          <a:bodyPr/>
          <a:lstStyle/>
          <a:p>
            <a:fld id="{F24C261D-1966-411E-9C31-72BA4F47BB72}" type="slidenum">
              <a:rPr lang="fr-BE" smtClean="0"/>
              <a:t>18</a:t>
            </a:fld>
            <a:endParaRPr lang="fr-BE"/>
          </a:p>
        </p:txBody>
      </p:sp>
    </p:spTree>
    <p:extLst>
      <p:ext uri="{BB962C8B-B14F-4D97-AF65-F5344CB8AC3E}">
        <p14:creationId xmlns:p14="http://schemas.microsoft.com/office/powerpoint/2010/main" val="4086378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err="1"/>
              <a:t>Enabel</a:t>
            </a:r>
            <a:r>
              <a:rPr lang="en-GB"/>
              <a:t> added minimum criteria for eligibility and selection, </a:t>
            </a:r>
            <a:r>
              <a:rPr lang="en-GB" err="1"/>
              <a:t>contractualisation</a:t>
            </a:r>
            <a:endParaRPr lang="en-GB"/>
          </a:p>
        </p:txBody>
      </p:sp>
      <p:sp>
        <p:nvSpPr>
          <p:cNvPr id="4" name="Slide Number Placeholder 3"/>
          <p:cNvSpPr>
            <a:spLocks noGrp="1"/>
          </p:cNvSpPr>
          <p:nvPr>
            <p:ph type="sldNum" sz="quarter" idx="5"/>
          </p:nvPr>
        </p:nvSpPr>
        <p:spPr/>
        <p:txBody>
          <a:bodyPr/>
          <a:lstStyle/>
          <a:p>
            <a:fld id="{F24C261D-1966-411E-9C31-72BA4F47BB72}" type="slidenum">
              <a:rPr lang="fr-BE" smtClean="0"/>
              <a:t>20</a:t>
            </a:fld>
            <a:endParaRPr lang="fr-BE"/>
          </a:p>
        </p:txBody>
      </p:sp>
    </p:spTree>
    <p:extLst>
      <p:ext uri="{BB962C8B-B14F-4D97-AF65-F5344CB8AC3E}">
        <p14:creationId xmlns:p14="http://schemas.microsoft.com/office/powerpoint/2010/main" val="2061697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50">
                <a:solidFill>
                  <a:srgbClr val="404040"/>
                </a:solidFill>
                <a:effectLst/>
                <a:latin typeface="Calibri" panose="020F0502020204030204" pitchFamily="34" charset="0"/>
                <a:ea typeface="Arial Unicode MS"/>
                <a:cs typeface="Tahoma" panose="020B0604030504040204" pitchFamily="34" charset="0"/>
              </a:rPr>
              <a:t>The structure costs are calculated on the basis of actual expenditure. Once accepted, the structure costs are lump sums and do not need to be justified. </a:t>
            </a:r>
            <a:r>
              <a:rPr lang="en-US" sz="1800" kern="50" err="1">
                <a:solidFill>
                  <a:srgbClr val="404040"/>
                </a:solidFill>
                <a:effectLst/>
                <a:latin typeface="Calibri" panose="020F0502020204030204" pitchFamily="34" charset="0"/>
                <a:ea typeface="Arial Unicode MS"/>
                <a:cs typeface="Tahoma" panose="020B0604030504040204" pitchFamily="34" charset="0"/>
              </a:rPr>
              <a:t>Enabel</a:t>
            </a:r>
            <a:r>
              <a:rPr lang="en-US" sz="1800" kern="50">
                <a:solidFill>
                  <a:srgbClr val="404040"/>
                </a:solidFill>
                <a:effectLst/>
                <a:latin typeface="Calibri" panose="020F0502020204030204" pitchFamily="34" charset="0"/>
                <a:ea typeface="Arial Unicode MS"/>
                <a:cs typeface="Tahoma" panose="020B0604030504040204" pitchFamily="34" charset="0"/>
              </a:rPr>
              <a:t> may use an outside agency to estimate the actual structure costs of an organization.</a:t>
            </a:r>
            <a:endParaRPr lang="en-GB" sz="1800" kern="50">
              <a:effectLst/>
              <a:latin typeface="Arial" panose="020B0604020202020204" pitchFamily="34" charset="0"/>
              <a:ea typeface="Arial Unicode MS"/>
              <a:cs typeface="Tahoma" panose="020B0604030504040204" pitchFamily="34" charset="0"/>
            </a:endParaRPr>
          </a:p>
          <a:p>
            <a:endParaRPr lang="en-GB"/>
          </a:p>
        </p:txBody>
      </p:sp>
      <p:sp>
        <p:nvSpPr>
          <p:cNvPr id="4" name="Slide Number Placeholder 3"/>
          <p:cNvSpPr>
            <a:spLocks noGrp="1"/>
          </p:cNvSpPr>
          <p:nvPr>
            <p:ph type="sldNum" sz="quarter" idx="5"/>
          </p:nvPr>
        </p:nvSpPr>
        <p:spPr/>
        <p:txBody>
          <a:bodyPr/>
          <a:lstStyle/>
          <a:p>
            <a:fld id="{F24C261D-1966-411E-9C31-72BA4F47BB72}" type="slidenum">
              <a:rPr lang="fr-BE" smtClean="0"/>
              <a:t>22</a:t>
            </a:fld>
            <a:endParaRPr lang="fr-BE"/>
          </a:p>
        </p:txBody>
      </p:sp>
    </p:spTree>
    <p:extLst>
      <p:ext uri="{BB962C8B-B14F-4D97-AF65-F5344CB8AC3E}">
        <p14:creationId xmlns:p14="http://schemas.microsoft.com/office/powerpoint/2010/main" val="20065780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couvertur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295565" y="1887794"/>
            <a:ext cx="6616513" cy="1651666"/>
          </a:xfrm>
        </p:spPr>
        <p:txBody>
          <a:bodyPr anchor="b">
            <a:normAutofit/>
          </a:bodyPr>
          <a:lstStyle>
            <a:lvl1pPr marL="92075" indent="0" algn="l">
              <a:defRPr sz="4400">
                <a:solidFill>
                  <a:srgbClr val="D81A1A"/>
                </a:solidFill>
              </a:defRPr>
            </a:lvl1pPr>
          </a:lstStyle>
          <a:p>
            <a:r>
              <a:rPr lang="fr-FR"/>
              <a:t>Click to edit the title</a:t>
            </a:r>
            <a:endParaRPr lang="fr-BE"/>
          </a:p>
        </p:txBody>
      </p:sp>
      <p:sp>
        <p:nvSpPr>
          <p:cNvPr id="3" name="Sous-titre 2"/>
          <p:cNvSpPr>
            <a:spLocks noGrp="1"/>
          </p:cNvSpPr>
          <p:nvPr>
            <p:ph type="subTitle" idx="1" hasCustomPrompt="1"/>
          </p:nvPr>
        </p:nvSpPr>
        <p:spPr>
          <a:xfrm>
            <a:off x="295565" y="3670864"/>
            <a:ext cx="6616513" cy="1166607"/>
          </a:xfrm>
        </p:spPr>
        <p:txBody>
          <a:bodyPr>
            <a:normAutofit/>
          </a:bodyPr>
          <a:lstStyle>
            <a:lvl1pPr marL="92075" indent="0" algn="l">
              <a:buNone/>
              <a:defRPr sz="2400">
                <a:solidFill>
                  <a:srgbClr val="58575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Click to edit the subtitle</a:t>
            </a:r>
            <a:endParaRPr lang="fr-BE"/>
          </a:p>
        </p:txBody>
      </p:sp>
    </p:spTree>
    <p:extLst>
      <p:ext uri="{BB962C8B-B14F-4D97-AF65-F5344CB8AC3E}">
        <p14:creationId xmlns:p14="http://schemas.microsoft.com/office/powerpoint/2010/main" val="1583804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pu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799302" y="345461"/>
            <a:ext cx="8637789" cy="1325563"/>
          </a:xfrm>
        </p:spPr>
        <p:txBody>
          <a:bodyPr/>
          <a:lstStyle/>
          <a:p>
            <a:r>
              <a:rPr lang="fr-FR"/>
              <a:t>Change title style</a:t>
            </a:r>
            <a:endParaRPr lang="fr-BE"/>
          </a:p>
        </p:txBody>
      </p:sp>
      <p:sp>
        <p:nvSpPr>
          <p:cNvPr id="3" name="Espace réservé du contenu 2"/>
          <p:cNvSpPr>
            <a:spLocks noGrp="1"/>
          </p:cNvSpPr>
          <p:nvPr>
            <p:ph idx="1" hasCustomPrompt="1"/>
          </p:nvPr>
        </p:nvSpPr>
        <p:spPr>
          <a:xfrm>
            <a:off x="1799302" y="1825625"/>
            <a:ext cx="8637789" cy="4351338"/>
          </a:xfrm>
        </p:spPr>
        <p:txBody>
          <a:bodyPr/>
          <a:lstStyle>
            <a:lvl1pPr marL="268288" indent="-268288">
              <a:tabLst/>
              <a:defRPr/>
            </a:lvl1pPr>
            <a:lvl2pPr marL="628650" indent="-171450">
              <a:tabLst>
                <a:tab pos="360363" algn="l"/>
              </a:tabLst>
              <a:defRPr/>
            </a:lvl2pPr>
            <a:lvl3pPr marL="1081088" indent="-166688">
              <a:tabLst>
                <a:tab pos="360363" algn="l"/>
              </a:tabLst>
              <a:defRPr/>
            </a:lvl3pPr>
            <a:lvl4pPr marL="1524000" indent="-152400">
              <a:tabLst>
                <a:tab pos="360363" algn="l"/>
              </a:tabLst>
              <a:defRPr/>
            </a:lvl4pPr>
            <a:lvl5pPr marL="1976438" indent="-147638">
              <a:tabLst>
                <a:tab pos="360363" algn="l"/>
              </a:tabLst>
              <a:defRPr/>
            </a:lvl5pPr>
          </a:lstStyle>
          <a:p>
            <a:pPr lvl="0"/>
            <a:r>
              <a:rPr lang="fr-FR"/>
              <a:t>Change master text style</a:t>
            </a:r>
          </a:p>
          <a:p>
            <a:pPr lvl="1"/>
            <a:r>
              <a:rPr lang="fr-FR"/>
              <a:t>Second level</a:t>
            </a:r>
          </a:p>
          <a:p>
            <a:pPr lvl="2"/>
            <a:r>
              <a:rPr lang="fr-FR"/>
              <a:t>Third level</a:t>
            </a:r>
            <a:endParaRPr lang="fr-BE"/>
          </a:p>
        </p:txBody>
      </p:sp>
    </p:spTree>
    <p:extLst>
      <p:ext uri="{BB962C8B-B14F-4D97-AF65-F5344CB8AC3E}">
        <p14:creationId xmlns:p14="http://schemas.microsoft.com/office/powerpoint/2010/main" val="2155463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ux contenu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sz="half" idx="1" hasCustomPrompt="1"/>
          </p:nvPr>
        </p:nvSpPr>
        <p:spPr>
          <a:xfrm>
            <a:off x="1799302" y="1825625"/>
            <a:ext cx="4220498" cy="4351338"/>
          </a:xfrm>
        </p:spPr>
        <p:txBody>
          <a:bodyPr/>
          <a:lstStyle>
            <a:lvl1pPr marL="268288" marR="0" indent="-268288" algn="l" defTabSz="914400" rtl="0" eaLnBrk="1" fontAlgn="auto" latinLnBrk="0" hangingPunct="1">
              <a:lnSpc>
                <a:spcPct val="90000"/>
              </a:lnSpc>
              <a:spcBef>
                <a:spcPts val="1000"/>
              </a:spcBef>
              <a:spcAft>
                <a:spcPts val="0"/>
              </a:spcAft>
              <a:buClr>
                <a:srgbClr val="D81A1C"/>
              </a:buClr>
              <a:buSzTx/>
              <a:buFont typeface="Arial" panose="020B0604020202020204" pitchFamily="34" charset="0"/>
              <a:buChar char="•"/>
              <a:tabLst/>
              <a:defRPr/>
            </a:lvl1pPr>
            <a:lvl2pPr marL="628650" indent="-171450">
              <a:defRPr/>
            </a:lvl2pPr>
            <a:lvl3pPr marL="1081088" indent="-166688">
              <a:defRPr/>
            </a:lvl3pPr>
            <a:lvl4pPr marL="1431925" indent="-60325">
              <a:defRPr/>
            </a:lvl4pPr>
            <a:lvl5pPr marL="1976438" indent="-147638">
              <a:defRPr/>
            </a:lvl5pPr>
          </a:lstStyle>
          <a:p>
            <a:pPr marL="268288" marR="0" lvl="0" indent="-268288" algn="l" defTabSz="914400" rtl="0" eaLnBrk="1" fontAlgn="auto" latinLnBrk="0" hangingPunct="1">
              <a:lnSpc>
                <a:spcPct val="90000"/>
              </a:lnSpc>
              <a:spcBef>
                <a:spcPts val="1000"/>
              </a:spcBef>
              <a:spcAft>
                <a:spcPts val="0"/>
              </a:spcAft>
              <a:buClr>
                <a:srgbClr val="D81A1C"/>
              </a:buClr>
              <a:buSzTx/>
              <a:buFont typeface="Arial" panose="020B0604020202020204" pitchFamily="34" charset="0"/>
              <a:buChar char="•"/>
              <a:tabLst/>
              <a:defRPr/>
            </a:pPr>
            <a:r>
              <a:rPr lang="fr-FR"/>
              <a:t>Change master text style</a:t>
            </a:r>
          </a:p>
          <a:p>
            <a:pPr lvl="1"/>
            <a:r>
              <a:rPr lang="fr-FR"/>
              <a:t>Second level</a:t>
            </a:r>
          </a:p>
          <a:p>
            <a:pPr lvl="2"/>
            <a:r>
              <a:rPr lang="fr-FR"/>
              <a:t>Third level</a:t>
            </a:r>
            <a:endParaRPr lang="fr-BE"/>
          </a:p>
        </p:txBody>
      </p:sp>
      <p:sp>
        <p:nvSpPr>
          <p:cNvPr id="4" name="Espace réservé du contenu 3"/>
          <p:cNvSpPr>
            <a:spLocks noGrp="1"/>
          </p:cNvSpPr>
          <p:nvPr>
            <p:ph sz="half" idx="2" hasCustomPrompt="1"/>
          </p:nvPr>
        </p:nvSpPr>
        <p:spPr>
          <a:xfrm>
            <a:off x="6172200" y="1825625"/>
            <a:ext cx="4264891" cy="4351338"/>
          </a:xfrm>
        </p:spPr>
        <p:txBody>
          <a:bodyPr/>
          <a:lstStyle>
            <a:lvl1pPr marL="268288" marR="0" indent="-268288" algn="l" defTabSz="914400" rtl="0" eaLnBrk="1" fontAlgn="auto" latinLnBrk="0" hangingPunct="1">
              <a:lnSpc>
                <a:spcPct val="90000"/>
              </a:lnSpc>
              <a:spcBef>
                <a:spcPts val="1000"/>
              </a:spcBef>
              <a:spcAft>
                <a:spcPts val="0"/>
              </a:spcAft>
              <a:buClr>
                <a:srgbClr val="D81A1C"/>
              </a:buClr>
              <a:buSzTx/>
              <a:buFont typeface="Arial" panose="020B0604020202020204" pitchFamily="34" charset="0"/>
              <a:buChar char="•"/>
              <a:tabLst/>
              <a:defRPr/>
            </a:lvl1pPr>
            <a:lvl2pPr marL="628650" indent="-171450">
              <a:defRPr/>
            </a:lvl2pPr>
            <a:lvl3pPr marL="1081088" indent="-166688">
              <a:defRPr/>
            </a:lvl3pPr>
            <a:lvl4pPr marL="1524000" indent="-152400">
              <a:defRPr/>
            </a:lvl4pPr>
            <a:lvl5pPr marL="1976438" indent="-147638">
              <a:defRPr/>
            </a:lvl5pPr>
          </a:lstStyle>
          <a:p>
            <a:pPr marL="268288" marR="0" lvl="0" indent="-268288" algn="l" defTabSz="914400" rtl="0" eaLnBrk="1" fontAlgn="auto" latinLnBrk="0" hangingPunct="1">
              <a:lnSpc>
                <a:spcPct val="90000"/>
              </a:lnSpc>
              <a:spcBef>
                <a:spcPts val="1000"/>
              </a:spcBef>
              <a:spcAft>
                <a:spcPts val="0"/>
              </a:spcAft>
              <a:buClr>
                <a:srgbClr val="D81A1C"/>
              </a:buClr>
              <a:buSzTx/>
              <a:buFont typeface="Arial" panose="020B0604020202020204" pitchFamily="34" charset="0"/>
              <a:buChar char="•"/>
              <a:tabLst/>
              <a:defRPr/>
            </a:pPr>
            <a:r>
              <a:rPr lang="fr-FR"/>
              <a:t>Change master text style</a:t>
            </a:r>
          </a:p>
          <a:p>
            <a:pPr lvl="1"/>
            <a:r>
              <a:rPr lang="fr-FR"/>
              <a:t>Second level</a:t>
            </a:r>
          </a:p>
          <a:p>
            <a:pPr lvl="2"/>
            <a:r>
              <a:rPr lang="fr-FR"/>
              <a:t>Third level</a:t>
            </a:r>
            <a:endParaRPr lang="fr-BE"/>
          </a:p>
        </p:txBody>
      </p:sp>
      <p:sp>
        <p:nvSpPr>
          <p:cNvPr id="5" name="Titre 1">
            <a:extLst>
              <a:ext uri="{FF2B5EF4-FFF2-40B4-BE49-F238E27FC236}">
                <a16:creationId xmlns:a16="http://schemas.microsoft.com/office/drawing/2014/main" id="{35C545CE-72B3-4E12-8B98-DFF48004107A}"/>
              </a:ext>
            </a:extLst>
          </p:cNvPr>
          <p:cNvSpPr>
            <a:spLocks noGrp="1"/>
          </p:cNvSpPr>
          <p:nvPr>
            <p:ph type="title" hasCustomPrompt="1"/>
          </p:nvPr>
        </p:nvSpPr>
        <p:spPr>
          <a:xfrm>
            <a:off x="1799302" y="345461"/>
            <a:ext cx="8637789" cy="1325563"/>
          </a:xfrm>
        </p:spPr>
        <p:txBody>
          <a:bodyPr/>
          <a:lstStyle/>
          <a:p>
            <a:r>
              <a:rPr lang="fr-FR"/>
              <a:t>Change title style</a:t>
            </a:r>
            <a:endParaRPr lang="fr-BE"/>
          </a:p>
        </p:txBody>
      </p:sp>
    </p:spTree>
    <p:extLst>
      <p:ext uri="{BB962C8B-B14F-4D97-AF65-F5344CB8AC3E}">
        <p14:creationId xmlns:p14="http://schemas.microsoft.com/office/powerpoint/2010/main" val="315621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seu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75CF8457-64FC-4063-9862-B0916BDE079C}"/>
              </a:ext>
            </a:extLst>
          </p:cNvPr>
          <p:cNvSpPr>
            <a:spLocks noGrp="1"/>
          </p:cNvSpPr>
          <p:nvPr>
            <p:ph type="title" hasCustomPrompt="1"/>
          </p:nvPr>
        </p:nvSpPr>
        <p:spPr>
          <a:xfrm>
            <a:off x="1799302" y="345461"/>
            <a:ext cx="8637789" cy="1325563"/>
          </a:xfrm>
        </p:spPr>
        <p:txBody>
          <a:bodyPr/>
          <a:lstStyle/>
          <a:p>
            <a:r>
              <a:rPr lang="fr-FR"/>
              <a:t>Change title style</a:t>
            </a:r>
            <a:endParaRPr lang="fr-BE"/>
          </a:p>
        </p:txBody>
      </p:sp>
    </p:spTree>
    <p:extLst>
      <p:ext uri="{BB962C8B-B14F-4D97-AF65-F5344CB8AC3E}">
        <p14:creationId xmlns:p14="http://schemas.microsoft.com/office/powerpoint/2010/main" val="3559914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slide v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81820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avec tex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1764144" y="2057400"/>
            <a:ext cx="4331853" cy="38115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Click on the icon to insert an image</a:t>
            </a:r>
            <a:endParaRPr lang="fr-BE"/>
          </a:p>
        </p:txBody>
      </p:sp>
      <p:sp>
        <p:nvSpPr>
          <p:cNvPr id="4" name="Espace réservé du texte 3"/>
          <p:cNvSpPr>
            <a:spLocks noGrp="1"/>
          </p:cNvSpPr>
          <p:nvPr>
            <p:ph type="body" sz="half" idx="2" hasCustomPrompt="1"/>
          </p:nvPr>
        </p:nvSpPr>
        <p:spPr>
          <a:xfrm>
            <a:off x="6095998" y="2057400"/>
            <a:ext cx="4331857"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Change master text style</a:t>
            </a:r>
          </a:p>
        </p:txBody>
      </p:sp>
      <p:sp>
        <p:nvSpPr>
          <p:cNvPr id="5" name="Titre 1">
            <a:extLst>
              <a:ext uri="{FF2B5EF4-FFF2-40B4-BE49-F238E27FC236}">
                <a16:creationId xmlns:a16="http://schemas.microsoft.com/office/drawing/2014/main" id="{7D5FE63B-9C10-455C-A818-4D3606BBCED1}"/>
              </a:ext>
            </a:extLst>
          </p:cNvPr>
          <p:cNvSpPr>
            <a:spLocks noGrp="1"/>
          </p:cNvSpPr>
          <p:nvPr>
            <p:ph type="title" hasCustomPrompt="1"/>
          </p:nvPr>
        </p:nvSpPr>
        <p:spPr>
          <a:xfrm>
            <a:off x="1799302" y="345461"/>
            <a:ext cx="8637789" cy="1325563"/>
          </a:xfrm>
        </p:spPr>
        <p:txBody>
          <a:bodyPr/>
          <a:lstStyle/>
          <a:p>
            <a:r>
              <a:rPr lang="fr-FR"/>
              <a:t>Change title style</a:t>
            </a:r>
            <a:endParaRPr lang="fr-BE"/>
          </a:p>
        </p:txBody>
      </p:sp>
    </p:spTree>
    <p:extLst>
      <p:ext uri="{BB962C8B-B14F-4D97-AF65-F5344CB8AC3E}">
        <p14:creationId xmlns:p14="http://schemas.microsoft.com/office/powerpoint/2010/main" val="229192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Change title style</a:t>
            </a:r>
            <a:endParaRPr lang="fr-BE"/>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Change master text style</a:t>
            </a:r>
          </a:p>
          <a:p>
            <a:pPr lvl="1"/>
            <a:r>
              <a:rPr lang="fr-FR"/>
              <a:t>Second level</a:t>
            </a:r>
          </a:p>
          <a:p>
            <a:pPr lvl="2"/>
            <a:r>
              <a:rPr lang="fr-FR"/>
              <a:t>Third level</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fld id="{C5389CC9-17CE-4DF9-8474-521CFDDE49E8}" type="datetimeFigureOut">
              <a:rPr lang="fr-BE" smtClean="0"/>
              <a:pPr/>
              <a:t>18-07-24</a:t>
            </a:fld>
            <a:endParaRPr lang="fr-BE"/>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n-lt"/>
              </a:defRPr>
            </a:lvl1pPr>
          </a:lstStyle>
          <a:p>
            <a:endParaRPr lang="fr-BE"/>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B8C414BF-7573-4B63-9595-FD7681D99699}" type="slidenum">
              <a:rPr lang="fr-BE" smtClean="0"/>
              <a:pPr/>
              <a:t>‹#›</a:t>
            </a:fld>
            <a:endParaRPr lang="fr-BE"/>
          </a:p>
        </p:txBody>
      </p:sp>
    </p:spTree>
    <p:extLst>
      <p:ext uri="{BB962C8B-B14F-4D97-AF65-F5344CB8AC3E}">
        <p14:creationId xmlns:p14="http://schemas.microsoft.com/office/powerpoint/2010/main" val="2875143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7" r:id="rId6"/>
  </p:sldLayoutIdLst>
  <p:txStyles>
    <p:titleStyle>
      <a:lvl1pPr algn="l" defTabSz="914400" rtl="0" eaLnBrk="1" latinLnBrk="0" hangingPunct="1">
        <a:lnSpc>
          <a:spcPct val="90000"/>
        </a:lnSpc>
        <a:spcBef>
          <a:spcPct val="0"/>
        </a:spcBef>
        <a:buNone/>
        <a:defRPr sz="4400" kern="1200">
          <a:solidFill>
            <a:srgbClr val="D81A1A"/>
          </a:solidFill>
          <a:latin typeface="+mn-lt"/>
          <a:ea typeface="+mj-ea"/>
          <a:cs typeface="+mj-cs"/>
        </a:defRPr>
      </a:lvl1pPr>
    </p:titleStyle>
    <p:bodyStyle>
      <a:lvl1pPr marL="514350" indent="-514350" algn="l" defTabSz="914400" rtl="0" eaLnBrk="1" latinLnBrk="0" hangingPunct="1">
        <a:lnSpc>
          <a:spcPct val="90000"/>
        </a:lnSpc>
        <a:spcBef>
          <a:spcPts val="1000"/>
        </a:spcBef>
        <a:buClr>
          <a:srgbClr val="D81A1C"/>
        </a:buClr>
        <a:buFont typeface="Arial" panose="020B0604020202020204" pitchFamily="34" charset="0"/>
        <a:buChar char="•"/>
        <a:defRPr sz="2800" kern="1200">
          <a:solidFill>
            <a:srgbClr val="58575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85756"/>
          </a:solidFill>
          <a:latin typeface="+mn-lt"/>
          <a:ea typeface="+mn-ea"/>
          <a:cs typeface="+mn-cs"/>
        </a:defRPr>
      </a:lvl2pPr>
      <a:lvl3pPr marL="1143000" indent="-228600" algn="l" defTabSz="914400" rtl="0" eaLnBrk="1" latinLnBrk="0" hangingPunct="1">
        <a:lnSpc>
          <a:spcPct val="90000"/>
        </a:lnSpc>
        <a:spcBef>
          <a:spcPts val="500"/>
        </a:spcBef>
        <a:buClr>
          <a:schemeClr val="bg2">
            <a:lumMod val="50000"/>
          </a:schemeClr>
        </a:buClr>
        <a:buFont typeface="Arial" panose="020B0604020202020204" pitchFamily="34" charset="0"/>
        <a:buChar char="•"/>
        <a:defRPr sz="2000" kern="1200">
          <a:solidFill>
            <a:srgbClr val="585756"/>
          </a:solidFill>
          <a:latin typeface="+mn-lt"/>
          <a:ea typeface="+mn-ea"/>
          <a:cs typeface="+mn-cs"/>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800" kern="1200">
          <a:solidFill>
            <a:srgbClr val="58575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microsoft.com/office/2018/10/relationships/comments" Target="../comments/modernComment_1BC_C5850C9E.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3FC325-EB6C-45AD-9375-B3D816610E23}"/>
              </a:ext>
            </a:extLst>
          </p:cNvPr>
          <p:cNvSpPr>
            <a:spLocks noGrp="1"/>
          </p:cNvSpPr>
          <p:nvPr>
            <p:ph type="ctrTitle"/>
          </p:nvPr>
        </p:nvSpPr>
        <p:spPr>
          <a:xfrm>
            <a:off x="295565" y="1840230"/>
            <a:ext cx="6616513" cy="1040130"/>
          </a:xfrm>
        </p:spPr>
        <p:txBody>
          <a:bodyPr>
            <a:normAutofit fontScale="90000"/>
          </a:bodyPr>
          <a:lstStyle/>
          <a:p>
            <a:pPr algn="l"/>
            <a:r>
              <a:rPr lang="en-US" sz="3600">
                <a:latin typeface="Georgia" panose="02040502050405020303" pitchFamily="18" charset="0"/>
              </a:rPr>
              <a:t>Empowered Youth in a Green Palestine </a:t>
            </a:r>
            <a:endParaRPr lang="fr-BE" sz="3600">
              <a:latin typeface="Georgia" panose="02040502050405020303" pitchFamily="18" charset="0"/>
            </a:endParaRPr>
          </a:p>
        </p:txBody>
      </p:sp>
      <p:sp>
        <p:nvSpPr>
          <p:cNvPr id="3" name="Subtitle 2">
            <a:extLst>
              <a:ext uri="{FF2B5EF4-FFF2-40B4-BE49-F238E27FC236}">
                <a16:creationId xmlns:a16="http://schemas.microsoft.com/office/drawing/2014/main" id="{0C600042-55FD-6BFF-AF13-09184D9091ED}"/>
              </a:ext>
            </a:extLst>
          </p:cNvPr>
          <p:cNvSpPr>
            <a:spLocks noGrp="1"/>
          </p:cNvSpPr>
          <p:nvPr>
            <p:ph type="subTitle" idx="1"/>
          </p:nvPr>
        </p:nvSpPr>
        <p:spPr>
          <a:xfrm>
            <a:off x="295565" y="3670864"/>
            <a:ext cx="6616513" cy="1380867"/>
          </a:xfrm>
        </p:spPr>
        <p:txBody>
          <a:bodyPr>
            <a:noAutofit/>
          </a:bodyPr>
          <a:lstStyle/>
          <a:p>
            <a:pPr algn="l"/>
            <a:r>
              <a:rPr lang="en-GB" sz="2000" b="1">
                <a:latin typeface="Georgia" panose="02040502050405020303" pitchFamily="18" charset="0"/>
              </a:rPr>
              <a:t>Call for proposal for </a:t>
            </a:r>
            <a:r>
              <a:rPr lang="en-US" sz="2000" b="1">
                <a:latin typeface="Georgia" panose="02040502050405020303" pitchFamily="18" charset="0"/>
              </a:rPr>
              <a:t>Boosting Resilience and Green Growth in Small-Scale Agri-Food Businesses </a:t>
            </a:r>
          </a:p>
          <a:p>
            <a:pPr algn="l"/>
            <a:r>
              <a:rPr lang="en-GB" sz="2000">
                <a:latin typeface="Georgia" panose="02040502050405020303" pitchFamily="18" charset="0"/>
              </a:rPr>
              <a:t>Online information session </a:t>
            </a:r>
          </a:p>
          <a:p>
            <a:r>
              <a:rPr lang="en-GB" sz="2000">
                <a:latin typeface="Georgia" panose="02040502050405020303" pitchFamily="18" charset="0"/>
              </a:rPr>
              <a:t>11.07.2024</a:t>
            </a:r>
          </a:p>
          <a:p>
            <a:endParaRPr lang="en-GB" sz="2000">
              <a:latin typeface="Georgia" panose="02040502050405020303" pitchFamily="18" charset="0"/>
            </a:endParaRPr>
          </a:p>
        </p:txBody>
      </p:sp>
      <p:sp>
        <p:nvSpPr>
          <p:cNvPr id="6" name="TextBox 5">
            <a:extLst>
              <a:ext uri="{FF2B5EF4-FFF2-40B4-BE49-F238E27FC236}">
                <a16:creationId xmlns:a16="http://schemas.microsoft.com/office/drawing/2014/main" id="{D6F25BE8-2978-D393-213D-1C0F3B877A9A}"/>
              </a:ext>
            </a:extLst>
          </p:cNvPr>
          <p:cNvSpPr txBox="1"/>
          <p:nvPr/>
        </p:nvSpPr>
        <p:spPr>
          <a:xfrm>
            <a:off x="352715" y="5743911"/>
            <a:ext cx="5172635" cy="553998"/>
          </a:xfrm>
          <a:prstGeom prst="rect">
            <a:avLst/>
          </a:prstGeom>
          <a:noFill/>
        </p:spPr>
        <p:txBody>
          <a:bodyPr wrap="square">
            <a:spAutoFit/>
          </a:bodyPr>
          <a:lstStyle/>
          <a:p>
            <a:pPr algn="l"/>
            <a:endParaRPr lang="en-GB" sz="1400" b="0" i="0" u="none" strike="noStrike" baseline="0">
              <a:solidFill>
                <a:srgbClr val="000000"/>
              </a:solidFill>
              <a:latin typeface="Georgia" panose="02040502050405020303" pitchFamily="18" charset="0"/>
            </a:endParaRPr>
          </a:p>
          <a:p>
            <a:pPr algn="l"/>
            <a:r>
              <a:rPr lang="en-GB" sz="1400" b="0" i="0" u="none" strike="noStrike" baseline="0">
                <a:solidFill>
                  <a:srgbClr val="000000"/>
                </a:solidFill>
                <a:latin typeface="Georgia" panose="02040502050405020303" pitchFamily="18" charset="0"/>
              </a:rPr>
              <a:t> </a:t>
            </a:r>
            <a:r>
              <a:rPr lang="en-GB" sz="1600" b="1">
                <a:solidFill>
                  <a:srgbClr val="585756"/>
                </a:solidFill>
                <a:latin typeface="Georgia" panose="02040502050405020303" pitchFamily="18" charset="0"/>
              </a:rPr>
              <a:t>Reference: </a:t>
            </a:r>
            <a:r>
              <a:rPr lang="en-US" sz="1600" b="1">
                <a:solidFill>
                  <a:srgbClr val="585756"/>
                </a:solidFill>
                <a:latin typeface="Georgia" panose="02040502050405020303" pitchFamily="18" charset="0"/>
              </a:rPr>
              <a:t>PSE22004-10046 </a:t>
            </a:r>
            <a:endParaRPr lang="en-GB" sz="1600" b="1">
              <a:solidFill>
                <a:srgbClr val="585756"/>
              </a:solidFill>
              <a:latin typeface="Georgia" panose="02040502050405020303" pitchFamily="18" charset="0"/>
            </a:endParaRPr>
          </a:p>
        </p:txBody>
      </p:sp>
      <p:sp>
        <p:nvSpPr>
          <p:cNvPr id="7" name="TextBox 6">
            <a:extLst>
              <a:ext uri="{FF2B5EF4-FFF2-40B4-BE49-F238E27FC236}">
                <a16:creationId xmlns:a16="http://schemas.microsoft.com/office/drawing/2014/main" id="{98EEE4E4-48FA-FB7E-1A59-B43CF6404365}"/>
              </a:ext>
            </a:extLst>
          </p:cNvPr>
          <p:cNvSpPr txBox="1"/>
          <p:nvPr/>
        </p:nvSpPr>
        <p:spPr>
          <a:xfrm>
            <a:off x="295565" y="2364952"/>
            <a:ext cx="6097904" cy="954107"/>
          </a:xfrm>
          <a:prstGeom prst="rect">
            <a:avLst/>
          </a:prstGeom>
          <a:noFill/>
        </p:spPr>
        <p:txBody>
          <a:bodyPr wrap="square">
            <a:spAutoFit/>
          </a:bodyPr>
          <a:lstStyle/>
          <a:p>
            <a:pPr algn="l"/>
            <a:endParaRPr lang="en-US" sz="2800" b="0" i="0" u="none" strike="noStrike" baseline="0">
              <a:solidFill>
                <a:srgbClr val="000000"/>
              </a:solidFill>
              <a:latin typeface="Calibri" panose="020F0502020204030204" pitchFamily="34" charset="0"/>
            </a:endParaRPr>
          </a:p>
          <a:p>
            <a:r>
              <a:rPr lang="en-US" sz="2800" b="0" i="0" u="none" strike="noStrike" baseline="0">
                <a:solidFill>
                  <a:srgbClr val="000000"/>
                </a:solidFill>
                <a:latin typeface="Calibri" panose="020F0502020204030204" pitchFamily="34" charset="0"/>
              </a:rPr>
              <a:t> </a:t>
            </a:r>
            <a:r>
              <a:rPr lang="en-US" sz="1800" b="0" i="1" u="none" strike="noStrike" baseline="0">
                <a:solidFill>
                  <a:srgbClr val="404040"/>
                </a:solidFill>
                <a:latin typeface="Calibri" panose="020F0502020204030204" pitchFamily="34" charset="0"/>
              </a:rPr>
              <a:t>PSE22003 and PSE22004 </a:t>
            </a:r>
            <a:endParaRPr lang="en-US"/>
          </a:p>
        </p:txBody>
      </p:sp>
    </p:spTree>
    <p:extLst>
      <p:ext uri="{BB962C8B-B14F-4D97-AF65-F5344CB8AC3E}">
        <p14:creationId xmlns:p14="http://schemas.microsoft.com/office/powerpoint/2010/main" val="3145772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B2A52-4143-B9B9-A745-E2332EA3EB3A}"/>
              </a:ext>
            </a:extLst>
          </p:cNvPr>
          <p:cNvSpPr>
            <a:spLocks noGrp="1"/>
          </p:cNvSpPr>
          <p:nvPr>
            <p:ph type="title"/>
          </p:nvPr>
        </p:nvSpPr>
        <p:spPr/>
        <p:txBody>
          <a:bodyPr/>
          <a:lstStyle/>
          <a:p>
            <a:r>
              <a:rPr lang="en-GB" sz="3200" b="1">
                <a:latin typeface="Georgia" panose="02040502050405020303" pitchFamily="18" charset="0"/>
              </a:rPr>
              <a:t>Duration</a:t>
            </a:r>
            <a:endParaRPr lang="en-GB" b="1">
              <a:latin typeface="Georgia" panose="02040502050405020303" pitchFamily="18" charset="0"/>
            </a:endParaRPr>
          </a:p>
        </p:txBody>
      </p:sp>
      <p:sp>
        <p:nvSpPr>
          <p:cNvPr id="5" name="TextBox 4">
            <a:extLst>
              <a:ext uri="{FF2B5EF4-FFF2-40B4-BE49-F238E27FC236}">
                <a16:creationId xmlns:a16="http://schemas.microsoft.com/office/drawing/2014/main" id="{72A1DA6B-1ABB-9D7E-5563-C93273653E68}"/>
              </a:ext>
            </a:extLst>
          </p:cNvPr>
          <p:cNvSpPr txBox="1"/>
          <p:nvPr/>
        </p:nvSpPr>
        <p:spPr>
          <a:xfrm>
            <a:off x="445771" y="1960818"/>
            <a:ext cx="9795510" cy="3847207"/>
          </a:xfrm>
          <a:prstGeom prst="rect">
            <a:avLst/>
          </a:prstGeom>
          <a:noFill/>
        </p:spPr>
        <p:txBody>
          <a:bodyPr wrap="square">
            <a:spAutoFit/>
          </a:bodyPr>
          <a:lstStyle/>
          <a:p>
            <a:pPr algn="ctr"/>
            <a:r>
              <a:rPr lang="en-US" sz="3200" i="0" u="none" strike="noStrike" baseline="0">
                <a:solidFill>
                  <a:srgbClr val="404040"/>
                </a:solidFill>
                <a:latin typeface="Calibri" panose="020F0502020204030204" pitchFamily="34" charset="0"/>
              </a:rPr>
              <a:t>The initial planned duration of an action may not be less than</a:t>
            </a:r>
            <a:r>
              <a:rPr lang="en-US" sz="3200">
                <a:solidFill>
                  <a:srgbClr val="404040"/>
                </a:solidFill>
                <a:latin typeface="Calibri" panose="020F0502020204030204" pitchFamily="34" charset="0"/>
              </a:rPr>
              <a:t> </a:t>
            </a:r>
            <a:r>
              <a:rPr lang="en-US" sz="3200" b="1" i="0" u="none" strike="noStrike" baseline="0">
                <a:solidFill>
                  <a:schemeClr val="accent6">
                    <a:lumMod val="75000"/>
                  </a:schemeClr>
                </a:solidFill>
                <a:latin typeface="Calibri" panose="020F0502020204030204" pitchFamily="34" charset="0"/>
              </a:rPr>
              <a:t>18 months </a:t>
            </a:r>
            <a:r>
              <a:rPr lang="en-US" sz="3200" i="0" u="none" strike="noStrike" baseline="0">
                <a:solidFill>
                  <a:srgbClr val="404040"/>
                </a:solidFill>
                <a:latin typeface="Calibri" panose="020F0502020204030204" pitchFamily="34" charset="0"/>
              </a:rPr>
              <a:t>nor exceed </a:t>
            </a:r>
            <a:r>
              <a:rPr lang="en-US" sz="3200" b="1" i="0" u="none" strike="noStrike" baseline="0">
                <a:solidFill>
                  <a:schemeClr val="accent6">
                    <a:lumMod val="75000"/>
                  </a:schemeClr>
                </a:solidFill>
                <a:latin typeface="Calibri" panose="020F0502020204030204" pitchFamily="34" charset="0"/>
              </a:rPr>
              <a:t>22 months of implementation period</a:t>
            </a:r>
          </a:p>
          <a:p>
            <a:pPr algn="ctr"/>
            <a:endParaRPr lang="en-US" sz="3200" b="1" i="0" u="none" strike="noStrike" baseline="0">
              <a:solidFill>
                <a:srgbClr val="404040"/>
              </a:solidFill>
              <a:latin typeface="Calibri" panose="020F0502020204030204" pitchFamily="34" charset="0"/>
            </a:endParaRPr>
          </a:p>
          <a:p>
            <a:pPr algn="ctr"/>
            <a:endParaRPr lang="en-US" sz="3200" b="1" i="0" u="none" strike="noStrike" baseline="0">
              <a:solidFill>
                <a:srgbClr val="404040"/>
              </a:solidFill>
              <a:latin typeface="Calibri" panose="020F0502020204030204" pitchFamily="34" charset="0"/>
            </a:endParaRPr>
          </a:p>
          <a:p>
            <a:pPr algn="ctr"/>
            <a:r>
              <a:rPr lang="en-US" sz="2800" b="1" i="0" u="none" strike="noStrike" baseline="0">
                <a:solidFill>
                  <a:srgbClr val="404040"/>
                </a:solidFill>
                <a:latin typeface="Calibri" panose="020F0502020204030204" pitchFamily="34" charset="0"/>
              </a:rPr>
              <a:t> </a:t>
            </a:r>
            <a:r>
              <a:rPr lang="en-US" sz="2800" i="0" u="none" strike="noStrike" baseline="0">
                <a:solidFill>
                  <a:srgbClr val="404040"/>
                </a:solidFill>
                <a:latin typeface="Calibri" panose="020F0502020204030204" pitchFamily="34" charset="0"/>
              </a:rPr>
              <a:t>In addition, three months closure period needs to be added. During this period, </a:t>
            </a:r>
            <a:r>
              <a:rPr lang="en-US" sz="2800" i="0" u="sng" strike="noStrike" baseline="0">
                <a:solidFill>
                  <a:srgbClr val="404040"/>
                </a:solidFill>
                <a:latin typeface="Calibri" panose="020F0502020204030204" pitchFamily="34" charset="0"/>
              </a:rPr>
              <a:t>only costs related to reporting and MEAL </a:t>
            </a:r>
            <a:r>
              <a:rPr lang="en-US" sz="2800" i="0" u="none" strike="noStrike" baseline="0">
                <a:solidFill>
                  <a:srgbClr val="404040"/>
                </a:solidFill>
                <a:latin typeface="Calibri" panose="020F0502020204030204" pitchFamily="34" charset="0"/>
              </a:rPr>
              <a:t>can be included. </a:t>
            </a:r>
            <a:endParaRPr lang="en-US" sz="2800"/>
          </a:p>
        </p:txBody>
      </p:sp>
      <p:pic>
        <p:nvPicPr>
          <p:cNvPr id="9" name="Picture 8" descr="A glass hourglass with a plant growing inside&#10;&#10;Description automatically generated">
            <a:extLst>
              <a:ext uri="{FF2B5EF4-FFF2-40B4-BE49-F238E27FC236}">
                <a16:creationId xmlns:a16="http://schemas.microsoft.com/office/drawing/2014/main" id="{A257EB51-4E3C-4913-371E-A956A4C52F7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5869" t="12833" r="18110" b="3666"/>
          <a:stretch/>
        </p:blipFill>
        <p:spPr>
          <a:xfrm>
            <a:off x="9871710" y="786109"/>
            <a:ext cx="2320290" cy="5726430"/>
          </a:xfrm>
          <a:prstGeom prst="rect">
            <a:avLst/>
          </a:prstGeom>
        </p:spPr>
      </p:pic>
    </p:spTree>
    <p:extLst>
      <p:ext uri="{BB962C8B-B14F-4D97-AF65-F5344CB8AC3E}">
        <p14:creationId xmlns:p14="http://schemas.microsoft.com/office/powerpoint/2010/main" val="2169424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par>
                                <p:cTn id="8" presetID="14" presetClass="entr" presetSubtype="5"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vertical)">
                                      <p:cBhvr>
                                        <p:cTn id="10" dur="500"/>
                                        <p:tgtEl>
                                          <p:spTgt spid="9"/>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Effect transition="in" filter="randombar(horizontal)">
                                      <p:cBhvr>
                                        <p:cTn id="14"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1225F-2E33-4BBE-BF07-3D3A6858B9FA}"/>
              </a:ext>
            </a:extLst>
          </p:cNvPr>
          <p:cNvSpPr>
            <a:spLocks noGrp="1"/>
          </p:cNvSpPr>
          <p:nvPr>
            <p:ph type="title"/>
          </p:nvPr>
        </p:nvSpPr>
        <p:spPr>
          <a:xfrm>
            <a:off x="1522210" y="296670"/>
            <a:ext cx="8637789" cy="1325563"/>
          </a:xfrm>
        </p:spPr>
        <p:txBody>
          <a:bodyPr/>
          <a:lstStyle/>
          <a:p>
            <a:pPr algn="ctr"/>
            <a:r>
              <a:rPr lang="en-US" b="1">
                <a:latin typeface="Georgia" panose="02040502050405020303" pitchFamily="18" charset="0"/>
                <a:ea typeface="+mn-lt"/>
                <a:cs typeface="+mn-lt"/>
              </a:rPr>
              <a:t>Admissibility criteria</a:t>
            </a:r>
            <a:endParaRPr lang="nl-NL" b="1">
              <a:latin typeface="Georgia" panose="02040502050405020303" pitchFamily="18" charset="0"/>
            </a:endParaRPr>
          </a:p>
        </p:txBody>
      </p:sp>
      <p:graphicFrame>
        <p:nvGraphicFramePr>
          <p:cNvPr id="5" name="Diagram 4">
            <a:extLst>
              <a:ext uri="{FF2B5EF4-FFF2-40B4-BE49-F238E27FC236}">
                <a16:creationId xmlns:a16="http://schemas.microsoft.com/office/drawing/2014/main" id="{2DE8C8D0-EEBA-5C24-8F2A-B8BBFB0A00E3}"/>
              </a:ext>
            </a:extLst>
          </p:cNvPr>
          <p:cNvGraphicFramePr/>
          <p:nvPr>
            <p:extLst>
              <p:ext uri="{D42A27DB-BD31-4B8C-83A1-F6EECF244321}">
                <p14:modId xmlns:p14="http://schemas.microsoft.com/office/powerpoint/2010/main" val="1826779733"/>
              </p:ext>
            </p:extLst>
          </p:nvPr>
        </p:nvGraphicFramePr>
        <p:xfrm>
          <a:off x="2032001" y="143933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35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withEffect">
                                  <p:stCondLst>
                                    <p:cond delay="0"/>
                                  </p:stCondLst>
                                  <p:childTnLst>
                                    <p:set>
                                      <p:cBhvr>
                                        <p:cTn id="6" dur="1" fill="hold">
                                          <p:stCondLst>
                                            <p:cond delay="0"/>
                                          </p:stCondLst>
                                        </p:cTn>
                                        <p:tgtEl>
                                          <p:spTgt spid="5">
                                            <p:graphicEl>
                                              <a:dgm id="{44124F44-44AF-4AF1-B184-C21606C2941D}"/>
                                            </p:graphicEl>
                                          </p:spTgt>
                                        </p:tgtEl>
                                        <p:attrNameLst>
                                          <p:attrName>style.visibility</p:attrName>
                                        </p:attrNameLst>
                                      </p:cBhvr>
                                      <p:to>
                                        <p:strVal val="visible"/>
                                      </p:to>
                                    </p:set>
                                    <p:animEffect transition="in" filter="randombar(vertical)">
                                      <p:cBhvr>
                                        <p:cTn id="7" dur="500"/>
                                        <p:tgtEl>
                                          <p:spTgt spid="5">
                                            <p:graphicEl>
                                              <a:dgm id="{44124F44-44AF-4AF1-B184-C21606C2941D}"/>
                                            </p:graphicEl>
                                          </p:spTgt>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5">
                                            <p:graphicEl>
                                              <a:dgm id="{94E617F1-AD1C-4666-ABF1-0E88ACBE444F}"/>
                                            </p:graphicEl>
                                          </p:spTgt>
                                        </p:tgtEl>
                                        <p:attrNameLst>
                                          <p:attrName>style.visibility</p:attrName>
                                        </p:attrNameLst>
                                      </p:cBhvr>
                                      <p:to>
                                        <p:strVal val="visible"/>
                                      </p:to>
                                    </p:set>
                                    <p:animEffect transition="in" filter="randombar(vertical)">
                                      <p:cBhvr>
                                        <p:cTn id="10" dur="500"/>
                                        <p:tgtEl>
                                          <p:spTgt spid="5">
                                            <p:graphicEl>
                                              <a:dgm id="{94E617F1-AD1C-4666-ABF1-0E88ACBE444F}"/>
                                            </p:graphicEl>
                                          </p:spTgt>
                                        </p:tgtEl>
                                      </p:cBhvr>
                                    </p:animEffect>
                                  </p:childTnLst>
                                </p:cTn>
                              </p:par>
                              <p:par>
                                <p:cTn id="11" presetID="14" presetClass="entr" presetSubtype="5" fill="hold" grpId="0" nodeType="withEffect">
                                  <p:stCondLst>
                                    <p:cond delay="0"/>
                                  </p:stCondLst>
                                  <p:childTnLst>
                                    <p:set>
                                      <p:cBhvr>
                                        <p:cTn id="12" dur="1" fill="hold">
                                          <p:stCondLst>
                                            <p:cond delay="0"/>
                                          </p:stCondLst>
                                        </p:cTn>
                                        <p:tgtEl>
                                          <p:spTgt spid="5">
                                            <p:graphicEl>
                                              <a:dgm id="{63701736-5DE9-4F48-BAC5-A4CCF256BC78}"/>
                                            </p:graphicEl>
                                          </p:spTgt>
                                        </p:tgtEl>
                                        <p:attrNameLst>
                                          <p:attrName>style.visibility</p:attrName>
                                        </p:attrNameLst>
                                      </p:cBhvr>
                                      <p:to>
                                        <p:strVal val="visible"/>
                                      </p:to>
                                    </p:set>
                                    <p:animEffect transition="in" filter="randombar(vertical)">
                                      <p:cBhvr>
                                        <p:cTn id="13" dur="500"/>
                                        <p:tgtEl>
                                          <p:spTgt spid="5">
                                            <p:graphicEl>
                                              <a:dgm id="{63701736-5DE9-4F48-BAC5-A4CCF256BC78}"/>
                                            </p:graphicEl>
                                          </p:spTgt>
                                        </p:tgtEl>
                                      </p:cBhvr>
                                    </p:animEffect>
                                  </p:childTnLst>
                                </p:cTn>
                              </p:par>
                              <p:par>
                                <p:cTn id="14" presetID="14" presetClass="entr" presetSubtype="5" fill="hold" grpId="0" nodeType="withEffect">
                                  <p:stCondLst>
                                    <p:cond delay="0"/>
                                  </p:stCondLst>
                                  <p:childTnLst>
                                    <p:set>
                                      <p:cBhvr>
                                        <p:cTn id="15" dur="1" fill="hold">
                                          <p:stCondLst>
                                            <p:cond delay="0"/>
                                          </p:stCondLst>
                                        </p:cTn>
                                        <p:tgtEl>
                                          <p:spTgt spid="5">
                                            <p:graphicEl>
                                              <a:dgm id="{45DB1B1B-F246-43CC-B9A8-59D8183997CB}"/>
                                            </p:graphicEl>
                                          </p:spTgt>
                                        </p:tgtEl>
                                        <p:attrNameLst>
                                          <p:attrName>style.visibility</p:attrName>
                                        </p:attrNameLst>
                                      </p:cBhvr>
                                      <p:to>
                                        <p:strVal val="visible"/>
                                      </p:to>
                                    </p:set>
                                    <p:animEffect transition="in" filter="randombar(vertical)">
                                      <p:cBhvr>
                                        <p:cTn id="16" dur="500"/>
                                        <p:tgtEl>
                                          <p:spTgt spid="5">
                                            <p:graphicEl>
                                              <a:dgm id="{45DB1B1B-F246-43CC-B9A8-59D8183997C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5943B-4AF2-E4D8-9333-2FA83B8EC7A0}"/>
              </a:ext>
            </a:extLst>
          </p:cNvPr>
          <p:cNvSpPr>
            <a:spLocks noGrp="1"/>
          </p:cNvSpPr>
          <p:nvPr>
            <p:ph type="title"/>
          </p:nvPr>
        </p:nvSpPr>
        <p:spPr/>
        <p:txBody>
          <a:bodyPr>
            <a:normAutofit/>
          </a:bodyPr>
          <a:lstStyle/>
          <a:p>
            <a:r>
              <a:rPr lang="en-US" sz="3200" b="1">
                <a:latin typeface="Georgia" panose="02040502050405020303" pitchFamily="18" charset="0"/>
              </a:rPr>
              <a:t>The Actor/ Applicant </a:t>
            </a:r>
          </a:p>
        </p:txBody>
      </p:sp>
      <p:sp>
        <p:nvSpPr>
          <p:cNvPr id="3" name="Content Placeholder 2">
            <a:extLst>
              <a:ext uri="{FF2B5EF4-FFF2-40B4-BE49-F238E27FC236}">
                <a16:creationId xmlns:a16="http://schemas.microsoft.com/office/drawing/2014/main" id="{D9277D62-4F38-B862-22EC-09FCD1691767}"/>
              </a:ext>
            </a:extLst>
          </p:cNvPr>
          <p:cNvSpPr>
            <a:spLocks noGrp="1"/>
          </p:cNvSpPr>
          <p:nvPr>
            <p:ph idx="1"/>
          </p:nvPr>
        </p:nvSpPr>
        <p:spPr>
          <a:xfrm>
            <a:off x="987879" y="1892163"/>
            <a:ext cx="10682151" cy="4351338"/>
          </a:xfrm>
        </p:spPr>
        <p:txBody>
          <a:bodyPr>
            <a:normAutofit fontScale="85000" lnSpcReduction="20000"/>
          </a:bodyPr>
          <a:lstStyle/>
          <a:p>
            <a:pPr marL="0" marR="0" lvl="0" indent="0" algn="just" rtl="0">
              <a:spcBef>
                <a:spcPts val="0"/>
              </a:spcBef>
              <a:spcAft>
                <a:spcPts val="1200"/>
              </a:spcAft>
              <a:buNone/>
            </a:pPr>
            <a:r>
              <a:rPr lang="en-GB" sz="2200" b="1">
                <a:solidFill>
                  <a:schemeClr val="tx1"/>
                </a:solidFill>
                <a:effectLst/>
                <a:latin typeface="Georgia" panose="02040502050405020303" pitchFamily="18" charset="0"/>
                <a:ea typeface="Times New Roman" panose="02020603050405020304" pitchFamily="18" charset="0"/>
              </a:rPr>
              <a:t>To be admissible for grants, the applicant must satisfy the following conditions:</a:t>
            </a:r>
          </a:p>
          <a:p>
            <a:pPr marL="0" marR="0" lvl="0" indent="0" algn="just" rtl="0">
              <a:spcBef>
                <a:spcPts val="0"/>
              </a:spcBef>
              <a:spcAft>
                <a:spcPts val="1200"/>
              </a:spcAft>
              <a:buNone/>
            </a:pPr>
            <a:endParaRPr lang="en-US" sz="2200" b="1">
              <a:solidFill>
                <a:schemeClr val="tx1"/>
              </a:solidFill>
              <a:effectLst/>
              <a:latin typeface="Georgia" panose="02040502050405020303" pitchFamily="18" charset="0"/>
              <a:ea typeface="Times New Roman" panose="02020603050405020304" pitchFamily="18" charset="0"/>
            </a:endParaRPr>
          </a:p>
          <a:p>
            <a:pPr marL="342900" marR="0" lvl="0" indent="-342900" algn="just">
              <a:spcBef>
                <a:spcPts val="0"/>
              </a:spcBef>
              <a:spcAft>
                <a:spcPts val="1000"/>
              </a:spcAft>
              <a:buFont typeface="+mj-lt"/>
              <a:buAutoNum type="alphaUcPeriod"/>
            </a:pPr>
            <a:r>
              <a:rPr lang="en-GB" sz="2100">
                <a:solidFill>
                  <a:schemeClr val="tx1"/>
                </a:solidFill>
                <a:effectLst/>
                <a:latin typeface="Georgia" panose="02040502050405020303" pitchFamily="18" charset="0"/>
                <a:ea typeface="Times New Roman" panose="02020603050405020304" pitchFamily="18" charset="0"/>
                <a:cs typeface="Arial" panose="020B0604020202020204" pitchFamily="34" charset="0"/>
              </a:rPr>
              <a:t>be a legal person; </a:t>
            </a:r>
            <a:r>
              <a:rPr lang="en-GB" sz="2100" b="1">
                <a:solidFill>
                  <a:schemeClr val="tx1"/>
                </a:solidFill>
                <a:effectLst/>
                <a:latin typeface="Georgia" panose="02040502050405020303" pitchFamily="18" charset="0"/>
                <a:ea typeface="Times New Roman" panose="02020603050405020304" pitchFamily="18" charset="0"/>
                <a:cs typeface="Arial" panose="020B0604020202020204" pitchFamily="34" charset="0"/>
              </a:rPr>
              <a:t>and</a:t>
            </a:r>
            <a:endParaRPr lang="en-US" sz="2100">
              <a:solidFill>
                <a:schemeClr val="tx1"/>
              </a:solidFill>
              <a:effectLst/>
              <a:latin typeface="Georgia" panose="02040502050405020303" pitchFamily="18" charset="0"/>
              <a:ea typeface="Times New Roman" panose="02020603050405020304" pitchFamily="18" charset="0"/>
            </a:endParaRPr>
          </a:p>
          <a:p>
            <a:pPr marL="342900" marR="0" lvl="0" indent="-342900" algn="just">
              <a:spcBef>
                <a:spcPts val="0"/>
              </a:spcBef>
              <a:spcAft>
                <a:spcPts val="1000"/>
              </a:spcAft>
              <a:buFont typeface="+mj-lt"/>
              <a:buAutoNum type="alphaUcPeriod"/>
            </a:pPr>
            <a:r>
              <a:rPr lang="en-GB" sz="2100">
                <a:solidFill>
                  <a:schemeClr val="tx1"/>
                </a:solidFill>
                <a:effectLst/>
                <a:latin typeface="Georgia" panose="02040502050405020303" pitchFamily="18" charset="0"/>
                <a:ea typeface="Times New Roman" panose="02020603050405020304" pitchFamily="18" charset="0"/>
                <a:cs typeface="Arial" panose="020B0604020202020204" pitchFamily="34" charset="0"/>
              </a:rPr>
              <a:t>be a non-profit private entity or a foundation; </a:t>
            </a:r>
            <a:r>
              <a:rPr lang="en-US" sz="2100" b="1">
                <a:solidFill>
                  <a:schemeClr val="tx1"/>
                </a:solidFill>
                <a:effectLst/>
                <a:latin typeface="Georgia" panose="02040502050405020303" pitchFamily="18" charset="0"/>
                <a:ea typeface="Times New Roman" panose="02020603050405020304" pitchFamily="18" charset="0"/>
                <a:cs typeface="Arial" panose="020B0604020202020204" pitchFamily="34" charset="0"/>
              </a:rPr>
              <a:t>or</a:t>
            </a:r>
          </a:p>
          <a:p>
            <a:pPr marL="342900" indent="-342900" algn="just">
              <a:spcBef>
                <a:spcPts val="0"/>
              </a:spcBef>
              <a:spcAft>
                <a:spcPts val="1000"/>
              </a:spcAft>
              <a:buFont typeface="+mj-lt"/>
              <a:buAutoNum type="alphaUcPeriod"/>
            </a:pPr>
            <a:r>
              <a:rPr lang="en-US" sz="2100">
                <a:solidFill>
                  <a:schemeClr val="tx1"/>
                </a:solidFill>
                <a:latin typeface="Georgia" panose="02040502050405020303" pitchFamily="18" charset="0"/>
              </a:rPr>
              <a:t>be a legal entity of private law for which profit maximization is not the priority objective, </a:t>
            </a:r>
            <a:r>
              <a:rPr lang="en-US" sz="2100" b="1">
                <a:solidFill>
                  <a:schemeClr val="tx1"/>
                </a:solidFill>
                <a:latin typeface="Georgia" panose="02040502050405020303" pitchFamily="18" charset="0"/>
                <a:cs typeface="Arial" panose="020B0604020202020204" pitchFamily="34" charset="0"/>
              </a:rPr>
              <a:t>and</a:t>
            </a:r>
            <a:endParaRPr lang="en-GB" sz="2100">
              <a:solidFill>
                <a:schemeClr val="tx1"/>
              </a:solidFill>
              <a:effectLst/>
              <a:latin typeface="Georgia" panose="02040502050405020303" pitchFamily="18" charset="0"/>
              <a:ea typeface="Times New Roman" panose="02020603050405020304" pitchFamily="18" charset="0"/>
              <a:cs typeface="Arial" panose="020B0604020202020204" pitchFamily="34" charset="0"/>
            </a:endParaRPr>
          </a:p>
          <a:p>
            <a:pPr marL="342900" marR="0" lvl="0" indent="-342900" algn="just">
              <a:spcBef>
                <a:spcPts val="0"/>
              </a:spcBef>
              <a:spcAft>
                <a:spcPts val="1000"/>
              </a:spcAft>
              <a:buFont typeface="+mj-lt"/>
              <a:buAutoNum type="alphaUcPeriod"/>
            </a:pPr>
            <a:r>
              <a:rPr lang="en-GB" sz="2100">
                <a:solidFill>
                  <a:schemeClr val="tx1"/>
                </a:solidFill>
                <a:effectLst/>
                <a:latin typeface="Georgia" panose="02040502050405020303" pitchFamily="18" charset="0"/>
                <a:ea typeface="Times New Roman" panose="02020603050405020304" pitchFamily="18" charset="0"/>
                <a:cs typeface="Arial" panose="020B0604020202020204" pitchFamily="34" charset="0"/>
              </a:rPr>
              <a:t>be Non-Governmental Organizations (NGOs/INGOs), Civil Society Organizations (CSOs), or Private sector umbrella organizations (PSUOs).</a:t>
            </a:r>
            <a:endParaRPr lang="en-US" sz="2100">
              <a:solidFill>
                <a:schemeClr val="tx1"/>
              </a:solidFill>
              <a:effectLst/>
              <a:latin typeface="Georgia" panose="02040502050405020303" pitchFamily="18" charset="0"/>
              <a:ea typeface="Times New Roman" panose="02020603050405020304" pitchFamily="18" charset="0"/>
            </a:endParaRPr>
          </a:p>
          <a:p>
            <a:pPr marL="342900" marR="0" lvl="0" indent="-342900" algn="just">
              <a:spcBef>
                <a:spcPts val="0"/>
              </a:spcBef>
              <a:spcAft>
                <a:spcPts val="1000"/>
              </a:spcAft>
              <a:buFont typeface="+mj-lt"/>
              <a:buAutoNum type="alphaUcPeriod"/>
            </a:pPr>
            <a:r>
              <a:rPr lang="en-GB" sz="2100">
                <a:solidFill>
                  <a:schemeClr val="tx1"/>
                </a:solidFill>
                <a:effectLst/>
                <a:latin typeface="Georgia" panose="02040502050405020303" pitchFamily="18" charset="0"/>
                <a:ea typeface="Times New Roman" panose="02020603050405020304" pitchFamily="18" charset="0"/>
                <a:cs typeface="Arial" panose="020B0604020202020204" pitchFamily="34" charset="0"/>
              </a:rPr>
              <a:t>be established or represented in Palestine ; </a:t>
            </a:r>
            <a:r>
              <a:rPr lang="en-GB" sz="2100" b="1">
                <a:solidFill>
                  <a:schemeClr val="tx1"/>
                </a:solidFill>
                <a:effectLst/>
                <a:latin typeface="Georgia" panose="02040502050405020303" pitchFamily="18" charset="0"/>
                <a:ea typeface="Times New Roman" panose="02020603050405020304" pitchFamily="18" charset="0"/>
                <a:cs typeface="Arial" panose="020B0604020202020204" pitchFamily="34" charset="0"/>
              </a:rPr>
              <a:t>and</a:t>
            </a:r>
            <a:endParaRPr lang="en-US" sz="2100">
              <a:solidFill>
                <a:schemeClr val="tx1"/>
              </a:solidFill>
              <a:effectLst/>
              <a:latin typeface="Georgia" panose="02040502050405020303" pitchFamily="18" charset="0"/>
              <a:ea typeface="Times New Roman" panose="02020603050405020304" pitchFamily="18" charset="0"/>
            </a:endParaRPr>
          </a:p>
          <a:p>
            <a:pPr marL="342900" marR="0" lvl="0" indent="-342900" algn="just">
              <a:spcBef>
                <a:spcPts val="0"/>
              </a:spcBef>
              <a:spcAft>
                <a:spcPts val="1000"/>
              </a:spcAft>
              <a:buFont typeface="+mj-lt"/>
              <a:buAutoNum type="alphaUcPeriod"/>
            </a:pPr>
            <a:r>
              <a:rPr lang="en-GB" sz="2100">
                <a:solidFill>
                  <a:schemeClr val="tx1"/>
                </a:solidFill>
                <a:effectLst/>
                <a:latin typeface="Georgia" panose="02040502050405020303" pitchFamily="18" charset="0"/>
                <a:ea typeface="Times New Roman" panose="02020603050405020304" pitchFamily="18" charset="0"/>
                <a:cs typeface="Arial" panose="020B0604020202020204" pitchFamily="34" charset="0"/>
              </a:rPr>
              <a:t>be directly responsible for the preparation and management of the action with the co-applicant(s) and not be acting as an intermediary </a:t>
            </a:r>
            <a:r>
              <a:rPr lang="en-GB" sz="2100" b="1">
                <a:solidFill>
                  <a:schemeClr val="tx1"/>
                </a:solidFill>
                <a:effectLst/>
                <a:latin typeface="Georgia" panose="02040502050405020303" pitchFamily="18" charset="0"/>
                <a:ea typeface="Times New Roman" panose="02020603050405020304" pitchFamily="18" charset="0"/>
                <a:cs typeface="Arial" panose="020B0604020202020204" pitchFamily="34" charset="0"/>
              </a:rPr>
              <a:t>and</a:t>
            </a:r>
            <a:r>
              <a:rPr lang="en-GB" sz="2100">
                <a:solidFill>
                  <a:schemeClr val="tx1"/>
                </a:solidFill>
                <a:effectLst/>
                <a:latin typeface="Georgia" panose="02040502050405020303" pitchFamily="18" charset="0"/>
                <a:ea typeface="Times New Roman" panose="02020603050405020304" pitchFamily="18" charset="0"/>
                <a:cs typeface="Arial" panose="020B0604020202020204" pitchFamily="34" charset="0"/>
              </a:rPr>
              <a:t>;</a:t>
            </a:r>
            <a:endParaRPr lang="en-US" sz="2100">
              <a:solidFill>
                <a:schemeClr val="tx1"/>
              </a:solidFill>
              <a:effectLst/>
              <a:latin typeface="Georgia" panose="02040502050405020303" pitchFamily="18" charset="0"/>
              <a:ea typeface="Times New Roman" panose="02020603050405020304" pitchFamily="18" charset="0"/>
            </a:endParaRPr>
          </a:p>
          <a:p>
            <a:pPr marL="342900" marR="0" lvl="0" indent="-342900" algn="just">
              <a:spcBef>
                <a:spcPts val="0"/>
              </a:spcBef>
              <a:spcAft>
                <a:spcPts val="1000"/>
              </a:spcAft>
              <a:buFont typeface="+mj-lt"/>
              <a:buAutoNum type="alphaUcPeriod"/>
            </a:pPr>
            <a:r>
              <a:rPr lang="en-GB" sz="2100">
                <a:solidFill>
                  <a:schemeClr val="tx1"/>
                </a:solidFill>
                <a:effectLst/>
                <a:latin typeface="Georgia" panose="02040502050405020303" pitchFamily="18" charset="0"/>
                <a:ea typeface="Times New Roman" panose="02020603050405020304" pitchFamily="18" charset="0"/>
                <a:cs typeface="Arial" panose="020B0604020202020204" pitchFamily="34" charset="0"/>
              </a:rPr>
              <a:t>must have an active bank account for the past 24 months; </a:t>
            </a:r>
            <a:r>
              <a:rPr lang="en-GB" sz="2100" b="1">
                <a:solidFill>
                  <a:schemeClr val="tx1"/>
                </a:solidFill>
                <a:effectLst/>
                <a:latin typeface="Georgia" panose="02040502050405020303" pitchFamily="18" charset="0"/>
                <a:ea typeface="Times New Roman" panose="02020603050405020304" pitchFamily="18" charset="0"/>
                <a:cs typeface="Arial" panose="020B0604020202020204" pitchFamily="34" charset="0"/>
              </a:rPr>
              <a:t>and</a:t>
            </a:r>
            <a:endParaRPr lang="en-US" sz="2100" b="1">
              <a:solidFill>
                <a:schemeClr val="tx1"/>
              </a:solidFill>
              <a:effectLst/>
              <a:latin typeface="Georgia" panose="02040502050405020303" pitchFamily="18" charset="0"/>
              <a:ea typeface="Times New Roman" panose="02020603050405020304" pitchFamily="18" charset="0"/>
            </a:endParaRPr>
          </a:p>
          <a:p>
            <a:pPr marL="342900" marR="0" lvl="0" indent="-342900" algn="just">
              <a:spcBef>
                <a:spcPts val="0"/>
              </a:spcBef>
              <a:spcAft>
                <a:spcPts val="1000"/>
              </a:spcAft>
              <a:buFont typeface="+mj-lt"/>
              <a:buAutoNum type="alphaUcPeriod"/>
            </a:pPr>
            <a:r>
              <a:rPr lang="en-GB" sz="2100">
                <a:solidFill>
                  <a:schemeClr val="tx1"/>
                </a:solidFill>
                <a:effectLst/>
                <a:latin typeface="Georgia" panose="02040502050405020303" pitchFamily="18" charset="0"/>
                <a:ea typeface="Times New Roman" panose="02020603050405020304" pitchFamily="18" charset="0"/>
                <a:cs typeface="Arial" panose="020B0604020202020204" pitchFamily="34" charset="0"/>
              </a:rPr>
              <a:t>Must have audited financial statements (income statement and balance sheet) of the last two financial year.</a:t>
            </a:r>
            <a:endParaRPr lang="en-US" sz="2100">
              <a:solidFill>
                <a:schemeClr val="tx1"/>
              </a:solidFill>
              <a:effectLst/>
              <a:latin typeface="Georgia" panose="02040502050405020303" pitchFamily="18" charset="0"/>
              <a:ea typeface="Times New Roman" panose="02020603050405020304" pitchFamily="18" charset="0"/>
            </a:endParaRPr>
          </a:p>
          <a:p>
            <a:pPr marL="342900" marR="0" lvl="0" indent="-342900" algn="just">
              <a:spcBef>
                <a:spcPts val="0"/>
              </a:spcBef>
              <a:spcAft>
                <a:spcPts val="1000"/>
              </a:spcAft>
              <a:buFont typeface="+mj-lt"/>
              <a:buAutoNum type="alphaUcPeriod"/>
            </a:pPr>
            <a:r>
              <a:rPr lang="en-GB" sz="2100">
                <a:solidFill>
                  <a:schemeClr val="tx1"/>
                </a:solidFill>
                <a:effectLst/>
                <a:latin typeface="Georgia" panose="02040502050405020303" pitchFamily="18" charset="0"/>
                <a:ea typeface="Times New Roman" panose="02020603050405020304" pitchFamily="18" charset="0"/>
                <a:cs typeface="Arial" panose="020B0604020202020204" pitchFamily="34" charset="0"/>
              </a:rPr>
              <a:t>Must Have demonstrated experience and expertise in business development support.  </a:t>
            </a:r>
            <a:endParaRPr lang="en-US" sz="2100">
              <a:solidFill>
                <a:schemeClr val="tx1"/>
              </a:solidFill>
              <a:effectLst/>
              <a:latin typeface="Georgia" panose="02040502050405020303" pitchFamily="18" charset="0"/>
              <a:ea typeface="Times New Roman" panose="02020603050405020304" pitchFamily="18" charset="0"/>
            </a:endParaRPr>
          </a:p>
          <a:p>
            <a:pPr marL="0" indent="0">
              <a:buNone/>
            </a:pPr>
            <a:endParaRPr lang="en-GB" sz="2000" b="0" i="0" u="none" strike="noStrike" baseline="0">
              <a:solidFill>
                <a:schemeClr val="tx1"/>
              </a:solidFill>
              <a:latin typeface="Georgia" panose="02040502050405020303" pitchFamily="18" charset="0"/>
            </a:endParaRPr>
          </a:p>
        </p:txBody>
      </p:sp>
    </p:spTree>
    <p:extLst>
      <p:ext uri="{BB962C8B-B14F-4D97-AF65-F5344CB8AC3E}">
        <p14:creationId xmlns:p14="http://schemas.microsoft.com/office/powerpoint/2010/main" val="252617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1" dur="500"/>
                                        <p:tgtEl>
                                          <p:spTgt spid="3">
                                            <p:txEl>
                                              <p:pRg st="2" end="2"/>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5" dur="500"/>
                                        <p:tgtEl>
                                          <p:spTgt spid="3">
                                            <p:txEl>
                                              <p:pRg st="3" end="3"/>
                                            </p:txEl>
                                          </p:spTgt>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9" dur="500"/>
                                        <p:tgtEl>
                                          <p:spTgt spid="3">
                                            <p:txEl>
                                              <p:pRg st="4" end="4"/>
                                            </p:txEl>
                                          </p:spTgt>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3" dur="500"/>
                                        <p:tgtEl>
                                          <p:spTgt spid="3">
                                            <p:txEl>
                                              <p:pRg st="5" end="5"/>
                                            </p:txEl>
                                          </p:spTgt>
                                        </p:tgtEl>
                                      </p:cBhvr>
                                    </p:animEffect>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7" dur="500"/>
                                        <p:tgtEl>
                                          <p:spTgt spid="3">
                                            <p:txEl>
                                              <p:pRg st="6" end="6"/>
                                            </p:txEl>
                                          </p:spTgt>
                                        </p:tgtEl>
                                      </p:cBhvr>
                                    </p:animEffect>
                                  </p:childTnLst>
                                </p:cTn>
                              </p:par>
                            </p:childTnLst>
                          </p:cTn>
                        </p:par>
                        <p:par>
                          <p:cTn id="28" fill="hold">
                            <p:stCondLst>
                              <p:cond delay="3000"/>
                            </p:stCondLst>
                            <p:childTnLst>
                              <p:par>
                                <p:cTn id="29" presetID="14" presetClass="entr" presetSubtype="10" fill="hold" nodeType="after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1" dur="500"/>
                                        <p:tgtEl>
                                          <p:spTgt spid="3">
                                            <p:txEl>
                                              <p:pRg st="7" end="7"/>
                                            </p:txEl>
                                          </p:spTgt>
                                        </p:tgtEl>
                                      </p:cBhvr>
                                    </p:animEffect>
                                  </p:childTnLst>
                                </p:cTn>
                              </p:par>
                            </p:childTnLst>
                          </p:cTn>
                        </p:par>
                        <p:par>
                          <p:cTn id="32" fill="hold">
                            <p:stCondLst>
                              <p:cond delay="3500"/>
                            </p:stCondLst>
                            <p:childTnLst>
                              <p:par>
                                <p:cTn id="33" presetID="14" presetClass="entr" presetSubtype="10" fill="hold" nodeType="after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randombar(horizontal)">
                                      <p:cBhvr>
                                        <p:cTn id="35" dur="500"/>
                                        <p:tgtEl>
                                          <p:spTgt spid="3">
                                            <p:txEl>
                                              <p:pRg st="8" end="8"/>
                                            </p:txEl>
                                          </p:spTgt>
                                        </p:tgtEl>
                                      </p:cBhvr>
                                    </p:animEffect>
                                  </p:childTnLst>
                                </p:cTn>
                              </p:par>
                            </p:childTnLst>
                          </p:cTn>
                        </p:par>
                        <p:par>
                          <p:cTn id="36" fill="hold">
                            <p:stCondLst>
                              <p:cond delay="4000"/>
                            </p:stCondLst>
                            <p:childTnLst>
                              <p:par>
                                <p:cTn id="37" presetID="14" presetClass="entr" presetSubtype="10" fill="hold" nodeType="after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randombar(horizontal)">
                                      <p:cBhvr>
                                        <p:cTn id="39" dur="500"/>
                                        <p:tgtEl>
                                          <p:spTgt spid="3">
                                            <p:txEl>
                                              <p:pRg st="9" end="9"/>
                                            </p:txEl>
                                          </p:spTgt>
                                        </p:tgtEl>
                                      </p:cBhvr>
                                    </p:animEffect>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B3E0CA-0613-4EF2-1A26-3D5989C9F089}"/>
              </a:ext>
            </a:extLst>
          </p:cNvPr>
          <p:cNvSpPr>
            <a:spLocks noGrp="1"/>
          </p:cNvSpPr>
          <p:nvPr>
            <p:ph idx="1"/>
          </p:nvPr>
        </p:nvSpPr>
        <p:spPr>
          <a:xfrm>
            <a:off x="1088571" y="1825625"/>
            <a:ext cx="9710057" cy="4351338"/>
          </a:xfrm>
        </p:spPr>
        <p:txBody>
          <a:bodyPr>
            <a:normAutofit/>
          </a:bodyPr>
          <a:lstStyle/>
          <a:p>
            <a:pPr marL="0" marR="0" indent="0" algn="just">
              <a:spcBef>
                <a:spcPts val="0"/>
              </a:spcBef>
              <a:spcAft>
                <a:spcPts val="1200"/>
              </a:spcAft>
              <a:buNone/>
            </a:pPr>
            <a:endParaRPr lang="en-US" sz="1900">
              <a:solidFill>
                <a:schemeClr val="tx1"/>
              </a:solidFill>
              <a:latin typeface="Georgia" panose="02040502050405020303" pitchFamily="18" charset="0"/>
            </a:endParaRPr>
          </a:p>
          <a:p>
            <a:pPr marR="0" algn="just">
              <a:spcBef>
                <a:spcPts val="0"/>
              </a:spcBef>
              <a:spcAft>
                <a:spcPts val="1200"/>
              </a:spcAft>
            </a:pPr>
            <a:r>
              <a:rPr lang="en-US" sz="1900">
                <a:solidFill>
                  <a:schemeClr val="tx1"/>
                </a:solidFill>
                <a:latin typeface="Georgia" panose="02040502050405020303" pitchFamily="18" charset="0"/>
              </a:rPr>
              <a:t>The potential applicant may not participate in Calls for Proposals, nor may they be the beneficiary of grants if they are in one of the </a:t>
            </a:r>
            <a:r>
              <a:rPr lang="en-US" sz="1900" b="1">
                <a:solidFill>
                  <a:schemeClr val="tx1"/>
                </a:solidFill>
                <a:latin typeface="Georgia" panose="02040502050405020303" pitchFamily="18" charset="0"/>
              </a:rPr>
              <a:t>exclusion situations </a:t>
            </a:r>
            <a:r>
              <a:rPr lang="en-US" sz="1900">
                <a:solidFill>
                  <a:schemeClr val="tx1"/>
                </a:solidFill>
                <a:latin typeface="Georgia" panose="02040502050405020303" pitchFamily="18" charset="0"/>
              </a:rPr>
              <a:t>described in </a:t>
            </a:r>
            <a:r>
              <a:rPr lang="en-US" sz="1900" b="1">
                <a:solidFill>
                  <a:schemeClr val="tx1"/>
                </a:solidFill>
                <a:latin typeface="Georgia" panose="02040502050405020303" pitchFamily="18" charset="0"/>
              </a:rPr>
              <a:t>Annex VII </a:t>
            </a:r>
            <a:r>
              <a:rPr lang="en-US" sz="1900">
                <a:solidFill>
                  <a:schemeClr val="tx1"/>
                </a:solidFill>
                <a:latin typeface="Georgia" panose="02040502050405020303" pitchFamily="18" charset="0"/>
              </a:rPr>
              <a:t>of the model grant agreement provided in Annex E</a:t>
            </a:r>
            <a:endParaRPr lang="en-US" sz="1800" b="0" i="0" u="none" strike="noStrike" baseline="0">
              <a:solidFill>
                <a:srgbClr val="000000"/>
              </a:solidFill>
            </a:endParaRPr>
          </a:p>
          <a:p>
            <a:endParaRPr lang="en-US" sz="1800" b="0" i="0" u="none" strike="noStrike" baseline="0">
              <a:solidFill>
                <a:srgbClr val="000000"/>
              </a:solidFill>
            </a:endParaRPr>
          </a:p>
          <a:p>
            <a:pPr marL="0" marR="0" indent="0" algn="just">
              <a:spcBef>
                <a:spcPts val="0"/>
              </a:spcBef>
              <a:spcAft>
                <a:spcPts val="1200"/>
              </a:spcAft>
              <a:buNone/>
            </a:pPr>
            <a:endParaRPr lang="en-US" sz="1900">
              <a:solidFill>
                <a:schemeClr val="accent1"/>
              </a:solidFill>
              <a:latin typeface="Georgia" panose="02040502050405020303" pitchFamily="18" charset="0"/>
            </a:endParaRPr>
          </a:p>
          <a:p>
            <a:pPr marR="0" algn="just">
              <a:spcBef>
                <a:spcPts val="0"/>
              </a:spcBef>
              <a:spcAft>
                <a:spcPts val="1200"/>
              </a:spcAft>
            </a:pPr>
            <a:endParaRPr lang="en-US" sz="1900">
              <a:solidFill>
                <a:schemeClr val="tx1"/>
              </a:solidFill>
              <a:latin typeface="Georgia" panose="02040502050405020303" pitchFamily="18" charset="0"/>
            </a:endParaRPr>
          </a:p>
        </p:txBody>
      </p:sp>
      <p:sp>
        <p:nvSpPr>
          <p:cNvPr id="2" name="Title 1">
            <a:extLst>
              <a:ext uri="{FF2B5EF4-FFF2-40B4-BE49-F238E27FC236}">
                <a16:creationId xmlns:a16="http://schemas.microsoft.com/office/drawing/2014/main" id="{8744DE77-9245-4075-A051-63C7C7BBE303}"/>
              </a:ext>
            </a:extLst>
          </p:cNvPr>
          <p:cNvSpPr>
            <a:spLocks noGrp="1"/>
          </p:cNvSpPr>
          <p:nvPr>
            <p:ph type="title"/>
          </p:nvPr>
        </p:nvSpPr>
        <p:spPr>
          <a:xfrm>
            <a:off x="1799302" y="345461"/>
            <a:ext cx="8637789" cy="1325563"/>
          </a:xfrm>
        </p:spPr>
        <p:txBody>
          <a:bodyPr>
            <a:normAutofit/>
          </a:bodyPr>
          <a:lstStyle/>
          <a:p>
            <a:r>
              <a:rPr lang="en-US" sz="3200" b="1">
                <a:latin typeface="Georgia" panose="02040502050405020303" pitchFamily="18" charset="0"/>
              </a:rPr>
              <a:t>The Actor/ Applicant </a:t>
            </a:r>
          </a:p>
        </p:txBody>
      </p:sp>
      <p:pic>
        <p:nvPicPr>
          <p:cNvPr id="7" name="Picture 6" descr="A clipboard with a pen and checklist&#10;&#10;Description automatically generated">
            <a:extLst>
              <a:ext uri="{FF2B5EF4-FFF2-40B4-BE49-F238E27FC236}">
                <a16:creationId xmlns:a16="http://schemas.microsoft.com/office/drawing/2014/main" id="{A8303A86-27C2-300F-8E6D-5C8BCC3F3093}"/>
              </a:ext>
            </a:extLst>
          </p:cNvPr>
          <p:cNvPicPr>
            <a:picLocks noChangeAspect="1"/>
          </p:cNvPicPr>
          <p:nvPr/>
        </p:nvPicPr>
        <p:blipFill>
          <a:blip r:embed="rId2" cstate="print">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9735896" y="4926330"/>
            <a:ext cx="2575045" cy="1925003"/>
          </a:xfrm>
          <a:prstGeom prst="rect">
            <a:avLst/>
          </a:prstGeom>
        </p:spPr>
      </p:pic>
    </p:spTree>
    <p:extLst>
      <p:ext uri="{BB962C8B-B14F-4D97-AF65-F5344CB8AC3E}">
        <p14:creationId xmlns:p14="http://schemas.microsoft.com/office/powerpoint/2010/main" val="3823938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138B1-857E-F6A5-C753-CB3805ED7C10}"/>
              </a:ext>
            </a:extLst>
          </p:cNvPr>
          <p:cNvSpPr>
            <a:spLocks noGrp="1"/>
          </p:cNvSpPr>
          <p:nvPr>
            <p:ph type="title"/>
          </p:nvPr>
        </p:nvSpPr>
        <p:spPr>
          <a:xfrm>
            <a:off x="1639282" y="631211"/>
            <a:ext cx="8637789" cy="683239"/>
          </a:xfrm>
        </p:spPr>
        <p:txBody>
          <a:bodyPr/>
          <a:lstStyle/>
          <a:p>
            <a:r>
              <a:rPr lang="en-GB" sz="3200" b="1">
                <a:latin typeface="Georgia" panose="02040502050405020303" pitchFamily="18" charset="0"/>
              </a:rPr>
              <a:t>The Co-Applicant</a:t>
            </a:r>
            <a:endParaRPr lang="en-US" sz="3200" b="1">
              <a:latin typeface="Georgia" panose="02040502050405020303" pitchFamily="18" charset="0"/>
            </a:endParaRPr>
          </a:p>
        </p:txBody>
      </p:sp>
      <p:sp>
        <p:nvSpPr>
          <p:cNvPr id="4" name="TextBox 3">
            <a:extLst>
              <a:ext uri="{FF2B5EF4-FFF2-40B4-BE49-F238E27FC236}">
                <a16:creationId xmlns:a16="http://schemas.microsoft.com/office/drawing/2014/main" id="{D68030CB-97A7-535E-7BAA-9D5F2F379AC5}"/>
              </a:ext>
            </a:extLst>
          </p:cNvPr>
          <p:cNvSpPr txBox="1"/>
          <p:nvPr/>
        </p:nvSpPr>
        <p:spPr>
          <a:xfrm>
            <a:off x="1307812" y="1314450"/>
            <a:ext cx="9813578" cy="2862322"/>
          </a:xfrm>
          <a:prstGeom prst="rect">
            <a:avLst/>
          </a:prstGeom>
          <a:noFill/>
        </p:spPr>
        <p:txBody>
          <a:bodyPr wrap="square">
            <a:spAutoFit/>
          </a:bodyPr>
          <a:lstStyle/>
          <a:p>
            <a:pPr marL="342900" indent="-342900">
              <a:buFont typeface="Arial" panose="020B0604020202020204" pitchFamily="34" charset="0"/>
              <a:buChar char="•"/>
            </a:pPr>
            <a:r>
              <a:rPr lang="en-US" sz="2000"/>
              <a:t>To be admissible for grants, the applicant may either act </a:t>
            </a:r>
            <a:r>
              <a:rPr lang="en-US" sz="2000" b="1"/>
              <a:t>individually</a:t>
            </a:r>
            <a:r>
              <a:rPr lang="en-US" sz="2000"/>
              <a:t>, or in partnership with a </a:t>
            </a:r>
            <a:r>
              <a:rPr lang="en-US" sz="2000" b="1"/>
              <a:t>maximum of three (3) co-applicants</a:t>
            </a:r>
            <a:r>
              <a:rPr lang="en-US" sz="2000"/>
              <a:t>.</a:t>
            </a:r>
          </a:p>
          <a:p>
            <a:endParaRPr lang="en-US" sz="2000"/>
          </a:p>
          <a:p>
            <a:pPr marL="342900" indent="-342900">
              <a:buFont typeface="Arial" panose="020B0604020202020204" pitchFamily="34" charset="0"/>
              <a:buChar char="•"/>
            </a:pPr>
            <a:r>
              <a:rPr lang="en-US" sz="2000" b="1"/>
              <a:t>The co-applicant may fulfill one or more of the following:</a:t>
            </a:r>
          </a:p>
          <a:p>
            <a:endParaRPr lang="en-US" sz="2000"/>
          </a:p>
          <a:p>
            <a:pPr marL="457200" indent="171450">
              <a:buFont typeface="Wingdings" panose="05000000000000000000" pitchFamily="2" charset="2"/>
              <a:buChar char="§"/>
            </a:pPr>
            <a:r>
              <a:rPr lang="en-US" sz="2000"/>
              <a:t>Cover a different geographic area within the West Bank/East Jerusalem</a:t>
            </a:r>
          </a:p>
          <a:p>
            <a:pPr marL="457200" indent="171450">
              <a:buFont typeface="Wingdings" panose="05000000000000000000" pitchFamily="2" charset="2"/>
              <a:buChar char="§"/>
            </a:pPr>
            <a:r>
              <a:rPr lang="en-US" sz="2000"/>
              <a:t>Act as a business development training provider</a:t>
            </a:r>
          </a:p>
          <a:p>
            <a:pPr marL="628650" indent="-171450">
              <a:buFont typeface="Wingdings" panose="05000000000000000000" pitchFamily="2" charset="2"/>
              <a:buChar char="§"/>
              <a:tabLst>
                <a:tab pos="800100" algn="l"/>
              </a:tabLst>
            </a:pPr>
            <a:r>
              <a:rPr lang="en-US" sz="2000"/>
              <a:t>Provide thematic expertise (</a:t>
            </a:r>
            <a:r>
              <a:rPr lang="en-US" sz="2000" err="1"/>
              <a:t>e.g</a:t>
            </a:r>
            <a:r>
              <a:rPr lang="en-US" sz="2000"/>
              <a:t>: on greening the business, agri-food sector, advanced    business development).</a:t>
            </a:r>
          </a:p>
        </p:txBody>
      </p:sp>
      <p:sp>
        <p:nvSpPr>
          <p:cNvPr id="6" name="TextBox 5">
            <a:extLst>
              <a:ext uri="{FF2B5EF4-FFF2-40B4-BE49-F238E27FC236}">
                <a16:creationId xmlns:a16="http://schemas.microsoft.com/office/drawing/2014/main" id="{15616EE0-6137-DFCC-BA47-76F43E4CD1E6}"/>
              </a:ext>
            </a:extLst>
          </p:cNvPr>
          <p:cNvSpPr txBox="1"/>
          <p:nvPr/>
        </p:nvSpPr>
        <p:spPr>
          <a:xfrm>
            <a:off x="1344742" y="4176772"/>
            <a:ext cx="9813578" cy="2246769"/>
          </a:xfrm>
          <a:prstGeom prst="rect">
            <a:avLst/>
          </a:prstGeom>
          <a:noFill/>
        </p:spPr>
        <p:txBody>
          <a:bodyPr wrap="square">
            <a:spAutoFit/>
          </a:bodyPr>
          <a:lstStyle/>
          <a:p>
            <a:pPr marL="342900" indent="-342900">
              <a:buFont typeface="Arial" panose="020B0604020202020204" pitchFamily="34" charset="0"/>
              <a:buChar char="•"/>
            </a:pPr>
            <a:endParaRPr lang="en-US" sz="2000"/>
          </a:p>
          <a:p>
            <a:pPr marL="342900" indent="-342900">
              <a:buFont typeface="Arial" panose="020B0604020202020204" pitchFamily="34" charset="0"/>
              <a:buChar char="•"/>
            </a:pPr>
            <a:r>
              <a:rPr lang="en-US" sz="2000"/>
              <a:t>The applicant may act individually in case they have the capacity to provide all the different business training services in house, and have all the required thematic expertise.</a:t>
            </a:r>
          </a:p>
          <a:p>
            <a:pPr marL="342900" indent="-342900">
              <a:buFont typeface="Arial" panose="020B0604020202020204" pitchFamily="34" charset="0"/>
              <a:buChar char="•"/>
            </a:pPr>
            <a:endParaRPr lang="en-US" sz="2000"/>
          </a:p>
          <a:p>
            <a:pPr marL="342900" indent="-342900">
              <a:buFont typeface="Arial" panose="020B0604020202020204" pitchFamily="34" charset="0"/>
              <a:buChar char="•"/>
            </a:pPr>
            <a:r>
              <a:rPr lang="en-US" sz="2000"/>
              <a:t>The co-applicant(s) shall participate in the definition and the implementation of the action, and the costs that they incur shall be eligible in the same way as those incurred by the applicant. </a:t>
            </a:r>
          </a:p>
        </p:txBody>
      </p:sp>
    </p:spTree>
    <p:extLst>
      <p:ext uri="{BB962C8B-B14F-4D97-AF65-F5344CB8AC3E}">
        <p14:creationId xmlns:p14="http://schemas.microsoft.com/office/powerpoint/2010/main" val="1719704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14" presetClass="entr" presetSubtype="10" fill="hold" nodeType="after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randombar(horizontal)">
                                      <p:cBhvr>
                                        <p:cTn id="18" dur="500"/>
                                        <p:tgtEl>
                                          <p:spTgt spid="4">
                                            <p:txEl>
                                              <p:pRg st="4" end="4"/>
                                            </p:txEl>
                                          </p:spTgt>
                                        </p:tgtEl>
                                      </p:cBhvr>
                                    </p:animEffect>
                                  </p:childTnLst>
                                </p:cTn>
                              </p:par>
                            </p:childTnLst>
                          </p:cTn>
                        </p:par>
                        <p:par>
                          <p:cTn id="19" fill="hold">
                            <p:stCondLst>
                              <p:cond delay="1000"/>
                            </p:stCondLst>
                            <p:childTnLst>
                              <p:par>
                                <p:cTn id="20" presetID="14" presetClass="entr" presetSubtype="10" fill="hold" nodeType="after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randombar(horizontal)">
                                      <p:cBhvr>
                                        <p:cTn id="22" dur="500"/>
                                        <p:tgtEl>
                                          <p:spTgt spid="4">
                                            <p:txEl>
                                              <p:pRg st="5" end="5"/>
                                            </p:txEl>
                                          </p:spTgt>
                                        </p:tgtEl>
                                      </p:cBhvr>
                                    </p:animEffect>
                                  </p:childTnLst>
                                </p:cTn>
                              </p:par>
                            </p:childTnLst>
                          </p:cTn>
                        </p:par>
                        <p:par>
                          <p:cTn id="23" fill="hold">
                            <p:stCondLst>
                              <p:cond delay="1500"/>
                            </p:stCondLst>
                            <p:childTnLst>
                              <p:par>
                                <p:cTn id="24" presetID="14" presetClass="entr" presetSubtype="10" fill="hold" nodeType="afterEffect">
                                  <p:stCondLst>
                                    <p:cond delay="0"/>
                                  </p:stCondLst>
                                  <p:childTnLst>
                                    <p:set>
                                      <p:cBhvr>
                                        <p:cTn id="25" dur="1" fill="hold">
                                          <p:stCondLst>
                                            <p:cond delay="0"/>
                                          </p:stCondLst>
                                        </p:cTn>
                                        <p:tgtEl>
                                          <p:spTgt spid="4">
                                            <p:txEl>
                                              <p:pRg st="6" end="6"/>
                                            </p:txEl>
                                          </p:spTgt>
                                        </p:tgtEl>
                                        <p:attrNameLst>
                                          <p:attrName>style.visibility</p:attrName>
                                        </p:attrNameLst>
                                      </p:cBhvr>
                                      <p:to>
                                        <p:strVal val="visible"/>
                                      </p:to>
                                    </p:set>
                                    <p:animEffect transition="in" filter="randombar(horizontal)">
                                      <p:cBhvr>
                                        <p:cTn id="26" dur="500"/>
                                        <p:tgtEl>
                                          <p:spTgt spid="4">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 calcmode="lin" valueType="num">
                                      <p:cBhvr additive="base">
                                        <p:cTn id="31"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 calcmode="lin" valueType="num">
                                      <p:cBhvr additive="base">
                                        <p:cTn id="37"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ipboard with a pen and checklist&#10;&#10;Description automatically generated">
            <a:extLst>
              <a:ext uri="{FF2B5EF4-FFF2-40B4-BE49-F238E27FC236}">
                <a16:creationId xmlns:a16="http://schemas.microsoft.com/office/drawing/2014/main" id="{5AB10BA9-56C5-5B9E-B7C9-E8B4D8C24C05}"/>
              </a:ext>
            </a:extLst>
          </p:cNvPr>
          <p:cNvPicPr>
            <a:picLocks noChangeAspect="1"/>
          </p:cNvPicPr>
          <p:nvPr/>
        </p:nvPicPr>
        <p:blipFill>
          <a:blip r:embed="rId2" cstate="print">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10358703" y="5398655"/>
            <a:ext cx="1936852" cy="1447915"/>
          </a:xfrm>
          <a:prstGeom prst="rect">
            <a:avLst/>
          </a:prstGeom>
        </p:spPr>
      </p:pic>
      <p:sp>
        <p:nvSpPr>
          <p:cNvPr id="2" name="Title 1">
            <a:extLst>
              <a:ext uri="{FF2B5EF4-FFF2-40B4-BE49-F238E27FC236}">
                <a16:creationId xmlns:a16="http://schemas.microsoft.com/office/drawing/2014/main" id="{F2C4D391-1C0D-236C-EB11-04FA81E8B49D}"/>
              </a:ext>
            </a:extLst>
          </p:cNvPr>
          <p:cNvSpPr>
            <a:spLocks noGrp="1"/>
          </p:cNvSpPr>
          <p:nvPr>
            <p:ph type="title"/>
          </p:nvPr>
        </p:nvSpPr>
        <p:spPr/>
        <p:txBody>
          <a:bodyPr>
            <a:normAutofit/>
          </a:bodyPr>
          <a:lstStyle/>
          <a:p>
            <a:r>
              <a:rPr lang="en-GB" sz="3200" b="1">
                <a:latin typeface="Georgia" panose="02040502050405020303" pitchFamily="18" charset="0"/>
              </a:rPr>
              <a:t>The Co-Applicant</a:t>
            </a:r>
          </a:p>
        </p:txBody>
      </p:sp>
      <p:sp>
        <p:nvSpPr>
          <p:cNvPr id="3" name="Content Placeholder 2">
            <a:extLst>
              <a:ext uri="{FF2B5EF4-FFF2-40B4-BE49-F238E27FC236}">
                <a16:creationId xmlns:a16="http://schemas.microsoft.com/office/drawing/2014/main" id="{EB6D4E09-666F-36B9-4EA1-FE8CF9CFC571}"/>
              </a:ext>
            </a:extLst>
          </p:cNvPr>
          <p:cNvSpPr>
            <a:spLocks noGrp="1"/>
          </p:cNvSpPr>
          <p:nvPr>
            <p:ph idx="1"/>
          </p:nvPr>
        </p:nvSpPr>
        <p:spPr>
          <a:xfrm>
            <a:off x="1345883" y="1417876"/>
            <a:ext cx="9423871" cy="4652963"/>
          </a:xfrm>
        </p:spPr>
        <p:txBody>
          <a:bodyPr>
            <a:noAutofit/>
          </a:bodyPr>
          <a:lstStyle/>
          <a:p>
            <a:pPr marL="0" marR="0" indent="0" algn="just">
              <a:spcBef>
                <a:spcPts val="0"/>
              </a:spcBef>
              <a:spcAft>
                <a:spcPts val="600"/>
              </a:spcAft>
              <a:buNone/>
            </a:pPr>
            <a:r>
              <a:rPr lang="en-GB" sz="2200">
                <a:solidFill>
                  <a:schemeClr val="tx1"/>
                </a:solidFill>
                <a:effectLst/>
                <a:latin typeface="Georgia" panose="02040502050405020303" pitchFamily="18" charset="0"/>
                <a:ea typeface="Times New Roman" panose="02020603050405020304" pitchFamily="18" charset="0"/>
                <a:cs typeface="Arial" panose="020B0604020202020204" pitchFamily="34" charset="0"/>
              </a:rPr>
              <a:t>Co-Applicants must meet the following conditions:</a:t>
            </a:r>
            <a:endParaRPr lang="en-US" sz="2200">
              <a:solidFill>
                <a:schemeClr val="tx1"/>
              </a:solidFill>
              <a:effectLst/>
              <a:latin typeface="Georgia" panose="02040502050405020303" pitchFamily="18" charset="0"/>
              <a:ea typeface="Times New Roman" panose="02020603050405020304" pitchFamily="18" charset="0"/>
            </a:endParaRPr>
          </a:p>
          <a:p>
            <a:pPr marL="531812" marR="0" indent="-457200" algn="just">
              <a:spcBef>
                <a:spcPts val="0"/>
              </a:spcBef>
              <a:spcAft>
                <a:spcPts val="0"/>
              </a:spcAft>
              <a:buFont typeface="+mj-lt"/>
              <a:buAutoNum type="alphaLcParenR"/>
            </a:pPr>
            <a:r>
              <a:rPr lang="en-GB" sz="1800">
                <a:solidFill>
                  <a:schemeClr val="tx1"/>
                </a:solidFill>
                <a:latin typeface="Georgia" panose="02040502050405020303" pitchFamily="18" charset="0"/>
                <a:cs typeface="Arial" panose="020B0604020202020204" pitchFamily="34" charset="0"/>
              </a:rPr>
              <a:t>be a legal person; </a:t>
            </a:r>
            <a:r>
              <a:rPr lang="en-GB" sz="1800" b="1">
                <a:solidFill>
                  <a:schemeClr val="tx1"/>
                </a:solidFill>
                <a:latin typeface="Georgia" panose="02040502050405020303" pitchFamily="18" charset="0"/>
                <a:cs typeface="Arial" panose="020B0604020202020204" pitchFamily="34" charset="0"/>
              </a:rPr>
              <a:t>and</a:t>
            </a:r>
            <a:endParaRPr lang="en-US" sz="1800" b="1">
              <a:solidFill>
                <a:schemeClr val="tx1"/>
              </a:solidFill>
              <a:latin typeface="Georgia" panose="02040502050405020303" pitchFamily="18" charset="0"/>
              <a:cs typeface="Arial" panose="020B0604020202020204" pitchFamily="34" charset="0"/>
            </a:endParaRPr>
          </a:p>
          <a:p>
            <a:pPr marL="531812" marR="0" indent="-457200" algn="just">
              <a:spcBef>
                <a:spcPts val="0"/>
              </a:spcBef>
              <a:spcAft>
                <a:spcPts val="0"/>
              </a:spcAft>
              <a:buFont typeface="+mj-lt"/>
              <a:buAutoNum type="alphaLcParenR"/>
            </a:pPr>
            <a:r>
              <a:rPr lang="en-GB" sz="1800">
                <a:solidFill>
                  <a:schemeClr val="tx1"/>
                </a:solidFill>
                <a:latin typeface="Georgia" panose="02040502050405020303" pitchFamily="18" charset="0"/>
                <a:cs typeface="Arial" panose="020B0604020202020204" pitchFamily="34" charset="0"/>
              </a:rPr>
              <a:t>be a public entity </a:t>
            </a:r>
            <a:r>
              <a:rPr lang="en-GB" sz="1800" b="1">
                <a:solidFill>
                  <a:schemeClr val="tx1"/>
                </a:solidFill>
                <a:latin typeface="Georgia" panose="02040502050405020303" pitchFamily="18" charset="0"/>
                <a:cs typeface="Arial" panose="020B0604020202020204" pitchFamily="34" charset="0"/>
              </a:rPr>
              <a:t>or</a:t>
            </a:r>
            <a:endParaRPr lang="en-US" sz="1800" b="1">
              <a:solidFill>
                <a:schemeClr val="tx1"/>
              </a:solidFill>
              <a:latin typeface="Georgia" panose="02040502050405020303" pitchFamily="18" charset="0"/>
              <a:cs typeface="Arial" panose="020B0604020202020204" pitchFamily="34" charset="0"/>
            </a:endParaRPr>
          </a:p>
          <a:p>
            <a:pPr marL="531812" marR="0" indent="-457200" algn="just">
              <a:spcBef>
                <a:spcPts val="0"/>
              </a:spcBef>
              <a:spcAft>
                <a:spcPts val="0"/>
              </a:spcAft>
              <a:buFont typeface="+mj-lt"/>
              <a:buAutoNum type="alphaLcParenR"/>
            </a:pPr>
            <a:r>
              <a:rPr lang="en-GB" sz="1800">
                <a:solidFill>
                  <a:schemeClr val="tx1"/>
                </a:solidFill>
                <a:latin typeface="Georgia" panose="02040502050405020303" pitchFamily="18" charset="0"/>
                <a:cs typeface="Arial" panose="020B0604020202020204" pitchFamily="34" charset="0"/>
              </a:rPr>
              <a:t>be a non-profit private entity or a foundation; </a:t>
            </a:r>
            <a:r>
              <a:rPr lang="en-GB" sz="1800" b="1">
                <a:solidFill>
                  <a:schemeClr val="tx1"/>
                </a:solidFill>
                <a:latin typeface="Georgia" panose="02040502050405020303" pitchFamily="18" charset="0"/>
                <a:cs typeface="Arial" panose="020B0604020202020204" pitchFamily="34" charset="0"/>
              </a:rPr>
              <a:t>or</a:t>
            </a:r>
            <a:endParaRPr lang="en-US" sz="1800" b="1">
              <a:solidFill>
                <a:schemeClr val="tx1"/>
              </a:solidFill>
              <a:latin typeface="Georgia" panose="02040502050405020303" pitchFamily="18" charset="0"/>
              <a:cs typeface="Arial" panose="020B0604020202020204" pitchFamily="34" charset="0"/>
            </a:endParaRPr>
          </a:p>
          <a:p>
            <a:pPr marL="531812" marR="0" indent="-457200" algn="just">
              <a:spcBef>
                <a:spcPts val="0"/>
              </a:spcBef>
              <a:spcAft>
                <a:spcPts val="0"/>
              </a:spcAft>
              <a:buFont typeface="+mj-lt"/>
              <a:buAutoNum type="alphaLcParenR"/>
            </a:pPr>
            <a:r>
              <a:rPr lang="en-GB" sz="1800">
                <a:solidFill>
                  <a:schemeClr val="tx1"/>
                </a:solidFill>
                <a:latin typeface="Georgia" panose="02040502050405020303" pitchFamily="18" charset="0"/>
                <a:cs typeface="Arial" panose="020B0604020202020204" pitchFamily="34" charset="0"/>
              </a:rPr>
              <a:t>be a legal entity of private law for which profit maximization is not the priority objective </a:t>
            </a:r>
            <a:r>
              <a:rPr lang="en-GB" sz="1800" b="1">
                <a:solidFill>
                  <a:schemeClr val="tx1"/>
                </a:solidFill>
                <a:latin typeface="Georgia" panose="02040502050405020303" pitchFamily="18" charset="0"/>
                <a:cs typeface="Arial" panose="020B0604020202020204" pitchFamily="34" charset="0"/>
              </a:rPr>
              <a:t>and</a:t>
            </a:r>
            <a:endParaRPr lang="en-US" sz="1800" b="1">
              <a:solidFill>
                <a:schemeClr val="tx1"/>
              </a:solidFill>
              <a:latin typeface="Georgia" panose="02040502050405020303" pitchFamily="18" charset="0"/>
              <a:cs typeface="Arial" panose="020B0604020202020204" pitchFamily="34" charset="0"/>
            </a:endParaRPr>
          </a:p>
          <a:p>
            <a:pPr marL="531812" marR="0" indent="-457200" algn="just">
              <a:spcBef>
                <a:spcPts val="0"/>
              </a:spcBef>
              <a:spcAft>
                <a:spcPts val="0"/>
              </a:spcAft>
              <a:buFont typeface="+mj-lt"/>
              <a:buAutoNum type="alphaLcParenR"/>
            </a:pPr>
            <a:r>
              <a:rPr lang="en-GB" sz="1800">
                <a:solidFill>
                  <a:schemeClr val="tx1"/>
                </a:solidFill>
                <a:latin typeface="Georgia" panose="02040502050405020303" pitchFamily="18" charset="0"/>
                <a:cs typeface="Arial" panose="020B0604020202020204" pitchFamily="34" charset="0"/>
              </a:rPr>
              <a:t>be a training institution or NGOs with expertise in business development </a:t>
            </a:r>
            <a:r>
              <a:rPr lang="en-GB" sz="1800" b="1">
                <a:solidFill>
                  <a:schemeClr val="tx1"/>
                </a:solidFill>
                <a:latin typeface="Georgia" panose="02040502050405020303" pitchFamily="18" charset="0"/>
                <a:cs typeface="Arial" panose="020B0604020202020204" pitchFamily="34" charset="0"/>
              </a:rPr>
              <a:t>and/ or </a:t>
            </a:r>
            <a:r>
              <a:rPr lang="en-GB" sz="1800">
                <a:solidFill>
                  <a:schemeClr val="tx1"/>
                </a:solidFill>
                <a:latin typeface="Georgia" panose="02040502050405020303" pitchFamily="18" charset="0"/>
                <a:cs typeface="Arial" panose="020B0604020202020204" pitchFamily="34" charset="0"/>
              </a:rPr>
              <a:t>Green Economy. </a:t>
            </a:r>
            <a:endParaRPr lang="en-US" sz="1800">
              <a:solidFill>
                <a:schemeClr val="tx1"/>
              </a:solidFill>
              <a:latin typeface="Georgia" panose="02040502050405020303" pitchFamily="18" charset="0"/>
              <a:cs typeface="Arial" panose="020B0604020202020204" pitchFamily="34" charset="0"/>
            </a:endParaRPr>
          </a:p>
          <a:p>
            <a:pPr marL="531812" marR="0" indent="-457200" algn="just">
              <a:spcBef>
                <a:spcPts val="0"/>
              </a:spcBef>
              <a:spcAft>
                <a:spcPts val="0"/>
              </a:spcAft>
              <a:buFont typeface="+mj-lt"/>
              <a:buAutoNum type="alphaLcParenR"/>
            </a:pPr>
            <a:r>
              <a:rPr lang="en-GB" sz="1800">
                <a:solidFill>
                  <a:schemeClr val="tx1"/>
                </a:solidFill>
                <a:latin typeface="Georgia" panose="02040502050405020303" pitchFamily="18" charset="0"/>
                <a:cs typeface="Arial" panose="020B0604020202020204" pitchFamily="34" charset="0"/>
              </a:rPr>
              <a:t>be directly responsible for the preparation and management of the action with the lead (and other co-applicant(s)) and not be acting as an intermediary.</a:t>
            </a:r>
            <a:endParaRPr lang="en-US" sz="1800">
              <a:solidFill>
                <a:schemeClr val="tx1"/>
              </a:solidFill>
              <a:latin typeface="Georgia" panose="02040502050405020303" pitchFamily="18" charset="0"/>
              <a:cs typeface="Arial" panose="020B0604020202020204" pitchFamily="34" charset="0"/>
            </a:endParaRPr>
          </a:p>
        </p:txBody>
      </p:sp>
    </p:spTree>
    <p:extLst>
      <p:ext uri="{BB962C8B-B14F-4D97-AF65-F5344CB8AC3E}">
        <p14:creationId xmlns:p14="http://schemas.microsoft.com/office/powerpoint/2010/main" val="32417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6" dur="500"/>
                                        <p:tgtEl>
                                          <p:spTgt spid="3">
                                            <p:txEl>
                                              <p:pRg st="2" end="2"/>
                                            </p:txEl>
                                          </p:spTgt>
                                        </p:tgtEl>
                                      </p:cBhvr>
                                    </p:animEffect>
                                  </p:childTnLst>
                                </p:cTn>
                              </p:par>
                            </p:childTnLst>
                          </p:cTn>
                        </p:par>
                        <p:par>
                          <p:cTn id="17" fill="hold">
                            <p:stCondLst>
                              <p:cond delay="1500"/>
                            </p:stCondLst>
                            <p:childTnLst>
                              <p:par>
                                <p:cTn id="18" presetID="14" presetClass="entr" presetSubtype="1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0" dur="500"/>
                                        <p:tgtEl>
                                          <p:spTgt spid="3">
                                            <p:txEl>
                                              <p:pRg st="3" end="3"/>
                                            </p:txEl>
                                          </p:spTgt>
                                        </p:tgtEl>
                                      </p:cBhvr>
                                    </p:animEffect>
                                  </p:childTnLst>
                                </p:cTn>
                              </p:par>
                            </p:childTnLst>
                          </p:cTn>
                        </p:par>
                        <p:par>
                          <p:cTn id="21" fill="hold">
                            <p:stCondLst>
                              <p:cond delay="2000"/>
                            </p:stCondLst>
                            <p:childTnLst>
                              <p:par>
                                <p:cTn id="22" presetID="14" presetClass="entr" presetSubtype="10"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4" dur="500"/>
                                        <p:tgtEl>
                                          <p:spTgt spid="3">
                                            <p:txEl>
                                              <p:pRg st="4" end="4"/>
                                            </p:txEl>
                                          </p:spTgt>
                                        </p:tgtEl>
                                      </p:cBhvr>
                                    </p:animEffect>
                                  </p:childTnLst>
                                </p:cTn>
                              </p:par>
                            </p:childTnLst>
                          </p:cTn>
                        </p:par>
                        <p:par>
                          <p:cTn id="25" fill="hold">
                            <p:stCondLst>
                              <p:cond delay="2500"/>
                            </p:stCondLst>
                            <p:childTnLst>
                              <p:par>
                                <p:cTn id="26" presetID="14" presetClass="entr" presetSubtype="10"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8" dur="500"/>
                                        <p:tgtEl>
                                          <p:spTgt spid="3">
                                            <p:txEl>
                                              <p:pRg st="5" end="5"/>
                                            </p:txEl>
                                          </p:spTgt>
                                        </p:tgtEl>
                                      </p:cBhvr>
                                    </p:animEffect>
                                  </p:childTnLst>
                                </p:cTn>
                              </p:par>
                            </p:childTnLst>
                          </p:cTn>
                        </p:par>
                        <p:par>
                          <p:cTn id="29" fill="hold">
                            <p:stCondLst>
                              <p:cond delay="3000"/>
                            </p:stCondLst>
                            <p:childTnLst>
                              <p:par>
                                <p:cTn id="30" presetID="14" presetClass="entr" presetSubtype="10" fill="hold"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C74CA-FAE1-85B8-EA17-CA09DFC81EEF}"/>
              </a:ext>
            </a:extLst>
          </p:cNvPr>
          <p:cNvSpPr txBox="1">
            <a:spLocks/>
          </p:cNvSpPr>
          <p:nvPr/>
        </p:nvSpPr>
        <p:spPr>
          <a:xfrm>
            <a:off x="1777105" y="699791"/>
            <a:ext cx="8637789"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rgbClr val="D81A1A"/>
                </a:solidFill>
                <a:latin typeface="+mn-lt"/>
                <a:ea typeface="+mj-ea"/>
                <a:cs typeface="+mj-cs"/>
              </a:defRPr>
            </a:lvl1pPr>
          </a:lstStyle>
          <a:p>
            <a:r>
              <a:rPr lang="en-GB" sz="2400" b="1">
                <a:latin typeface="Georgia" panose="02040502050405020303" pitchFamily="18" charset="0"/>
              </a:rPr>
              <a:t>Number of requests and Grant Agreements per Applicant</a:t>
            </a:r>
          </a:p>
        </p:txBody>
      </p:sp>
      <p:sp>
        <p:nvSpPr>
          <p:cNvPr id="5" name="TextBox 4">
            <a:extLst>
              <a:ext uri="{FF2B5EF4-FFF2-40B4-BE49-F238E27FC236}">
                <a16:creationId xmlns:a16="http://schemas.microsoft.com/office/drawing/2014/main" id="{0C046CAB-87D8-9B72-0BF9-67B23FDFD473}"/>
              </a:ext>
            </a:extLst>
          </p:cNvPr>
          <p:cNvSpPr txBox="1"/>
          <p:nvPr/>
        </p:nvSpPr>
        <p:spPr>
          <a:xfrm>
            <a:off x="1099140" y="1663700"/>
            <a:ext cx="9993717" cy="5170646"/>
          </a:xfrm>
          <a:prstGeom prst="rect">
            <a:avLst/>
          </a:prstGeom>
          <a:noFill/>
        </p:spPr>
        <p:txBody>
          <a:bodyPr wrap="square">
            <a:spAutoFit/>
          </a:bodyPr>
          <a:lstStyle/>
          <a:p>
            <a:pPr marL="285750" indent="-285750">
              <a:buFont typeface="Arial" panose="020B0604020202020204" pitchFamily="34" charset="0"/>
              <a:buChar char="•"/>
            </a:pPr>
            <a:r>
              <a:rPr lang="en-US" sz="2200"/>
              <a:t>The applicant may apply for both lot 1 and lot 2. In that case he submits a distinct application for each lot.</a:t>
            </a:r>
          </a:p>
          <a:p>
            <a:endParaRPr lang="en-US" sz="2200"/>
          </a:p>
          <a:p>
            <a:pPr marL="285750" indent="-285750">
              <a:buFont typeface="Arial" panose="020B0604020202020204" pitchFamily="34" charset="0"/>
              <a:buChar char="•"/>
            </a:pPr>
            <a:r>
              <a:rPr lang="en-US" sz="2200"/>
              <a:t>The applicant may not submit more than one application per lot under this Call for proposals.</a:t>
            </a:r>
          </a:p>
          <a:p>
            <a:pPr marL="285750" indent="-285750">
              <a:buFont typeface="Arial" panose="020B0604020202020204" pitchFamily="34" charset="0"/>
              <a:buChar char="•"/>
            </a:pPr>
            <a:endParaRPr lang="en-US" sz="2200"/>
          </a:p>
          <a:p>
            <a:pPr marL="285750" indent="-285750">
              <a:buFont typeface="Arial" panose="020B0604020202020204" pitchFamily="34" charset="0"/>
              <a:buChar char="•"/>
            </a:pPr>
            <a:r>
              <a:rPr lang="en-US" sz="2200"/>
              <a:t> The applicant may be awarded more than </a:t>
            </a:r>
            <a:r>
              <a:rPr lang="en-US" sz="2200" u="sng"/>
              <a:t>1 Grant Agreement </a:t>
            </a:r>
            <a:r>
              <a:rPr lang="en-US" sz="2200"/>
              <a:t>under this Call for Proposals.</a:t>
            </a:r>
          </a:p>
          <a:p>
            <a:pPr marL="285750" indent="-285750">
              <a:buFont typeface="Arial" panose="020B0604020202020204" pitchFamily="34" charset="0"/>
              <a:buChar char="•"/>
            </a:pPr>
            <a:endParaRPr lang="en-US" sz="2200"/>
          </a:p>
          <a:p>
            <a:pPr marL="285750" indent="-285750">
              <a:buFont typeface="Arial" panose="020B0604020202020204" pitchFamily="34" charset="0"/>
              <a:buChar char="•"/>
            </a:pPr>
            <a:r>
              <a:rPr lang="en-US" sz="2200"/>
              <a:t>The applicant may not be at the same time a co-applicant in another application.</a:t>
            </a:r>
          </a:p>
          <a:p>
            <a:pPr marL="285750" indent="-285750">
              <a:buFont typeface="Arial" panose="020B0604020202020204" pitchFamily="34" charset="0"/>
              <a:buChar char="•"/>
            </a:pPr>
            <a:endParaRPr lang="en-US" sz="2200"/>
          </a:p>
          <a:p>
            <a:pPr marL="285750" indent="-285750">
              <a:buFont typeface="Arial" panose="020B0604020202020204" pitchFamily="34" charset="0"/>
              <a:buChar char="•"/>
            </a:pPr>
            <a:r>
              <a:rPr lang="en-US" sz="2200"/>
              <a:t>A co-applicant may submit more than 1 application under this Call for Proposals. </a:t>
            </a:r>
          </a:p>
          <a:p>
            <a:pPr marL="285750" indent="-285750">
              <a:buFont typeface="Arial" panose="020B0604020202020204" pitchFamily="34" charset="0"/>
              <a:buChar char="•"/>
            </a:pPr>
            <a:endParaRPr lang="en-US" sz="2200"/>
          </a:p>
          <a:p>
            <a:pPr marL="285750" indent="-285750">
              <a:buFont typeface="Arial" panose="020B0604020202020204" pitchFamily="34" charset="0"/>
              <a:buChar char="•"/>
            </a:pPr>
            <a:r>
              <a:rPr lang="en-US" sz="2200"/>
              <a:t>A co-applicant may be awarded more than </a:t>
            </a:r>
            <a:r>
              <a:rPr lang="en-US" sz="2200" u="sng"/>
              <a:t>1 Grant Agreement </a:t>
            </a:r>
            <a:r>
              <a:rPr lang="en-US" sz="2200"/>
              <a:t>under this Call for Proposals</a:t>
            </a:r>
          </a:p>
        </p:txBody>
      </p:sp>
      <p:pic>
        <p:nvPicPr>
          <p:cNvPr id="7" name="Picture 6" descr="A yellow and green check mark and papers&#10;&#10;Description automatically generated">
            <a:extLst>
              <a:ext uri="{FF2B5EF4-FFF2-40B4-BE49-F238E27FC236}">
                <a16:creationId xmlns:a16="http://schemas.microsoft.com/office/drawing/2014/main" id="{6C2CE23C-BDA8-9A1F-3D20-E1873811FE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4894" y="23654"/>
            <a:ext cx="1663700" cy="1663700"/>
          </a:xfrm>
          <a:prstGeom prst="rect">
            <a:avLst/>
          </a:prstGeom>
        </p:spPr>
      </p:pic>
    </p:spTree>
    <p:extLst>
      <p:ext uri="{BB962C8B-B14F-4D97-AF65-F5344CB8AC3E}">
        <p14:creationId xmlns:p14="http://schemas.microsoft.com/office/powerpoint/2010/main" val="440898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ppt_y"/>
                                          </p:val>
                                        </p:tav>
                                        <p:tav tm="100000">
                                          <p:val>
                                            <p:strVal val="#ppt_y"/>
                                          </p:val>
                                        </p:tav>
                                      </p:tavLst>
                                    </p:anim>
                                  </p:childTnLst>
                                </p:cTn>
                              </p:par>
                              <p:par>
                                <p:cTn id="21" presetID="14" presetClass="entr" presetSubtype="1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 calcmode="lin" valueType="num">
                                      <p:cBhvr additive="base">
                                        <p:cTn id="28" dur="5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5">
                                            <p:txEl>
                                              <p:pRg st="8" end="8"/>
                                            </p:txEl>
                                          </p:spTgt>
                                        </p:tgtEl>
                                        <p:attrNameLst>
                                          <p:attrName>style.visibility</p:attrName>
                                        </p:attrNameLst>
                                      </p:cBhvr>
                                      <p:to>
                                        <p:strVal val="visible"/>
                                      </p:to>
                                    </p:set>
                                    <p:anim calcmode="lin" valueType="num">
                                      <p:cBhvr additive="base">
                                        <p:cTn id="34" dur="500" fill="hold"/>
                                        <p:tgtEl>
                                          <p:spTgt spid="5">
                                            <p:txEl>
                                              <p:pRg st="8" end="8"/>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nodeType="clickEffect">
                                  <p:stCondLst>
                                    <p:cond delay="0"/>
                                  </p:stCondLst>
                                  <p:childTnLst>
                                    <p:set>
                                      <p:cBhvr>
                                        <p:cTn id="39" dur="1" fill="hold">
                                          <p:stCondLst>
                                            <p:cond delay="0"/>
                                          </p:stCondLst>
                                        </p:cTn>
                                        <p:tgtEl>
                                          <p:spTgt spid="5">
                                            <p:txEl>
                                              <p:pRg st="10" end="10"/>
                                            </p:txEl>
                                          </p:spTgt>
                                        </p:tgtEl>
                                        <p:attrNameLst>
                                          <p:attrName>style.visibility</p:attrName>
                                        </p:attrNameLst>
                                      </p:cBhvr>
                                      <p:to>
                                        <p:strVal val="visible"/>
                                      </p:to>
                                    </p:set>
                                    <p:anim calcmode="lin" valueType="num">
                                      <p:cBhvr additive="base">
                                        <p:cTn id="40" dur="500" fill="hold"/>
                                        <p:tgtEl>
                                          <p:spTgt spid="5">
                                            <p:txEl>
                                              <p:pRg st="10" end="10"/>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5">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icon with a megaphone and a action sign&#10;&#10;Description automatically generated">
            <a:extLst>
              <a:ext uri="{FF2B5EF4-FFF2-40B4-BE49-F238E27FC236}">
                <a16:creationId xmlns:a16="http://schemas.microsoft.com/office/drawing/2014/main" id="{F9DD20E8-E2A8-84BF-6A8E-677615C1EE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84599" y="25400"/>
            <a:ext cx="2569301" cy="2400300"/>
          </a:xfrm>
          <a:prstGeom prst="rect">
            <a:avLst/>
          </a:prstGeom>
        </p:spPr>
      </p:pic>
      <p:sp>
        <p:nvSpPr>
          <p:cNvPr id="2" name="Title 1">
            <a:extLst>
              <a:ext uri="{FF2B5EF4-FFF2-40B4-BE49-F238E27FC236}">
                <a16:creationId xmlns:a16="http://schemas.microsoft.com/office/drawing/2014/main" id="{86056F90-DC78-9E1D-95D6-FCA996106413}"/>
              </a:ext>
            </a:extLst>
          </p:cNvPr>
          <p:cNvSpPr>
            <a:spLocks noGrp="1"/>
          </p:cNvSpPr>
          <p:nvPr>
            <p:ph type="title"/>
          </p:nvPr>
        </p:nvSpPr>
        <p:spPr>
          <a:xfrm>
            <a:off x="1542676" y="345461"/>
            <a:ext cx="8637789" cy="1325563"/>
          </a:xfrm>
        </p:spPr>
        <p:txBody>
          <a:bodyPr>
            <a:normAutofit/>
          </a:bodyPr>
          <a:lstStyle/>
          <a:p>
            <a:r>
              <a:rPr lang="en-US" sz="3200" b="1">
                <a:latin typeface="Georgia" panose="02040502050405020303" pitchFamily="18" charset="0"/>
              </a:rPr>
              <a:t>Admissible Actions: Type of activities</a:t>
            </a:r>
            <a:br>
              <a:rPr lang="en-US" sz="3200" b="1">
                <a:latin typeface="Georgia" panose="02040502050405020303" pitchFamily="18" charset="0"/>
              </a:rPr>
            </a:br>
            <a:r>
              <a:rPr lang="en-US" sz="3200" b="1">
                <a:latin typeface="Georgia" panose="02040502050405020303" pitchFamily="18" charset="0"/>
              </a:rPr>
              <a:t>(minimum standards) </a:t>
            </a:r>
          </a:p>
        </p:txBody>
      </p:sp>
      <p:sp>
        <p:nvSpPr>
          <p:cNvPr id="3" name="Content Placeholder 2">
            <a:extLst>
              <a:ext uri="{FF2B5EF4-FFF2-40B4-BE49-F238E27FC236}">
                <a16:creationId xmlns:a16="http://schemas.microsoft.com/office/drawing/2014/main" id="{F995B2A2-0A5A-4BB2-606C-3EDCED275166}"/>
              </a:ext>
            </a:extLst>
          </p:cNvPr>
          <p:cNvSpPr>
            <a:spLocks noGrp="1"/>
          </p:cNvSpPr>
          <p:nvPr>
            <p:ph idx="1"/>
          </p:nvPr>
        </p:nvSpPr>
        <p:spPr>
          <a:xfrm>
            <a:off x="1612900" y="1543278"/>
            <a:ext cx="10470776" cy="4969261"/>
          </a:xfrm>
        </p:spPr>
        <p:txBody>
          <a:bodyPr>
            <a:noAutofit/>
          </a:bodyPr>
          <a:lstStyle/>
          <a:p>
            <a:pPr algn="l"/>
            <a:r>
              <a:rPr lang="en-US" sz="2000" b="1" i="0" u="none" strike="noStrike" baseline="0">
                <a:solidFill>
                  <a:schemeClr val="tx1"/>
                </a:solidFill>
                <a:latin typeface="Georgia" panose="02040502050405020303" pitchFamily="18" charset="0"/>
              </a:rPr>
              <a:t>Outreach and awareness activities</a:t>
            </a:r>
          </a:p>
          <a:p>
            <a:pPr algn="l"/>
            <a:r>
              <a:rPr lang="en-US" sz="2000" b="1">
                <a:solidFill>
                  <a:schemeClr val="tx1"/>
                </a:solidFill>
                <a:latin typeface="Georgia" panose="02040502050405020303" pitchFamily="18" charset="0"/>
              </a:rPr>
              <a:t>Selection of MSEs/ cooperatives</a:t>
            </a:r>
          </a:p>
          <a:p>
            <a:pPr marL="228600" indent="0" algn="l">
              <a:buNone/>
            </a:pPr>
            <a:r>
              <a:rPr lang="en-US" sz="1900">
                <a:solidFill>
                  <a:schemeClr val="tx1"/>
                </a:solidFill>
              </a:rPr>
              <a:t>The applicant is expected to outline in its proposal how it will select MSEs/cooperatives to support. Selection criteria for businesses should include the following criteria</a:t>
            </a:r>
            <a:endParaRPr lang="en-US" sz="1900" b="1" i="0" u="none" strike="noStrike" baseline="0">
              <a:solidFill>
                <a:schemeClr val="tx1"/>
              </a:solidFill>
              <a:latin typeface="Georgia" panose="02040502050405020303" pitchFamily="18" charset="0"/>
            </a:endParaRPr>
          </a:p>
          <a:p>
            <a:pPr marL="0" indent="228600" algn="l">
              <a:buNone/>
            </a:pPr>
            <a:r>
              <a:rPr lang="en-US" sz="1900">
                <a:solidFill>
                  <a:schemeClr val="tx1"/>
                </a:solidFill>
              </a:rPr>
              <a:t>- Businesses/cooperatives affected by the war </a:t>
            </a:r>
          </a:p>
          <a:p>
            <a:pPr marL="0" indent="228600">
              <a:buNone/>
            </a:pPr>
            <a:r>
              <a:rPr lang="en-US" sz="1900">
                <a:solidFill>
                  <a:schemeClr val="tx1"/>
                </a:solidFill>
              </a:rPr>
              <a:t>- Business/cooperatives in the agri-food field </a:t>
            </a:r>
          </a:p>
          <a:p>
            <a:pPr marL="0" indent="228600">
              <a:buNone/>
            </a:pPr>
            <a:r>
              <a:rPr lang="en-US" sz="1900">
                <a:solidFill>
                  <a:schemeClr val="tx1"/>
                </a:solidFill>
              </a:rPr>
              <a:t>- Economic viability of the business/cooperatives based on the local economic analysis</a:t>
            </a:r>
          </a:p>
          <a:p>
            <a:pPr marL="0" indent="228600">
              <a:buNone/>
            </a:pPr>
            <a:r>
              <a:rPr lang="en-US" sz="1900">
                <a:solidFill>
                  <a:schemeClr val="tx1"/>
                </a:solidFill>
              </a:rPr>
              <a:t>- Potential to grow and employ additional employees</a:t>
            </a:r>
          </a:p>
          <a:p>
            <a:pPr marL="342900" indent="-114300">
              <a:buNone/>
            </a:pPr>
            <a:r>
              <a:rPr lang="en-US" sz="1900">
                <a:solidFill>
                  <a:schemeClr val="tx1"/>
                </a:solidFill>
              </a:rPr>
              <a:t>- Business/cooperatives focused on providing green services or green products, or with a demonstrated commitment and potential to green its practices</a:t>
            </a:r>
          </a:p>
          <a:p>
            <a:pPr marL="400050" indent="-171450">
              <a:buNone/>
            </a:pPr>
            <a:r>
              <a:rPr lang="en-US" sz="1900">
                <a:solidFill>
                  <a:schemeClr val="tx1"/>
                </a:solidFill>
              </a:rPr>
              <a:t> - Priority for businesses/cooperatives owned by women or with a commitment and strategy to employ women</a:t>
            </a:r>
          </a:p>
          <a:p>
            <a:pPr marL="400050" indent="-171450">
              <a:buNone/>
            </a:pPr>
            <a:r>
              <a:rPr lang="en-US" sz="1900"/>
              <a:t> </a:t>
            </a:r>
            <a:r>
              <a:rPr lang="en-US" sz="1900">
                <a:solidFill>
                  <a:schemeClr val="tx1"/>
                </a:solidFill>
              </a:rPr>
              <a:t>- Priority for businesses/cooperatives owned by youth (18-29 years old) or with a commitment and strategy to employ youth</a:t>
            </a:r>
          </a:p>
        </p:txBody>
      </p:sp>
    </p:spTree>
    <p:extLst>
      <p:ext uri="{BB962C8B-B14F-4D97-AF65-F5344CB8AC3E}">
        <p14:creationId xmlns:p14="http://schemas.microsoft.com/office/powerpoint/2010/main" val="143990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1" presetClass="entr" presetSubtype="0"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par>
                          <p:cTn id="17" fill="hold">
                            <p:stCondLst>
                              <p:cond delay="500"/>
                            </p:stCondLst>
                            <p:childTnLst>
                              <p:par>
                                <p:cTn id="18" presetID="14" presetClass="entr" presetSubtype="1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0" dur="1000"/>
                                        <p:tgtEl>
                                          <p:spTgt spid="3">
                                            <p:txEl>
                                              <p:pRg st="3" end="3"/>
                                            </p:txEl>
                                          </p:spTgt>
                                        </p:tgtEl>
                                      </p:cBhvr>
                                    </p:animEffect>
                                  </p:childTnLst>
                                </p:cTn>
                              </p:par>
                            </p:childTnLst>
                          </p:cTn>
                        </p:par>
                        <p:par>
                          <p:cTn id="21" fill="hold">
                            <p:stCondLst>
                              <p:cond delay="1500"/>
                            </p:stCondLst>
                            <p:childTnLst>
                              <p:par>
                                <p:cTn id="22" presetID="14" presetClass="entr" presetSubtype="10"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4" dur="1000"/>
                                        <p:tgtEl>
                                          <p:spTgt spid="3">
                                            <p:txEl>
                                              <p:pRg st="4" end="4"/>
                                            </p:txEl>
                                          </p:spTgt>
                                        </p:tgtEl>
                                      </p:cBhvr>
                                    </p:animEffect>
                                  </p:childTnLst>
                                </p:cTn>
                              </p:par>
                            </p:childTnLst>
                          </p:cTn>
                        </p:par>
                        <p:par>
                          <p:cTn id="25" fill="hold">
                            <p:stCondLst>
                              <p:cond delay="2500"/>
                            </p:stCondLst>
                            <p:childTnLst>
                              <p:par>
                                <p:cTn id="26" presetID="14" presetClass="entr" presetSubtype="10"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8" dur="1000"/>
                                        <p:tgtEl>
                                          <p:spTgt spid="3">
                                            <p:txEl>
                                              <p:pRg st="5" end="5"/>
                                            </p:txEl>
                                          </p:spTgt>
                                        </p:tgtEl>
                                      </p:cBhvr>
                                    </p:animEffect>
                                  </p:childTnLst>
                                </p:cTn>
                              </p:par>
                            </p:childTnLst>
                          </p:cTn>
                        </p:par>
                        <p:par>
                          <p:cTn id="29" fill="hold">
                            <p:stCondLst>
                              <p:cond delay="3500"/>
                            </p:stCondLst>
                            <p:childTnLst>
                              <p:par>
                                <p:cTn id="30" presetID="14" presetClass="entr" presetSubtype="10" fill="hold"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2" dur="1000"/>
                                        <p:tgtEl>
                                          <p:spTgt spid="3">
                                            <p:txEl>
                                              <p:pRg st="6" end="6"/>
                                            </p:txEl>
                                          </p:spTgt>
                                        </p:tgtEl>
                                      </p:cBhvr>
                                    </p:animEffect>
                                  </p:childTnLst>
                                </p:cTn>
                              </p:par>
                            </p:childTnLst>
                          </p:cTn>
                        </p:par>
                        <p:par>
                          <p:cTn id="33" fill="hold">
                            <p:stCondLst>
                              <p:cond delay="4500"/>
                            </p:stCondLst>
                            <p:childTnLst>
                              <p:par>
                                <p:cTn id="34" presetID="14" presetClass="entr" presetSubtype="10" fill="hold" nodeType="after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6" dur="1000"/>
                                        <p:tgtEl>
                                          <p:spTgt spid="3">
                                            <p:txEl>
                                              <p:pRg st="7" end="7"/>
                                            </p:txEl>
                                          </p:spTgt>
                                        </p:tgtEl>
                                      </p:cBhvr>
                                    </p:animEffect>
                                  </p:childTnLst>
                                </p:cTn>
                              </p:par>
                            </p:childTnLst>
                          </p:cTn>
                        </p:par>
                        <p:par>
                          <p:cTn id="37" fill="hold">
                            <p:stCondLst>
                              <p:cond delay="5500"/>
                            </p:stCondLst>
                            <p:childTnLst>
                              <p:par>
                                <p:cTn id="38" presetID="14" presetClass="entr" presetSubtype="10" fill="hold" nodeType="after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randombar(horizontal)">
                                      <p:cBhvr>
                                        <p:cTn id="40" dur="1000"/>
                                        <p:tgtEl>
                                          <p:spTgt spid="3">
                                            <p:txEl>
                                              <p:pRg st="8" end="8"/>
                                            </p:txEl>
                                          </p:spTgt>
                                        </p:tgtEl>
                                      </p:cBhvr>
                                    </p:animEffect>
                                  </p:childTnLst>
                                </p:cTn>
                              </p:par>
                            </p:childTnLst>
                          </p:cTn>
                        </p:par>
                        <p:par>
                          <p:cTn id="41" fill="hold">
                            <p:stCondLst>
                              <p:cond delay="6500"/>
                            </p:stCondLst>
                            <p:childTnLst>
                              <p:par>
                                <p:cTn id="42" presetID="14" presetClass="entr" presetSubtype="10" fill="hold" nodeType="after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randombar(horizontal)">
                                      <p:cBhvr>
                                        <p:cTn id="44"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icon with a megaphone and a action sign&#10;&#10;Description automatically generated">
            <a:extLst>
              <a:ext uri="{FF2B5EF4-FFF2-40B4-BE49-F238E27FC236}">
                <a16:creationId xmlns:a16="http://schemas.microsoft.com/office/drawing/2014/main" id="{403875DB-7135-293A-0CB0-9510A56008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8200" y="25400"/>
            <a:ext cx="2425700" cy="2266145"/>
          </a:xfrm>
          <a:prstGeom prst="rect">
            <a:avLst/>
          </a:prstGeom>
        </p:spPr>
      </p:pic>
      <p:sp>
        <p:nvSpPr>
          <p:cNvPr id="3" name="TextBox 2">
            <a:extLst>
              <a:ext uri="{FF2B5EF4-FFF2-40B4-BE49-F238E27FC236}">
                <a16:creationId xmlns:a16="http://schemas.microsoft.com/office/drawing/2014/main" id="{2534ABF1-7AAC-9DC1-3073-4B5FE36E53F9}"/>
              </a:ext>
            </a:extLst>
          </p:cNvPr>
          <p:cNvSpPr txBox="1"/>
          <p:nvPr/>
        </p:nvSpPr>
        <p:spPr>
          <a:xfrm>
            <a:off x="1673572" y="1997839"/>
            <a:ext cx="10389869" cy="2862322"/>
          </a:xfrm>
          <a:prstGeom prst="rect">
            <a:avLst/>
          </a:prstGeom>
          <a:noFill/>
        </p:spPr>
        <p:txBody>
          <a:bodyPr wrap="square">
            <a:spAutoFit/>
          </a:bodyPr>
          <a:lstStyle/>
          <a:p>
            <a:pPr marL="342900" indent="-342900" algn="l">
              <a:buFont typeface="Arial" panose="020B0604020202020204" pitchFamily="34" charset="0"/>
              <a:buChar char="•"/>
            </a:pPr>
            <a:r>
              <a:rPr lang="en-US" sz="2000" b="1">
                <a:latin typeface="Georgia" panose="02040502050405020303" pitchFamily="18" charset="0"/>
              </a:rPr>
              <a:t>Business Development Support: </a:t>
            </a:r>
          </a:p>
          <a:p>
            <a:pPr algn="l"/>
            <a:endParaRPr lang="en-US" sz="2000" b="1">
              <a:latin typeface="Georgia" panose="02040502050405020303" pitchFamily="18" charset="0"/>
            </a:endParaRPr>
          </a:p>
          <a:p>
            <a:pPr marL="457200" indent="-457200" algn="l">
              <a:buAutoNum type="arabicPeriod"/>
            </a:pPr>
            <a:r>
              <a:rPr lang="en-US" sz="2000"/>
              <a:t>Business needs assessment</a:t>
            </a:r>
          </a:p>
          <a:p>
            <a:pPr marL="457200" indent="-457200" algn="l">
              <a:buAutoNum type="arabicPeriod"/>
            </a:pPr>
            <a:r>
              <a:rPr lang="en-US" sz="2000" u="sng"/>
              <a:t>Tailor-made</a:t>
            </a:r>
            <a:r>
              <a:rPr lang="en-US" sz="2000"/>
              <a:t> capacity building and business development plan</a:t>
            </a:r>
          </a:p>
          <a:p>
            <a:pPr marL="457200" indent="-457200" algn="l">
              <a:buAutoNum type="arabicPeriod"/>
            </a:pPr>
            <a:r>
              <a:rPr lang="en-US" sz="2000"/>
              <a:t>Provide the selected participants, with </a:t>
            </a:r>
            <a:r>
              <a:rPr lang="en-US" sz="2000" u="sng"/>
              <a:t>advanced</a:t>
            </a:r>
            <a:r>
              <a:rPr lang="en-US" sz="2000"/>
              <a:t> business development training</a:t>
            </a:r>
            <a:endParaRPr lang="en-US" sz="2000" b="1">
              <a:latin typeface="Georgia" panose="02040502050405020303" pitchFamily="18" charset="0"/>
            </a:endParaRPr>
          </a:p>
          <a:p>
            <a:pPr marL="400050" indent="-400050">
              <a:buAutoNum type="arabicPeriod" startAt="4"/>
            </a:pPr>
            <a:r>
              <a:rPr lang="en-US" sz="2000"/>
              <a:t>Depending on the specific needs of the business, provide specific </a:t>
            </a:r>
            <a:r>
              <a:rPr lang="en-US" sz="2000" u="sng"/>
              <a:t>individual</a:t>
            </a:r>
            <a:r>
              <a:rPr lang="en-US" sz="2000"/>
              <a:t> technical training opportunities on topics such as e.g. Marketing, branding, labelling and certification, export, greening, legal support</a:t>
            </a:r>
          </a:p>
          <a:p>
            <a:r>
              <a:rPr lang="en-US" sz="2000"/>
              <a:t>5.     </a:t>
            </a:r>
            <a:r>
              <a:rPr lang="en-US" sz="2000" u="sng"/>
              <a:t>Peer-to-peer and business-to-business </a:t>
            </a:r>
            <a:r>
              <a:rPr lang="en-US" sz="2000"/>
              <a:t>support</a:t>
            </a:r>
          </a:p>
        </p:txBody>
      </p:sp>
      <p:sp>
        <p:nvSpPr>
          <p:cNvPr id="4" name="Title 1">
            <a:extLst>
              <a:ext uri="{FF2B5EF4-FFF2-40B4-BE49-F238E27FC236}">
                <a16:creationId xmlns:a16="http://schemas.microsoft.com/office/drawing/2014/main" id="{9F8F09A1-EF23-E0B2-912A-85A730CA0D0B}"/>
              </a:ext>
            </a:extLst>
          </p:cNvPr>
          <p:cNvSpPr txBox="1">
            <a:spLocks/>
          </p:cNvSpPr>
          <p:nvPr/>
        </p:nvSpPr>
        <p:spPr>
          <a:xfrm>
            <a:off x="1673572" y="665502"/>
            <a:ext cx="8637789" cy="562896"/>
          </a:xfrm>
          <a:prstGeom prst="rect">
            <a:avLst/>
          </a:prstGeom>
        </p:spPr>
        <p:txBody>
          <a:bodyPr>
            <a:normAutofit/>
          </a:bodyPr>
          <a:lstStyle>
            <a:lvl1pPr algn="l" defTabSz="914400" rtl="0" eaLnBrk="1" latinLnBrk="0" hangingPunct="1">
              <a:lnSpc>
                <a:spcPct val="90000"/>
              </a:lnSpc>
              <a:spcBef>
                <a:spcPct val="0"/>
              </a:spcBef>
              <a:buNone/>
              <a:defRPr sz="4400" kern="1200">
                <a:solidFill>
                  <a:srgbClr val="D81A1A"/>
                </a:solidFill>
                <a:latin typeface="+mn-lt"/>
                <a:ea typeface="+mj-ea"/>
                <a:cs typeface="+mj-cs"/>
              </a:defRPr>
            </a:lvl1pPr>
          </a:lstStyle>
          <a:p>
            <a:r>
              <a:rPr lang="en-US" sz="3200" b="1">
                <a:latin typeface="Georgia" panose="02040502050405020303" pitchFamily="18" charset="0"/>
              </a:rPr>
              <a:t>Type of activities </a:t>
            </a:r>
          </a:p>
        </p:txBody>
      </p:sp>
    </p:spTree>
    <p:extLst>
      <p:ext uri="{BB962C8B-B14F-4D97-AF65-F5344CB8AC3E}">
        <p14:creationId xmlns:p14="http://schemas.microsoft.com/office/powerpoint/2010/main" val="1487140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ue and white icon with a megaphone and a action sign&#10;&#10;Description automatically generated">
            <a:extLst>
              <a:ext uri="{FF2B5EF4-FFF2-40B4-BE49-F238E27FC236}">
                <a16:creationId xmlns:a16="http://schemas.microsoft.com/office/drawing/2014/main" id="{263883B9-8789-914C-D8B8-8E15AC7CC1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6160" y="0"/>
            <a:ext cx="1993900" cy="1862747"/>
          </a:xfrm>
          <a:prstGeom prst="rect">
            <a:avLst/>
          </a:prstGeom>
        </p:spPr>
      </p:pic>
      <p:sp>
        <p:nvSpPr>
          <p:cNvPr id="3" name="TextBox 2">
            <a:extLst>
              <a:ext uri="{FF2B5EF4-FFF2-40B4-BE49-F238E27FC236}">
                <a16:creationId xmlns:a16="http://schemas.microsoft.com/office/drawing/2014/main" id="{90E39867-05ED-1FED-4613-899E167DE216}"/>
              </a:ext>
            </a:extLst>
          </p:cNvPr>
          <p:cNvSpPr txBox="1"/>
          <p:nvPr/>
        </p:nvSpPr>
        <p:spPr>
          <a:xfrm>
            <a:off x="628650" y="1405890"/>
            <a:ext cx="11281410" cy="4401205"/>
          </a:xfrm>
          <a:prstGeom prst="rect">
            <a:avLst/>
          </a:prstGeom>
          <a:noFill/>
        </p:spPr>
        <p:txBody>
          <a:bodyPr wrap="square" lIns="91440" tIns="45720" rIns="91440" bIns="45720" anchor="t">
            <a:spAutoFit/>
          </a:bodyPr>
          <a:lstStyle/>
          <a:p>
            <a:pPr marL="342900" indent="-342900">
              <a:buFont typeface="Arial" panose="020B0604020202020204" pitchFamily="34" charset="0"/>
              <a:buChar char="•"/>
            </a:pPr>
            <a:r>
              <a:rPr lang="en-US" sz="2000" b="1">
                <a:latin typeface="Georgia" panose="02040502050405020303" pitchFamily="18" charset="0"/>
              </a:rPr>
              <a:t>Access to (green) credit and capital </a:t>
            </a:r>
            <a:r>
              <a:rPr lang="en-US" sz="2000">
                <a:latin typeface="Georgia" panose="02040502050405020303" pitchFamily="18" charset="0"/>
              </a:rPr>
              <a:t>through</a:t>
            </a:r>
            <a:r>
              <a:rPr lang="en-US" sz="2000" b="1">
                <a:latin typeface="Georgia" panose="02040502050405020303" pitchFamily="18" charset="0"/>
              </a:rPr>
              <a:t>:</a:t>
            </a:r>
          </a:p>
          <a:p>
            <a:endParaRPr lang="en-US" sz="2000" b="1">
              <a:latin typeface="Georgia" panose="02040502050405020303" pitchFamily="18" charset="0"/>
            </a:endParaRPr>
          </a:p>
          <a:p>
            <a:pPr marL="114300" indent="-114300"/>
            <a:r>
              <a:rPr lang="en-US" sz="2000"/>
              <a:t>- Develop a </a:t>
            </a:r>
            <a:r>
              <a:rPr lang="en-US" sz="2000" u="sng"/>
              <a:t>business development plan for each business/cooperative </a:t>
            </a:r>
            <a:endParaRPr lang="en-US" sz="2000"/>
          </a:p>
          <a:p>
            <a:r>
              <a:rPr lang="en-US" sz="2000"/>
              <a:t>The selected MSEs/ cooperatives need to adopt green practices while developing their business plans</a:t>
            </a:r>
          </a:p>
          <a:p>
            <a:endParaRPr lang="en-US" sz="2000"/>
          </a:p>
          <a:p>
            <a:pPr marL="171450" indent="-171450"/>
            <a:r>
              <a:rPr lang="en-US" sz="2000"/>
              <a:t> - Select the </a:t>
            </a:r>
            <a:r>
              <a:rPr lang="en-US" sz="2000" u="sng"/>
              <a:t>most promising business development plans </a:t>
            </a:r>
            <a:r>
              <a:rPr lang="en-US" sz="2000"/>
              <a:t>for provision of a grant. The applicant is expected to </a:t>
            </a:r>
            <a:r>
              <a:rPr lang="en-US" sz="2000" u="sng"/>
              <a:t>outline selection criteria</a:t>
            </a:r>
            <a:r>
              <a:rPr lang="en-US" sz="2000"/>
              <a:t> in the action proposal.</a:t>
            </a:r>
          </a:p>
          <a:p>
            <a:pPr marL="171450" indent="-171450"/>
            <a:endParaRPr lang="en-US" sz="2000"/>
          </a:p>
          <a:p>
            <a:pPr marL="171450" indent="-171450"/>
            <a:r>
              <a:rPr lang="en-US" sz="2000"/>
              <a:t> - Provide a </a:t>
            </a:r>
            <a:r>
              <a:rPr lang="en-US" sz="2000" u="sng"/>
              <a:t>grant to selected sustainable and viable businesses</a:t>
            </a:r>
            <a:r>
              <a:rPr lang="en-US" sz="2000"/>
              <a:t>. </a:t>
            </a:r>
            <a:r>
              <a:rPr lang="en-US" sz="2000" b="1"/>
              <a:t>Maximum 9,000 Euro per business or maximum 25,000 Euro per cooperative</a:t>
            </a:r>
            <a:r>
              <a:rPr lang="en-US" sz="2000"/>
              <a:t>. The </a:t>
            </a:r>
            <a:r>
              <a:rPr lang="en-US" sz="2000" u="sng"/>
              <a:t>seed fund should represent </a:t>
            </a:r>
            <a:r>
              <a:rPr lang="en-US" sz="2000" b="1" u="sng"/>
              <a:t>maximum 80% of the total investment </a:t>
            </a:r>
            <a:r>
              <a:rPr lang="en-US" sz="2000"/>
              <a:t>based on the approved business plan, meaning a </a:t>
            </a:r>
            <a:r>
              <a:rPr lang="en-US" sz="2000" u="sng"/>
              <a:t>personal capital investment of 20% from the business or cooperative</a:t>
            </a:r>
            <a:r>
              <a:rPr lang="en-US" sz="2000"/>
              <a:t>. </a:t>
            </a:r>
          </a:p>
          <a:p>
            <a:pPr marL="171450" indent="-171450"/>
            <a:endParaRPr lang="en-US" sz="2000"/>
          </a:p>
          <a:p>
            <a:pPr marL="114300" indent="-114300"/>
            <a:r>
              <a:rPr lang="en-US" sz="2000"/>
              <a:t>- Prepare beneficiaries to access relevant other financing opportunities</a:t>
            </a:r>
            <a:endParaRPr lang="en-US" sz="2000" b="1">
              <a:latin typeface="Georgia" panose="02040502050405020303" pitchFamily="18" charset="0"/>
            </a:endParaRPr>
          </a:p>
        </p:txBody>
      </p:sp>
      <p:sp>
        <p:nvSpPr>
          <p:cNvPr id="4" name="Title 1">
            <a:extLst>
              <a:ext uri="{FF2B5EF4-FFF2-40B4-BE49-F238E27FC236}">
                <a16:creationId xmlns:a16="http://schemas.microsoft.com/office/drawing/2014/main" id="{99CDCB82-3CD7-BCED-87E9-D60D3947E201}"/>
              </a:ext>
            </a:extLst>
          </p:cNvPr>
          <p:cNvSpPr txBox="1">
            <a:spLocks/>
          </p:cNvSpPr>
          <p:nvPr/>
        </p:nvSpPr>
        <p:spPr>
          <a:xfrm>
            <a:off x="1673572" y="665501"/>
            <a:ext cx="8637789" cy="557509"/>
          </a:xfrm>
          <a:prstGeom prst="rect">
            <a:avLst/>
          </a:prstGeom>
        </p:spPr>
        <p:txBody>
          <a:bodyPr>
            <a:normAutofit/>
          </a:bodyPr>
          <a:lstStyle>
            <a:lvl1pPr algn="l" defTabSz="914400" rtl="0" eaLnBrk="1" latinLnBrk="0" hangingPunct="1">
              <a:lnSpc>
                <a:spcPct val="90000"/>
              </a:lnSpc>
              <a:spcBef>
                <a:spcPct val="0"/>
              </a:spcBef>
              <a:buNone/>
              <a:defRPr sz="4400" kern="1200">
                <a:solidFill>
                  <a:srgbClr val="D81A1A"/>
                </a:solidFill>
                <a:latin typeface="+mn-lt"/>
                <a:ea typeface="+mj-ea"/>
                <a:cs typeface="+mj-cs"/>
              </a:defRPr>
            </a:lvl1pPr>
          </a:lstStyle>
          <a:p>
            <a:r>
              <a:rPr lang="en-US" sz="3200" b="1">
                <a:latin typeface="Georgia" panose="02040502050405020303" pitchFamily="18" charset="0"/>
              </a:rPr>
              <a:t>Type of activities </a:t>
            </a:r>
          </a:p>
        </p:txBody>
      </p:sp>
    </p:spTree>
    <p:extLst>
      <p:ext uri="{BB962C8B-B14F-4D97-AF65-F5344CB8AC3E}">
        <p14:creationId xmlns:p14="http://schemas.microsoft.com/office/powerpoint/2010/main" val="14863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 calcmode="lin" valueType="num">
                                      <p:cBhvr additive="base">
                                        <p:cTn id="33"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8D27D-6793-4A75-BAA8-680875A3F4D6}"/>
              </a:ext>
            </a:extLst>
          </p:cNvPr>
          <p:cNvSpPr>
            <a:spLocks noGrp="1"/>
          </p:cNvSpPr>
          <p:nvPr>
            <p:ph type="title"/>
          </p:nvPr>
        </p:nvSpPr>
        <p:spPr/>
        <p:txBody>
          <a:bodyPr>
            <a:normAutofit/>
          </a:bodyPr>
          <a:lstStyle/>
          <a:p>
            <a:r>
              <a:rPr lang="en-US" sz="2800" b="1">
                <a:latin typeface="Georgia" panose="02040502050405020303" pitchFamily="18" charset="0"/>
              </a:rPr>
              <a:t>Agenda</a:t>
            </a:r>
            <a:r>
              <a:rPr lang="en-US" sz="2700" b="1">
                <a:latin typeface="Georgia" panose="02040502050405020303" pitchFamily="18" charset="0"/>
              </a:rPr>
              <a:t>	</a:t>
            </a:r>
          </a:p>
        </p:txBody>
      </p:sp>
      <p:sp>
        <p:nvSpPr>
          <p:cNvPr id="3" name="Content Placeholder 2">
            <a:extLst>
              <a:ext uri="{FF2B5EF4-FFF2-40B4-BE49-F238E27FC236}">
                <a16:creationId xmlns:a16="http://schemas.microsoft.com/office/drawing/2014/main" id="{25678A8C-8CE0-4E88-8CAC-1C6DB58F2630}"/>
              </a:ext>
            </a:extLst>
          </p:cNvPr>
          <p:cNvSpPr>
            <a:spLocks noGrp="1"/>
          </p:cNvSpPr>
          <p:nvPr>
            <p:ph idx="1"/>
          </p:nvPr>
        </p:nvSpPr>
        <p:spPr>
          <a:xfrm>
            <a:off x="697395" y="2071074"/>
            <a:ext cx="10210800" cy="3506766"/>
          </a:xfrm>
        </p:spPr>
        <p:txBody>
          <a:bodyPr vert="horz" lIns="91440" tIns="45720" rIns="91440" bIns="45720" rtlCol="0" anchor="t">
            <a:noAutofit/>
          </a:bodyPr>
          <a:lstStyle/>
          <a:p>
            <a:pPr marL="267970" indent="-267970"/>
            <a:r>
              <a:rPr lang="en-US" sz="2200">
                <a:solidFill>
                  <a:schemeClr val="tx1"/>
                </a:solidFill>
                <a:latin typeface="Georgia" panose="02040502050405020303" pitchFamily="18" charset="0"/>
              </a:rPr>
              <a:t>Introduction</a:t>
            </a:r>
            <a:endParaRPr lang="nl-NL" sz="2200">
              <a:solidFill>
                <a:schemeClr val="tx1"/>
              </a:solidFill>
              <a:latin typeface="Georgia" panose="02040502050405020303" pitchFamily="18" charset="0"/>
            </a:endParaRPr>
          </a:p>
          <a:p>
            <a:pPr marL="267970" indent="-267970"/>
            <a:r>
              <a:rPr lang="en-US" sz="2200">
                <a:solidFill>
                  <a:schemeClr val="tx1"/>
                </a:solidFill>
                <a:latin typeface="Georgia" panose="02040502050405020303" pitchFamily="18" charset="0"/>
              </a:rPr>
              <a:t>Background: Empowered Youth in a Green Palestine Portfolio</a:t>
            </a:r>
          </a:p>
          <a:p>
            <a:pPr marL="267970" indent="-267970"/>
            <a:r>
              <a:rPr lang="en-US" sz="2200">
                <a:solidFill>
                  <a:schemeClr val="tx1"/>
                </a:solidFill>
                <a:latin typeface="Georgia" panose="02040502050405020303" pitchFamily="18" charset="0"/>
              </a:rPr>
              <a:t>Instructions for submission</a:t>
            </a:r>
          </a:p>
          <a:p>
            <a:pPr marL="267970" indent="-267970"/>
            <a:r>
              <a:rPr lang="en-US" sz="2200">
                <a:solidFill>
                  <a:schemeClr val="tx1"/>
                </a:solidFill>
                <a:latin typeface="Georgia" panose="02040502050405020303" pitchFamily="18" charset="0"/>
              </a:rPr>
              <a:t>Call for proposals</a:t>
            </a:r>
          </a:p>
          <a:p>
            <a:pPr marL="703262" lvl="1" indent="-342900"/>
            <a:r>
              <a:rPr lang="en-US" sz="2200">
                <a:solidFill>
                  <a:schemeClr val="tx1"/>
                </a:solidFill>
                <a:latin typeface="Georgia" panose="02040502050405020303" pitchFamily="18" charset="0"/>
              </a:rPr>
              <a:t>Objectives and Expected results</a:t>
            </a:r>
          </a:p>
          <a:p>
            <a:pPr marL="703262" lvl="1" indent="-342900"/>
            <a:r>
              <a:rPr lang="en-US" sz="2200">
                <a:solidFill>
                  <a:schemeClr val="tx1"/>
                </a:solidFill>
                <a:latin typeface="Georgia" panose="02040502050405020303" pitchFamily="18" charset="0"/>
                <a:cs typeface="Calibri" panose="020F0502020204030204"/>
              </a:rPr>
              <a:t>Admissibility criteria</a:t>
            </a:r>
            <a:endParaRPr lang="en-US" sz="2200">
              <a:solidFill>
                <a:schemeClr val="tx1"/>
              </a:solidFill>
              <a:latin typeface="Georgia" panose="02040502050405020303" pitchFamily="18" charset="0"/>
            </a:endParaRPr>
          </a:p>
          <a:p>
            <a:pPr marL="267970" indent="-267970"/>
            <a:r>
              <a:rPr lang="en-US" sz="2200">
                <a:solidFill>
                  <a:schemeClr val="tx1"/>
                </a:solidFill>
                <a:latin typeface="Georgia" panose="02040502050405020303" pitchFamily="18" charset="0"/>
              </a:rPr>
              <a:t>Application</a:t>
            </a:r>
            <a:endParaRPr lang="en-US" sz="2200">
              <a:solidFill>
                <a:schemeClr val="tx1"/>
              </a:solidFill>
              <a:latin typeface="Georgia" panose="02040502050405020303" pitchFamily="18" charset="0"/>
              <a:cs typeface="Calibri" panose="020F0502020204030204"/>
            </a:endParaRPr>
          </a:p>
          <a:p>
            <a:pPr marL="267970" indent="-267970"/>
            <a:r>
              <a:rPr lang="en-US" sz="2200">
                <a:solidFill>
                  <a:schemeClr val="tx1"/>
                </a:solidFill>
                <a:latin typeface="Georgia" panose="02040502050405020303" pitchFamily="18" charset="0"/>
              </a:rPr>
              <a:t>Questions and answers</a:t>
            </a:r>
            <a:endParaRPr lang="en-US" sz="2200">
              <a:solidFill>
                <a:schemeClr val="tx1"/>
              </a:solidFill>
              <a:latin typeface="Georgia" panose="02040502050405020303" pitchFamily="18" charset="0"/>
              <a:cs typeface="Calibri" panose="020F0502020204030204"/>
            </a:endParaRPr>
          </a:p>
        </p:txBody>
      </p:sp>
      <p:sp>
        <p:nvSpPr>
          <p:cNvPr id="5" name="TextBox 4">
            <a:extLst>
              <a:ext uri="{FF2B5EF4-FFF2-40B4-BE49-F238E27FC236}">
                <a16:creationId xmlns:a16="http://schemas.microsoft.com/office/drawing/2014/main" id="{F145BCD6-DAFF-3C09-B93A-64F513A87428}"/>
              </a:ext>
            </a:extLst>
          </p:cNvPr>
          <p:cNvSpPr txBox="1"/>
          <p:nvPr/>
        </p:nvSpPr>
        <p:spPr>
          <a:xfrm>
            <a:off x="2633801" y="6055043"/>
            <a:ext cx="6743701" cy="369332"/>
          </a:xfrm>
          <a:prstGeom prst="rect">
            <a:avLst/>
          </a:prstGeom>
          <a:solidFill>
            <a:schemeClr val="accent6"/>
          </a:solidFill>
        </p:spPr>
        <p:txBody>
          <a:bodyPr wrap="square">
            <a:spAutoFit/>
          </a:bodyPr>
          <a:lstStyle/>
          <a:p>
            <a:pPr algn="ctr"/>
            <a:r>
              <a:rPr lang="en-GB" b="1"/>
              <a:t>The session is recorded for internal purposes</a:t>
            </a:r>
          </a:p>
        </p:txBody>
      </p:sp>
      <p:pic>
        <p:nvPicPr>
          <p:cNvPr id="6" name="Picture 5" descr="A green and black calendar&#10;&#10;Description automatically generated">
            <a:extLst>
              <a:ext uri="{FF2B5EF4-FFF2-40B4-BE49-F238E27FC236}">
                <a16:creationId xmlns:a16="http://schemas.microsoft.com/office/drawing/2014/main" id="{78C93D23-BAF7-4764-901C-CE04CF71C3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0127" y="2252036"/>
            <a:ext cx="2353927" cy="2353927"/>
          </a:xfrm>
          <a:prstGeom prst="rect">
            <a:avLst/>
          </a:prstGeom>
        </p:spPr>
      </p:pic>
    </p:spTree>
    <p:extLst>
      <p:ext uri="{BB962C8B-B14F-4D97-AF65-F5344CB8AC3E}">
        <p14:creationId xmlns:p14="http://schemas.microsoft.com/office/powerpoint/2010/main" val="21886930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D712B-68FE-A115-D365-538EF75EB3C0}"/>
              </a:ext>
            </a:extLst>
          </p:cNvPr>
          <p:cNvSpPr>
            <a:spLocks noGrp="1"/>
          </p:cNvSpPr>
          <p:nvPr>
            <p:ph type="title"/>
          </p:nvPr>
        </p:nvSpPr>
        <p:spPr/>
        <p:txBody>
          <a:bodyPr/>
          <a:lstStyle/>
          <a:p>
            <a:r>
              <a:rPr lang="en-GB"/>
              <a:t>Seed funds/sub-grants (p12-14)</a:t>
            </a:r>
          </a:p>
        </p:txBody>
      </p:sp>
      <p:sp>
        <p:nvSpPr>
          <p:cNvPr id="3" name="Content Placeholder 2">
            <a:extLst>
              <a:ext uri="{FF2B5EF4-FFF2-40B4-BE49-F238E27FC236}">
                <a16:creationId xmlns:a16="http://schemas.microsoft.com/office/drawing/2014/main" id="{9776D0C9-13D7-44C6-AFFC-467D4035AC87}"/>
              </a:ext>
            </a:extLst>
          </p:cNvPr>
          <p:cNvSpPr>
            <a:spLocks noGrp="1"/>
          </p:cNvSpPr>
          <p:nvPr>
            <p:ph idx="1"/>
          </p:nvPr>
        </p:nvSpPr>
        <p:spPr>
          <a:xfrm>
            <a:off x="1379913" y="1542993"/>
            <a:ext cx="10124903" cy="4658302"/>
          </a:xfrm>
        </p:spPr>
        <p:txBody>
          <a:bodyPr>
            <a:normAutofit fontScale="92500" lnSpcReduction="20000"/>
          </a:bodyPr>
          <a:lstStyle/>
          <a:p>
            <a:pPr marL="0" indent="0" algn="just">
              <a:spcAft>
                <a:spcPts val="600"/>
              </a:spcAft>
              <a:buNone/>
            </a:pPr>
            <a:r>
              <a:rPr lang="en-US" sz="1900" b="1" kern="50">
                <a:solidFill>
                  <a:srgbClr val="404040"/>
                </a:solidFill>
                <a:effectLst/>
                <a:latin typeface="Calibri" panose="020F0502020204030204" pitchFamily="34" charset="0"/>
                <a:ea typeface="Arial Unicode MS"/>
                <a:cs typeface="Tahoma" panose="020B0604030504040204" pitchFamily="34" charset="0"/>
              </a:rPr>
              <a:t>At proposal stage, make sure to clearly elaborate on all technical and contractual details for sub-grants! </a:t>
            </a:r>
          </a:p>
          <a:p>
            <a:pPr marL="0" indent="0" algn="just">
              <a:spcAft>
                <a:spcPts val="600"/>
              </a:spcAft>
              <a:buNone/>
            </a:pPr>
            <a:r>
              <a:rPr lang="en-US" sz="1800" kern="50">
                <a:solidFill>
                  <a:srgbClr val="404040"/>
                </a:solidFill>
                <a:effectLst/>
                <a:latin typeface="Calibri" panose="020F0502020204030204" pitchFamily="34" charset="0"/>
                <a:ea typeface="Arial Unicode MS"/>
                <a:cs typeface="Tahoma" panose="020B0604030504040204" pitchFamily="34" charset="0"/>
              </a:rPr>
              <a:t>Applicants wishing to redistribute sub-grants must specify in section 2.2.1 of the grant application file the following 8 topics:</a:t>
            </a:r>
            <a:endParaRPr lang="en-GB" sz="1800" kern="50">
              <a:effectLst/>
              <a:latin typeface="Arial" panose="020B0604020202020204" pitchFamily="34" charset="0"/>
              <a:ea typeface="Arial Unicode MS"/>
              <a:cs typeface="Tahoma" panose="020B0604030504040204" pitchFamily="34" charset="0"/>
            </a:endParaRPr>
          </a:p>
          <a:p>
            <a:pPr marL="342900" lvl="0" indent="-342900">
              <a:lnSpc>
                <a:spcPct val="115000"/>
              </a:lnSpc>
              <a:buFont typeface="+mj-lt"/>
              <a:buAutoNum type="arabicPeriod"/>
              <a:tabLst>
                <a:tab pos="270510" algn="l"/>
              </a:tabLst>
            </a:pPr>
            <a:r>
              <a:rPr lang="en-GB" sz="1800" kern="50">
                <a:effectLst/>
                <a:latin typeface="Calibri" panose="020F0502020204030204" pitchFamily="34" charset="0"/>
                <a:ea typeface="Arial Unicode MS"/>
                <a:cs typeface="Tahoma" panose="020B0604030504040204" pitchFamily="34" charset="0"/>
              </a:rPr>
              <a:t>The description of the objectives and results to be achieved with these sub- grants, the fundamental principles, the key concepts, the mechanisms, the actors and their role in the management process;</a:t>
            </a:r>
            <a:endParaRPr lang="en-GB" sz="1800" kern="50">
              <a:effectLst/>
              <a:latin typeface="Arial" panose="020B0604020202020204" pitchFamily="34" charset="0"/>
              <a:ea typeface="Arial Unicode MS"/>
              <a:cs typeface="Tahoma" panose="020B0604030504040204" pitchFamily="34" charset="0"/>
            </a:endParaRPr>
          </a:p>
          <a:p>
            <a:pPr marL="342900" lvl="0" indent="-342900">
              <a:lnSpc>
                <a:spcPct val="115000"/>
              </a:lnSpc>
              <a:buFont typeface="+mj-lt"/>
              <a:buAutoNum type="arabicPeriod"/>
              <a:tabLst>
                <a:tab pos="270510" algn="l"/>
              </a:tabLst>
            </a:pPr>
            <a:r>
              <a:rPr lang="en-GB" sz="1800" kern="50">
                <a:effectLst/>
                <a:latin typeface="Calibri" panose="020F0502020204030204" pitchFamily="34" charset="0"/>
                <a:ea typeface="Arial Unicode MS"/>
                <a:cs typeface="Tahoma" panose="020B0604030504040204" pitchFamily="34" charset="0"/>
              </a:rPr>
              <a:t>The criteria and modalities for the allocation of grants, accessibility conditions, sub-beneficiaries, conditions for the admissibility of sub-projects, eligibility conditions for activities, costs and expenses;</a:t>
            </a:r>
            <a:endParaRPr lang="en-GB" sz="1800" kern="50">
              <a:effectLst/>
              <a:latin typeface="Arial" panose="020B0604020202020204" pitchFamily="34" charset="0"/>
              <a:ea typeface="Arial Unicode MS"/>
              <a:cs typeface="Tahoma" panose="020B0604030504040204" pitchFamily="34" charset="0"/>
            </a:endParaRPr>
          </a:p>
          <a:p>
            <a:pPr marL="342900" lvl="0" indent="-342900">
              <a:lnSpc>
                <a:spcPct val="115000"/>
              </a:lnSpc>
              <a:buFont typeface="+mj-lt"/>
              <a:buAutoNum type="arabicPeriod"/>
              <a:tabLst>
                <a:tab pos="270510" algn="l"/>
              </a:tabLst>
            </a:pPr>
            <a:r>
              <a:rPr lang="en-GB" sz="1800" kern="50">
                <a:effectLst/>
                <a:latin typeface="Calibri" panose="020F0502020204030204" pitchFamily="34" charset="0"/>
                <a:ea typeface="Arial Unicode MS"/>
                <a:cs typeface="Tahoma" panose="020B0604030504040204" pitchFamily="34" charset="0"/>
              </a:rPr>
              <a:t>The procedures for examining and awarding applications;</a:t>
            </a:r>
            <a:endParaRPr lang="en-GB" sz="1800" kern="50">
              <a:effectLst/>
              <a:latin typeface="Arial" panose="020B0604020202020204" pitchFamily="34" charset="0"/>
              <a:ea typeface="Arial Unicode MS"/>
              <a:cs typeface="Tahoma" panose="020B0604030504040204" pitchFamily="34" charset="0"/>
            </a:endParaRPr>
          </a:p>
          <a:p>
            <a:pPr marL="342900" lvl="0" indent="-342900">
              <a:lnSpc>
                <a:spcPct val="115000"/>
              </a:lnSpc>
              <a:buFont typeface="+mj-lt"/>
              <a:buAutoNum type="arabicPeriod"/>
              <a:tabLst>
                <a:tab pos="270510" algn="l"/>
              </a:tabLst>
            </a:pPr>
            <a:r>
              <a:rPr lang="en-GB" sz="1800" kern="50">
                <a:effectLst/>
                <a:latin typeface="Calibri" panose="020F0502020204030204" pitchFamily="34" charset="0"/>
                <a:ea typeface="Arial Unicode MS"/>
                <a:cs typeface="Tahoma" panose="020B0604030504040204" pitchFamily="34" charset="0"/>
              </a:rPr>
              <a:t>The maximum amount that can be allocated by sub-beneficiary;</a:t>
            </a:r>
            <a:endParaRPr lang="en-GB" sz="1800" kern="50">
              <a:effectLst/>
              <a:latin typeface="Arial" panose="020B0604020202020204" pitchFamily="34" charset="0"/>
              <a:ea typeface="Arial Unicode MS"/>
              <a:cs typeface="Tahoma" panose="020B0604030504040204" pitchFamily="34" charset="0"/>
            </a:endParaRPr>
          </a:p>
          <a:p>
            <a:pPr marL="342900" lvl="0" indent="-342900">
              <a:lnSpc>
                <a:spcPct val="115000"/>
              </a:lnSpc>
              <a:buFont typeface="+mj-lt"/>
              <a:buAutoNum type="arabicPeriod"/>
              <a:tabLst>
                <a:tab pos="270510" algn="l"/>
              </a:tabLst>
            </a:pPr>
            <a:r>
              <a:rPr lang="en-GB" sz="1800" kern="50">
                <a:effectLst/>
                <a:latin typeface="Calibri" panose="020F0502020204030204" pitchFamily="34" charset="0"/>
                <a:ea typeface="Arial Unicode MS"/>
                <a:cs typeface="Tahoma" panose="020B0604030504040204" pitchFamily="34" charset="0"/>
              </a:rPr>
              <a:t>The terms of </a:t>
            </a:r>
            <a:r>
              <a:rPr lang="en-GB" sz="1800" kern="50" err="1">
                <a:effectLst/>
                <a:latin typeface="Calibri" panose="020F0502020204030204" pitchFamily="34" charset="0"/>
                <a:ea typeface="Arial Unicode MS"/>
                <a:cs typeface="Tahoma" panose="020B0604030504040204" pitchFamily="34" charset="0"/>
              </a:rPr>
              <a:t>contractualisation</a:t>
            </a:r>
            <a:r>
              <a:rPr lang="en-GB" sz="1800" kern="50">
                <a:effectLst/>
                <a:latin typeface="Calibri" panose="020F0502020204030204" pitchFamily="34" charset="0"/>
                <a:ea typeface="Arial Unicode MS"/>
                <a:cs typeface="Tahoma" panose="020B0604030504040204" pitchFamily="34" charset="0"/>
              </a:rPr>
              <a:t> with the sub-beneficiary;</a:t>
            </a:r>
            <a:endParaRPr lang="en-GB" sz="1800" kern="50">
              <a:effectLst/>
              <a:latin typeface="Arial" panose="020B0604020202020204" pitchFamily="34" charset="0"/>
              <a:ea typeface="Arial Unicode MS"/>
              <a:cs typeface="Tahoma" panose="020B0604030504040204" pitchFamily="34" charset="0"/>
            </a:endParaRPr>
          </a:p>
          <a:p>
            <a:pPr marL="342900" lvl="0" indent="-342900">
              <a:lnSpc>
                <a:spcPct val="115000"/>
              </a:lnSpc>
              <a:buFont typeface="+mj-lt"/>
              <a:buAutoNum type="arabicPeriod"/>
              <a:tabLst>
                <a:tab pos="270510" algn="l"/>
              </a:tabLst>
            </a:pPr>
            <a:r>
              <a:rPr lang="en-GB" sz="1800" kern="50">
                <a:effectLst/>
                <a:latin typeface="Calibri" panose="020F0502020204030204" pitchFamily="34" charset="0"/>
                <a:ea typeface="Arial Unicode MS"/>
                <a:cs typeface="Tahoma" panose="020B0604030504040204" pitchFamily="34" charset="0"/>
              </a:rPr>
              <a:t>The procedures and modalities for disbursing resources;</a:t>
            </a:r>
            <a:endParaRPr lang="en-GB" sz="1800" kern="50">
              <a:effectLst/>
              <a:latin typeface="Arial" panose="020B0604020202020204" pitchFamily="34" charset="0"/>
              <a:ea typeface="Arial Unicode MS"/>
              <a:cs typeface="Tahoma" panose="020B0604030504040204" pitchFamily="34" charset="0"/>
            </a:endParaRPr>
          </a:p>
          <a:p>
            <a:pPr marL="342900" lvl="0" indent="-342900">
              <a:lnSpc>
                <a:spcPct val="115000"/>
              </a:lnSpc>
              <a:buFont typeface="+mj-lt"/>
              <a:buAutoNum type="arabicPeriod"/>
              <a:tabLst>
                <a:tab pos="270510" algn="l"/>
              </a:tabLst>
            </a:pPr>
            <a:r>
              <a:rPr lang="en-GB" sz="1800" kern="50">
                <a:effectLst/>
                <a:latin typeface="Calibri" panose="020F0502020204030204" pitchFamily="34" charset="0"/>
                <a:ea typeface="Arial Unicode MS"/>
                <a:cs typeface="Tahoma" panose="020B0604030504040204" pitchFamily="34" charset="0"/>
              </a:rPr>
              <a:t>The procedures and modalities for technical and financial monitoring;</a:t>
            </a:r>
            <a:endParaRPr lang="en-GB" sz="1800" kern="50">
              <a:effectLst/>
              <a:latin typeface="Arial" panose="020B0604020202020204" pitchFamily="34" charset="0"/>
              <a:ea typeface="Arial Unicode MS"/>
              <a:cs typeface="Tahoma" panose="020B0604030504040204" pitchFamily="34" charset="0"/>
            </a:endParaRPr>
          </a:p>
          <a:p>
            <a:pPr marL="342900" lvl="0" indent="-342900">
              <a:lnSpc>
                <a:spcPct val="115000"/>
              </a:lnSpc>
              <a:buFont typeface="+mj-lt"/>
              <a:buAutoNum type="arabicPeriod"/>
              <a:tabLst>
                <a:tab pos="270510" algn="l"/>
              </a:tabLst>
            </a:pPr>
            <a:r>
              <a:rPr lang="en-GB" sz="1800" kern="50">
                <a:effectLst/>
                <a:latin typeface="Calibri" panose="020F0502020204030204" pitchFamily="34" charset="0"/>
                <a:ea typeface="Arial Unicode MS"/>
                <a:cs typeface="Tahoma" panose="020B0604030504040204" pitchFamily="34" charset="0"/>
              </a:rPr>
              <a:t>The procedures and modalities of control.</a:t>
            </a:r>
            <a:endParaRPr lang="en-GB" sz="1800" kern="50">
              <a:effectLst/>
              <a:latin typeface="Arial" panose="020B0604020202020204" pitchFamily="34" charset="0"/>
              <a:ea typeface="Arial Unicode MS"/>
              <a:cs typeface="Tahoma" panose="020B0604030504040204" pitchFamily="34" charset="0"/>
            </a:endParaRPr>
          </a:p>
          <a:p>
            <a:endParaRPr lang="en-GB"/>
          </a:p>
        </p:txBody>
      </p:sp>
    </p:spTree>
    <p:extLst>
      <p:ext uri="{BB962C8B-B14F-4D97-AF65-F5344CB8AC3E}">
        <p14:creationId xmlns:p14="http://schemas.microsoft.com/office/powerpoint/2010/main" val="188395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5ACFD3C-55FE-B114-9983-F6147446D53A}"/>
              </a:ext>
            </a:extLst>
          </p:cNvPr>
          <p:cNvSpPr txBox="1"/>
          <p:nvPr/>
        </p:nvSpPr>
        <p:spPr>
          <a:xfrm>
            <a:off x="1673572" y="1753857"/>
            <a:ext cx="10110758" cy="4308872"/>
          </a:xfrm>
          <a:prstGeom prst="rect">
            <a:avLst/>
          </a:prstGeom>
          <a:noFill/>
        </p:spPr>
        <p:txBody>
          <a:bodyPr wrap="square">
            <a:spAutoFit/>
          </a:bodyPr>
          <a:lstStyle/>
          <a:p>
            <a:pPr marL="342900" indent="-342900">
              <a:buFont typeface="Arial" panose="020B0604020202020204" pitchFamily="34" charset="0"/>
              <a:buChar char="•"/>
            </a:pPr>
            <a:r>
              <a:rPr lang="en-US" sz="2000" b="1">
                <a:latin typeface="Georgia" panose="02040502050405020303" pitchFamily="18" charset="0"/>
              </a:rPr>
              <a:t>Follow-up coaching and technical assistance:</a:t>
            </a:r>
          </a:p>
          <a:p>
            <a:endParaRPr lang="en-US" sz="1700" b="1">
              <a:latin typeface="Georgia" panose="02040502050405020303" pitchFamily="18" charset="0"/>
            </a:endParaRPr>
          </a:p>
          <a:p>
            <a:r>
              <a:rPr lang="en-US" sz="2000"/>
              <a:t>- For at </a:t>
            </a:r>
            <a:r>
              <a:rPr lang="en-US" sz="2000" b="1" u="sng"/>
              <a:t>least 6 months </a:t>
            </a:r>
            <a:r>
              <a:rPr lang="en-US" sz="2000"/>
              <a:t>following the selection for grant support</a:t>
            </a:r>
          </a:p>
          <a:p>
            <a:endParaRPr lang="en-US" sz="2000"/>
          </a:p>
          <a:p>
            <a:r>
              <a:rPr lang="en-US" sz="2000"/>
              <a:t>- Aimed at:</a:t>
            </a:r>
          </a:p>
          <a:p>
            <a:pPr marL="342900" indent="177800">
              <a:buFont typeface="Wingdings" panose="05000000000000000000" pitchFamily="2" charset="2"/>
              <a:buChar char="§"/>
            </a:pPr>
            <a:r>
              <a:rPr lang="en-US" sz="2000"/>
              <a:t>Monitoring the use of the grant</a:t>
            </a:r>
          </a:p>
          <a:p>
            <a:pPr marL="342900" indent="177800">
              <a:buFont typeface="Wingdings" panose="05000000000000000000" pitchFamily="2" charset="2"/>
              <a:buChar char="§"/>
            </a:pPr>
            <a:r>
              <a:rPr lang="en-US" sz="2000"/>
              <a:t>Maximizing the value of the businesses supported</a:t>
            </a:r>
          </a:p>
          <a:p>
            <a:pPr marL="342900" indent="177800">
              <a:buFont typeface="Wingdings" panose="05000000000000000000" pitchFamily="2" charset="2"/>
              <a:buChar char="§"/>
            </a:pPr>
            <a:r>
              <a:rPr lang="en-US" sz="2000"/>
              <a:t>Providing technical backstopping support</a:t>
            </a:r>
          </a:p>
          <a:p>
            <a:pPr marL="571500" indent="-228600">
              <a:buFont typeface="Wingdings" panose="05000000000000000000" pitchFamily="2" charset="2"/>
              <a:buChar char="§"/>
            </a:pPr>
            <a:r>
              <a:rPr lang="en-US" sz="2000"/>
              <a:t>As well as mentoring and psychosocial support and follow-up to ensure continuous participation of vulnerable beneficiaries</a:t>
            </a:r>
          </a:p>
          <a:p>
            <a:pPr marL="685800"/>
            <a:endParaRPr lang="en-US" sz="2000"/>
          </a:p>
          <a:p>
            <a:pPr marL="111125" indent="-111125"/>
            <a:r>
              <a:rPr lang="en-US" sz="2000" b="1"/>
              <a:t>- Individual coaching </a:t>
            </a:r>
            <a:r>
              <a:rPr lang="en-US" sz="2000"/>
              <a:t>should be used to make each business more green and circular (how to adapt new green practices and technologies).</a:t>
            </a:r>
          </a:p>
          <a:p>
            <a:endParaRPr lang="en-US" sz="1700" b="1">
              <a:latin typeface="Georgia" panose="02040502050405020303" pitchFamily="18" charset="0"/>
            </a:endParaRPr>
          </a:p>
        </p:txBody>
      </p:sp>
      <p:sp>
        <p:nvSpPr>
          <p:cNvPr id="4" name="Title 1">
            <a:extLst>
              <a:ext uri="{FF2B5EF4-FFF2-40B4-BE49-F238E27FC236}">
                <a16:creationId xmlns:a16="http://schemas.microsoft.com/office/drawing/2014/main" id="{7DB2F790-0C59-72D6-3422-7D0C9C43687A}"/>
              </a:ext>
            </a:extLst>
          </p:cNvPr>
          <p:cNvSpPr txBox="1">
            <a:spLocks/>
          </p:cNvSpPr>
          <p:nvPr/>
        </p:nvSpPr>
        <p:spPr>
          <a:xfrm>
            <a:off x="1673572" y="665501"/>
            <a:ext cx="8637789" cy="557509"/>
          </a:xfrm>
          <a:prstGeom prst="rect">
            <a:avLst/>
          </a:prstGeom>
        </p:spPr>
        <p:txBody>
          <a:bodyPr>
            <a:normAutofit/>
          </a:bodyPr>
          <a:lstStyle>
            <a:lvl1pPr algn="l" defTabSz="914400" rtl="0" eaLnBrk="1" latinLnBrk="0" hangingPunct="1">
              <a:lnSpc>
                <a:spcPct val="90000"/>
              </a:lnSpc>
              <a:spcBef>
                <a:spcPct val="0"/>
              </a:spcBef>
              <a:buNone/>
              <a:defRPr sz="4400" kern="1200">
                <a:solidFill>
                  <a:srgbClr val="D81A1A"/>
                </a:solidFill>
                <a:latin typeface="+mn-lt"/>
                <a:ea typeface="+mj-ea"/>
                <a:cs typeface="+mj-cs"/>
              </a:defRPr>
            </a:lvl1pPr>
          </a:lstStyle>
          <a:p>
            <a:r>
              <a:rPr lang="en-US" sz="3200" b="1">
                <a:latin typeface="Georgia" panose="02040502050405020303" pitchFamily="18" charset="0"/>
              </a:rPr>
              <a:t>Type of activities </a:t>
            </a:r>
          </a:p>
        </p:txBody>
      </p:sp>
      <p:pic>
        <p:nvPicPr>
          <p:cNvPr id="8" name="Picture 7" descr="A blue and purple line art of people&#10;&#10;Description automatically generated">
            <a:extLst>
              <a:ext uri="{FF2B5EF4-FFF2-40B4-BE49-F238E27FC236}">
                <a16:creationId xmlns:a16="http://schemas.microsoft.com/office/drawing/2014/main" id="{BF293AFA-B856-BD10-E1F3-C9E0F41800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2313" y="665501"/>
            <a:ext cx="2438095" cy="2438095"/>
          </a:xfrm>
          <a:prstGeom prst="rect">
            <a:avLst/>
          </a:prstGeom>
        </p:spPr>
      </p:pic>
    </p:spTree>
    <p:extLst>
      <p:ext uri="{BB962C8B-B14F-4D97-AF65-F5344CB8AC3E}">
        <p14:creationId xmlns:p14="http://schemas.microsoft.com/office/powerpoint/2010/main" val="2501042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14" presetClass="entr" presetSubtype="10" fill="hold" nodeType="after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8" dur="500"/>
                                        <p:tgtEl>
                                          <p:spTgt spid="3">
                                            <p:txEl>
                                              <p:pRg st="5" end="5"/>
                                            </p:txEl>
                                          </p:spTgt>
                                        </p:tgtEl>
                                      </p:cBhvr>
                                    </p:animEffect>
                                  </p:childTnLst>
                                </p:cTn>
                              </p:par>
                            </p:childTnLst>
                          </p:cTn>
                        </p:par>
                        <p:par>
                          <p:cTn id="19" fill="hold">
                            <p:stCondLst>
                              <p:cond delay="1000"/>
                            </p:stCondLst>
                            <p:childTnLst>
                              <p:par>
                                <p:cTn id="20" presetID="14" presetClass="entr" presetSubtype="10" fill="hold" nodeType="after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2" dur="500"/>
                                        <p:tgtEl>
                                          <p:spTgt spid="3">
                                            <p:txEl>
                                              <p:pRg st="6" end="6"/>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childTnLst>
                          </p:cTn>
                        </p:par>
                        <p:par>
                          <p:cTn id="26" fill="hold">
                            <p:stCondLst>
                              <p:cond delay="1500"/>
                            </p:stCondLst>
                            <p:childTnLst>
                              <p:par>
                                <p:cTn id="27" presetID="14" presetClass="entr" presetSubtype="10" fill="hold" nodeType="after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randombar(horizontal)">
                                      <p:cBhvr>
                                        <p:cTn id="29" dur="500"/>
                                        <p:tgtEl>
                                          <p:spTgt spid="3">
                                            <p:txEl>
                                              <p:pRg st="7" end="7"/>
                                            </p:txEl>
                                          </p:spTgt>
                                        </p:tgtEl>
                                      </p:cBhvr>
                                    </p:animEffect>
                                  </p:childTnLst>
                                </p:cTn>
                              </p:par>
                            </p:childTnLst>
                          </p:cTn>
                        </p:par>
                        <p:par>
                          <p:cTn id="30" fill="hold">
                            <p:stCondLst>
                              <p:cond delay="2000"/>
                            </p:stCondLst>
                            <p:childTnLst>
                              <p:par>
                                <p:cTn id="31" presetID="14" presetClass="entr" presetSubtype="10" fill="hold" nodeType="after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randombar(horizontal)">
                                      <p:cBhvr>
                                        <p:cTn id="33" dur="500"/>
                                        <p:tgtEl>
                                          <p:spTgt spid="3">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 calcmode="lin" valueType="num">
                                      <p:cBhvr additive="base">
                                        <p:cTn id="38"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CD13195A-5190-23DA-59DA-9298D7537D68}"/>
              </a:ext>
            </a:extLst>
          </p:cNvPr>
          <p:cNvSpPr txBox="1">
            <a:spLocks/>
          </p:cNvSpPr>
          <p:nvPr/>
        </p:nvSpPr>
        <p:spPr>
          <a:xfrm>
            <a:off x="1707702" y="668619"/>
            <a:ext cx="8637789"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rgbClr val="D81A1A"/>
                </a:solidFill>
                <a:latin typeface="+mn-lt"/>
                <a:ea typeface="+mj-ea"/>
                <a:cs typeface="+mj-cs"/>
              </a:defRPr>
            </a:lvl1pPr>
          </a:lstStyle>
          <a:p>
            <a:r>
              <a:rPr lang="en-US" sz="3600" b="1">
                <a:latin typeface="Georgia" panose="02040502050405020303" pitchFamily="18" charset="0"/>
                <a:ea typeface="+mn-lt"/>
                <a:cs typeface="+mn-lt"/>
              </a:rPr>
              <a:t>Costs</a:t>
            </a:r>
            <a:endParaRPr lang="nl-NL" sz="3600" b="1">
              <a:latin typeface="Georgia" panose="02040502050405020303" pitchFamily="18" charset="0"/>
            </a:endParaRPr>
          </a:p>
        </p:txBody>
      </p:sp>
      <p:graphicFrame>
        <p:nvGraphicFramePr>
          <p:cNvPr id="9" name="Diagram 8">
            <a:extLst>
              <a:ext uri="{FF2B5EF4-FFF2-40B4-BE49-F238E27FC236}">
                <a16:creationId xmlns:a16="http://schemas.microsoft.com/office/drawing/2014/main" id="{9CCA1D67-5707-131F-C191-4E29FCCFAD8A}"/>
              </a:ext>
            </a:extLst>
          </p:cNvPr>
          <p:cNvGraphicFramePr/>
          <p:nvPr>
            <p:extLst>
              <p:ext uri="{D42A27DB-BD31-4B8C-83A1-F6EECF244321}">
                <p14:modId xmlns:p14="http://schemas.microsoft.com/office/powerpoint/2010/main" val="1576006647"/>
              </p:ext>
            </p:extLst>
          </p:nvPr>
        </p:nvGraphicFramePr>
        <p:xfrm>
          <a:off x="2286894" y="-93281"/>
          <a:ext cx="7479406" cy="48430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4BCFBF97-BBD1-F590-5FC4-0E377A7526B0}"/>
              </a:ext>
            </a:extLst>
          </p:cNvPr>
          <p:cNvSpPr txBox="1"/>
          <p:nvPr/>
        </p:nvSpPr>
        <p:spPr>
          <a:xfrm>
            <a:off x="1524822" y="5050035"/>
            <a:ext cx="10103298" cy="923330"/>
          </a:xfrm>
          <a:prstGeom prst="rect">
            <a:avLst/>
          </a:prstGeom>
          <a:noFill/>
        </p:spPr>
        <p:txBody>
          <a:bodyPr wrap="square" rtlCol="0">
            <a:spAutoFit/>
          </a:bodyPr>
          <a:lstStyle/>
          <a:p>
            <a:r>
              <a:rPr lang="en-US" sz="1800"/>
              <a:t>The budget may include a contingency reserve up to </a:t>
            </a:r>
            <a:r>
              <a:rPr lang="en-US" sz="1800" b="1"/>
              <a:t>a maximum of 5% </a:t>
            </a:r>
            <a:r>
              <a:rPr lang="en-US" sz="1800"/>
              <a:t>of the </a:t>
            </a:r>
            <a:r>
              <a:rPr lang="en-US" sz="1800" b="1"/>
              <a:t>estimated eligible direct costs</a:t>
            </a:r>
            <a:r>
              <a:rPr lang="en-US" sz="1800"/>
              <a:t>. It may only be used with the prior written authorization of </a:t>
            </a:r>
            <a:r>
              <a:rPr lang="en-US" sz="1800" err="1"/>
              <a:t>Enabel</a:t>
            </a:r>
            <a:r>
              <a:rPr lang="en-US" sz="1800"/>
              <a:t>. </a:t>
            </a:r>
          </a:p>
          <a:p>
            <a:endParaRPr lang="en-GB"/>
          </a:p>
        </p:txBody>
      </p:sp>
    </p:spTree>
    <p:extLst>
      <p:ext uri="{BB962C8B-B14F-4D97-AF65-F5344CB8AC3E}">
        <p14:creationId xmlns:p14="http://schemas.microsoft.com/office/powerpoint/2010/main" val="1883404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9">
                                            <p:graphicEl>
                                              <a:dgm id="{27295C92-A6A5-4916-B59F-942E89DA29DC}"/>
                                            </p:graphicEl>
                                          </p:spTgt>
                                        </p:tgtEl>
                                        <p:attrNameLst>
                                          <p:attrName>style.visibility</p:attrName>
                                        </p:attrNameLst>
                                      </p:cBhvr>
                                      <p:to>
                                        <p:strVal val="visible"/>
                                      </p:to>
                                    </p:set>
                                    <p:animEffect transition="in" filter="randombar(vertical)">
                                      <p:cBhvr>
                                        <p:cTn id="7" dur="500"/>
                                        <p:tgtEl>
                                          <p:spTgt spid="9">
                                            <p:graphicEl>
                                              <a:dgm id="{27295C92-A6A5-4916-B59F-942E89DA29DC}"/>
                                            </p:graphicEl>
                                          </p:spTgt>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9">
                                            <p:graphicEl>
                                              <a:dgm id="{9A68AB30-8B0D-4E7F-8608-D33E52C81E60}"/>
                                            </p:graphicEl>
                                          </p:spTgt>
                                        </p:tgtEl>
                                        <p:attrNameLst>
                                          <p:attrName>style.visibility</p:attrName>
                                        </p:attrNameLst>
                                      </p:cBhvr>
                                      <p:to>
                                        <p:strVal val="visible"/>
                                      </p:to>
                                    </p:set>
                                    <p:animEffect transition="in" filter="randombar(vertical)">
                                      <p:cBhvr>
                                        <p:cTn id="10" dur="500"/>
                                        <p:tgtEl>
                                          <p:spTgt spid="9">
                                            <p:graphicEl>
                                              <a:dgm id="{9A68AB30-8B0D-4E7F-8608-D33E52C81E60}"/>
                                            </p:graphicEl>
                                          </p:spTgt>
                                        </p:tgtEl>
                                      </p:cBhvr>
                                    </p:animEffect>
                                  </p:childTnLst>
                                </p:cTn>
                              </p:par>
                              <p:par>
                                <p:cTn id="11" presetID="14" presetClass="entr" presetSubtype="5" fill="hold" grpId="0" nodeType="withEffect">
                                  <p:stCondLst>
                                    <p:cond delay="0"/>
                                  </p:stCondLst>
                                  <p:childTnLst>
                                    <p:set>
                                      <p:cBhvr>
                                        <p:cTn id="12" dur="1" fill="hold">
                                          <p:stCondLst>
                                            <p:cond delay="0"/>
                                          </p:stCondLst>
                                        </p:cTn>
                                        <p:tgtEl>
                                          <p:spTgt spid="9">
                                            <p:graphicEl>
                                              <a:dgm id="{AD5C3866-0E33-4CAF-A5CD-CC16AAB2621E}"/>
                                            </p:graphicEl>
                                          </p:spTgt>
                                        </p:tgtEl>
                                        <p:attrNameLst>
                                          <p:attrName>style.visibility</p:attrName>
                                        </p:attrNameLst>
                                      </p:cBhvr>
                                      <p:to>
                                        <p:strVal val="visible"/>
                                      </p:to>
                                    </p:set>
                                    <p:animEffect transition="in" filter="randombar(vertical)">
                                      <p:cBhvr>
                                        <p:cTn id="13" dur="500"/>
                                        <p:tgtEl>
                                          <p:spTgt spid="9">
                                            <p:graphicEl>
                                              <a:dgm id="{AD5C3866-0E33-4CAF-A5CD-CC16AAB2621E}"/>
                                            </p:graphicEl>
                                          </p:spTgt>
                                        </p:tgtEl>
                                      </p:cBhvr>
                                    </p:animEffect>
                                  </p:childTnLst>
                                </p:cTn>
                              </p:par>
                              <p:par>
                                <p:cTn id="14" presetID="14" presetClass="entr" presetSubtype="5" fill="hold" grpId="0" nodeType="withEffect">
                                  <p:stCondLst>
                                    <p:cond delay="0"/>
                                  </p:stCondLst>
                                  <p:childTnLst>
                                    <p:set>
                                      <p:cBhvr>
                                        <p:cTn id="15" dur="1" fill="hold">
                                          <p:stCondLst>
                                            <p:cond delay="0"/>
                                          </p:stCondLst>
                                        </p:cTn>
                                        <p:tgtEl>
                                          <p:spTgt spid="9">
                                            <p:graphicEl>
                                              <a:dgm id="{236BA7E6-9D67-4C1E-812A-0B1F29CFF05A}"/>
                                            </p:graphicEl>
                                          </p:spTgt>
                                        </p:tgtEl>
                                        <p:attrNameLst>
                                          <p:attrName>style.visibility</p:attrName>
                                        </p:attrNameLst>
                                      </p:cBhvr>
                                      <p:to>
                                        <p:strVal val="visible"/>
                                      </p:to>
                                    </p:set>
                                    <p:animEffect transition="in" filter="randombar(vertical)">
                                      <p:cBhvr>
                                        <p:cTn id="16" dur="500"/>
                                        <p:tgtEl>
                                          <p:spTgt spid="9">
                                            <p:graphicEl>
                                              <a:dgm id="{236BA7E6-9D67-4C1E-812A-0B1F29CFF05A}"/>
                                            </p:graphicEl>
                                          </p:spTgt>
                                        </p:tgtEl>
                                      </p:cBhvr>
                                    </p:animEffect>
                                  </p:childTnLst>
                                </p:cTn>
                              </p:par>
                              <p:par>
                                <p:cTn id="17" presetID="14" presetClass="entr" presetSubtype="5" fill="hold" grpId="0" nodeType="withEffect">
                                  <p:stCondLst>
                                    <p:cond delay="0"/>
                                  </p:stCondLst>
                                  <p:childTnLst>
                                    <p:set>
                                      <p:cBhvr>
                                        <p:cTn id="18" dur="1" fill="hold">
                                          <p:stCondLst>
                                            <p:cond delay="0"/>
                                          </p:stCondLst>
                                        </p:cTn>
                                        <p:tgtEl>
                                          <p:spTgt spid="9">
                                            <p:graphicEl>
                                              <a:dgm id="{5D85B089-2033-4095-ACBD-E9913AFDCD29}"/>
                                            </p:graphicEl>
                                          </p:spTgt>
                                        </p:tgtEl>
                                        <p:attrNameLst>
                                          <p:attrName>style.visibility</p:attrName>
                                        </p:attrNameLst>
                                      </p:cBhvr>
                                      <p:to>
                                        <p:strVal val="visible"/>
                                      </p:to>
                                    </p:set>
                                    <p:animEffect transition="in" filter="randombar(vertical)">
                                      <p:cBhvr>
                                        <p:cTn id="19" dur="500"/>
                                        <p:tgtEl>
                                          <p:spTgt spid="9">
                                            <p:graphicEl>
                                              <a:dgm id="{5D85B089-2033-4095-ACBD-E9913AFDCD29}"/>
                                            </p:graphicEl>
                                          </p:spTgt>
                                        </p:tgtEl>
                                      </p:cBhvr>
                                    </p:animEffect>
                                  </p:childTnLst>
                                </p:cTn>
                              </p:par>
                              <p:par>
                                <p:cTn id="20" presetID="14" presetClass="entr" presetSubtype="5" fill="hold" grpId="0" nodeType="withEffect">
                                  <p:stCondLst>
                                    <p:cond delay="0"/>
                                  </p:stCondLst>
                                  <p:childTnLst>
                                    <p:set>
                                      <p:cBhvr>
                                        <p:cTn id="21" dur="1" fill="hold">
                                          <p:stCondLst>
                                            <p:cond delay="0"/>
                                          </p:stCondLst>
                                        </p:cTn>
                                        <p:tgtEl>
                                          <p:spTgt spid="9">
                                            <p:graphicEl>
                                              <a:dgm id="{6DD85AB2-E943-462D-925F-60B1409193A4}"/>
                                            </p:graphicEl>
                                          </p:spTgt>
                                        </p:tgtEl>
                                        <p:attrNameLst>
                                          <p:attrName>style.visibility</p:attrName>
                                        </p:attrNameLst>
                                      </p:cBhvr>
                                      <p:to>
                                        <p:strVal val="visible"/>
                                      </p:to>
                                    </p:set>
                                    <p:animEffect transition="in" filter="randombar(vertical)">
                                      <p:cBhvr>
                                        <p:cTn id="22" dur="500"/>
                                        <p:tgtEl>
                                          <p:spTgt spid="9">
                                            <p:graphicEl>
                                              <a:dgm id="{6DD85AB2-E943-462D-925F-60B1409193A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CD13195A-5190-23DA-59DA-9298D7537D68}"/>
              </a:ext>
            </a:extLst>
          </p:cNvPr>
          <p:cNvSpPr txBox="1">
            <a:spLocks/>
          </p:cNvSpPr>
          <p:nvPr/>
        </p:nvSpPr>
        <p:spPr>
          <a:xfrm>
            <a:off x="1707702" y="668619"/>
            <a:ext cx="8637789" cy="646331"/>
          </a:xfrm>
          <a:prstGeom prst="rect">
            <a:avLst/>
          </a:prstGeom>
        </p:spPr>
        <p:txBody>
          <a:bodyPr>
            <a:normAutofit/>
          </a:bodyPr>
          <a:lstStyle>
            <a:lvl1pPr algn="l" defTabSz="914400" rtl="0" eaLnBrk="1" latinLnBrk="0" hangingPunct="1">
              <a:lnSpc>
                <a:spcPct val="90000"/>
              </a:lnSpc>
              <a:spcBef>
                <a:spcPct val="0"/>
              </a:spcBef>
              <a:buNone/>
              <a:defRPr sz="4400" kern="1200">
                <a:solidFill>
                  <a:srgbClr val="D81A1A"/>
                </a:solidFill>
                <a:latin typeface="+mn-lt"/>
                <a:ea typeface="+mj-ea"/>
                <a:cs typeface="+mj-cs"/>
              </a:defRPr>
            </a:lvl1pPr>
          </a:lstStyle>
          <a:p>
            <a:r>
              <a:rPr lang="en-US" sz="3600" b="1">
                <a:latin typeface="Georgia" panose="02040502050405020303" pitchFamily="18" charset="0"/>
                <a:ea typeface="+mn-lt"/>
                <a:cs typeface="+mn-lt"/>
              </a:rPr>
              <a:t>Ineligible costs</a:t>
            </a:r>
            <a:endParaRPr lang="nl-NL" sz="3600" b="1">
              <a:latin typeface="Georgia" panose="02040502050405020303" pitchFamily="18" charset="0"/>
            </a:endParaRPr>
          </a:p>
        </p:txBody>
      </p:sp>
      <p:sp>
        <p:nvSpPr>
          <p:cNvPr id="2" name="TextBox 1">
            <a:extLst>
              <a:ext uri="{FF2B5EF4-FFF2-40B4-BE49-F238E27FC236}">
                <a16:creationId xmlns:a16="http://schemas.microsoft.com/office/drawing/2014/main" id="{4BCFBF97-BBD1-F590-5FC4-0E377A7526B0}"/>
              </a:ext>
            </a:extLst>
          </p:cNvPr>
          <p:cNvSpPr txBox="1"/>
          <p:nvPr/>
        </p:nvSpPr>
        <p:spPr>
          <a:xfrm>
            <a:off x="1311462" y="1662387"/>
            <a:ext cx="10103298" cy="4801314"/>
          </a:xfrm>
          <a:prstGeom prst="rect">
            <a:avLst/>
          </a:prstGeom>
          <a:noFill/>
        </p:spPr>
        <p:txBody>
          <a:bodyPr wrap="square" rtlCol="0">
            <a:spAutoFit/>
          </a:bodyPr>
          <a:lstStyle/>
          <a:p>
            <a:pPr marL="342900" lvl="0" indent="-342900" algn="just">
              <a:buFont typeface="+mj-lt"/>
              <a:buAutoNum type="arabicPeriod"/>
            </a:pPr>
            <a:r>
              <a:rPr lang="en-GB" sz="180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Accounting entries not leading to payments;</a:t>
            </a:r>
            <a:endParaRPr lang="en-GB" sz="1800">
              <a:effectLst/>
              <a:latin typeface="Garamond" panose="02020404030301010803" pitchFamily="18" charset="0"/>
              <a:ea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en-GB" sz="180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Provisions for liabilities and charges, losses, debts or possible future debts;</a:t>
            </a:r>
            <a:endParaRPr lang="en-GB" sz="1800">
              <a:effectLst/>
              <a:latin typeface="Garamond" panose="02020404030301010803" pitchFamily="18" charset="0"/>
              <a:ea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en-GB" sz="180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Debts and debit interests;</a:t>
            </a:r>
            <a:endParaRPr lang="en-GB" sz="1800">
              <a:effectLst/>
              <a:latin typeface="Garamond" panose="02020404030301010803" pitchFamily="18" charset="0"/>
              <a:ea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en-GB" sz="180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Doubtful debts;</a:t>
            </a:r>
            <a:endParaRPr lang="en-GB" sz="1800">
              <a:effectLst/>
              <a:latin typeface="Garamond" panose="02020404030301010803" pitchFamily="18" charset="0"/>
              <a:ea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en-GB" sz="180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Currency exchange losses;</a:t>
            </a:r>
            <a:endParaRPr lang="en-GB" sz="1800">
              <a:effectLst/>
              <a:latin typeface="Garamond" panose="02020404030301010803" pitchFamily="18" charset="0"/>
              <a:ea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en-GB" sz="180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Loans to third parties;</a:t>
            </a:r>
            <a:endParaRPr lang="en-GB" sz="1800">
              <a:effectLst/>
              <a:latin typeface="Garamond" panose="02020404030301010803" pitchFamily="18" charset="0"/>
              <a:ea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en-GB" sz="180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Guarantees and securities;</a:t>
            </a:r>
            <a:endParaRPr lang="en-GB" sz="1800">
              <a:effectLst/>
              <a:latin typeface="Garamond" panose="02020404030301010803" pitchFamily="18" charset="0"/>
              <a:ea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en-GB" sz="180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Costs already financed by another grant;</a:t>
            </a:r>
            <a:endParaRPr lang="en-GB" sz="1800">
              <a:effectLst/>
              <a:latin typeface="Garamond" panose="02020404030301010803" pitchFamily="18" charset="0"/>
              <a:ea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en-GB" sz="180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Invoices made out by other organisations for goods and services already subsidised;</a:t>
            </a:r>
            <a:endParaRPr lang="en-GB" sz="1800">
              <a:effectLst/>
              <a:latin typeface="Garamond" panose="02020404030301010803" pitchFamily="18" charset="0"/>
              <a:ea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en-GB" sz="180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Subcontracting by means of service or consultancy contracts to personnel members, Board members or General Assembly members of the organisation subsidised;</a:t>
            </a:r>
            <a:endParaRPr lang="en-GB" sz="1800">
              <a:effectLst/>
              <a:latin typeface="Garamond" panose="02020404030301010803" pitchFamily="18" charset="0"/>
              <a:ea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en-GB" sz="180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Any sub-letting to oneself;</a:t>
            </a:r>
            <a:endParaRPr lang="en-GB" sz="1800">
              <a:effectLst/>
              <a:latin typeface="Garamond" panose="02020404030301010803" pitchFamily="18" charset="0"/>
              <a:ea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en-GB" sz="180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Purchases of land or buildings;</a:t>
            </a:r>
            <a:endParaRPr lang="en-GB" sz="1800">
              <a:effectLst/>
              <a:latin typeface="Garamond" panose="02020404030301010803" pitchFamily="18" charset="0"/>
              <a:ea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en-GB" sz="180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Compensation for damage falling under the civil liability of the organisation;</a:t>
            </a:r>
            <a:endParaRPr lang="en-GB" sz="1800">
              <a:effectLst/>
              <a:latin typeface="Garamond" panose="02020404030301010803" pitchFamily="18" charset="0"/>
              <a:ea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en-GB" sz="180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Employment termination compensation for the term of notice not performed;</a:t>
            </a:r>
            <a:endParaRPr lang="en-GB" sz="1800">
              <a:effectLst/>
              <a:latin typeface="Garamond" panose="02020404030301010803" pitchFamily="18" charset="0"/>
              <a:ea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en-GB" sz="180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Purchase of alcoholic beverages, tobacco and derived products thereof. </a:t>
            </a:r>
            <a:endParaRPr lang="en-GB" sz="1800">
              <a:effectLst/>
              <a:latin typeface="Garamond" panose="02020404030301010803" pitchFamily="18" charset="0"/>
              <a:ea typeface="Times New Roman" panose="02020603050405020304" pitchFamily="18" charset="0"/>
              <a:cs typeface="Times New Roman" panose="02020603050405020304" pitchFamily="18" charset="0"/>
            </a:endParaRPr>
          </a:p>
          <a:p>
            <a:endParaRPr lang="en-GB"/>
          </a:p>
        </p:txBody>
      </p:sp>
    </p:spTree>
    <p:extLst>
      <p:ext uri="{BB962C8B-B14F-4D97-AF65-F5344CB8AC3E}">
        <p14:creationId xmlns:p14="http://schemas.microsoft.com/office/powerpoint/2010/main" val="15833511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1225F-2E33-4BBE-BF07-3D3A6858B9FA}"/>
              </a:ext>
            </a:extLst>
          </p:cNvPr>
          <p:cNvSpPr>
            <a:spLocks noGrp="1"/>
          </p:cNvSpPr>
          <p:nvPr>
            <p:ph type="title"/>
          </p:nvPr>
        </p:nvSpPr>
        <p:spPr>
          <a:xfrm>
            <a:off x="1777105" y="2397918"/>
            <a:ext cx="8637789" cy="1325563"/>
          </a:xfrm>
        </p:spPr>
        <p:txBody>
          <a:bodyPr/>
          <a:lstStyle/>
          <a:p>
            <a:pPr algn="ctr"/>
            <a:r>
              <a:rPr lang="en-US" b="1">
                <a:latin typeface="Georgia" panose="02040502050405020303" pitchFamily="18" charset="0"/>
              </a:rPr>
              <a:t>Application</a:t>
            </a:r>
          </a:p>
        </p:txBody>
      </p:sp>
      <p:sp>
        <p:nvSpPr>
          <p:cNvPr id="3" name="Rectangle 2">
            <a:extLst>
              <a:ext uri="{FF2B5EF4-FFF2-40B4-BE49-F238E27FC236}">
                <a16:creationId xmlns:a16="http://schemas.microsoft.com/office/drawing/2014/main" id="{73F193F8-05FE-332F-E2D1-232456C880E8}"/>
              </a:ext>
            </a:extLst>
          </p:cNvPr>
          <p:cNvSpPr/>
          <p:nvPr/>
        </p:nvSpPr>
        <p:spPr>
          <a:xfrm>
            <a:off x="1241060" y="4785371"/>
            <a:ext cx="9976205" cy="1325563"/>
          </a:xfrm>
          <a:prstGeom prst="rect">
            <a:avLst/>
          </a:prstGeom>
          <a:solidFill>
            <a:schemeClr val="accent6">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indent="0" algn="ctr">
              <a:buNone/>
            </a:pPr>
            <a:r>
              <a:rPr lang="en-US" sz="2400">
                <a:ea typeface="+mn-lt"/>
                <a:cs typeface="+mn-lt"/>
              </a:rPr>
              <a:t>In order to ensure the equal treatment of applicants, the contracting authority </a:t>
            </a:r>
            <a:r>
              <a:rPr lang="en-US" sz="2800" b="1" u="sng">
                <a:ea typeface="+mn-lt"/>
                <a:cs typeface="+mn-lt"/>
              </a:rPr>
              <a:t>cannot give a prior opinion </a:t>
            </a:r>
            <a:r>
              <a:rPr lang="en-US" sz="2400">
                <a:ea typeface="+mn-lt"/>
                <a:cs typeface="+mn-lt"/>
              </a:rPr>
              <a:t>on the admissibility of applicants, an action or specific activities</a:t>
            </a:r>
            <a:endParaRPr lang="nl-NL" sz="2400">
              <a:ea typeface="+mn-lt"/>
              <a:cs typeface="+mn-lt"/>
            </a:endParaRPr>
          </a:p>
        </p:txBody>
      </p:sp>
    </p:spTree>
    <p:extLst>
      <p:ext uri="{BB962C8B-B14F-4D97-AF65-F5344CB8AC3E}">
        <p14:creationId xmlns:p14="http://schemas.microsoft.com/office/powerpoint/2010/main" val="32530681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72DAC6-BC17-42B5-B27D-F528F586BB59}"/>
              </a:ext>
            </a:extLst>
          </p:cNvPr>
          <p:cNvSpPr txBox="1"/>
          <p:nvPr/>
        </p:nvSpPr>
        <p:spPr>
          <a:xfrm>
            <a:off x="594360" y="1769537"/>
            <a:ext cx="11498580" cy="4524315"/>
          </a:xfrm>
          <a:prstGeom prst="rect">
            <a:avLst/>
          </a:prstGeom>
          <a:noFill/>
        </p:spPr>
        <p:txBody>
          <a:bodyPr wrap="square">
            <a:spAutoFit/>
          </a:bodyPr>
          <a:lstStyle/>
          <a:p>
            <a:pPr marL="457200" indent="-457200" algn="just">
              <a:buFont typeface="Arial" panose="020B0604020202020204" pitchFamily="34" charset="0"/>
              <a:buChar char="•"/>
            </a:pPr>
            <a:r>
              <a:rPr lang="en-US" sz="2200">
                <a:latin typeface="Georgia" panose="02040502050405020303" pitchFamily="18" charset="0"/>
              </a:rPr>
              <a:t>Deadline for submission of concept note: </a:t>
            </a:r>
            <a:r>
              <a:rPr lang="en-US" sz="2200" b="1">
                <a:latin typeface="Georgia" panose="02040502050405020303" pitchFamily="18" charset="0"/>
              </a:rPr>
              <a:t>August 5th, 2024 by Max 15:00</a:t>
            </a:r>
          </a:p>
          <a:p>
            <a:pPr marL="914400" lvl="1" indent="-457200" algn="just">
              <a:buFont typeface="Arial" panose="020B0604020202020204" pitchFamily="34" charset="0"/>
              <a:buChar char="•"/>
            </a:pPr>
            <a:r>
              <a:rPr lang="en-US" sz="2200" err="1">
                <a:latin typeface="Georgia" panose="02040502050405020303" pitchFamily="18" charset="0"/>
              </a:rPr>
              <a:t>Enabel</a:t>
            </a:r>
            <a:r>
              <a:rPr lang="en-US" sz="2200">
                <a:latin typeface="Georgia" panose="02040502050405020303" pitchFamily="18" charset="0"/>
              </a:rPr>
              <a:t> Ramallah office (</a:t>
            </a:r>
            <a:r>
              <a:rPr lang="en-GB" sz="2200">
                <a:latin typeface="Georgia" panose="02040502050405020303" pitchFamily="18" charset="0"/>
              </a:rPr>
              <a:t>Royal Center, 7th Floor, Al Balou’, Mecca Street, Al Bireh) </a:t>
            </a:r>
            <a:endParaRPr lang="en-US" sz="2200">
              <a:latin typeface="Georgia" panose="02040502050405020303" pitchFamily="18" charset="0"/>
            </a:endParaRPr>
          </a:p>
          <a:p>
            <a:pPr marL="914400" lvl="1" indent="-457200" algn="just">
              <a:buFont typeface="Arial" panose="020B0604020202020204" pitchFamily="34" charset="0"/>
              <a:buChar char="•"/>
            </a:pPr>
            <a:r>
              <a:rPr lang="en-US" sz="2200" err="1">
                <a:latin typeface="Georgia" panose="02040502050405020303" pitchFamily="18" charset="0"/>
              </a:rPr>
              <a:t>Enabel</a:t>
            </a:r>
            <a:r>
              <a:rPr lang="en-US" sz="2200">
                <a:latin typeface="Georgia" panose="02040502050405020303" pitchFamily="18" charset="0"/>
              </a:rPr>
              <a:t> Jerusalem office (</a:t>
            </a:r>
            <a:r>
              <a:rPr lang="en-GB" sz="2200">
                <a:latin typeface="Georgia" panose="02040502050405020303" pitchFamily="18" charset="0"/>
              </a:rPr>
              <a:t>5 </a:t>
            </a:r>
            <a:r>
              <a:rPr lang="en-GB" sz="2200" err="1">
                <a:latin typeface="Georgia" panose="02040502050405020303" pitchFamily="18" charset="0"/>
              </a:rPr>
              <a:t>Baibars</a:t>
            </a:r>
            <a:r>
              <a:rPr lang="en-GB" sz="2200">
                <a:latin typeface="Georgia" panose="02040502050405020303" pitchFamily="18" charset="0"/>
              </a:rPr>
              <a:t> Street, Sheikh Jarrah)</a:t>
            </a:r>
            <a:endParaRPr lang="en-US" sz="2200">
              <a:latin typeface="Georgia" panose="02040502050405020303" pitchFamily="18" charset="0"/>
            </a:endParaRPr>
          </a:p>
          <a:p>
            <a:pPr algn="just"/>
            <a:endParaRPr lang="en-US" sz="2200" b="1">
              <a:latin typeface="Georgia" panose="02040502050405020303" pitchFamily="18" charset="0"/>
            </a:endParaRPr>
          </a:p>
          <a:p>
            <a:pPr marL="457200" indent="-457200" algn="just">
              <a:buFont typeface="Arial" panose="020B0604020202020204" pitchFamily="34" charset="0"/>
              <a:buChar char="•"/>
            </a:pPr>
            <a:endParaRPr lang="en-US" sz="2200">
              <a:latin typeface="Georgia" panose="02040502050405020303" pitchFamily="18" charset="0"/>
            </a:endParaRPr>
          </a:p>
          <a:p>
            <a:pPr marL="457200" indent="-457200" algn="just">
              <a:buFont typeface="Arial" panose="020B0604020202020204" pitchFamily="34" charset="0"/>
              <a:buChar char="•"/>
            </a:pPr>
            <a:r>
              <a:rPr lang="en-US" sz="2200">
                <a:latin typeface="Georgia" panose="02040502050405020303" pitchFamily="18" charset="0"/>
              </a:rPr>
              <a:t>Don’t forget: Soft copy of all documents should be copied to a USB flash and included. </a:t>
            </a:r>
            <a:r>
              <a:rPr lang="en-GB" sz="2200">
                <a:latin typeface="Georgia" panose="02040502050405020303" pitchFamily="18" charset="0"/>
              </a:rPr>
              <a:t>The electronic file must be </a:t>
            </a:r>
            <a:r>
              <a:rPr lang="en-GB" sz="2200" b="1">
                <a:latin typeface="Georgia" panose="02040502050405020303" pitchFamily="18" charset="0"/>
              </a:rPr>
              <a:t>identical</a:t>
            </a:r>
            <a:r>
              <a:rPr lang="en-GB" sz="2200">
                <a:latin typeface="Georgia" panose="02040502050405020303" pitchFamily="18" charset="0"/>
              </a:rPr>
              <a:t> to the attached paper version.</a:t>
            </a:r>
          </a:p>
          <a:p>
            <a:pPr algn="just"/>
            <a:endParaRPr lang="en-GB" sz="2200">
              <a:latin typeface="Georgia" panose="02040502050405020303" pitchFamily="18" charset="0"/>
            </a:endParaRPr>
          </a:p>
          <a:p>
            <a:pPr marL="457200" indent="-457200">
              <a:buFont typeface="Arial" panose="020B0604020202020204" pitchFamily="34" charset="0"/>
              <a:buChar char="•"/>
            </a:pPr>
            <a:r>
              <a:rPr lang="en-GB" sz="2200">
                <a:latin typeface="Georgia" panose="02040502050405020303" pitchFamily="18" charset="0"/>
              </a:rPr>
              <a:t>The external envelope must bear the </a:t>
            </a:r>
            <a:r>
              <a:rPr lang="en-GB" sz="2200" b="1">
                <a:latin typeface="Georgia" panose="02040502050405020303" pitchFamily="18" charset="0"/>
              </a:rPr>
              <a:t>reference number </a:t>
            </a:r>
            <a:r>
              <a:rPr lang="en-GB" sz="2200">
                <a:latin typeface="Georgia" panose="02040502050405020303" pitchFamily="18" charset="0"/>
              </a:rPr>
              <a:t>and </a:t>
            </a:r>
            <a:r>
              <a:rPr lang="en-GB" sz="2200" b="1">
                <a:latin typeface="Georgia" panose="02040502050405020303" pitchFamily="18" charset="0"/>
              </a:rPr>
              <a:t>title of the Call for Proposals</a:t>
            </a:r>
            <a:br>
              <a:rPr lang="en-GB" sz="2200" b="1">
                <a:latin typeface="Georgia" panose="02040502050405020303" pitchFamily="18" charset="0"/>
              </a:rPr>
            </a:br>
            <a:endParaRPr lang="en-GB" sz="2200" b="1">
              <a:latin typeface="Georgia" panose="02040502050405020303" pitchFamily="18" charset="0"/>
            </a:endParaRPr>
          </a:p>
          <a:p>
            <a:pPr marL="914400" lvl="1" indent="-457200">
              <a:buFont typeface="Courier New" panose="02070309020205020404" pitchFamily="49" charset="0"/>
              <a:buChar char="o"/>
            </a:pPr>
            <a:r>
              <a:rPr lang="en-GB" sz="2200" b="1">
                <a:latin typeface="Georgia" panose="02040502050405020303" pitchFamily="18" charset="0"/>
              </a:rPr>
              <a:t>Title: </a:t>
            </a:r>
            <a:r>
              <a:rPr lang="en-US" sz="2200">
                <a:latin typeface="Georgia" panose="02040502050405020303" pitchFamily="18" charset="0"/>
              </a:rPr>
              <a:t>Boosting Resilience and Green Growth in Small-Scale Agri-Food Businesses</a:t>
            </a:r>
            <a:endParaRPr lang="en-GB" sz="2200">
              <a:latin typeface="Georgia" panose="02040502050405020303" pitchFamily="18" charset="0"/>
            </a:endParaRPr>
          </a:p>
          <a:p>
            <a:pPr marL="914400" lvl="1" indent="-457200">
              <a:buFont typeface="Courier New" panose="02070309020205020404" pitchFamily="49" charset="0"/>
              <a:buChar char="o"/>
            </a:pPr>
            <a:r>
              <a:rPr lang="en-GB" sz="2200" b="1">
                <a:latin typeface="Georgia" panose="02040502050405020303" pitchFamily="18" charset="0"/>
              </a:rPr>
              <a:t>Reference No</a:t>
            </a:r>
            <a:r>
              <a:rPr lang="en-GB" sz="2200">
                <a:latin typeface="Georgia" panose="02040502050405020303" pitchFamily="18" charset="0"/>
              </a:rPr>
              <a:t>: </a:t>
            </a:r>
            <a:r>
              <a:rPr lang="en-US" sz="2200">
                <a:latin typeface="Georgia" panose="02040502050405020303" pitchFamily="18" charset="0"/>
              </a:rPr>
              <a:t>PSE22004-10046</a:t>
            </a:r>
            <a:r>
              <a:rPr lang="en-US" sz="2400" b="1">
                <a:solidFill>
                  <a:srgbClr val="585756"/>
                </a:solidFill>
                <a:latin typeface="Georgia" panose="02040502050405020303" pitchFamily="18" charset="0"/>
              </a:rPr>
              <a:t> </a:t>
            </a:r>
            <a:endParaRPr lang="en-US" sz="2200">
              <a:latin typeface="Georgia" panose="02040502050405020303" pitchFamily="18" charset="0"/>
            </a:endParaRPr>
          </a:p>
        </p:txBody>
      </p:sp>
      <p:sp>
        <p:nvSpPr>
          <p:cNvPr id="4" name="Title 1">
            <a:extLst>
              <a:ext uri="{FF2B5EF4-FFF2-40B4-BE49-F238E27FC236}">
                <a16:creationId xmlns:a16="http://schemas.microsoft.com/office/drawing/2014/main" id="{8C66FA5E-99C6-D66F-C57F-F46B7DACD5DB}"/>
              </a:ext>
            </a:extLst>
          </p:cNvPr>
          <p:cNvSpPr txBox="1">
            <a:spLocks/>
          </p:cNvSpPr>
          <p:nvPr/>
        </p:nvSpPr>
        <p:spPr>
          <a:xfrm>
            <a:off x="1604992" y="844579"/>
            <a:ext cx="8637789" cy="492732"/>
          </a:xfrm>
          <a:prstGeom prst="rect">
            <a:avLst/>
          </a:prstGeom>
        </p:spPr>
        <p:txBody>
          <a:bodyPr/>
          <a:lstStyle>
            <a:lvl1pPr algn="l" defTabSz="914400" rtl="0" eaLnBrk="1" latinLnBrk="0" hangingPunct="1">
              <a:lnSpc>
                <a:spcPct val="90000"/>
              </a:lnSpc>
              <a:spcBef>
                <a:spcPct val="0"/>
              </a:spcBef>
              <a:buNone/>
              <a:defRPr sz="4400" kern="1200">
                <a:solidFill>
                  <a:srgbClr val="D81A1A"/>
                </a:solidFill>
                <a:latin typeface="+mn-lt"/>
                <a:ea typeface="+mj-ea"/>
                <a:cs typeface="+mj-cs"/>
              </a:defRPr>
            </a:lvl1pPr>
          </a:lstStyle>
          <a:p>
            <a:r>
              <a:rPr lang="en-US" sz="2800" b="1">
                <a:latin typeface="Georgia" panose="02040502050405020303" pitchFamily="18" charset="0"/>
              </a:rPr>
              <a:t>Instructions for submission</a:t>
            </a:r>
          </a:p>
        </p:txBody>
      </p:sp>
      <p:pic>
        <p:nvPicPr>
          <p:cNvPr id="5" name="Picture 4" descr="A book with a pin on it&#10;&#10;Description automatically generated">
            <a:extLst>
              <a:ext uri="{FF2B5EF4-FFF2-40B4-BE49-F238E27FC236}">
                <a16:creationId xmlns:a16="http://schemas.microsoft.com/office/drawing/2014/main" id="{66DFEE9A-2DFE-E89D-7B38-9152F20101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92698" y="-45720"/>
            <a:ext cx="1883837" cy="1883837"/>
          </a:xfrm>
          <a:prstGeom prst="rect">
            <a:avLst/>
          </a:prstGeom>
        </p:spPr>
      </p:pic>
    </p:spTree>
    <p:extLst>
      <p:ext uri="{BB962C8B-B14F-4D97-AF65-F5344CB8AC3E}">
        <p14:creationId xmlns:p14="http://schemas.microsoft.com/office/powerpoint/2010/main" val="1194298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2" dur="500"/>
                                        <p:tgtEl>
                                          <p:spTgt spid="3">
                                            <p:txEl>
                                              <p:pRg st="5" end="5"/>
                                            </p:txEl>
                                          </p:spTgt>
                                        </p:tgtEl>
                                      </p:cBhvr>
                                    </p:animEffect>
                                  </p:childTnLst>
                                </p:cTn>
                              </p:par>
                              <p:par>
                                <p:cTn id="23" presetID="14" presetClass="entr" presetSubtype="5"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0" dur="500"/>
                                        <p:tgtEl>
                                          <p:spTgt spid="3">
                                            <p:txEl>
                                              <p:pRg st="7" end="7"/>
                                            </p:txEl>
                                          </p:spTgt>
                                        </p:tgtEl>
                                      </p:cBhvr>
                                    </p:animEffect>
                                  </p:childTnLst>
                                </p:cTn>
                              </p:par>
                            </p:childTnLst>
                          </p:cTn>
                        </p:par>
                        <p:par>
                          <p:cTn id="31" fill="hold">
                            <p:stCondLst>
                              <p:cond delay="500"/>
                            </p:stCondLst>
                            <p:childTnLst>
                              <p:par>
                                <p:cTn id="32" presetID="2" presetClass="entr" presetSubtype="8" fill="hold" nodeType="after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 calcmode="lin" valueType="num">
                                      <p:cBhvr additive="base">
                                        <p:cTn id="34"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par>
                          <p:cTn id="36" fill="hold">
                            <p:stCondLst>
                              <p:cond delay="1000"/>
                            </p:stCondLst>
                            <p:childTnLst>
                              <p:par>
                                <p:cTn id="37" presetID="2" presetClass="entr" presetSubtype="8" fill="hold" nodeType="after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787C6-7FBE-B817-A9A8-30FC948DD3E0}"/>
              </a:ext>
            </a:extLst>
          </p:cNvPr>
          <p:cNvSpPr>
            <a:spLocks noGrp="1"/>
          </p:cNvSpPr>
          <p:nvPr>
            <p:ph type="title"/>
          </p:nvPr>
        </p:nvSpPr>
        <p:spPr>
          <a:xfrm>
            <a:off x="1799302" y="675661"/>
            <a:ext cx="9033798" cy="1325563"/>
          </a:xfrm>
        </p:spPr>
        <p:txBody>
          <a:bodyPr>
            <a:normAutofit fontScale="90000"/>
          </a:bodyPr>
          <a:lstStyle/>
          <a:p>
            <a:r>
              <a:rPr lang="en-GB" sz="3200" b="1">
                <a:latin typeface="Georgia" panose="02040502050405020303" pitchFamily="18" charset="0"/>
              </a:rPr>
              <a:t>Documents to be completed for the first stage (concept note) </a:t>
            </a:r>
            <a:br>
              <a:rPr lang="en-US" sz="1800">
                <a:effectLst/>
                <a:latin typeface="Times New Roman" panose="02020603050405020304" pitchFamily="18" charset="0"/>
                <a:ea typeface="Times New Roman" panose="02020603050405020304" pitchFamily="18" charset="0"/>
              </a:rPr>
            </a:br>
            <a:endParaRPr lang="en-US"/>
          </a:p>
        </p:txBody>
      </p:sp>
      <p:sp>
        <p:nvSpPr>
          <p:cNvPr id="5" name="TextBox 4">
            <a:extLst>
              <a:ext uri="{FF2B5EF4-FFF2-40B4-BE49-F238E27FC236}">
                <a16:creationId xmlns:a16="http://schemas.microsoft.com/office/drawing/2014/main" id="{3CC7A3AF-0369-2205-11D6-62CE7948B20D}"/>
              </a:ext>
            </a:extLst>
          </p:cNvPr>
          <p:cNvSpPr txBox="1"/>
          <p:nvPr/>
        </p:nvSpPr>
        <p:spPr>
          <a:xfrm>
            <a:off x="581891" y="1616503"/>
            <a:ext cx="11394626" cy="5186035"/>
          </a:xfrm>
          <a:prstGeom prst="rect">
            <a:avLst/>
          </a:prstGeom>
          <a:noFill/>
        </p:spPr>
        <p:txBody>
          <a:bodyPr wrap="square">
            <a:spAutoFit/>
          </a:bodyPr>
          <a:lstStyle/>
          <a:p>
            <a:r>
              <a:rPr lang="en-US" sz="2200">
                <a:solidFill>
                  <a:srgbClr val="404040"/>
                </a:solidFill>
                <a:latin typeface="Calibri" panose="020F0502020204030204" pitchFamily="34" charset="0"/>
              </a:rPr>
              <a:t>ANNEX A: GRANT APPLICATION FILE (WORD FORMAT) – (</a:t>
            </a:r>
            <a:r>
              <a:rPr lang="en-US" sz="2200" b="1">
                <a:solidFill>
                  <a:srgbClr val="404040"/>
                </a:solidFill>
                <a:latin typeface="Calibri" panose="020F0502020204030204" pitchFamily="34" charset="0"/>
              </a:rPr>
              <a:t>Part A – Concept Note</a:t>
            </a:r>
            <a:r>
              <a:rPr lang="en-US" sz="2200">
                <a:solidFill>
                  <a:srgbClr val="404040"/>
                </a:solidFill>
                <a:latin typeface="Calibri" panose="020F0502020204030204" pitchFamily="34" charset="0"/>
              </a:rPr>
              <a:t>)</a:t>
            </a:r>
          </a:p>
          <a:p>
            <a:endParaRPr lang="en-US" sz="2200">
              <a:solidFill>
                <a:srgbClr val="404040"/>
              </a:solidFill>
              <a:latin typeface="Calibri" panose="020F0502020204030204" pitchFamily="34" charset="0"/>
            </a:endParaRPr>
          </a:p>
          <a:p>
            <a:pPr algn="just">
              <a:spcAft>
                <a:spcPts val="600"/>
              </a:spcAft>
            </a:pPr>
            <a:r>
              <a:rPr lang="en-GB" sz="2000" b="1" kern="50">
                <a:solidFill>
                  <a:srgbClr val="404040"/>
                </a:solidFill>
                <a:effectLst/>
                <a:latin typeface="Calibri" panose="020F0502020204030204" pitchFamily="34" charset="0"/>
                <a:ea typeface="Arial Unicode MS"/>
                <a:cs typeface="Tahoma" panose="020B0604030504040204" pitchFamily="34" charset="0"/>
              </a:rPr>
              <a:t>Annexes</a:t>
            </a:r>
            <a:r>
              <a:rPr lang="en-GB" sz="2000" kern="50">
                <a:solidFill>
                  <a:srgbClr val="404040"/>
                </a:solidFill>
                <a:effectLst/>
                <a:latin typeface="Calibri" panose="020F0502020204030204" pitchFamily="34" charset="0"/>
                <a:ea typeface="Arial Unicode MS"/>
                <a:cs typeface="Tahoma" panose="020B0604030504040204" pitchFamily="34" charset="0"/>
              </a:rPr>
              <a:t>:</a:t>
            </a:r>
            <a:endParaRPr lang="en-GB" sz="2000" kern="50">
              <a:effectLst/>
              <a:latin typeface="Arial" panose="020B0604020202020204" pitchFamily="34" charset="0"/>
              <a:ea typeface="Arial Unicode MS"/>
              <a:cs typeface="Tahoma" panose="020B0604030504040204" pitchFamily="34" charset="0"/>
            </a:endParaRPr>
          </a:p>
          <a:p>
            <a:pPr marL="342900" lvl="0" indent="-342900" algn="just">
              <a:spcAft>
                <a:spcPts val="600"/>
              </a:spcAft>
              <a:buFont typeface="+mj-lt"/>
              <a:buAutoNum type="arabicPeriod"/>
              <a:tabLst>
                <a:tab pos="228600" algn="l"/>
                <a:tab pos="899795" algn="l"/>
                <a:tab pos="1350010" algn="l"/>
              </a:tabLst>
            </a:pPr>
            <a:r>
              <a:rPr lang="en-US" sz="2000" kern="50">
                <a:solidFill>
                  <a:srgbClr val="404040"/>
                </a:solidFill>
                <a:effectLst/>
                <a:latin typeface="Calibri" panose="020F0502020204030204" pitchFamily="34" charset="0"/>
                <a:ea typeface="Arial Unicode MS"/>
                <a:cs typeface="Tahoma" panose="020B0604030504040204" pitchFamily="34" charset="0"/>
              </a:rPr>
              <a:t>The </a:t>
            </a:r>
            <a:r>
              <a:rPr lang="en-US" sz="2000" b="1" kern="50">
                <a:solidFill>
                  <a:srgbClr val="404040"/>
                </a:solidFill>
                <a:effectLst/>
                <a:latin typeface="Calibri" panose="020F0502020204030204" pitchFamily="34" charset="0"/>
                <a:ea typeface="Arial Unicode MS"/>
                <a:cs typeface="Tahoma" panose="020B0604030504040204" pitchFamily="34" charset="0"/>
              </a:rPr>
              <a:t>statutes or articles of association </a:t>
            </a:r>
            <a:r>
              <a:rPr lang="en-US" sz="2000" kern="50">
                <a:solidFill>
                  <a:srgbClr val="404040"/>
                </a:solidFill>
                <a:effectLst/>
                <a:latin typeface="Calibri" panose="020F0502020204030204" pitchFamily="34" charset="0"/>
                <a:ea typeface="Arial Unicode MS"/>
                <a:cs typeface="Tahoma" panose="020B0604030504040204" pitchFamily="34" charset="0"/>
              </a:rPr>
              <a:t>of the applicant and any co-applicants. </a:t>
            </a:r>
            <a:endParaRPr lang="en-GB" sz="2000" kern="50">
              <a:effectLst/>
              <a:latin typeface="Arial" panose="020B0604020202020204" pitchFamily="34" charset="0"/>
              <a:ea typeface="Arial Unicode MS"/>
              <a:cs typeface="Tahoma" panose="020B0604030504040204" pitchFamily="34" charset="0"/>
            </a:endParaRPr>
          </a:p>
          <a:p>
            <a:pPr marL="342900" lvl="0" indent="-342900" algn="just">
              <a:spcAft>
                <a:spcPts val="600"/>
              </a:spcAft>
              <a:buFont typeface="+mj-lt"/>
              <a:buAutoNum type="arabicPeriod"/>
              <a:tabLst>
                <a:tab pos="228600" algn="l"/>
                <a:tab pos="899795" algn="l"/>
                <a:tab pos="1350010" algn="l"/>
              </a:tabLst>
            </a:pPr>
            <a:r>
              <a:rPr lang="en-US" sz="2000" kern="50">
                <a:solidFill>
                  <a:srgbClr val="404040"/>
                </a:solidFill>
                <a:effectLst/>
                <a:latin typeface="Calibri" panose="020F0502020204030204" pitchFamily="34" charset="0"/>
                <a:ea typeface="Arial Unicode MS"/>
                <a:cs typeface="Tahoma" panose="020B0604030504040204" pitchFamily="34" charset="0"/>
              </a:rPr>
              <a:t>An </a:t>
            </a:r>
            <a:r>
              <a:rPr lang="en-US" sz="2000" b="1" kern="50">
                <a:solidFill>
                  <a:srgbClr val="404040"/>
                </a:solidFill>
                <a:effectLst/>
                <a:latin typeface="Calibri" panose="020F0502020204030204" pitchFamily="34" charset="0"/>
                <a:ea typeface="Arial Unicode MS"/>
                <a:cs typeface="Tahoma" panose="020B0604030504040204" pitchFamily="34" charset="0"/>
              </a:rPr>
              <a:t>external audit </a:t>
            </a:r>
            <a:r>
              <a:rPr lang="en-US" sz="2000" kern="50">
                <a:solidFill>
                  <a:srgbClr val="404040"/>
                </a:solidFill>
                <a:effectLst/>
                <a:latin typeface="Calibri" panose="020F0502020204030204" pitchFamily="34" charset="0"/>
                <a:ea typeface="Arial Unicode MS"/>
                <a:cs typeface="Tahoma" panose="020B0604030504040204" pitchFamily="34" charset="0"/>
              </a:rPr>
              <a:t>report produced by an approved auditor, certifying the applicant’s accounts for the last available financial year. Any co-applicants are not required to submit an external audit report. </a:t>
            </a:r>
            <a:endParaRPr lang="en-GB" sz="2000" kern="50">
              <a:effectLst/>
              <a:latin typeface="Arial" panose="020B0604020202020204" pitchFamily="34" charset="0"/>
              <a:ea typeface="Arial Unicode MS"/>
              <a:cs typeface="Tahoma" panose="020B0604030504040204" pitchFamily="34" charset="0"/>
            </a:endParaRPr>
          </a:p>
          <a:p>
            <a:pPr marL="342900" lvl="0" indent="-342900" algn="just">
              <a:spcAft>
                <a:spcPts val="600"/>
              </a:spcAft>
              <a:buFont typeface="+mj-lt"/>
              <a:buAutoNum type="arabicPeriod"/>
              <a:tabLst>
                <a:tab pos="228600" algn="l"/>
                <a:tab pos="899795" algn="l"/>
                <a:tab pos="1350010" algn="l"/>
              </a:tabLst>
            </a:pPr>
            <a:r>
              <a:rPr lang="en-US" sz="2000" kern="50">
                <a:solidFill>
                  <a:srgbClr val="404040"/>
                </a:solidFill>
                <a:effectLst/>
                <a:latin typeface="Calibri" panose="020F0502020204030204" pitchFamily="34" charset="0"/>
                <a:ea typeface="Arial Unicode MS"/>
                <a:cs typeface="Tahoma" panose="020B0604030504040204" pitchFamily="34" charset="0"/>
              </a:rPr>
              <a:t>A copy of the applicant’s most recent </a:t>
            </a:r>
            <a:r>
              <a:rPr lang="en-US" sz="2000" b="1" kern="50">
                <a:solidFill>
                  <a:srgbClr val="404040"/>
                </a:solidFill>
                <a:effectLst/>
                <a:latin typeface="Calibri" panose="020F0502020204030204" pitchFamily="34" charset="0"/>
                <a:ea typeface="Arial Unicode MS"/>
                <a:cs typeface="Tahoma" panose="020B0604030504040204" pitchFamily="34" charset="0"/>
              </a:rPr>
              <a:t>financial statements </a:t>
            </a:r>
            <a:r>
              <a:rPr lang="en-US" sz="2000" kern="50">
                <a:solidFill>
                  <a:srgbClr val="404040"/>
                </a:solidFill>
                <a:effectLst/>
                <a:latin typeface="Calibri" panose="020F0502020204030204" pitchFamily="34" charset="0"/>
                <a:ea typeface="Arial Unicode MS"/>
                <a:cs typeface="Tahoma" panose="020B0604030504040204" pitchFamily="34" charset="0"/>
              </a:rPr>
              <a:t>(income statement and balance sheet for the last closed financial year). Any co-applicants or affiliated entities are not required to provide a copy of their financial statements.</a:t>
            </a:r>
            <a:endParaRPr lang="en-GB" sz="2000" kern="50">
              <a:effectLst/>
              <a:latin typeface="Arial" panose="020B0604020202020204" pitchFamily="34" charset="0"/>
              <a:ea typeface="Arial Unicode MS"/>
              <a:cs typeface="Tahoma" panose="020B0604030504040204" pitchFamily="34" charset="0"/>
            </a:endParaRPr>
          </a:p>
          <a:p>
            <a:pPr marL="342900" lvl="0" indent="-342900" algn="just">
              <a:spcAft>
                <a:spcPts val="600"/>
              </a:spcAft>
              <a:buFont typeface="+mj-lt"/>
              <a:buAutoNum type="arabicPeriod"/>
              <a:tabLst>
                <a:tab pos="228600" algn="l"/>
              </a:tabLst>
            </a:pPr>
            <a:r>
              <a:rPr lang="en-US" sz="2000" b="1" kern="50">
                <a:solidFill>
                  <a:srgbClr val="404040"/>
                </a:solidFill>
                <a:effectLst/>
                <a:latin typeface="Calibri" panose="020F0502020204030204" pitchFamily="34" charset="0"/>
                <a:ea typeface="Arial Unicode MS"/>
                <a:cs typeface="Tahoma" panose="020B0604030504040204" pitchFamily="34" charset="0"/>
              </a:rPr>
              <a:t>The legal entity file </a:t>
            </a:r>
            <a:r>
              <a:rPr lang="en-US" sz="2000" kern="50">
                <a:solidFill>
                  <a:srgbClr val="404040"/>
                </a:solidFill>
                <a:effectLst/>
                <a:latin typeface="Calibri" panose="020F0502020204030204" pitchFamily="34" charset="0"/>
                <a:ea typeface="Arial Unicode MS"/>
                <a:cs typeface="Tahoma" panose="020B0604030504040204" pitchFamily="34" charset="0"/>
              </a:rPr>
              <a:t>(see Annex D of these guidelines) duly completed and signed by each of the applicants (i.e. the applicant and each of the co-applicants), along with any supporting documents requested</a:t>
            </a:r>
            <a:r>
              <a:rPr lang="en-US" sz="1800" kern="50">
                <a:solidFill>
                  <a:srgbClr val="404040"/>
                </a:solidFill>
                <a:effectLst/>
                <a:latin typeface="Calibri" panose="020F0502020204030204" pitchFamily="34" charset="0"/>
                <a:ea typeface="Arial Unicode MS"/>
                <a:cs typeface="Tahoma" panose="020B0604030504040204" pitchFamily="34" charset="0"/>
              </a:rPr>
              <a:t>. </a:t>
            </a:r>
            <a:endParaRPr lang="en-GB" sz="1800" kern="50">
              <a:effectLst/>
              <a:latin typeface="Arial" panose="020B0604020202020204" pitchFamily="34" charset="0"/>
              <a:ea typeface="Arial Unicode MS"/>
              <a:cs typeface="Tahoma" panose="020B0604030504040204" pitchFamily="34" charset="0"/>
            </a:endParaRPr>
          </a:p>
          <a:p>
            <a:r>
              <a:rPr lang="en-US" sz="1800" kern="50">
                <a:effectLst/>
                <a:latin typeface="Arial" panose="020B0604020202020204" pitchFamily="34" charset="0"/>
                <a:ea typeface="Arial Unicode MS"/>
                <a:cs typeface="Tahoma" panose="020B0604030504040204" pitchFamily="34" charset="0"/>
              </a:rPr>
              <a:t>	</a:t>
            </a:r>
            <a:endParaRPr lang="en-US" sz="2200">
              <a:solidFill>
                <a:srgbClr val="404040"/>
              </a:solidFill>
              <a:latin typeface="Calibri" panose="020F0502020204030204" pitchFamily="34" charset="0"/>
            </a:endParaRPr>
          </a:p>
          <a:p>
            <a:endParaRPr lang="en-US" sz="2200">
              <a:solidFill>
                <a:srgbClr val="404040"/>
              </a:solidFill>
              <a:latin typeface="Calibri" panose="020F0502020204030204" pitchFamily="34" charset="0"/>
            </a:endParaRPr>
          </a:p>
          <a:p>
            <a:endParaRPr lang="en-US" sz="2200">
              <a:solidFill>
                <a:srgbClr val="404040"/>
              </a:solidFill>
              <a:latin typeface="Calibri" panose="020F0502020204030204" pitchFamily="34" charset="0"/>
            </a:endParaRPr>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3051E76C-50E3-1CD9-F169-10F3AF6607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712012">
            <a:off x="9322614" y="4910523"/>
            <a:ext cx="2198573" cy="2198573"/>
          </a:xfrm>
          <a:prstGeom prst="rect">
            <a:avLst/>
          </a:prstGeom>
        </p:spPr>
      </p:pic>
    </p:spTree>
    <p:extLst>
      <p:ext uri="{BB962C8B-B14F-4D97-AF65-F5344CB8AC3E}">
        <p14:creationId xmlns:p14="http://schemas.microsoft.com/office/powerpoint/2010/main" val="3313831070"/>
      </p:ext>
    </p:extLst>
  </p:cSld>
  <p:clrMapOvr>
    <a:masterClrMapping/>
  </p:clrMapOvr>
  <p:extLst>
    <p:ext uri="{6950BFC3-D8DA-4A85-94F7-54DA5524770B}">
      <p188:commentRel xmlns:p188="http://schemas.microsoft.com/office/powerpoint/2018/8/main" r:id="rId3"/>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3D9B0-492A-F1CC-5B07-2D1C40E497C2}"/>
              </a:ext>
            </a:extLst>
          </p:cNvPr>
          <p:cNvSpPr>
            <a:spLocks noGrp="1"/>
          </p:cNvSpPr>
          <p:nvPr>
            <p:ph type="title"/>
          </p:nvPr>
        </p:nvSpPr>
        <p:spPr/>
        <p:txBody>
          <a:bodyPr/>
          <a:lstStyle/>
          <a:p>
            <a:r>
              <a:rPr lang="en-GB"/>
              <a:t>CN evaluation</a:t>
            </a:r>
          </a:p>
        </p:txBody>
      </p:sp>
      <p:sp>
        <p:nvSpPr>
          <p:cNvPr id="3" name="Content Placeholder 2">
            <a:extLst>
              <a:ext uri="{FF2B5EF4-FFF2-40B4-BE49-F238E27FC236}">
                <a16:creationId xmlns:a16="http://schemas.microsoft.com/office/drawing/2014/main" id="{855ABA76-9B02-1C87-92D6-62D1EBEF4EED}"/>
              </a:ext>
            </a:extLst>
          </p:cNvPr>
          <p:cNvSpPr>
            <a:spLocks noGrp="1"/>
          </p:cNvSpPr>
          <p:nvPr>
            <p:ph idx="1"/>
          </p:nvPr>
        </p:nvSpPr>
        <p:spPr>
          <a:xfrm>
            <a:off x="897775" y="1825625"/>
            <a:ext cx="11571315" cy="4351338"/>
          </a:xfrm>
        </p:spPr>
        <p:txBody>
          <a:bodyPr/>
          <a:lstStyle/>
          <a:p>
            <a:pPr marL="0" indent="0">
              <a:buNone/>
            </a:pPr>
            <a:r>
              <a:rPr lang="en-US" sz="2800" b="1">
                <a:solidFill>
                  <a:srgbClr val="404040"/>
                </a:solidFill>
                <a:latin typeface="Calibri" panose="020F0502020204030204" pitchFamily="34" charset="0"/>
              </a:rPr>
              <a:t>Check: </a:t>
            </a:r>
            <a:r>
              <a:rPr lang="en-US" sz="2800" b="1" i="0" u="none" strike="noStrike" baseline="0">
                <a:solidFill>
                  <a:srgbClr val="404040"/>
                </a:solidFill>
                <a:latin typeface="Calibri" panose="020F0502020204030204" pitchFamily="34" charset="0"/>
              </a:rPr>
              <a:t>ANNEX F1a</a:t>
            </a:r>
            <a:r>
              <a:rPr lang="en-US" sz="2800" b="0" i="0" u="none" strike="noStrike" baseline="0">
                <a:solidFill>
                  <a:srgbClr val="404040"/>
                </a:solidFill>
                <a:latin typeface="Calibri" panose="020F0502020204030204" pitchFamily="34" charset="0"/>
              </a:rPr>
              <a:t>: CONCEPT NOTE VERIFICATION AND EVALUATION GRID </a:t>
            </a:r>
          </a:p>
          <a:p>
            <a:r>
              <a:rPr lang="en-US" sz="2800">
                <a:solidFill>
                  <a:srgbClr val="404040"/>
                </a:solidFill>
                <a:latin typeface="Calibri" panose="020F0502020204030204" pitchFamily="34" charset="0"/>
              </a:rPr>
              <a:t>To understand how your CN will be evaluated</a:t>
            </a:r>
            <a:endParaRPr lang="en-US" sz="2800" b="0" i="0" u="none" strike="noStrike" baseline="0">
              <a:solidFill>
                <a:srgbClr val="404040"/>
              </a:solidFill>
              <a:latin typeface="Calibri" panose="020F0502020204030204" pitchFamily="34" charset="0"/>
            </a:endParaRPr>
          </a:p>
          <a:p>
            <a:r>
              <a:rPr lang="en-GB"/>
              <a:t>Admin and admissibility check</a:t>
            </a:r>
          </a:p>
          <a:p>
            <a:pPr lvl="1"/>
            <a:r>
              <a:rPr lang="en-GB"/>
              <a:t>Note: electronic version : USB</a:t>
            </a:r>
          </a:p>
          <a:p>
            <a:r>
              <a:rPr lang="en-GB"/>
              <a:t>Technical evaluation</a:t>
            </a:r>
          </a:p>
        </p:txBody>
      </p:sp>
    </p:spTree>
    <p:extLst>
      <p:ext uri="{BB962C8B-B14F-4D97-AF65-F5344CB8AC3E}">
        <p14:creationId xmlns:p14="http://schemas.microsoft.com/office/powerpoint/2010/main" val="3724009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254B84-0D6E-4237-9759-4CEDF191B71D}"/>
              </a:ext>
            </a:extLst>
          </p:cNvPr>
          <p:cNvSpPr>
            <a:spLocks noGrp="1"/>
          </p:cNvSpPr>
          <p:nvPr>
            <p:ph type="title"/>
          </p:nvPr>
        </p:nvSpPr>
        <p:spPr/>
        <p:txBody>
          <a:bodyPr>
            <a:normAutofit/>
          </a:bodyPr>
          <a:lstStyle/>
          <a:p>
            <a:r>
              <a:rPr lang="en-US" sz="3600" b="1">
                <a:latin typeface="Georgia" panose="02040502050405020303" pitchFamily="18" charset="0"/>
                <a:ea typeface="+mn-lt"/>
                <a:cs typeface="+mn-lt"/>
              </a:rPr>
              <a:t>Evaluation of applications</a:t>
            </a:r>
            <a:endParaRPr lang="nl-NL" sz="3600" b="1">
              <a:latin typeface="Georgia" panose="02040502050405020303" pitchFamily="18" charset="0"/>
              <a:ea typeface="+mn-lt"/>
              <a:cs typeface="+mn-lt"/>
            </a:endParaRPr>
          </a:p>
        </p:txBody>
      </p:sp>
      <p:sp>
        <p:nvSpPr>
          <p:cNvPr id="3" name="Tijdelijke aanduiding voor inhoud 2">
            <a:extLst>
              <a:ext uri="{FF2B5EF4-FFF2-40B4-BE49-F238E27FC236}">
                <a16:creationId xmlns:a16="http://schemas.microsoft.com/office/drawing/2014/main" id="{67626E7E-2870-4DF0-872B-AD7842713EB8}"/>
              </a:ext>
            </a:extLst>
          </p:cNvPr>
          <p:cNvSpPr>
            <a:spLocks noGrp="1"/>
          </p:cNvSpPr>
          <p:nvPr>
            <p:ph idx="1"/>
          </p:nvPr>
        </p:nvSpPr>
        <p:spPr>
          <a:xfrm>
            <a:off x="1268492" y="1904872"/>
            <a:ext cx="10498311" cy="4767199"/>
          </a:xfrm>
        </p:spPr>
        <p:txBody>
          <a:bodyPr vert="horz" lIns="91440" tIns="45720" rIns="91440" bIns="45720" rtlCol="0" anchor="t">
            <a:noAutofit/>
          </a:bodyPr>
          <a:lstStyle/>
          <a:p>
            <a:pPr marL="0" indent="0">
              <a:buNone/>
            </a:pPr>
            <a:r>
              <a:rPr lang="en-GB" sz="2400" b="1" u="sng">
                <a:solidFill>
                  <a:schemeClr val="tx1"/>
                </a:solidFill>
                <a:latin typeface="Georgia" panose="02040502050405020303" pitchFamily="18" charset="0"/>
              </a:rPr>
              <a:t>2 stages approach</a:t>
            </a:r>
          </a:p>
          <a:p>
            <a:pPr marL="0" indent="0">
              <a:buNone/>
            </a:pPr>
            <a:endParaRPr lang="en-GB" sz="2400" b="1" u="sng">
              <a:solidFill>
                <a:schemeClr val="tx1"/>
              </a:solidFill>
              <a:latin typeface="Georgia" panose="02040502050405020303" pitchFamily="18" charset="0"/>
            </a:endParaRPr>
          </a:p>
          <a:p>
            <a:pPr marL="0" indent="0">
              <a:buNone/>
            </a:pPr>
            <a:r>
              <a:rPr lang="en-GB" sz="2000" b="1">
                <a:solidFill>
                  <a:schemeClr val="tx1"/>
                </a:solidFill>
                <a:latin typeface="Georgia" panose="02040502050405020303" pitchFamily="18" charset="0"/>
              </a:rPr>
              <a:t>Step</a:t>
            </a:r>
            <a:r>
              <a:rPr lang="en-GB" sz="2000" b="1" i="0" u="none" strike="noStrike" baseline="0">
                <a:solidFill>
                  <a:schemeClr val="tx1"/>
                </a:solidFill>
                <a:latin typeface="Georgia" panose="02040502050405020303" pitchFamily="18" charset="0"/>
              </a:rPr>
              <a:t> 1 :</a:t>
            </a:r>
            <a:r>
              <a:rPr lang="en-GB" sz="2000" b="1" i="0" u="none" strike="noStrike">
                <a:solidFill>
                  <a:schemeClr val="tx1"/>
                </a:solidFill>
                <a:latin typeface="Georgia" panose="02040502050405020303" pitchFamily="18" charset="0"/>
              </a:rPr>
              <a:t> </a:t>
            </a:r>
            <a:r>
              <a:rPr lang="en-GB" sz="2000" b="1" i="0" u="none" strike="noStrike" baseline="0">
                <a:solidFill>
                  <a:schemeClr val="tx1"/>
                </a:solidFill>
                <a:latin typeface="Georgia" panose="02040502050405020303" pitchFamily="18" charset="0"/>
              </a:rPr>
              <a:t>Concept Note</a:t>
            </a:r>
          </a:p>
          <a:p>
            <a:pPr marL="0" indent="0">
              <a:buNone/>
            </a:pPr>
            <a:endParaRPr lang="en-GB" sz="2000" b="0" i="0" u="none" strike="noStrike" baseline="0">
              <a:solidFill>
                <a:schemeClr val="tx1"/>
              </a:solidFill>
              <a:latin typeface="Georgia" panose="02040502050405020303" pitchFamily="18" charset="0"/>
            </a:endParaRPr>
          </a:p>
          <a:p>
            <a:pPr marL="0" indent="0">
              <a:buNone/>
            </a:pPr>
            <a:r>
              <a:rPr lang="en-GB" sz="2000" b="1">
                <a:solidFill>
                  <a:schemeClr val="tx1"/>
                </a:solidFill>
                <a:latin typeface="Georgia" panose="02040502050405020303" pitchFamily="18" charset="0"/>
              </a:rPr>
              <a:t>Step</a:t>
            </a:r>
            <a:r>
              <a:rPr lang="en-GB" sz="2000" b="1" i="0" u="none" strike="noStrike" baseline="0">
                <a:solidFill>
                  <a:schemeClr val="tx1"/>
                </a:solidFill>
                <a:latin typeface="Georgia" panose="02040502050405020303" pitchFamily="18" charset="0"/>
              </a:rPr>
              <a:t> 2 </a:t>
            </a:r>
            <a:r>
              <a:rPr lang="en-GB" sz="2000" b="1">
                <a:solidFill>
                  <a:schemeClr val="tx1"/>
                </a:solidFill>
                <a:latin typeface="Georgia" panose="02040502050405020303" pitchFamily="18" charset="0"/>
              </a:rPr>
              <a:t>: Proposal </a:t>
            </a:r>
            <a:r>
              <a:rPr lang="en-US" sz="2000" b="1" i="0" u="none" strike="noStrike" baseline="0">
                <a:solidFill>
                  <a:schemeClr val="tx1"/>
                </a:solidFill>
                <a:latin typeface="Georgia" panose="02040502050405020303" pitchFamily="18" charset="0"/>
              </a:rPr>
              <a:t>on invitation only (including full</a:t>
            </a:r>
            <a:r>
              <a:rPr lang="en-US" sz="2000" b="1" i="0" u="none" strike="noStrike">
                <a:solidFill>
                  <a:schemeClr val="tx1"/>
                </a:solidFill>
                <a:latin typeface="Georgia" panose="02040502050405020303" pitchFamily="18" charset="0"/>
              </a:rPr>
              <a:t> budget and </a:t>
            </a:r>
            <a:r>
              <a:rPr lang="en-US" sz="2000" b="1" i="0" u="none" strike="noStrike" err="1">
                <a:solidFill>
                  <a:schemeClr val="tx1"/>
                </a:solidFill>
                <a:latin typeface="Georgia" panose="02040502050405020303" pitchFamily="18" charset="0"/>
              </a:rPr>
              <a:t>logframe</a:t>
            </a:r>
            <a:r>
              <a:rPr lang="en-US" sz="2000" b="1" i="0" u="none" strike="noStrike">
                <a:solidFill>
                  <a:schemeClr val="tx1"/>
                </a:solidFill>
                <a:latin typeface="Georgia" panose="02040502050405020303" pitchFamily="18" charset="0"/>
              </a:rPr>
              <a:t>)</a:t>
            </a:r>
            <a:endParaRPr lang="en-US" sz="2000" b="1">
              <a:solidFill>
                <a:schemeClr val="tx1"/>
              </a:solidFill>
              <a:latin typeface="Georgia" panose="02040502050405020303" pitchFamily="18" charset="0"/>
            </a:endParaRPr>
          </a:p>
          <a:p>
            <a:pPr marL="0" indent="0">
              <a:buNone/>
            </a:pPr>
            <a:endParaRPr lang="en-GB" sz="2000" b="1" i="0" u="none" strike="noStrike" baseline="0">
              <a:solidFill>
                <a:schemeClr val="tx1"/>
              </a:solidFill>
              <a:latin typeface="Georgia" panose="02040502050405020303" pitchFamily="18" charset="0"/>
            </a:endParaRPr>
          </a:p>
        </p:txBody>
      </p:sp>
    </p:spTree>
    <p:extLst>
      <p:ext uri="{BB962C8B-B14F-4D97-AF65-F5344CB8AC3E}">
        <p14:creationId xmlns:p14="http://schemas.microsoft.com/office/powerpoint/2010/main" val="3695667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D821952-7147-64E5-9CD9-DCA958393FFB}"/>
              </a:ext>
            </a:extLst>
          </p:cNvPr>
          <p:cNvGraphicFramePr>
            <a:graphicFrameLocks noGrp="1"/>
          </p:cNvGraphicFramePr>
          <p:nvPr>
            <p:ph idx="1"/>
            <p:extLst>
              <p:ext uri="{D42A27DB-BD31-4B8C-83A1-F6EECF244321}">
                <p14:modId xmlns:p14="http://schemas.microsoft.com/office/powerpoint/2010/main" val="1055019282"/>
              </p:ext>
            </p:extLst>
          </p:nvPr>
        </p:nvGraphicFramePr>
        <p:xfrm>
          <a:off x="1689248" y="575135"/>
          <a:ext cx="8805671" cy="5803880"/>
        </p:xfrm>
        <a:graphic>
          <a:graphicData uri="http://schemas.openxmlformats.org/drawingml/2006/table">
            <a:tbl>
              <a:tblPr>
                <a:effectLst>
                  <a:outerShdw blurRad="63500" sx="102000" sy="102000" algn="ctr" rotWithShape="0">
                    <a:prstClr val="black">
                      <a:alpha val="40000"/>
                    </a:prstClr>
                  </a:outerShdw>
                </a:effectLst>
                <a:tableStyleId>{5C22544A-7EE6-4342-B048-85BDC9FD1C3A}</a:tableStyleId>
              </a:tblPr>
              <a:tblGrid>
                <a:gridCol w="4594146">
                  <a:extLst>
                    <a:ext uri="{9D8B030D-6E8A-4147-A177-3AD203B41FA5}">
                      <a16:colId xmlns:a16="http://schemas.microsoft.com/office/drawing/2014/main" val="1033790046"/>
                    </a:ext>
                  </a:extLst>
                </a:gridCol>
                <a:gridCol w="2680143">
                  <a:extLst>
                    <a:ext uri="{9D8B030D-6E8A-4147-A177-3AD203B41FA5}">
                      <a16:colId xmlns:a16="http://schemas.microsoft.com/office/drawing/2014/main" val="2881711801"/>
                    </a:ext>
                  </a:extLst>
                </a:gridCol>
                <a:gridCol w="1531382">
                  <a:extLst>
                    <a:ext uri="{9D8B030D-6E8A-4147-A177-3AD203B41FA5}">
                      <a16:colId xmlns:a16="http://schemas.microsoft.com/office/drawing/2014/main" val="1592077977"/>
                    </a:ext>
                  </a:extLst>
                </a:gridCol>
              </a:tblGrid>
              <a:tr h="362103">
                <a:tc>
                  <a:txBody>
                    <a:bodyPr/>
                    <a:lstStyle/>
                    <a:p>
                      <a:pPr marL="0" marR="0" algn="just">
                        <a:spcBef>
                          <a:spcPts val="0"/>
                        </a:spcBef>
                        <a:spcAft>
                          <a:spcPts val="1000"/>
                        </a:spcAft>
                      </a:pPr>
                      <a:endParaRPr lang="en-US" sz="1200">
                        <a:effectLst/>
                        <a:latin typeface="Georgia"/>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1000"/>
                        </a:spcAft>
                      </a:pPr>
                      <a:r>
                        <a:rPr lang="en-GB" sz="1400" b="1">
                          <a:effectLst/>
                          <a:latin typeface="Georgia"/>
                        </a:rPr>
                        <a:t>Date</a:t>
                      </a:r>
                      <a:endParaRPr lang="en-US" sz="1400" b="1">
                        <a:effectLst/>
                        <a:latin typeface="Georgia"/>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1000"/>
                        </a:spcAft>
                      </a:pPr>
                      <a:r>
                        <a:rPr lang="en-GB" sz="1400" b="1">
                          <a:effectLst/>
                          <a:latin typeface="Georgia" panose="02040502050405020303" pitchFamily="18" charset="0"/>
                        </a:rPr>
                        <a:t>Time*</a:t>
                      </a:r>
                      <a:endParaRPr lang="en-US" sz="1400" b="1">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85768714"/>
                  </a:ext>
                </a:extLst>
              </a:tr>
              <a:tr h="362103">
                <a:tc>
                  <a:txBody>
                    <a:bodyPr/>
                    <a:lstStyle/>
                    <a:p>
                      <a:pPr marL="0" marR="0" algn="just">
                        <a:spcBef>
                          <a:spcPts val="600"/>
                        </a:spcBef>
                        <a:spcAft>
                          <a:spcPts val="600"/>
                        </a:spcAft>
                      </a:pPr>
                      <a:r>
                        <a:rPr lang="en-GB" sz="1200">
                          <a:effectLst/>
                          <a:latin typeface="Georgia" panose="02040502050405020303" pitchFamily="18" charset="0"/>
                        </a:rPr>
                        <a:t>Online Information Meeting </a:t>
                      </a:r>
                      <a:endParaRPr lang="en-US"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600"/>
                        </a:spcBef>
                        <a:spcAft>
                          <a:spcPts val="600"/>
                        </a:spcAft>
                      </a:pPr>
                      <a:r>
                        <a:rPr lang="en-GB" sz="1200" b="1">
                          <a:effectLst/>
                          <a:latin typeface="Georgia" panose="02040502050405020303" pitchFamily="18" charset="0"/>
                          <a:ea typeface="Times New Roman" panose="02020603050405020304" pitchFamily="18" charset="0"/>
                          <a:cs typeface="Times New Roman" panose="02020603050405020304" pitchFamily="18" charset="0"/>
                        </a:rPr>
                        <a:t>11/07/2024</a:t>
                      </a:r>
                      <a:endParaRPr lang="en-US" sz="1200" b="1">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600"/>
                        </a:spcBef>
                        <a:spcAft>
                          <a:spcPts val="600"/>
                        </a:spcAft>
                      </a:pPr>
                      <a:r>
                        <a:rPr lang="en-GB" sz="1200">
                          <a:effectLst/>
                          <a:latin typeface="Georgia" panose="02040502050405020303" pitchFamily="18" charset="0"/>
                        </a:rPr>
                        <a:t>11:00 Am</a:t>
                      </a:r>
                      <a:endParaRPr lang="en-US"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77763304"/>
                  </a:ext>
                </a:extLst>
              </a:tr>
              <a:tr h="460887">
                <a:tc>
                  <a:txBody>
                    <a:bodyPr/>
                    <a:lstStyle/>
                    <a:p>
                      <a:pPr marL="0" marR="0" algn="just">
                        <a:spcBef>
                          <a:spcPts val="600"/>
                        </a:spcBef>
                        <a:spcAft>
                          <a:spcPts val="600"/>
                        </a:spcAft>
                      </a:pPr>
                      <a:r>
                        <a:rPr lang="en-GB" sz="1200">
                          <a:effectLst/>
                          <a:latin typeface="Georgia"/>
                        </a:rPr>
                        <a:t>Deadline for clarification requests to the contracting authority</a:t>
                      </a:r>
                      <a:endParaRPr lang="en-US" sz="1200">
                        <a:effectLst/>
                        <a:latin typeface="Georgia"/>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600"/>
                        </a:spcBef>
                        <a:spcAft>
                          <a:spcPts val="600"/>
                        </a:spcAft>
                      </a:pPr>
                      <a:r>
                        <a:rPr lang="en-GB" sz="1200" b="1">
                          <a:effectLst/>
                          <a:latin typeface="Georgia" panose="02040502050405020303" pitchFamily="18" charset="0"/>
                        </a:rPr>
                        <a:t>16/07/2024</a:t>
                      </a:r>
                      <a:endParaRPr lang="en-US" sz="1200" b="1">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600"/>
                        </a:spcBef>
                        <a:spcAft>
                          <a:spcPts val="600"/>
                        </a:spcAft>
                      </a:pPr>
                      <a:r>
                        <a:rPr lang="en-GB" sz="1200">
                          <a:effectLst/>
                          <a:latin typeface="Georgia"/>
                        </a:rPr>
                        <a:t>16:00</a:t>
                      </a:r>
                      <a:endParaRPr lang="en-US" sz="1200">
                        <a:effectLst/>
                        <a:latin typeface="Georgia"/>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27543690"/>
                  </a:ext>
                </a:extLst>
              </a:tr>
              <a:tr h="724205">
                <a:tc>
                  <a:txBody>
                    <a:bodyPr/>
                    <a:lstStyle/>
                    <a:p>
                      <a:pPr marL="0" marR="0" algn="just">
                        <a:spcBef>
                          <a:spcPts val="600"/>
                        </a:spcBef>
                        <a:spcAft>
                          <a:spcPts val="600"/>
                        </a:spcAft>
                      </a:pPr>
                      <a:r>
                        <a:rPr lang="en-GB" sz="1200">
                          <a:effectLst/>
                          <a:latin typeface="Georgia" panose="02040502050405020303" pitchFamily="18" charset="0"/>
                        </a:rPr>
                        <a:t>Last date on which clarifications are given by the contracting authority</a:t>
                      </a:r>
                      <a:endParaRPr lang="en-US"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600"/>
                        </a:spcBef>
                        <a:spcAft>
                          <a:spcPts val="600"/>
                        </a:spcAft>
                      </a:pPr>
                      <a:r>
                        <a:rPr lang="en-GB" sz="1200" b="1">
                          <a:effectLst/>
                          <a:latin typeface="Georgia" panose="02040502050405020303" pitchFamily="18" charset="0"/>
                        </a:rPr>
                        <a:t>26/07/2024</a:t>
                      </a:r>
                      <a:endParaRPr lang="en-US" sz="1200" b="1">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600"/>
                        </a:spcBef>
                        <a:spcAft>
                          <a:spcPts val="600"/>
                        </a:spcAft>
                      </a:pPr>
                      <a:r>
                        <a:rPr lang="en-GB" sz="1200">
                          <a:effectLst/>
                          <a:latin typeface="Georgia"/>
                        </a:rPr>
                        <a:t>-</a:t>
                      </a:r>
                      <a:endParaRPr lang="en-US" sz="1200">
                        <a:effectLst/>
                        <a:latin typeface="Georgia"/>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02620699"/>
                  </a:ext>
                </a:extLst>
              </a:tr>
              <a:tr h="335126">
                <a:tc>
                  <a:txBody>
                    <a:bodyPr/>
                    <a:lstStyle/>
                    <a:p>
                      <a:pPr marL="0" marR="0" algn="just">
                        <a:spcBef>
                          <a:spcPts val="600"/>
                        </a:spcBef>
                        <a:spcAft>
                          <a:spcPts val="600"/>
                        </a:spcAft>
                      </a:pPr>
                      <a:r>
                        <a:rPr lang="en-GB" sz="1200">
                          <a:effectLst/>
                          <a:latin typeface="Georgia" panose="02040502050405020303" pitchFamily="18" charset="0"/>
                        </a:rPr>
                        <a:t>Submission deadline for concept notes</a:t>
                      </a:r>
                      <a:endParaRPr lang="en-US"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600"/>
                        </a:spcBef>
                        <a:spcAft>
                          <a:spcPts val="600"/>
                        </a:spcAft>
                      </a:pPr>
                      <a:r>
                        <a:rPr lang="en-GB" sz="1200" b="1">
                          <a:effectLst/>
                          <a:latin typeface="Georgia" panose="02040502050405020303" pitchFamily="18" charset="0"/>
                        </a:rPr>
                        <a:t>05/08/2024</a:t>
                      </a:r>
                      <a:endParaRPr lang="en-US" sz="1200" b="1">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600"/>
                        </a:spcBef>
                        <a:spcAft>
                          <a:spcPts val="600"/>
                        </a:spcAft>
                      </a:pPr>
                      <a:r>
                        <a:rPr lang="en-GB" sz="1200">
                          <a:effectLst/>
                          <a:latin typeface="Georgia"/>
                        </a:rPr>
                        <a:t>15:00</a:t>
                      </a:r>
                      <a:endParaRPr lang="en-US" sz="1200">
                        <a:effectLst/>
                        <a:latin typeface="Georgia"/>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92628150"/>
                  </a:ext>
                </a:extLst>
              </a:tr>
              <a:tr h="502920">
                <a:tc>
                  <a:txBody>
                    <a:bodyPr/>
                    <a:lstStyle/>
                    <a:p>
                      <a:pPr marL="0" marR="0" algn="just">
                        <a:spcBef>
                          <a:spcPts val="600"/>
                        </a:spcBef>
                        <a:spcAft>
                          <a:spcPts val="600"/>
                        </a:spcAft>
                      </a:pPr>
                      <a:r>
                        <a:rPr lang="en-GB" sz="1200">
                          <a:effectLst/>
                          <a:latin typeface="Georgia" panose="02040502050405020303" pitchFamily="18" charset="0"/>
                        </a:rPr>
                        <a:t>Information of applicants on the opening, administrative checks and evaluation of concept notes (stage 1) </a:t>
                      </a:r>
                      <a:endParaRPr lang="en-US"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600"/>
                        </a:spcBef>
                        <a:spcAft>
                          <a:spcPts val="600"/>
                        </a:spcAft>
                      </a:pPr>
                      <a:r>
                        <a:rPr lang="en-GB" sz="1200">
                          <a:effectLst/>
                          <a:latin typeface="Georgia"/>
                        </a:rPr>
                        <a:t>06/08/2024</a:t>
                      </a:r>
                      <a:endParaRPr lang="en-US"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600"/>
                        </a:spcBef>
                        <a:spcAft>
                          <a:spcPts val="600"/>
                        </a:spcAft>
                      </a:pPr>
                      <a:r>
                        <a:rPr lang="en-GB" sz="1200">
                          <a:effectLst/>
                          <a:latin typeface="Georgia"/>
                        </a:rPr>
                        <a:t>-</a:t>
                      </a:r>
                      <a:endParaRPr lang="en-US" sz="1200">
                        <a:effectLst/>
                        <a:latin typeface="Georgia"/>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05908394"/>
                  </a:ext>
                </a:extLst>
              </a:tr>
              <a:tr h="362103">
                <a:tc>
                  <a:txBody>
                    <a:bodyPr/>
                    <a:lstStyle/>
                    <a:p>
                      <a:pPr marL="0" marR="0" algn="just">
                        <a:spcBef>
                          <a:spcPts val="600"/>
                        </a:spcBef>
                        <a:spcAft>
                          <a:spcPts val="600"/>
                        </a:spcAft>
                      </a:pPr>
                      <a:r>
                        <a:rPr lang="en-GB" sz="1200">
                          <a:effectLst/>
                          <a:latin typeface="Georgia" panose="02040502050405020303" pitchFamily="18" charset="0"/>
                        </a:rPr>
                        <a:t>Invitations to submit the proposals</a:t>
                      </a:r>
                      <a:endParaRPr lang="en-US"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600"/>
                        </a:spcBef>
                        <a:spcAft>
                          <a:spcPts val="600"/>
                        </a:spcAft>
                      </a:pPr>
                      <a:r>
                        <a:rPr lang="en-GB" sz="1200">
                          <a:effectLst/>
                          <a:latin typeface="Georgia"/>
                        </a:rPr>
                        <a:t>27/08/2024</a:t>
                      </a:r>
                      <a:endParaRPr lang="en-US"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600"/>
                        </a:spcBef>
                        <a:spcAft>
                          <a:spcPts val="600"/>
                        </a:spcAft>
                      </a:pPr>
                      <a:r>
                        <a:rPr lang="en-GB" sz="1200">
                          <a:effectLst/>
                          <a:latin typeface="Georgia"/>
                        </a:rPr>
                        <a:t>-</a:t>
                      </a:r>
                      <a:endParaRPr lang="en-US" sz="1200">
                        <a:effectLst/>
                        <a:latin typeface="Georgia"/>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25751907"/>
                  </a:ext>
                </a:extLst>
              </a:tr>
              <a:tr h="362103">
                <a:tc>
                  <a:txBody>
                    <a:bodyPr/>
                    <a:lstStyle/>
                    <a:p>
                      <a:pPr marL="0" marR="0" algn="just">
                        <a:spcBef>
                          <a:spcPts val="600"/>
                        </a:spcBef>
                        <a:spcAft>
                          <a:spcPts val="600"/>
                        </a:spcAft>
                      </a:pPr>
                      <a:r>
                        <a:rPr lang="en-GB" sz="1200">
                          <a:effectLst/>
                          <a:latin typeface="Georgia"/>
                        </a:rPr>
                        <a:t>Deadline for the submission of the proposals</a:t>
                      </a:r>
                      <a:endParaRPr lang="en-US" sz="1200">
                        <a:effectLst/>
                        <a:latin typeface="Georgia"/>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600"/>
                        </a:spcBef>
                        <a:spcAft>
                          <a:spcPts val="600"/>
                        </a:spcAft>
                      </a:pPr>
                      <a:r>
                        <a:rPr lang="en-GB" sz="1200">
                          <a:effectLst/>
                          <a:latin typeface="Georgia"/>
                        </a:rPr>
                        <a:t>30/09/2024</a:t>
                      </a:r>
                      <a:endParaRPr lang="en-US"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600"/>
                        </a:spcBef>
                        <a:spcAft>
                          <a:spcPts val="600"/>
                        </a:spcAft>
                      </a:pPr>
                      <a:endParaRPr lang="en-GB" sz="1200">
                        <a:effectLst/>
                        <a:latin typeface="Georgia"/>
                      </a:endParaRPr>
                    </a:p>
                  </a:txBody>
                  <a:tcPr marL="68580" marR="68580" marT="0" marB="0"/>
                </a:tc>
                <a:extLst>
                  <a:ext uri="{0D108BD9-81ED-4DB2-BD59-A6C34878D82A}">
                    <a16:rowId xmlns:a16="http://schemas.microsoft.com/office/drawing/2014/main" val="2152617256"/>
                  </a:ext>
                </a:extLst>
              </a:tr>
              <a:tr h="362103">
                <a:tc>
                  <a:txBody>
                    <a:bodyPr/>
                    <a:lstStyle/>
                    <a:p>
                      <a:pPr lvl="0" algn="just">
                        <a:lnSpc>
                          <a:spcPct val="100000"/>
                        </a:lnSpc>
                        <a:spcBef>
                          <a:spcPts val="0"/>
                        </a:spcBef>
                        <a:spcAft>
                          <a:spcPts val="0"/>
                        </a:spcAft>
                        <a:buNone/>
                      </a:pPr>
                      <a:r>
                        <a:rPr lang="en-GB" sz="1200" kern="1200" noProof="0">
                          <a:solidFill>
                            <a:schemeClr val="dk1"/>
                          </a:solidFill>
                          <a:effectLst/>
                          <a:latin typeface="Georgia"/>
                          <a:ea typeface="+mn-ea"/>
                          <a:cs typeface="+mn-cs"/>
                        </a:rPr>
                        <a:t>Request certificates and supporting documents relating to</a:t>
                      </a:r>
                      <a:endParaRPr lang="en-US" sz="1200" kern="1200">
                        <a:solidFill>
                          <a:schemeClr val="dk1"/>
                        </a:solidFill>
                        <a:effectLst/>
                        <a:latin typeface="Georgia"/>
                        <a:ea typeface="+mn-ea"/>
                        <a:cs typeface="+mn-cs"/>
                      </a:endParaRPr>
                    </a:p>
                    <a:p>
                      <a:pPr marL="0" lvl="0" algn="just">
                        <a:spcBef>
                          <a:spcPts val="600"/>
                        </a:spcBef>
                        <a:spcAft>
                          <a:spcPts val="600"/>
                        </a:spcAft>
                        <a:buNone/>
                      </a:pPr>
                      <a:r>
                        <a:rPr lang="en-GB" sz="1200" kern="1200" noProof="0">
                          <a:solidFill>
                            <a:schemeClr val="dk1"/>
                          </a:solidFill>
                          <a:effectLst/>
                          <a:latin typeface="Georgia"/>
                          <a:ea typeface="+mn-ea"/>
                          <a:cs typeface="+mn-cs"/>
                        </a:rPr>
                        <a:t>the grounds for exclusion (see 2.1.1 (2))</a:t>
                      </a:r>
                      <a:endParaRPr lang="en-GB" sz="1200" kern="1200">
                        <a:solidFill>
                          <a:schemeClr val="dk1"/>
                        </a:solidFill>
                        <a:effectLst/>
                        <a:latin typeface="Georgia"/>
                        <a:ea typeface="+mn-ea"/>
                        <a:cs typeface="+mn-cs"/>
                      </a:endParaRPr>
                    </a:p>
                  </a:txBody>
                  <a:tcPr marL="68580" marR="68580" marT="0" marB="0"/>
                </a:tc>
                <a:tc>
                  <a:txBody>
                    <a:bodyPr/>
                    <a:lstStyle/>
                    <a:p>
                      <a:pPr marL="0" lvl="0" algn="just">
                        <a:spcBef>
                          <a:spcPts val="600"/>
                        </a:spcBef>
                        <a:spcAft>
                          <a:spcPts val="600"/>
                        </a:spcAft>
                        <a:buNone/>
                      </a:pPr>
                      <a:r>
                        <a:rPr lang="en-GB" sz="1200">
                          <a:effectLst/>
                          <a:latin typeface="Georgia"/>
                        </a:rPr>
                        <a:t>15/10/2024</a:t>
                      </a:r>
                    </a:p>
                  </a:txBody>
                  <a:tcPr marL="68580" marR="68580" marT="0" marB="0"/>
                </a:tc>
                <a:tc>
                  <a:txBody>
                    <a:bodyPr/>
                    <a:lstStyle/>
                    <a:p>
                      <a:pPr marL="0" lvl="0" algn="just">
                        <a:spcBef>
                          <a:spcPts val="600"/>
                        </a:spcBef>
                        <a:spcAft>
                          <a:spcPts val="600"/>
                        </a:spcAft>
                        <a:buNone/>
                      </a:pPr>
                      <a:endParaRPr lang="en-GB" sz="1200">
                        <a:effectLst/>
                        <a:latin typeface="Georgia"/>
                      </a:endParaRPr>
                    </a:p>
                  </a:txBody>
                  <a:tcPr marL="68580" marR="68580" marT="0" marB="0"/>
                </a:tc>
                <a:extLst>
                  <a:ext uri="{0D108BD9-81ED-4DB2-BD59-A6C34878D82A}">
                    <a16:rowId xmlns:a16="http://schemas.microsoft.com/office/drawing/2014/main" val="2649780377"/>
                  </a:ext>
                </a:extLst>
              </a:tr>
              <a:tr h="362103">
                <a:tc>
                  <a:txBody>
                    <a:bodyPr/>
                    <a:lstStyle/>
                    <a:p>
                      <a:pPr lvl="0" algn="just">
                        <a:lnSpc>
                          <a:spcPct val="100000"/>
                        </a:lnSpc>
                        <a:spcBef>
                          <a:spcPts val="0"/>
                        </a:spcBef>
                        <a:spcAft>
                          <a:spcPts val="0"/>
                        </a:spcAft>
                        <a:buNone/>
                      </a:pPr>
                      <a:r>
                        <a:rPr lang="en-GB" sz="1200" kern="1200" noProof="0">
                          <a:solidFill>
                            <a:schemeClr val="dk1"/>
                          </a:solidFill>
                          <a:effectLst/>
                          <a:latin typeface="Georgia"/>
                          <a:ea typeface="+mn-ea"/>
                          <a:cs typeface="+mn-cs"/>
                        </a:rPr>
                        <a:t>Receipt of certificates and supporting documents relating</a:t>
                      </a:r>
                      <a:endParaRPr lang="en-US" sz="1200" kern="1200">
                        <a:solidFill>
                          <a:schemeClr val="dk1"/>
                        </a:solidFill>
                        <a:effectLst/>
                        <a:latin typeface="Georgia"/>
                        <a:ea typeface="+mn-ea"/>
                        <a:cs typeface="+mn-cs"/>
                      </a:endParaRPr>
                    </a:p>
                    <a:p>
                      <a:pPr marL="0" lvl="0" algn="just">
                        <a:spcBef>
                          <a:spcPts val="600"/>
                        </a:spcBef>
                        <a:spcAft>
                          <a:spcPts val="600"/>
                        </a:spcAft>
                        <a:buNone/>
                      </a:pPr>
                      <a:r>
                        <a:rPr lang="en-GB" sz="1200" kern="1200" noProof="0">
                          <a:solidFill>
                            <a:schemeClr val="dk1"/>
                          </a:solidFill>
                          <a:effectLst/>
                          <a:latin typeface="Georgia"/>
                          <a:ea typeface="+mn-ea"/>
                          <a:cs typeface="+mn-cs"/>
                        </a:rPr>
                        <a:t>to the grounds for exclusion</a:t>
                      </a:r>
                      <a:endParaRPr lang="en-GB" sz="1200" kern="1200">
                        <a:solidFill>
                          <a:schemeClr val="dk1"/>
                        </a:solidFill>
                        <a:effectLst/>
                        <a:latin typeface="Georgia"/>
                        <a:ea typeface="+mn-ea"/>
                        <a:cs typeface="+mn-cs"/>
                      </a:endParaRPr>
                    </a:p>
                  </a:txBody>
                  <a:tcPr marL="68580" marR="68580" marT="0" marB="0"/>
                </a:tc>
                <a:tc>
                  <a:txBody>
                    <a:bodyPr/>
                    <a:lstStyle/>
                    <a:p>
                      <a:pPr marL="0" lvl="0" algn="just">
                        <a:spcBef>
                          <a:spcPts val="600"/>
                        </a:spcBef>
                        <a:spcAft>
                          <a:spcPts val="600"/>
                        </a:spcAft>
                        <a:buNone/>
                      </a:pPr>
                      <a:r>
                        <a:rPr lang="en-GB" sz="1200">
                          <a:effectLst/>
                          <a:latin typeface="Georgia"/>
                        </a:rPr>
                        <a:t>25/10/2024</a:t>
                      </a:r>
                    </a:p>
                  </a:txBody>
                  <a:tcPr marL="68580" marR="68580" marT="0" marB="0"/>
                </a:tc>
                <a:tc>
                  <a:txBody>
                    <a:bodyPr/>
                    <a:lstStyle/>
                    <a:p>
                      <a:pPr marL="0" lvl="0" algn="just">
                        <a:spcBef>
                          <a:spcPts val="600"/>
                        </a:spcBef>
                        <a:spcAft>
                          <a:spcPts val="600"/>
                        </a:spcAft>
                        <a:buNone/>
                      </a:pPr>
                      <a:endParaRPr lang="en-GB" sz="1200">
                        <a:effectLst/>
                        <a:latin typeface="Georgia"/>
                      </a:endParaRPr>
                    </a:p>
                  </a:txBody>
                  <a:tcPr marL="68580" marR="68580" marT="0" marB="0"/>
                </a:tc>
                <a:extLst>
                  <a:ext uri="{0D108BD9-81ED-4DB2-BD59-A6C34878D82A}">
                    <a16:rowId xmlns:a16="http://schemas.microsoft.com/office/drawing/2014/main" val="166723252"/>
                  </a:ext>
                </a:extLst>
              </a:tr>
              <a:tr h="724205">
                <a:tc>
                  <a:txBody>
                    <a:bodyPr/>
                    <a:lstStyle/>
                    <a:p>
                      <a:pPr marL="0" marR="0" algn="just">
                        <a:spcBef>
                          <a:spcPts val="600"/>
                        </a:spcBef>
                        <a:spcAft>
                          <a:spcPts val="600"/>
                        </a:spcAft>
                      </a:pPr>
                      <a:r>
                        <a:rPr lang="en-GB" sz="1200">
                          <a:effectLst/>
                          <a:latin typeface="Georgia"/>
                        </a:rPr>
                        <a:t>Notification of the award decision and transmission of signed grant agreement</a:t>
                      </a:r>
                      <a:endParaRPr lang="en-US" sz="1200">
                        <a:effectLst/>
                        <a:latin typeface="Georgia"/>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600"/>
                        </a:spcBef>
                        <a:spcAft>
                          <a:spcPts val="600"/>
                        </a:spcAft>
                      </a:pPr>
                      <a:r>
                        <a:rPr lang="en-GB" sz="1200">
                          <a:solidFill>
                            <a:schemeClr val="tx1"/>
                          </a:solidFill>
                          <a:effectLst/>
                          <a:latin typeface="Georgia"/>
                        </a:rPr>
                        <a:t>15/11/2024</a:t>
                      </a:r>
                      <a:endParaRPr lang="en-US" sz="1200">
                        <a:solidFill>
                          <a:schemeClr val="tx1"/>
                        </a:solidFill>
                        <a:effectLst/>
                        <a:latin typeface="Georgia"/>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600"/>
                        </a:spcBef>
                        <a:spcAft>
                          <a:spcPts val="600"/>
                        </a:spcAft>
                      </a:pPr>
                      <a:r>
                        <a:rPr lang="en-GB" sz="1200">
                          <a:effectLst/>
                          <a:latin typeface="Georgia" panose="02040502050405020303" pitchFamily="18" charset="0"/>
                        </a:rPr>
                        <a:t>-</a:t>
                      </a:r>
                      <a:endParaRPr lang="en-US"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10546701"/>
                  </a:ext>
                </a:extLst>
              </a:tr>
              <a:tr h="724205">
                <a:tc>
                  <a:txBody>
                    <a:bodyPr/>
                    <a:lstStyle/>
                    <a:p>
                      <a:pPr marL="0" marR="0" algn="just">
                        <a:spcBef>
                          <a:spcPts val="600"/>
                        </a:spcBef>
                        <a:spcAft>
                          <a:spcPts val="600"/>
                        </a:spcAft>
                      </a:pPr>
                      <a:r>
                        <a:rPr lang="en-GB" sz="1200">
                          <a:effectLst/>
                          <a:latin typeface="Georgia" panose="02040502050405020303" pitchFamily="18" charset="0"/>
                        </a:rPr>
                        <a:t>Signature of the Agreement by contracting beneficiary</a:t>
                      </a:r>
                      <a:endParaRPr lang="en-US"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lvl="0" algn="just">
                        <a:lnSpc>
                          <a:spcPct val="100000"/>
                        </a:lnSpc>
                        <a:spcBef>
                          <a:spcPts val="0"/>
                        </a:spcBef>
                        <a:spcAft>
                          <a:spcPts val="0"/>
                        </a:spcAft>
                        <a:buNone/>
                      </a:pPr>
                      <a:r>
                        <a:rPr lang="en-GB" sz="1200" kern="1200" noProof="0">
                          <a:solidFill>
                            <a:schemeClr val="dk1"/>
                          </a:solidFill>
                          <a:effectLst/>
                          <a:latin typeface="Georgia"/>
                          <a:ea typeface="+mn-ea"/>
                          <a:cs typeface="+mn-cs"/>
                        </a:rPr>
                        <a:t>No later than 15 days after</a:t>
                      </a:r>
                      <a:endParaRPr lang="en-US" sz="1200" kern="1200" noProof="0">
                        <a:solidFill>
                          <a:schemeClr val="dk1"/>
                        </a:solidFill>
                        <a:effectLst/>
                        <a:latin typeface="Georgia"/>
                        <a:ea typeface="+mn-ea"/>
                        <a:cs typeface="+mn-cs"/>
                      </a:endParaRPr>
                    </a:p>
                    <a:p>
                      <a:pPr marL="0" marR="0" lvl="0" algn="just">
                        <a:spcBef>
                          <a:spcPts val="600"/>
                        </a:spcBef>
                        <a:spcAft>
                          <a:spcPts val="600"/>
                        </a:spcAft>
                        <a:buNone/>
                      </a:pPr>
                      <a:r>
                        <a:rPr lang="en-GB" sz="1200" kern="1200" noProof="0">
                          <a:solidFill>
                            <a:schemeClr val="dk1"/>
                          </a:solidFill>
                          <a:effectLst/>
                          <a:latin typeface="Georgia"/>
                          <a:ea typeface="+mn-ea"/>
                          <a:cs typeface="+mn-cs"/>
                        </a:rPr>
                        <a:t>notification of the grant</a:t>
                      </a:r>
                      <a:endParaRPr lang="en-US" sz="1200" kern="1200" noProof="0">
                        <a:solidFill>
                          <a:schemeClr val="dk1"/>
                        </a:solidFill>
                        <a:effectLst/>
                        <a:latin typeface="Georgia"/>
                        <a:ea typeface="+mn-ea"/>
                        <a:cs typeface="+mn-cs"/>
                      </a:endParaRPr>
                    </a:p>
                  </a:txBody>
                  <a:tcPr marL="68580" marR="68580" marT="0" marB="0"/>
                </a:tc>
                <a:tc>
                  <a:txBody>
                    <a:bodyPr/>
                    <a:lstStyle/>
                    <a:p>
                      <a:pPr marL="0" marR="0" algn="just">
                        <a:spcBef>
                          <a:spcPts val="600"/>
                        </a:spcBef>
                        <a:spcAft>
                          <a:spcPts val="600"/>
                        </a:spcAft>
                      </a:pPr>
                      <a:r>
                        <a:rPr lang="en-GB" sz="1200">
                          <a:effectLst/>
                          <a:latin typeface="Georgia" panose="02040502050405020303" pitchFamily="18" charset="0"/>
                        </a:rPr>
                        <a:t>-</a:t>
                      </a:r>
                      <a:endParaRPr lang="en-US" sz="120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96900632"/>
                  </a:ext>
                </a:extLst>
              </a:tr>
            </a:tbl>
          </a:graphicData>
        </a:graphic>
      </p:graphicFrame>
      <p:sp>
        <p:nvSpPr>
          <p:cNvPr id="5" name="Oval 4">
            <a:extLst>
              <a:ext uri="{FF2B5EF4-FFF2-40B4-BE49-F238E27FC236}">
                <a16:creationId xmlns:a16="http://schemas.microsoft.com/office/drawing/2014/main" id="{6654996F-049D-7478-1CF7-8C0CF42978FD}"/>
              </a:ext>
            </a:extLst>
          </p:cNvPr>
          <p:cNvSpPr/>
          <p:nvPr/>
        </p:nvSpPr>
        <p:spPr>
          <a:xfrm flipH="1">
            <a:off x="9930257" y="2837941"/>
            <a:ext cx="1879600" cy="117348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Provisional dates</a:t>
            </a:r>
          </a:p>
        </p:txBody>
      </p:sp>
    </p:spTree>
    <p:extLst>
      <p:ext uri="{BB962C8B-B14F-4D97-AF65-F5344CB8AC3E}">
        <p14:creationId xmlns:p14="http://schemas.microsoft.com/office/powerpoint/2010/main" val="1030284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949AF-9138-9954-18FF-50D727F80015}"/>
              </a:ext>
            </a:extLst>
          </p:cNvPr>
          <p:cNvSpPr>
            <a:spLocks noGrp="1"/>
          </p:cNvSpPr>
          <p:nvPr>
            <p:ph type="title"/>
          </p:nvPr>
        </p:nvSpPr>
        <p:spPr>
          <a:xfrm>
            <a:off x="1690019" y="345461"/>
            <a:ext cx="10380061" cy="1325563"/>
          </a:xfrm>
        </p:spPr>
        <p:txBody>
          <a:bodyPr>
            <a:normAutofit/>
          </a:bodyPr>
          <a:lstStyle/>
          <a:p>
            <a:r>
              <a:rPr lang="en-US" sz="2400" b="1">
                <a:latin typeface="Georgia" panose="02040502050405020303" pitchFamily="18" charset="0"/>
              </a:rPr>
              <a:t>Empowered Youth in a Green Palestine Portfolio (2022-2026)</a:t>
            </a:r>
          </a:p>
        </p:txBody>
      </p:sp>
      <p:sp>
        <p:nvSpPr>
          <p:cNvPr id="3" name="Content Placeholder 2">
            <a:extLst>
              <a:ext uri="{FF2B5EF4-FFF2-40B4-BE49-F238E27FC236}">
                <a16:creationId xmlns:a16="http://schemas.microsoft.com/office/drawing/2014/main" id="{4B074C7A-5BD5-BEA9-47A4-DEB514D965D7}"/>
              </a:ext>
            </a:extLst>
          </p:cNvPr>
          <p:cNvSpPr>
            <a:spLocks noGrp="1"/>
          </p:cNvSpPr>
          <p:nvPr>
            <p:ph idx="1"/>
          </p:nvPr>
        </p:nvSpPr>
        <p:spPr>
          <a:xfrm>
            <a:off x="1099457" y="1836511"/>
            <a:ext cx="9818914" cy="4676028"/>
          </a:xfrm>
        </p:spPr>
        <p:txBody>
          <a:bodyPr>
            <a:noAutofit/>
          </a:bodyPr>
          <a:lstStyle/>
          <a:p>
            <a:pPr marL="0" indent="0" algn="just">
              <a:buNone/>
            </a:pPr>
            <a:r>
              <a:rPr lang="en-US" sz="2200" b="0" i="0" u="none" strike="noStrike" baseline="0" err="1">
                <a:solidFill>
                  <a:schemeClr val="tx1"/>
                </a:solidFill>
                <a:latin typeface="Georgia" panose="02040502050405020303" pitchFamily="18" charset="0"/>
              </a:rPr>
              <a:t>Enabel’s</a:t>
            </a:r>
            <a:r>
              <a:rPr lang="en-US" sz="2200" b="0" i="0" u="none" strike="noStrike" baseline="0">
                <a:solidFill>
                  <a:schemeClr val="tx1"/>
                </a:solidFill>
                <a:latin typeface="Georgia" panose="02040502050405020303" pitchFamily="18" charset="0"/>
              </a:rPr>
              <a:t> portfolio aims to contribute to the following two general objectives:</a:t>
            </a:r>
            <a:br>
              <a:rPr lang="en-US" sz="2200" b="0" i="0" u="none" strike="noStrike" baseline="0">
                <a:solidFill>
                  <a:schemeClr val="tx1"/>
                </a:solidFill>
                <a:latin typeface="Georgia" panose="02040502050405020303" pitchFamily="18" charset="0"/>
              </a:rPr>
            </a:br>
            <a:endParaRPr lang="en-US" sz="2200" b="0" i="0" u="none" strike="noStrike" baseline="0">
              <a:solidFill>
                <a:schemeClr val="tx1"/>
              </a:solidFill>
              <a:latin typeface="Georgia" panose="02040502050405020303" pitchFamily="18" charset="0"/>
            </a:endParaRPr>
          </a:p>
          <a:p>
            <a:pPr marL="285750" indent="0" algn="just">
              <a:buNone/>
            </a:pPr>
            <a:r>
              <a:rPr lang="en-US" sz="2200" b="0" i="0" u="none" strike="noStrike" baseline="0">
                <a:solidFill>
                  <a:schemeClr val="tx1"/>
                </a:solidFill>
                <a:latin typeface="Georgia" panose="02040502050405020303" pitchFamily="18" charset="0"/>
              </a:rPr>
              <a:t>Young people in Palestine develop into active and critical citizens, ready for local and global challenges, through improved education, training, guidance, and access to employment.</a:t>
            </a:r>
          </a:p>
          <a:p>
            <a:pPr marL="285750" indent="0" algn="just">
              <a:buNone/>
            </a:pPr>
            <a:r>
              <a:rPr lang="en-US" sz="2200">
                <a:solidFill>
                  <a:schemeClr val="tx1"/>
                </a:solidFill>
                <a:latin typeface="Georgia" panose="02040502050405020303" pitchFamily="18" charset="0"/>
              </a:rPr>
              <a:t>The Palestinian population makes use of the opportunities of a sustainable environment.</a:t>
            </a:r>
          </a:p>
          <a:p>
            <a:pPr algn="just"/>
            <a:r>
              <a:rPr lang="en-US" sz="2200" b="1" i="1" u="none" strike="noStrike" baseline="0">
                <a:solidFill>
                  <a:schemeClr val="tx1"/>
                </a:solidFill>
                <a:latin typeface="Georgia" panose="02040502050405020303" pitchFamily="18" charset="0"/>
              </a:rPr>
              <a:t>SO1: </a:t>
            </a:r>
            <a:r>
              <a:rPr lang="en-US" sz="2200" b="0" i="0" u="none" strike="noStrike" baseline="0">
                <a:solidFill>
                  <a:schemeClr val="tx1"/>
                </a:solidFill>
                <a:latin typeface="Georgia" panose="02040502050405020303" pitchFamily="18" charset="0"/>
              </a:rPr>
              <a:t>Education and learning.</a:t>
            </a:r>
          </a:p>
          <a:p>
            <a:pPr algn="just"/>
            <a:r>
              <a:rPr lang="en-US" sz="2200" b="1" i="1" u="none" strike="noStrike" baseline="0">
                <a:solidFill>
                  <a:schemeClr val="tx1"/>
                </a:solidFill>
                <a:latin typeface="Georgia" panose="02040502050405020303" pitchFamily="18" charset="0"/>
              </a:rPr>
              <a:t>SO2</a:t>
            </a:r>
            <a:r>
              <a:rPr lang="en-US" sz="2200" b="1" i="1">
                <a:solidFill>
                  <a:schemeClr val="tx1"/>
                </a:solidFill>
                <a:latin typeface="Georgia" panose="02040502050405020303" pitchFamily="18" charset="0"/>
              </a:rPr>
              <a:t>:</a:t>
            </a:r>
            <a:r>
              <a:rPr lang="en-US" sz="2200" b="0" i="0" u="none" strike="noStrike" baseline="0">
                <a:solidFill>
                  <a:schemeClr val="tx1"/>
                </a:solidFill>
                <a:latin typeface="Georgia" panose="02040502050405020303" pitchFamily="18" charset="0"/>
              </a:rPr>
              <a:t> Civic engagement and protection</a:t>
            </a:r>
            <a:r>
              <a:rPr lang="en-US" sz="2200">
                <a:solidFill>
                  <a:schemeClr val="tx1"/>
                </a:solidFill>
                <a:latin typeface="Georgia" panose="02040502050405020303" pitchFamily="18" charset="0"/>
              </a:rPr>
              <a:t>.</a:t>
            </a:r>
          </a:p>
          <a:p>
            <a:pPr algn="l"/>
            <a:r>
              <a:rPr lang="en-US" sz="2200" b="1" i="1">
                <a:solidFill>
                  <a:srgbClr val="C00000"/>
                </a:solidFill>
                <a:latin typeface="Georgia" panose="02040502050405020303" pitchFamily="18" charset="0"/>
              </a:rPr>
              <a:t>SO3: </a:t>
            </a:r>
            <a:r>
              <a:rPr lang="en-US" sz="2200">
                <a:solidFill>
                  <a:srgbClr val="C00000"/>
                </a:solidFill>
                <a:latin typeface="Georgia" panose="02040502050405020303" pitchFamily="18" charset="0"/>
              </a:rPr>
              <a:t>Pathways to Employment: Skills, employment, and entrepreneurship </a:t>
            </a:r>
          </a:p>
          <a:p>
            <a:pPr algn="just"/>
            <a:r>
              <a:rPr lang="en-US" sz="2200" b="1" i="1">
                <a:solidFill>
                  <a:srgbClr val="C00000"/>
                </a:solidFill>
                <a:latin typeface="Georgia" panose="02040502050405020303" pitchFamily="18" charset="0"/>
              </a:rPr>
              <a:t>SO4: </a:t>
            </a:r>
            <a:r>
              <a:rPr lang="en-US" sz="2200">
                <a:solidFill>
                  <a:srgbClr val="C00000"/>
                </a:solidFill>
                <a:latin typeface="Georgia" panose="02040502050405020303" pitchFamily="18" charset="0"/>
              </a:rPr>
              <a:t>Green Westbank</a:t>
            </a:r>
          </a:p>
          <a:p>
            <a:pPr algn="just"/>
            <a:r>
              <a:rPr lang="en-US" sz="2200" b="1" i="1">
                <a:solidFill>
                  <a:schemeClr val="tx1"/>
                </a:solidFill>
                <a:latin typeface="Georgia" panose="02040502050405020303" pitchFamily="18" charset="0"/>
              </a:rPr>
              <a:t>SO5: </a:t>
            </a:r>
            <a:r>
              <a:rPr lang="en-US" sz="2200">
                <a:solidFill>
                  <a:schemeClr val="tx1"/>
                </a:solidFill>
                <a:latin typeface="Georgia" panose="02040502050405020303" pitchFamily="18" charset="0"/>
              </a:rPr>
              <a:t>Green Gaza</a:t>
            </a:r>
          </a:p>
        </p:txBody>
      </p:sp>
      <p:pic>
        <p:nvPicPr>
          <p:cNvPr id="5" name="Picture 4" descr="A green circle with a white arrow in center&#10;&#10;Description automatically generated">
            <a:extLst>
              <a:ext uri="{FF2B5EF4-FFF2-40B4-BE49-F238E27FC236}">
                <a16:creationId xmlns:a16="http://schemas.microsoft.com/office/drawing/2014/main" id="{4F99B714-AF8A-8E7E-5F0A-07B4DBB8FE4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155" t="8622" r="7594" b="8235"/>
          <a:stretch/>
        </p:blipFill>
        <p:spPr>
          <a:xfrm>
            <a:off x="825137" y="2523124"/>
            <a:ext cx="548640" cy="541430"/>
          </a:xfrm>
          <a:prstGeom prst="rect">
            <a:avLst/>
          </a:prstGeom>
        </p:spPr>
      </p:pic>
      <p:pic>
        <p:nvPicPr>
          <p:cNvPr id="6" name="Picture 5" descr="A green circle with a white arrow in center&#10;&#10;Description automatically generated">
            <a:extLst>
              <a:ext uri="{FF2B5EF4-FFF2-40B4-BE49-F238E27FC236}">
                <a16:creationId xmlns:a16="http://schemas.microsoft.com/office/drawing/2014/main" id="{587EC4A5-BCA9-2C42-D8D8-9D466DB6FB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155" t="8622" r="7594" b="8235"/>
          <a:stretch/>
        </p:blipFill>
        <p:spPr>
          <a:xfrm>
            <a:off x="825137" y="3568452"/>
            <a:ext cx="548640" cy="541430"/>
          </a:xfrm>
          <a:prstGeom prst="rect">
            <a:avLst/>
          </a:prstGeom>
        </p:spPr>
      </p:pic>
    </p:spTree>
    <p:extLst>
      <p:ext uri="{BB962C8B-B14F-4D97-AF65-F5344CB8AC3E}">
        <p14:creationId xmlns:p14="http://schemas.microsoft.com/office/powerpoint/2010/main" val="102508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500"/>
                            </p:stCondLst>
                            <p:childTnLst>
                              <p:par>
                                <p:cTn id="24" presetID="2" presetClass="entr" presetSubtype="8"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7"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1500"/>
                            </p:stCondLst>
                            <p:childTnLst>
                              <p:par>
                                <p:cTn id="29" presetID="2" presetClass="entr" presetSubtype="8"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2" presetClass="entr" presetSubtype="8" fill="hold" nodeType="after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1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7"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 presetClass="entr" presetSubtype="8" fill="hold" nodeType="after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1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2" dur="1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8" fill="hold" nodeType="after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 calcmode="lin" valueType="num">
                                      <p:cBhvr additive="base">
                                        <p:cTn id="46" dur="10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7" dur="10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74B8B-76F3-47D0-8290-8CA7DED8F434}"/>
              </a:ext>
            </a:extLst>
          </p:cNvPr>
          <p:cNvSpPr>
            <a:spLocks noGrp="1"/>
          </p:cNvSpPr>
          <p:nvPr>
            <p:ph type="title"/>
          </p:nvPr>
        </p:nvSpPr>
        <p:spPr>
          <a:xfrm>
            <a:off x="1777105" y="123568"/>
            <a:ext cx="8637789" cy="2619103"/>
          </a:xfrm>
        </p:spPr>
        <p:txBody>
          <a:bodyPr/>
          <a:lstStyle/>
          <a:p>
            <a:pPr algn="ctr"/>
            <a:r>
              <a:rPr lang="en-US" b="1">
                <a:latin typeface="Georgia" panose="02040502050405020303" pitchFamily="18" charset="0"/>
              </a:rPr>
              <a:t>Questions &amp; Answers</a:t>
            </a:r>
          </a:p>
        </p:txBody>
      </p:sp>
      <p:pic>
        <p:nvPicPr>
          <p:cNvPr id="11" name="Picture 10" descr="A question mark made of grass&#10;&#10;Description automatically generated">
            <a:extLst>
              <a:ext uri="{FF2B5EF4-FFF2-40B4-BE49-F238E27FC236}">
                <a16:creationId xmlns:a16="http://schemas.microsoft.com/office/drawing/2014/main" id="{8E1F108F-19C6-63D6-E593-207087D590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8799" y="2315951"/>
            <a:ext cx="2754400" cy="3991761"/>
          </a:xfrm>
          <a:prstGeom prst="rect">
            <a:avLst/>
          </a:prstGeom>
        </p:spPr>
      </p:pic>
    </p:spTree>
    <p:extLst>
      <p:ext uri="{BB962C8B-B14F-4D97-AF65-F5344CB8AC3E}">
        <p14:creationId xmlns:p14="http://schemas.microsoft.com/office/powerpoint/2010/main" val="207367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1225F-2E33-4BBE-BF07-3D3A6858B9FA}"/>
              </a:ext>
            </a:extLst>
          </p:cNvPr>
          <p:cNvSpPr>
            <a:spLocks noGrp="1"/>
          </p:cNvSpPr>
          <p:nvPr>
            <p:ph type="title"/>
          </p:nvPr>
        </p:nvSpPr>
        <p:spPr>
          <a:xfrm>
            <a:off x="1777105" y="2766218"/>
            <a:ext cx="8637789" cy="1325563"/>
          </a:xfrm>
        </p:spPr>
        <p:txBody>
          <a:bodyPr>
            <a:normAutofit fontScale="90000"/>
          </a:bodyPr>
          <a:lstStyle/>
          <a:p>
            <a:pPr algn="ctr"/>
            <a:r>
              <a:rPr lang="en-US" b="1">
                <a:latin typeface="Georgia" panose="02040502050405020303" pitchFamily="18" charset="0"/>
                <a:ea typeface="+mn-lt"/>
                <a:cs typeface="+mn-lt"/>
              </a:rPr>
              <a:t>Objectives and expected results </a:t>
            </a:r>
            <a:br>
              <a:rPr lang="en-US" b="1">
                <a:latin typeface="Georgia" panose="02040502050405020303" pitchFamily="18" charset="0"/>
                <a:ea typeface="+mn-lt"/>
                <a:cs typeface="+mn-lt"/>
              </a:rPr>
            </a:br>
            <a:r>
              <a:rPr lang="en-US" b="1">
                <a:latin typeface="Georgia" panose="02040502050405020303" pitchFamily="18" charset="0"/>
                <a:ea typeface="+mn-lt"/>
                <a:cs typeface="+mn-lt"/>
              </a:rPr>
              <a:t>for this Call</a:t>
            </a:r>
            <a:endParaRPr lang="nl-NL" b="1">
              <a:latin typeface="Georgia" panose="02040502050405020303" pitchFamily="18" charset="0"/>
            </a:endParaRPr>
          </a:p>
        </p:txBody>
      </p:sp>
      <p:pic>
        <p:nvPicPr>
          <p:cNvPr id="4" name="Picture 3" descr="A green and white target with arrows&#10;&#10;Description automatically generated">
            <a:extLst>
              <a:ext uri="{FF2B5EF4-FFF2-40B4-BE49-F238E27FC236}">
                <a16:creationId xmlns:a16="http://schemas.microsoft.com/office/drawing/2014/main" id="{A0E684AC-1CFD-57F5-3256-6373AFC48F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281" y="3680301"/>
            <a:ext cx="5152058" cy="3542040"/>
          </a:xfrm>
          <a:prstGeom prst="rect">
            <a:avLst/>
          </a:prstGeom>
        </p:spPr>
      </p:pic>
    </p:spTree>
    <p:extLst>
      <p:ext uri="{BB962C8B-B14F-4D97-AF65-F5344CB8AC3E}">
        <p14:creationId xmlns:p14="http://schemas.microsoft.com/office/powerpoint/2010/main" val="2681760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7038A7-9768-42FC-A1EB-D6F6086EA9F6}"/>
              </a:ext>
            </a:extLst>
          </p:cNvPr>
          <p:cNvSpPr>
            <a:spLocks noGrp="1"/>
          </p:cNvSpPr>
          <p:nvPr>
            <p:ph type="title"/>
          </p:nvPr>
        </p:nvSpPr>
        <p:spPr/>
        <p:txBody>
          <a:bodyPr/>
          <a:lstStyle/>
          <a:p>
            <a:r>
              <a:rPr lang="en-US" sz="2800" b="1">
                <a:latin typeface="Georgia" panose="02040502050405020303" pitchFamily="18" charset="0"/>
              </a:rPr>
              <a:t>Objectives</a:t>
            </a:r>
            <a:endParaRPr lang="nl-NL" sz="2800" b="1">
              <a:latin typeface="Georgia" panose="02040502050405020303" pitchFamily="18" charset="0"/>
            </a:endParaRPr>
          </a:p>
        </p:txBody>
      </p:sp>
      <p:sp>
        <p:nvSpPr>
          <p:cNvPr id="3" name="Tijdelijke aanduiding voor inhoud 2">
            <a:extLst>
              <a:ext uri="{FF2B5EF4-FFF2-40B4-BE49-F238E27FC236}">
                <a16:creationId xmlns:a16="http://schemas.microsoft.com/office/drawing/2014/main" id="{AC9E134D-71EC-4453-9403-AE64130CB034}"/>
              </a:ext>
            </a:extLst>
          </p:cNvPr>
          <p:cNvSpPr>
            <a:spLocks noGrp="1"/>
          </p:cNvSpPr>
          <p:nvPr>
            <p:ph idx="1"/>
          </p:nvPr>
        </p:nvSpPr>
        <p:spPr>
          <a:xfrm>
            <a:off x="881742" y="1671024"/>
            <a:ext cx="10526487" cy="4409736"/>
          </a:xfrm>
        </p:spPr>
        <p:txBody>
          <a:bodyPr vert="horz" lIns="91440" tIns="45720" rIns="91440" bIns="45720" rtlCol="0" anchor="t">
            <a:normAutofit/>
          </a:bodyPr>
          <a:lstStyle/>
          <a:p>
            <a:pPr marL="0" indent="0" algn="just">
              <a:spcBef>
                <a:spcPts val="0"/>
              </a:spcBef>
              <a:spcAft>
                <a:spcPts val="600"/>
              </a:spcAft>
              <a:buNone/>
            </a:pPr>
            <a:r>
              <a:rPr lang="en-US" sz="2600" b="1" kern="50">
                <a:solidFill>
                  <a:schemeClr val="tx1"/>
                </a:solidFill>
                <a:latin typeface="Georgia" panose="02040502050405020303" pitchFamily="18" charset="0"/>
                <a:ea typeface="Arial Unicode MS"/>
                <a:cs typeface="Arial" panose="020B0604020202020204" pitchFamily="34" charset="0"/>
              </a:rPr>
              <a:t>General Objective: </a:t>
            </a:r>
            <a:r>
              <a:rPr lang="en-US" sz="2600" kern="50">
                <a:solidFill>
                  <a:schemeClr val="tx1"/>
                </a:solidFill>
                <a:latin typeface="Georgia" panose="02040502050405020303" pitchFamily="18" charset="0"/>
                <a:cs typeface="Arial" panose="020B0604020202020204" pitchFamily="34" charset="0"/>
              </a:rPr>
              <a:t>Enhance the economic resilience of young women and men through business development support and promotion of green economy. </a:t>
            </a:r>
            <a:br>
              <a:rPr lang="en-US" sz="2600" kern="50">
                <a:solidFill>
                  <a:schemeClr val="tx1"/>
                </a:solidFill>
                <a:latin typeface="Georgia" panose="02040502050405020303" pitchFamily="18" charset="0"/>
                <a:cs typeface="Arial" panose="020B0604020202020204" pitchFamily="34" charset="0"/>
              </a:rPr>
            </a:br>
            <a:endParaRPr lang="en-US" sz="2600" kern="50">
              <a:solidFill>
                <a:schemeClr val="tx1"/>
              </a:solidFill>
              <a:latin typeface="Georgia" panose="02040502050405020303" pitchFamily="18" charset="0"/>
              <a:cs typeface="Arial" panose="020B0604020202020204" pitchFamily="34" charset="0"/>
            </a:endParaRPr>
          </a:p>
          <a:p>
            <a:pPr marL="0" indent="0" algn="just">
              <a:spcBef>
                <a:spcPts val="0"/>
              </a:spcBef>
              <a:spcAft>
                <a:spcPts val="600"/>
              </a:spcAft>
              <a:buNone/>
            </a:pPr>
            <a:endParaRPr lang="en-US" sz="2600" kern="50">
              <a:solidFill>
                <a:schemeClr val="tx1"/>
              </a:solidFill>
              <a:latin typeface="Georgia" panose="02040502050405020303" pitchFamily="18" charset="0"/>
              <a:cs typeface="Arial" panose="020B0604020202020204" pitchFamily="34" charset="0"/>
            </a:endParaRPr>
          </a:p>
          <a:p>
            <a:pPr marL="0" marR="0" indent="0" algn="just">
              <a:spcBef>
                <a:spcPts val="0"/>
              </a:spcBef>
              <a:spcAft>
                <a:spcPts val="600"/>
              </a:spcAft>
              <a:buNone/>
            </a:pPr>
            <a:r>
              <a:rPr lang="en-GB" sz="2600" b="1" kern="50">
                <a:solidFill>
                  <a:schemeClr val="tx1"/>
                </a:solidFill>
                <a:latin typeface="Georgia" panose="02040502050405020303" pitchFamily="18" charset="0"/>
                <a:cs typeface="Arial" panose="020B0604020202020204" pitchFamily="34" charset="0"/>
              </a:rPr>
              <a:t>Specific objective</a:t>
            </a:r>
            <a:r>
              <a:rPr lang="en-US" sz="2600" b="1" kern="50">
                <a:solidFill>
                  <a:schemeClr val="tx1"/>
                </a:solidFill>
                <a:latin typeface="Georgia" panose="02040502050405020303" pitchFamily="18" charset="0"/>
                <a:cs typeface="Arial" panose="020B0604020202020204" pitchFamily="34" charset="0"/>
              </a:rPr>
              <a:t>: </a:t>
            </a:r>
            <a:r>
              <a:rPr lang="en-US" sz="2600" kern="50">
                <a:solidFill>
                  <a:schemeClr val="tx1"/>
                </a:solidFill>
                <a:latin typeface="Georgia" panose="02040502050405020303" pitchFamily="18" charset="0"/>
                <a:cs typeface="Arial" panose="020B0604020202020204" pitchFamily="34" charset="0"/>
              </a:rPr>
              <a:t>Provision of </a:t>
            </a:r>
            <a:r>
              <a:rPr lang="en-US" sz="2600" u="sng" kern="50">
                <a:solidFill>
                  <a:schemeClr val="tx1"/>
                </a:solidFill>
                <a:latin typeface="Georgia" panose="02040502050405020303" pitchFamily="18" charset="0"/>
                <a:cs typeface="Arial" panose="020B0604020202020204" pitchFamily="34" charset="0"/>
              </a:rPr>
              <a:t>business support services </a:t>
            </a:r>
            <a:r>
              <a:rPr lang="en-US" sz="2600" kern="50">
                <a:solidFill>
                  <a:schemeClr val="tx1"/>
                </a:solidFill>
                <a:latin typeface="Georgia" panose="02040502050405020303" pitchFamily="18" charset="0"/>
                <a:cs typeface="Arial" panose="020B0604020202020204" pitchFamily="34" charset="0"/>
              </a:rPr>
              <a:t>to </a:t>
            </a:r>
            <a:r>
              <a:rPr lang="en-US" sz="2600" u="sng" kern="50">
                <a:solidFill>
                  <a:schemeClr val="tx1"/>
                </a:solidFill>
                <a:latin typeface="Georgia" panose="02040502050405020303" pitchFamily="18" charset="0"/>
                <a:cs typeface="Arial" panose="020B0604020202020204" pitchFamily="34" charset="0"/>
              </a:rPr>
              <a:t>existing</a:t>
            </a:r>
            <a:r>
              <a:rPr lang="en-US" sz="2600" kern="50">
                <a:solidFill>
                  <a:schemeClr val="tx1"/>
                </a:solidFill>
                <a:latin typeface="Georgia" panose="02040502050405020303" pitchFamily="18" charset="0"/>
                <a:cs typeface="Arial" panose="020B0604020202020204" pitchFamily="34" charset="0"/>
              </a:rPr>
              <a:t> businesses in the </a:t>
            </a:r>
            <a:r>
              <a:rPr lang="en-US" sz="2600" u="sng" kern="50">
                <a:solidFill>
                  <a:schemeClr val="tx1"/>
                </a:solidFill>
                <a:latin typeface="Georgia" panose="02040502050405020303" pitchFamily="18" charset="0"/>
                <a:cs typeface="Arial" panose="020B0604020202020204" pitchFamily="34" charset="0"/>
              </a:rPr>
              <a:t>agri-food sector </a:t>
            </a:r>
            <a:r>
              <a:rPr lang="en-US" sz="2600" kern="50">
                <a:solidFill>
                  <a:schemeClr val="tx1"/>
                </a:solidFill>
                <a:latin typeface="Georgia" panose="02040502050405020303" pitchFamily="18" charset="0"/>
                <a:cs typeface="Arial" panose="020B0604020202020204" pitchFamily="34" charset="0"/>
              </a:rPr>
              <a:t>to </a:t>
            </a:r>
            <a:r>
              <a:rPr lang="en-US" sz="2600" u="sng" kern="50">
                <a:solidFill>
                  <a:schemeClr val="tx1"/>
                </a:solidFill>
                <a:latin typeface="Georgia" panose="02040502050405020303" pitchFamily="18" charset="0"/>
                <a:cs typeface="Arial" panose="020B0604020202020204" pitchFamily="34" charset="0"/>
              </a:rPr>
              <a:t>green</a:t>
            </a:r>
            <a:r>
              <a:rPr lang="en-US" sz="2600" kern="50">
                <a:solidFill>
                  <a:schemeClr val="tx1"/>
                </a:solidFill>
                <a:latin typeface="Georgia" panose="02040502050405020303" pitchFamily="18" charset="0"/>
                <a:cs typeface="Arial" panose="020B0604020202020204" pitchFamily="34" charset="0"/>
              </a:rPr>
              <a:t> the businesses and to enhance creation of </a:t>
            </a:r>
            <a:r>
              <a:rPr lang="en-US" sz="2600" u="sng" kern="50">
                <a:solidFill>
                  <a:schemeClr val="tx1"/>
                </a:solidFill>
                <a:latin typeface="Georgia" panose="02040502050405020303" pitchFamily="18" charset="0"/>
                <a:cs typeface="Arial" panose="020B0604020202020204" pitchFamily="34" charset="0"/>
              </a:rPr>
              <a:t>employment</a:t>
            </a:r>
            <a:r>
              <a:rPr lang="en-US" sz="2600" kern="50">
                <a:solidFill>
                  <a:schemeClr val="tx1"/>
                </a:solidFill>
                <a:latin typeface="Georgia" panose="02040502050405020303" pitchFamily="18" charset="0"/>
                <a:cs typeface="Arial" panose="020B0604020202020204" pitchFamily="34" charset="0"/>
              </a:rPr>
              <a:t> opportunities for youth. </a:t>
            </a:r>
          </a:p>
          <a:p>
            <a:pPr marL="0" marR="0" indent="0" algn="just">
              <a:spcBef>
                <a:spcPts val="0"/>
              </a:spcBef>
              <a:spcAft>
                <a:spcPts val="600"/>
              </a:spcAft>
              <a:buNone/>
            </a:pPr>
            <a:endParaRPr lang="en-US" sz="2300" kern="50">
              <a:solidFill>
                <a:schemeClr val="tx1"/>
              </a:solidFill>
              <a:latin typeface="Georgia" panose="02040502050405020303" pitchFamily="18" charset="0"/>
              <a:cs typeface="Arial" panose="020B0604020202020204" pitchFamily="34" charset="0"/>
            </a:endParaRPr>
          </a:p>
          <a:p>
            <a:pPr marL="0" marR="0" indent="0" algn="just">
              <a:spcBef>
                <a:spcPts val="0"/>
              </a:spcBef>
              <a:spcAft>
                <a:spcPts val="600"/>
              </a:spcAft>
              <a:buNone/>
            </a:pPr>
            <a:endParaRPr lang="en-US" sz="2200" kern="50">
              <a:solidFill>
                <a:schemeClr val="tx1"/>
              </a:solidFill>
              <a:highlight>
                <a:srgbClr val="FFFF00"/>
              </a:highlight>
              <a:latin typeface="Georgia" panose="02040502050405020303" pitchFamily="18" charset="0"/>
              <a:cs typeface="Arial" panose="020B0604020202020204" pitchFamily="34" charset="0"/>
            </a:endParaRPr>
          </a:p>
          <a:p>
            <a:pPr marL="0" marR="0" indent="0" algn="just">
              <a:spcBef>
                <a:spcPts val="0"/>
              </a:spcBef>
              <a:spcAft>
                <a:spcPts val="600"/>
              </a:spcAft>
              <a:buNone/>
            </a:pPr>
            <a:endParaRPr lang="en-US" sz="1800" kern="50">
              <a:solidFill>
                <a:srgbClr val="404040"/>
              </a:solidFill>
              <a:latin typeface="Calibri" panose="020F0502020204030204" pitchFamily="34" charset="0"/>
              <a:cs typeface="Arial" panose="020B0604020202020204" pitchFamily="34" charset="0"/>
            </a:endParaRPr>
          </a:p>
          <a:p>
            <a:pPr marL="188912" marR="0" indent="0" algn="just">
              <a:spcBef>
                <a:spcPts val="0"/>
              </a:spcBef>
              <a:spcAft>
                <a:spcPts val="0"/>
              </a:spcAft>
              <a:buNone/>
            </a:pPr>
            <a:endParaRPr lang="en-US" sz="2200">
              <a:solidFill>
                <a:schemeClr val="tx1"/>
              </a:solidFill>
              <a:effectLst/>
              <a:latin typeface="Georgia" panose="02040502050405020303" pitchFamily="18" charset="0"/>
              <a:ea typeface="Times New Roman" panose="02020603050405020304" pitchFamily="18" charset="0"/>
            </a:endParaRPr>
          </a:p>
          <a:p>
            <a:pPr marL="360362" marR="0" lvl="1" indent="0" algn="just">
              <a:spcBef>
                <a:spcPts val="0"/>
              </a:spcBef>
              <a:spcAft>
                <a:spcPts val="600"/>
              </a:spcAft>
              <a:buNone/>
            </a:pPr>
            <a:endParaRPr lang="nl-NL" sz="2200">
              <a:solidFill>
                <a:schemeClr val="tx1"/>
              </a:solidFill>
              <a:latin typeface="Georgia" panose="02040502050405020303" pitchFamily="18" charset="0"/>
              <a:ea typeface="+mn-lt"/>
              <a:cs typeface="+mn-lt"/>
            </a:endParaRPr>
          </a:p>
        </p:txBody>
      </p:sp>
    </p:spTree>
    <p:extLst>
      <p:ext uri="{BB962C8B-B14F-4D97-AF65-F5344CB8AC3E}">
        <p14:creationId xmlns:p14="http://schemas.microsoft.com/office/powerpoint/2010/main" val="3582871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7038A7-9768-42FC-A1EB-D6F6086EA9F6}"/>
              </a:ext>
            </a:extLst>
          </p:cNvPr>
          <p:cNvSpPr>
            <a:spLocks noGrp="1"/>
          </p:cNvSpPr>
          <p:nvPr>
            <p:ph type="title"/>
          </p:nvPr>
        </p:nvSpPr>
        <p:spPr/>
        <p:txBody>
          <a:bodyPr/>
          <a:lstStyle/>
          <a:p>
            <a:r>
              <a:rPr lang="en-US" sz="2800" b="1">
                <a:latin typeface="Georgia" panose="02040502050405020303" pitchFamily="18" charset="0"/>
              </a:rPr>
              <a:t>Key concepts</a:t>
            </a:r>
            <a:endParaRPr lang="nl-NL" sz="2800" b="1">
              <a:latin typeface="Georgia" panose="02040502050405020303" pitchFamily="18" charset="0"/>
            </a:endParaRPr>
          </a:p>
        </p:txBody>
      </p:sp>
      <p:sp>
        <p:nvSpPr>
          <p:cNvPr id="3" name="Tijdelijke aanduiding voor inhoud 2">
            <a:extLst>
              <a:ext uri="{FF2B5EF4-FFF2-40B4-BE49-F238E27FC236}">
                <a16:creationId xmlns:a16="http://schemas.microsoft.com/office/drawing/2014/main" id="{AC9E134D-71EC-4453-9403-AE64130CB034}"/>
              </a:ext>
            </a:extLst>
          </p:cNvPr>
          <p:cNvSpPr>
            <a:spLocks noGrp="1"/>
          </p:cNvSpPr>
          <p:nvPr>
            <p:ph idx="1"/>
          </p:nvPr>
        </p:nvSpPr>
        <p:spPr>
          <a:xfrm>
            <a:off x="881742" y="1671024"/>
            <a:ext cx="10526487" cy="4409736"/>
          </a:xfrm>
        </p:spPr>
        <p:txBody>
          <a:bodyPr vert="horz" lIns="91440" tIns="45720" rIns="91440" bIns="45720" rtlCol="0" anchor="t">
            <a:normAutofit/>
          </a:bodyPr>
          <a:lstStyle/>
          <a:p>
            <a:pPr marL="0" indent="0" algn="just">
              <a:spcBef>
                <a:spcPts val="0"/>
              </a:spcBef>
              <a:spcAft>
                <a:spcPts val="600"/>
              </a:spcAft>
              <a:buNone/>
            </a:pPr>
            <a:r>
              <a:rPr lang="en-GB" sz="2300" kern="50">
                <a:solidFill>
                  <a:schemeClr val="tx1"/>
                </a:solidFill>
                <a:latin typeface="Georgia" panose="02040502050405020303" pitchFamily="18" charset="0"/>
                <a:cs typeface="Arial" panose="020B0604020202020204" pitchFamily="34" charset="0"/>
              </a:rPr>
              <a:t>The </a:t>
            </a:r>
            <a:r>
              <a:rPr lang="en-GB" sz="2300" b="1" kern="50">
                <a:solidFill>
                  <a:schemeClr val="tx1"/>
                </a:solidFill>
                <a:latin typeface="Georgia" panose="02040502050405020303" pitchFamily="18" charset="0"/>
                <a:cs typeface="Arial" panose="020B0604020202020204" pitchFamily="34" charset="0"/>
              </a:rPr>
              <a:t>agri-food sector</a:t>
            </a:r>
            <a:r>
              <a:rPr lang="en-GB" sz="2300" kern="50">
                <a:solidFill>
                  <a:schemeClr val="tx1"/>
                </a:solidFill>
                <a:latin typeface="Georgia" panose="02040502050405020303" pitchFamily="18" charset="0"/>
                <a:cs typeface="Arial" panose="020B0604020202020204" pitchFamily="34" charset="0"/>
              </a:rPr>
              <a:t>, encompasses all operations within the food supply chain, including farmers, food industry, food retail, wholesale, food service, as well as their suppliers of inputs and services such as seeds, pesticides, fertilisers, machinery, packaging, repair, transport, finance, advice, and logistics.</a:t>
            </a:r>
          </a:p>
          <a:p>
            <a:pPr marL="0" marR="0" indent="0" algn="just">
              <a:spcBef>
                <a:spcPts val="0"/>
              </a:spcBef>
              <a:spcAft>
                <a:spcPts val="600"/>
              </a:spcAft>
              <a:buNone/>
            </a:pPr>
            <a:endParaRPr lang="en-GB" sz="2300" kern="50">
              <a:solidFill>
                <a:schemeClr val="tx1"/>
              </a:solidFill>
              <a:latin typeface="Georgia" panose="02040502050405020303" pitchFamily="18" charset="0"/>
              <a:cs typeface="Arial" panose="020B0604020202020204" pitchFamily="34" charset="0"/>
            </a:endParaRPr>
          </a:p>
          <a:p>
            <a:pPr marL="0" indent="0" algn="just">
              <a:spcBef>
                <a:spcPts val="0"/>
              </a:spcBef>
              <a:spcAft>
                <a:spcPts val="600"/>
              </a:spcAft>
              <a:buNone/>
            </a:pPr>
            <a:r>
              <a:rPr lang="en-US" sz="2300" b="1" kern="50">
                <a:solidFill>
                  <a:schemeClr val="tx1"/>
                </a:solidFill>
                <a:latin typeface="Georgia" panose="02040502050405020303" pitchFamily="18" charset="0"/>
                <a:cs typeface="Arial" panose="020B0604020202020204" pitchFamily="34" charset="0"/>
              </a:rPr>
              <a:t>Cooperatives</a:t>
            </a:r>
            <a:r>
              <a:rPr lang="en-US" sz="2300" kern="50">
                <a:solidFill>
                  <a:schemeClr val="tx1"/>
                </a:solidFill>
                <a:latin typeface="Georgia" panose="02040502050405020303" pitchFamily="18" charset="0"/>
                <a:cs typeface="Arial" panose="020B0604020202020204" pitchFamily="34" charset="0"/>
              </a:rPr>
              <a:t> are member-owned businesses or organizations where decisions are made democratically for mutual benefit. Members pool their resources, whether it be financial, labor, or other assets, to achieve common goals. They encompass formal structures like consumer or worker cooperatives and informal ones, operating on voluntary membership, democratic control, and concern for community welfare. </a:t>
            </a:r>
            <a:endParaRPr lang="en-GB" sz="2300" kern="50">
              <a:solidFill>
                <a:schemeClr val="tx1"/>
              </a:solidFill>
              <a:latin typeface="Georgia" panose="02040502050405020303" pitchFamily="18" charset="0"/>
              <a:cs typeface="Arial" panose="020B0604020202020204" pitchFamily="34" charset="0"/>
            </a:endParaRPr>
          </a:p>
          <a:p>
            <a:pPr marL="0" marR="0" indent="0" algn="just">
              <a:spcBef>
                <a:spcPts val="0"/>
              </a:spcBef>
              <a:spcAft>
                <a:spcPts val="600"/>
              </a:spcAft>
              <a:buNone/>
            </a:pPr>
            <a:endParaRPr lang="en-US" sz="2200" kern="50">
              <a:solidFill>
                <a:schemeClr val="tx1"/>
              </a:solidFill>
              <a:highlight>
                <a:srgbClr val="FFFF00"/>
              </a:highlight>
              <a:latin typeface="Georgia" panose="02040502050405020303" pitchFamily="18" charset="0"/>
              <a:cs typeface="Arial" panose="020B0604020202020204" pitchFamily="34" charset="0"/>
            </a:endParaRPr>
          </a:p>
          <a:p>
            <a:pPr marL="0" marR="0" indent="0" algn="just">
              <a:spcBef>
                <a:spcPts val="0"/>
              </a:spcBef>
              <a:spcAft>
                <a:spcPts val="600"/>
              </a:spcAft>
              <a:buNone/>
            </a:pPr>
            <a:endParaRPr lang="en-US" sz="1800" kern="50">
              <a:solidFill>
                <a:srgbClr val="404040"/>
              </a:solidFill>
              <a:latin typeface="Calibri" panose="020F0502020204030204" pitchFamily="34" charset="0"/>
              <a:cs typeface="Arial" panose="020B0604020202020204" pitchFamily="34" charset="0"/>
            </a:endParaRPr>
          </a:p>
          <a:p>
            <a:pPr marL="188912" marR="0" indent="0" algn="just">
              <a:spcBef>
                <a:spcPts val="0"/>
              </a:spcBef>
              <a:spcAft>
                <a:spcPts val="0"/>
              </a:spcAft>
              <a:buNone/>
            </a:pPr>
            <a:endParaRPr lang="en-US" sz="2200">
              <a:solidFill>
                <a:schemeClr val="tx1"/>
              </a:solidFill>
              <a:effectLst/>
              <a:latin typeface="Georgia" panose="02040502050405020303" pitchFamily="18" charset="0"/>
              <a:ea typeface="Times New Roman" panose="02020603050405020304" pitchFamily="18" charset="0"/>
            </a:endParaRPr>
          </a:p>
          <a:p>
            <a:pPr marL="360362" marR="0" lvl="1" indent="0" algn="just">
              <a:spcBef>
                <a:spcPts val="0"/>
              </a:spcBef>
              <a:spcAft>
                <a:spcPts val="600"/>
              </a:spcAft>
              <a:buNone/>
            </a:pPr>
            <a:endParaRPr lang="nl-NL" sz="2200">
              <a:solidFill>
                <a:schemeClr val="tx1"/>
              </a:solidFill>
              <a:latin typeface="Georgia" panose="02040502050405020303" pitchFamily="18" charset="0"/>
              <a:ea typeface="+mn-lt"/>
              <a:cs typeface="+mn-lt"/>
            </a:endParaRPr>
          </a:p>
        </p:txBody>
      </p:sp>
    </p:spTree>
    <p:extLst>
      <p:ext uri="{BB962C8B-B14F-4D97-AF65-F5344CB8AC3E}">
        <p14:creationId xmlns:p14="http://schemas.microsoft.com/office/powerpoint/2010/main" val="1571243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3778E3-8FD0-1B23-0099-946DE28E8AC5}"/>
              </a:ext>
            </a:extLst>
          </p:cNvPr>
          <p:cNvSpPr txBox="1"/>
          <p:nvPr/>
        </p:nvSpPr>
        <p:spPr>
          <a:xfrm>
            <a:off x="855345" y="1428854"/>
            <a:ext cx="10481310" cy="5663089"/>
          </a:xfrm>
          <a:prstGeom prst="rect">
            <a:avLst/>
          </a:prstGeom>
          <a:noFill/>
        </p:spPr>
        <p:txBody>
          <a:bodyPr wrap="square">
            <a:spAutoFit/>
          </a:bodyPr>
          <a:lstStyle/>
          <a:p>
            <a:pPr marL="0" marR="0" indent="0" algn="just">
              <a:spcBef>
                <a:spcPts val="0"/>
              </a:spcBef>
              <a:spcAft>
                <a:spcPts val="600"/>
              </a:spcAft>
              <a:buNone/>
            </a:pPr>
            <a:r>
              <a:rPr lang="en-GB" sz="2100" b="1" u="sng" kern="50">
                <a:solidFill>
                  <a:schemeClr val="tx1"/>
                </a:solidFill>
                <a:latin typeface="Georgia" panose="02040502050405020303" pitchFamily="18" charset="0"/>
                <a:cs typeface="Arial" panose="020B0604020202020204" pitchFamily="34" charset="0"/>
              </a:rPr>
              <a:t>Expected results are: </a:t>
            </a:r>
            <a:endParaRPr lang="en-US" sz="2100" b="0" i="0" u="sng" strike="noStrike" baseline="0">
              <a:solidFill>
                <a:srgbClr val="000000"/>
              </a:solidFill>
              <a:latin typeface="Calibri" panose="020F0502020204030204" pitchFamily="34" charset="0"/>
            </a:endParaRPr>
          </a:p>
          <a:p>
            <a:pPr marL="457200" indent="-457200">
              <a:buAutoNum type="arabicPeriod"/>
            </a:pPr>
            <a:r>
              <a:rPr lang="en-US" sz="2100" b="1">
                <a:latin typeface="Georgia" panose="02040502050405020303" pitchFamily="18" charset="0"/>
                <a:cs typeface="Arial" panose="020B0604020202020204" pitchFamily="34" charset="0"/>
              </a:rPr>
              <a:t>170</a:t>
            </a:r>
            <a:r>
              <a:rPr lang="en-US" sz="2100">
                <a:latin typeface="Georgia" panose="02040502050405020303" pitchFamily="18" charset="0"/>
                <a:cs typeface="Arial" panose="020B0604020202020204" pitchFamily="34" charset="0"/>
              </a:rPr>
              <a:t> MSEs/cooperatives received business development services</a:t>
            </a:r>
          </a:p>
          <a:p>
            <a:pPr algn="l"/>
            <a:endParaRPr lang="en-US" sz="2100" b="0" i="0" u="none" strike="noStrike" baseline="0">
              <a:solidFill>
                <a:srgbClr val="000000"/>
              </a:solidFill>
              <a:latin typeface="Calibri" panose="020F0502020204030204" pitchFamily="34" charset="0"/>
            </a:endParaRPr>
          </a:p>
          <a:p>
            <a:pPr marL="457200" indent="-457200">
              <a:buAutoNum type="arabicPeriod" startAt="2"/>
            </a:pPr>
            <a:r>
              <a:rPr lang="en-US" sz="2100" b="1">
                <a:latin typeface="Georgia" panose="02040502050405020303" pitchFamily="18" charset="0"/>
                <a:cs typeface="Arial" panose="020B0604020202020204" pitchFamily="34" charset="0"/>
              </a:rPr>
              <a:t>115</a:t>
            </a:r>
            <a:r>
              <a:rPr lang="en-US" sz="2100">
                <a:latin typeface="Georgia" panose="02040502050405020303" pitchFamily="18" charset="0"/>
                <a:cs typeface="Arial" panose="020B0604020202020204" pitchFamily="34" charset="0"/>
              </a:rPr>
              <a:t> MSEs/cooperatives received financial support</a:t>
            </a:r>
          </a:p>
          <a:p>
            <a:pPr algn="l"/>
            <a:endParaRPr lang="en-US" sz="2100" b="0" i="0" u="none" strike="noStrike" baseline="0">
              <a:solidFill>
                <a:srgbClr val="000000"/>
              </a:solidFill>
              <a:latin typeface="Calibri" panose="020F0502020204030204" pitchFamily="34" charset="0"/>
            </a:endParaRPr>
          </a:p>
          <a:p>
            <a:pPr marL="457200" indent="-457200">
              <a:buAutoNum type="arabicPeriod" startAt="3"/>
            </a:pPr>
            <a:r>
              <a:rPr lang="en-US" sz="2100" b="1">
                <a:latin typeface="Georgia" panose="02040502050405020303" pitchFamily="18" charset="0"/>
                <a:cs typeface="Arial" panose="020B0604020202020204" pitchFamily="34" charset="0"/>
              </a:rPr>
              <a:t>70% </a:t>
            </a:r>
            <a:r>
              <a:rPr lang="en-US" sz="2100">
                <a:latin typeface="Georgia" panose="02040502050405020303" pitchFamily="18" charset="0"/>
                <a:cs typeface="Arial" panose="020B0604020202020204" pitchFamily="34" charset="0"/>
              </a:rPr>
              <a:t>MSEs/cooperatives reporting improved turnover as a result of acceleration services and technical assistance </a:t>
            </a:r>
          </a:p>
          <a:p>
            <a:pPr algn="l"/>
            <a:endParaRPr lang="en-US" sz="2100" b="0" i="0" u="none" strike="noStrike" baseline="0">
              <a:solidFill>
                <a:srgbClr val="000000"/>
              </a:solidFill>
              <a:latin typeface="Calibri" panose="020F0502020204030204" pitchFamily="34" charset="0"/>
            </a:endParaRPr>
          </a:p>
          <a:p>
            <a:pPr marL="457200" indent="-457200">
              <a:buAutoNum type="arabicPeriod" startAt="4"/>
            </a:pPr>
            <a:r>
              <a:rPr lang="en-US" sz="2100" b="1">
                <a:latin typeface="Georgia" panose="02040502050405020303" pitchFamily="18" charset="0"/>
                <a:cs typeface="Arial" panose="020B0604020202020204" pitchFamily="34" charset="0"/>
              </a:rPr>
              <a:t>70% </a:t>
            </a:r>
            <a:r>
              <a:rPr lang="en-US" sz="2100">
                <a:latin typeface="Georgia" panose="02040502050405020303" pitchFamily="18" charset="0"/>
                <a:cs typeface="Arial" panose="020B0604020202020204" pitchFamily="34" charset="0"/>
              </a:rPr>
              <a:t>of MSEs/cooperatives reporting increased capacity to retain or increase staff as a result of acceleration services and technical assistance </a:t>
            </a:r>
          </a:p>
          <a:p>
            <a:pPr algn="l"/>
            <a:endParaRPr lang="en-US" sz="2100" b="0" i="0" u="none" strike="noStrike" baseline="0">
              <a:solidFill>
                <a:srgbClr val="000000"/>
              </a:solidFill>
              <a:latin typeface="Calibri" panose="020F0502020204030204" pitchFamily="34" charset="0"/>
            </a:endParaRPr>
          </a:p>
          <a:p>
            <a:pPr marL="457200" indent="-457200">
              <a:buAutoNum type="arabicPeriod" startAt="5"/>
            </a:pPr>
            <a:r>
              <a:rPr lang="en-US" sz="2100" b="1">
                <a:latin typeface="Georgia" panose="02040502050405020303" pitchFamily="18" charset="0"/>
                <a:cs typeface="Arial" panose="020B0604020202020204" pitchFamily="34" charset="0"/>
              </a:rPr>
              <a:t>100% </a:t>
            </a:r>
            <a:r>
              <a:rPr lang="en-US" sz="2100">
                <a:latin typeface="Georgia" panose="02040502050405020303" pitchFamily="18" charset="0"/>
                <a:cs typeface="Arial" panose="020B0604020202020204" pitchFamily="34" charset="0"/>
              </a:rPr>
              <a:t>MSEs/cooperatives adopted green practices </a:t>
            </a:r>
          </a:p>
          <a:p>
            <a:endParaRPr lang="en-US" sz="2100">
              <a:solidFill>
                <a:srgbClr val="000000"/>
              </a:solidFill>
              <a:latin typeface="Calibri" panose="020F0502020204030204" pitchFamily="34" charset="0"/>
            </a:endParaRPr>
          </a:p>
          <a:p>
            <a:r>
              <a:rPr lang="en-US" sz="2100">
                <a:latin typeface="Georgia" panose="02040502050405020303" pitchFamily="18" charset="0"/>
                <a:cs typeface="Arial" panose="020B0604020202020204" pitchFamily="34" charset="0"/>
              </a:rPr>
              <a:t>6.    </a:t>
            </a:r>
            <a:r>
              <a:rPr lang="en-US" sz="2100" b="1">
                <a:latin typeface="Georgia" panose="02040502050405020303" pitchFamily="18" charset="0"/>
                <a:cs typeface="Arial" panose="020B0604020202020204" pitchFamily="34" charset="0"/>
              </a:rPr>
              <a:t>80% </a:t>
            </a:r>
            <a:r>
              <a:rPr lang="en-US" sz="2100">
                <a:latin typeface="Georgia" panose="02040502050405020303" pitchFamily="18" charset="0"/>
                <a:cs typeface="Arial" panose="020B0604020202020204" pitchFamily="34" charset="0"/>
              </a:rPr>
              <a:t>of MSEs/cooperatives strengthened the green skills of their teams </a:t>
            </a:r>
          </a:p>
          <a:p>
            <a:pPr algn="l"/>
            <a:endParaRPr lang="en-US" sz="2100" b="0" i="0" u="none" strike="noStrike" baseline="0">
              <a:solidFill>
                <a:srgbClr val="000000"/>
              </a:solidFill>
              <a:latin typeface="Calibri" panose="020F0502020204030204" pitchFamily="34" charset="0"/>
            </a:endParaRPr>
          </a:p>
          <a:p>
            <a:r>
              <a:rPr lang="en-US" sz="2100">
                <a:latin typeface="Georgia" panose="02040502050405020303" pitchFamily="18" charset="0"/>
                <a:cs typeface="Arial" panose="020B0604020202020204" pitchFamily="34" charset="0"/>
              </a:rPr>
              <a:t>7.    </a:t>
            </a:r>
            <a:r>
              <a:rPr lang="en-US" sz="2100" b="1">
                <a:latin typeface="Georgia" panose="02040502050405020303" pitchFamily="18" charset="0"/>
                <a:cs typeface="Arial" panose="020B0604020202020204" pitchFamily="34" charset="0"/>
              </a:rPr>
              <a:t>90% </a:t>
            </a:r>
            <a:r>
              <a:rPr lang="en-US" sz="2100">
                <a:latin typeface="Georgia" panose="02040502050405020303" pitchFamily="18" charset="0"/>
                <a:cs typeface="Arial" panose="020B0604020202020204" pitchFamily="34" charset="0"/>
              </a:rPr>
              <a:t>of MSEs/cooperatives adopted decent work principles </a:t>
            </a:r>
          </a:p>
          <a:p>
            <a:endParaRPr lang="en-US" sz="2100">
              <a:latin typeface="Georgia" panose="02040502050405020303" pitchFamily="18" charset="0"/>
              <a:cs typeface="Arial" panose="020B0604020202020204" pitchFamily="34" charset="0"/>
            </a:endParaRPr>
          </a:p>
        </p:txBody>
      </p:sp>
      <p:sp>
        <p:nvSpPr>
          <p:cNvPr id="4" name="Titel 1">
            <a:extLst>
              <a:ext uri="{FF2B5EF4-FFF2-40B4-BE49-F238E27FC236}">
                <a16:creationId xmlns:a16="http://schemas.microsoft.com/office/drawing/2014/main" id="{3AA5C000-BB44-1C8E-A79E-90295B286952}"/>
              </a:ext>
            </a:extLst>
          </p:cNvPr>
          <p:cNvSpPr txBox="1">
            <a:spLocks/>
          </p:cNvSpPr>
          <p:nvPr/>
        </p:nvSpPr>
        <p:spPr>
          <a:xfrm>
            <a:off x="1616422" y="814091"/>
            <a:ext cx="8637789" cy="557509"/>
          </a:xfrm>
          <a:prstGeom prst="rect">
            <a:avLst/>
          </a:prstGeom>
        </p:spPr>
        <p:txBody>
          <a:bodyPr/>
          <a:lstStyle>
            <a:lvl1pPr algn="l" defTabSz="914400" rtl="0" eaLnBrk="1" latinLnBrk="0" hangingPunct="1">
              <a:lnSpc>
                <a:spcPct val="90000"/>
              </a:lnSpc>
              <a:spcBef>
                <a:spcPct val="0"/>
              </a:spcBef>
              <a:buNone/>
              <a:defRPr sz="4400" kern="1200">
                <a:solidFill>
                  <a:srgbClr val="D81A1A"/>
                </a:solidFill>
                <a:latin typeface="+mn-lt"/>
                <a:ea typeface="+mj-ea"/>
                <a:cs typeface="+mj-cs"/>
              </a:defRPr>
            </a:lvl1pPr>
          </a:lstStyle>
          <a:p>
            <a:r>
              <a:rPr lang="en-US" sz="2800" b="1">
                <a:latin typeface="Georgia" panose="02040502050405020303" pitchFamily="18" charset="0"/>
              </a:rPr>
              <a:t>Objectives and Results </a:t>
            </a:r>
            <a:endParaRPr lang="nl-NL" sz="2800" b="1">
              <a:latin typeface="Georgia" panose="02040502050405020303" pitchFamily="18" charset="0"/>
            </a:endParaRPr>
          </a:p>
        </p:txBody>
      </p:sp>
      <p:pic>
        <p:nvPicPr>
          <p:cNvPr id="8" name="Picture 7" descr="A magnifying glass with a word&#10;&#10;Description automatically generated">
            <a:extLst>
              <a:ext uri="{FF2B5EF4-FFF2-40B4-BE49-F238E27FC236}">
                <a16:creationId xmlns:a16="http://schemas.microsoft.com/office/drawing/2014/main" id="{99902942-67A7-FFBA-EC17-FC7812EE49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15400" y="353847"/>
            <a:ext cx="3143250" cy="2231707"/>
          </a:xfrm>
          <a:prstGeom prst="rect">
            <a:avLst/>
          </a:prstGeom>
        </p:spPr>
      </p:pic>
    </p:spTree>
    <p:extLst>
      <p:ext uri="{BB962C8B-B14F-4D97-AF65-F5344CB8AC3E}">
        <p14:creationId xmlns:p14="http://schemas.microsoft.com/office/powerpoint/2010/main" val="3646064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B8876E-F327-00E0-7BC6-FB0948D77EF3}"/>
              </a:ext>
            </a:extLst>
          </p:cNvPr>
          <p:cNvSpPr txBox="1"/>
          <p:nvPr/>
        </p:nvSpPr>
        <p:spPr>
          <a:xfrm>
            <a:off x="2095500" y="1854101"/>
            <a:ext cx="9913620" cy="1323439"/>
          </a:xfrm>
          <a:prstGeom prst="rect">
            <a:avLst/>
          </a:prstGeom>
          <a:noFill/>
        </p:spPr>
        <p:txBody>
          <a:bodyPr wrap="square">
            <a:spAutoFit/>
          </a:bodyPr>
          <a:lstStyle/>
          <a:p>
            <a:pPr algn="just"/>
            <a:endParaRPr lang="en-US" sz="2200" b="0" i="0" u="none" strike="noStrike" baseline="0">
              <a:solidFill>
                <a:srgbClr val="000000"/>
              </a:solidFill>
              <a:latin typeface="Arial" panose="020B0604020202020204" pitchFamily="34" charset="0"/>
            </a:endParaRPr>
          </a:p>
          <a:p>
            <a:pPr algn="just"/>
            <a:r>
              <a:rPr lang="en-US" sz="2200" b="0" i="0" u="none" strike="noStrike" baseline="0">
                <a:solidFill>
                  <a:srgbClr val="000000"/>
                </a:solidFill>
                <a:latin typeface="Arial" panose="020B0604020202020204" pitchFamily="34" charset="0"/>
              </a:rPr>
              <a:t>Expected targets are calculated based on support to </a:t>
            </a:r>
            <a:r>
              <a:rPr lang="en-US" sz="2200" b="0" i="0" u="none" strike="noStrike" baseline="0" err="1">
                <a:solidFill>
                  <a:srgbClr val="000000"/>
                </a:solidFill>
                <a:latin typeface="Arial" panose="020B0604020202020204" pitchFamily="34" charset="0"/>
              </a:rPr>
              <a:t>MSEs.</a:t>
            </a:r>
            <a:endParaRPr lang="en-US" sz="2200" b="0" i="0" u="none" strike="noStrike" baseline="0">
              <a:solidFill>
                <a:srgbClr val="000000"/>
              </a:solidFill>
              <a:latin typeface="Arial" panose="020B0604020202020204" pitchFamily="34" charset="0"/>
            </a:endParaRPr>
          </a:p>
          <a:p>
            <a:pPr algn="just"/>
            <a:r>
              <a:rPr lang="en-US" b="0" i="1" u="none" strike="noStrike" baseline="0">
                <a:solidFill>
                  <a:srgbClr val="000000"/>
                </a:solidFill>
                <a:latin typeface="Arial" panose="020B0604020202020204" pitchFamily="34" charset="0"/>
              </a:rPr>
              <a:t>The target will be lower if cooperatives are included, given the added financial cost of grants to</a:t>
            </a:r>
          </a:p>
          <a:p>
            <a:pPr algn="just"/>
            <a:r>
              <a:rPr lang="en-US" b="0" i="1" u="none" strike="noStrike" baseline="0">
                <a:solidFill>
                  <a:srgbClr val="000000"/>
                </a:solidFill>
                <a:latin typeface="Arial" panose="020B0604020202020204" pitchFamily="34" charset="0"/>
              </a:rPr>
              <a:t>cooperatives. (indicative : </a:t>
            </a:r>
            <a:r>
              <a:rPr lang="en-US" b="1" i="1" u="none" strike="noStrike" baseline="0">
                <a:solidFill>
                  <a:srgbClr val="000000"/>
                </a:solidFill>
                <a:latin typeface="Arial" panose="020B0604020202020204" pitchFamily="34" charset="0"/>
              </a:rPr>
              <a:t>1 cooperative grant equals 3 MSEs</a:t>
            </a:r>
            <a:r>
              <a:rPr lang="en-US" b="0" i="1" u="none" strike="noStrike" baseline="0">
                <a:solidFill>
                  <a:srgbClr val="000000"/>
                </a:solidFill>
                <a:latin typeface="Arial" panose="020B0604020202020204" pitchFamily="34" charset="0"/>
              </a:rPr>
              <a:t>) </a:t>
            </a:r>
            <a:endParaRPr lang="en-US" i="1"/>
          </a:p>
        </p:txBody>
      </p:sp>
      <p:sp>
        <p:nvSpPr>
          <p:cNvPr id="5" name="TextBox 4">
            <a:extLst>
              <a:ext uri="{FF2B5EF4-FFF2-40B4-BE49-F238E27FC236}">
                <a16:creationId xmlns:a16="http://schemas.microsoft.com/office/drawing/2014/main" id="{49F4CA0B-8558-9C55-B56E-3A02F27763E1}"/>
              </a:ext>
            </a:extLst>
          </p:cNvPr>
          <p:cNvSpPr txBox="1"/>
          <p:nvPr/>
        </p:nvSpPr>
        <p:spPr>
          <a:xfrm>
            <a:off x="2095500" y="4009856"/>
            <a:ext cx="9643110" cy="769441"/>
          </a:xfrm>
          <a:prstGeom prst="rect">
            <a:avLst/>
          </a:prstGeom>
          <a:noFill/>
        </p:spPr>
        <p:txBody>
          <a:bodyPr wrap="square">
            <a:spAutoFit/>
          </a:bodyPr>
          <a:lstStyle/>
          <a:p>
            <a:pPr algn="just"/>
            <a:r>
              <a:rPr lang="en-US" sz="2200">
                <a:solidFill>
                  <a:srgbClr val="000000"/>
                </a:solidFill>
                <a:latin typeface="Arial" panose="020B0604020202020204" pitchFamily="34" charset="0"/>
              </a:rPr>
              <a:t>Applicants are expected to use this ratio of targets versus budget when</a:t>
            </a:r>
          </a:p>
          <a:p>
            <a:pPr algn="just"/>
            <a:r>
              <a:rPr lang="en-US" sz="2200">
                <a:solidFill>
                  <a:srgbClr val="000000"/>
                </a:solidFill>
                <a:latin typeface="Arial" panose="020B0604020202020204" pitchFamily="34" charset="0"/>
              </a:rPr>
              <a:t>submitting their application.</a:t>
            </a:r>
          </a:p>
        </p:txBody>
      </p:sp>
      <p:sp>
        <p:nvSpPr>
          <p:cNvPr id="6" name="Titel 1">
            <a:extLst>
              <a:ext uri="{FF2B5EF4-FFF2-40B4-BE49-F238E27FC236}">
                <a16:creationId xmlns:a16="http://schemas.microsoft.com/office/drawing/2014/main" id="{A594EFFD-0D11-D5D9-1D14-45FE69B8CF37}"/>
              </a:ext>
            </a:extLst>
          </p:cNvPr>
          <p:cNvSpPr txBox="1">
            <a:spLocks/>
          </p:cNvSpPr>
          <p:nvPr/>
        </p:nvSpPr>
        <p:spPr>
          <a:xfrm>
            <a:off x="1616422" y="814091"/>
            <a:ext cx="8637789" cy="557509"/>
          </a:xfrm>
          <a:prstGeom prst="rect">
            <a:avLst/>
          </a:prstGeom>
        </p:spPr>
        <p:txBody>
          <a:bodyPr/>
          <a:lstStyle>
            <a:lvl1pPr algn="l" defTabSz="914400" rtl="0" eaLnBrk="1" latinLnBrk="0" hangingPunct="1">
              <a:lnSpc>
                <a:spcPct val="90000"/>
              </a:lnSpc>
              <a:spcBef>
                <a:spcPct val="0"/>
              </a:spcBef>
              <a:buNone/>
              <a:defRPr sz="4400" kern="1200">
                <a:solidFill>
                  <a:srgbClr val="D81A1A"/>
                </a:solidFill>
                <a:latin typeface="+mn-lt"/>
                <a:ea typeface="+mj-ea"/>
                <a:cs typeface="+mj-cs"/>
              </a:defRPr>
            </a:lvl1pPr>
          </a:lstStyle>
          <a:p>
            <a:r>
              <a:rPr lang="en-US" sz="2800" b="1">
                <a:latin typeface="Georgia" panose="02040502050405020303" pitchFamily="18" charset="0"/>
              </a:rPr>
              <a:t>Objectives and Results </a:t>
            </a:r>
            <a:endParaRPr lang="nl-NL" sz="2800" b="1">
              <a:latin typeface="Georgia" panose="02040502050405020303" pitchFamily="18" charset="0"/>
            </a:endParaRPr>
          </a:p>
        </p:txBody>
      </p:sp>
      <p:pic>
        <p:nvPicPr>
          <p:cNvPr id="10" name="Picture 9" descr="A blue target with a arrow in it&#10;&#10;Description automatically generated">
            <a:extLst>
              <a:ext uri="{FF2B5EF4-FFF2-40B4-BE49-F238E27FC236}">
                <a16:creationId xmlns:a16="http://schemas.microsoft.com/office/drawing/2014/main" id="{2AB95B26-ABCF-5EDA-32FE-6408867C0C8D}"/>
              </a:ext>
            </a:extLst>
          </p:cNvPr>
          <p:cNvPicPr>
            <a:picLocks noChangeAspect="1"/>
          </p:cNvPicPr>
          <p:nvPr/>
        </p:nvPicPr>
        <p:blipFill>
          <a:blip r:embed="rId3"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109350" y="2203916"/>
            <a:ext cx="827111" cy="827111"/>
          </a:xfrm>
          <a:prstGeom prst="rect">
            <a:avLst/>
          </a:prstGeom>
        </p:spPr>
      </p:pic>
      <p:pic>
        <p:nvPicPr>
          <p:cNvPr id="11" name="Picture 10" descr="A blue target with a arrow in it&#10;&#10;Description automatically generated">
            <a:extLst>
              <a:ext uri="{FF2B5EF4-FFF2-40B4-BE49-F238E27FC236}">
                <a16:creationId xmlns:a16="http://schemas.microsoft.com/office/drawing/2014/main" id="{EF6EFDD0-FF52-E260-28E0-0CDC6A5B4979}"/>
              </a:ext>
            </a:extLst>
          </p:cNvPr>
          <p:cNvPicPr>
            <a:picLocks noChangeAspect="1"/>
          </p:cNvPicPr>
          <p:nvPr/>
        </p:nvPicPr>
        <p:blipFill>
          <a:blip r:embed="rId3"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109351" y="4074523"/>
            <a:ext cx="827111" cy="827111"/>
          </a:xfrm>
          <a:prstGeom prst="rect">
            <a:avLst/>
          </a:prstGeom>
        </p:spPr>
      </p:pic>
    </p:spTree>
    <p:extLst>
      <p:ext uri="{BB962C8B-B14F-4D97-AF65-F5344CB8AC3E}">
        <p14:creationId xmlns:p14="http://schemas.microsoft.com/office/powerpoint/2010/main" val="180554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2" presetClass="entr" presetSubtype="2"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 calcmode="lin" valueType="num">
                                      <p:cBhvr additive="base">
                                        <p:cTn id="10"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1" dur="500" fill="hold"/>
                                        <p:tgtEl>
                                          <p:spTgt spid="3">
                                            <p:txEl>
                                              <p:pRg st="1" end="1"/>
                                            </p:txEl>
                                          </p:spTgt>
                                        </p:tgtEl>
                                        <p:attrNameLst>
                                          <p:attrName>ppt_y</p:attrName>
                                        </p:attrNameLst>
                                      </p:cBhvr>
                                      <p:tavLst>
                                        <p:tav tm="0">
                                          <p:val>
                                            <p:strVal val="#ppt_y"/>
                                          </p:val>
                                        </p:tav>
                                        <p:tav tm="100000">
                                          <p:val>
                                            <p:strVal val="#ppt_y"/>
                                          </p:val>
                                        </p:tav>
                                      </p:tavLst>
                                    </p:anim>
                                  </p:childTnLst>
                                </p:cTn>
                              </p:par>
                              <p:par>
                                <p:cTn id="12" presetID="2" presetClass="entr" presetSubtype="2"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additive="base">
                                        <p:cTn id="14"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3">
                                            <p:txEl>
                                              <p:pRg st="2" end="2"/>
                                            </p:txEl>
                                          </p:spTgt>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par>
                                <p:cTn id="25" presetID="2" presetClass="entr" presetSubtype="2" fill="hold" nodeType="with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 calcmode="lin" valueType="num">
                                      <p:cBhvr additive="base">
                                        <p:cTn id="2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5">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 calcmode="lin" valueType="num">
                                      <p:cBhvr additive="base">
                                        <p:cTn id="31"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13B46EA-26CF-87D7-72FF-C1E30EC5B0C9}"/>
              </a:ext>
            </a:extLst>
          </p:cNvPr>
          <p:cNvSpPr txBox="1"/>
          <p:nvPr/>
        </p:nvSpPr>
        <p:spPr>
          <a:xfrm>
            <a:off x="628649" y="4899166"/>
            <a:ext cx="11388742" cy="1477328"/>
          </a:xfrm>
          <a:prstGeom prst="rect">
            <a:avLst/>
          </a:prstGeom>
          <a:solidFill>
            <a:schemeClr val="accent6">
              <a:lumMod val="20000"/>
              <a:lumOff val="80000"/>
            </a:schemeClr>
          </a:solidFill>
        </p:spPr>
        <p:txBody>
          <a:bodyPr wrap="square" rtlCol="0">
            <a:spAutoFit/>
          </a:bodyPr>
          <a:lstStyle/>
          <a:p>
            <a:pPr marL="800100" indent="-285750">
              <a:buFont typeface="Wingdings" panose="05000000000000000000" pitchFamily="2" charset="2"/>
              <a:buChar char="v"/>
            </a:pPr>
            <a:r>
              <a:rPr lang="en-US" sz="1800">
                <a:solidFill>
                  <a:schemeClr val="tx1"/>
                </a:solidFill>
                <a:latin typeface="Georgia" panose="02040502050405020303" pitchFamily="18" charset="0"/>
                <a:cs typeface="Arial" panose="020B0604020202020204" pitchFamily="34" charset="0"/>
              </a:rPr>
              <a:t>Minimum amount for Lot 1: EUR 900,000 </a:t>
            </a:r>
          </a:p>
          <a:p>
            <a:pPr marL="800100" indent="-285750">
              <a:buFont typeface="Wingdings" panose="05000000000000000000" pitchFamily="2" charset="2"/>
              <a:buChar char="v"/>
            </a:pPr>
            <a:r>
              <a:rPr lang="en-US">
                <a:latin typeface="Georgia" panose="02040502050405020303" pitchFamily="18" charset="0"/>
                <a:cs typeface="Arial" panose="020B0604020202020204" pitchFamily="34" charset="0"/>
              </a:rPr>
              <a:t>Maximum amount for Lot 1: EUR 1,000,000 </a:t>
            </a:r>
          </a:p>
          <a:p>
            <a:pPr marL="800100" indent="-285750">
              <a:buFont typeface="Wingdings" panose="05000000000000000000" pitchFamily="2" charset="2"/>
              <a:buChar char="v"/>
            </a:pPr>
            <a:r>
              <a:rPr lang="en-US">
                <a:latin typeface="Georgia" panose="02040502050405020303" pitchFamily="18" charset="0"/>
                <a:cs typeface="Arial" panose="020B0604020202020204" pitchFamily="34" charset="0"/>
              </a:rPr>
              <a:t>Minimum amount for Lot 2: EUR 600,000 </a:t>
            </a:r>
          </a:p>
          <a:p>
            <a:pPr marL="800100" indent="-285750">
              <a:buFont typeface="Wingdings" panose="05000000000000000000" pitchFamily="2" charset="2"/>
              <a:buChar char="v"/>
            </a:pPr>
            <a:r>
              <a:rPr lang="en-US">
                <a:latin typeface="Georgia" panose="02040502050405020303" pitchFamily="18" charset="0"/>
                <a:cs typeface="Arial" panose="020B0604020202020204" pitchFamily="34" charset="0"/>
              </a:rPr>
              <a:t>Maximum amount for Lot 2 : EUR 700,000 </a:t>
            </a:r>
            <a:endParaRPr lang="en-US">
              <a:solidFill>
                <a:srgbClr val="000000"/>
              </a:solidFill>
              <a:latin typeface="Calibri" panose="020F0502020204030204" pitchFamily="34" charset="0"/>
            </a:endParaRPr>
          </a:p>
          <a:p>
            <a:pPr marL="800100" indent="-285750">
              <a:buFont typeface="Wingdings" panose="05000000000000000000" pitchFamily="2" charset="2"/>
              <a:buChar char="v"/>
            </a:pPr>
            <a:endParaRPr lang="en-US">
              <a:latin typeface="Georgia" panose="02040502050405020303" pitchFamily="18" charset="0"/>
              <a:cs typeface="Arial" panose="020B0604020202020204" pitchFamily="34" charset="0"/>
            </a:endParaRPr>
          </a:p>
        </p:txBody>
      </p:sp>
      <p:sp>
        <p:nvSpPr>
          <p:cNvPr id="2" name="Title 1">
            <a:extLst>
              <a:ext uri="{FF2B5EF4-FFF2-40B4-BE49-F238E27FC236}">
                <a16:creationId xmlns:a16="http://schemas.microsoft.com/office/drawing/2014/main" id="{F0F1672A-0341-7292-894D-AA552C155C01}"/>
              </a:ext>
            </a:extLst>
          </p:cNvPr>
          <p:cNvSpPr>
            <a:spLocks noGrp="1"/>
          </p:cNvSpPr>
          <p:nvPr>
            <p:ph type="title"/>
          </p:nvPr>
        </p:nvSpPr>
        <p:spPr>
          <a:xfrm>
            <a:off x="1570702" y="345461"/>
            <a:ext cx="8637789" cy="1325563"/>
          </a:xfrm>
        </p:spPr>
        <p:txBody>
          <a:bodyPr>
            <a:normAutofit/>
          </a:bodyPr>
          <a:lstStyle/>
          <a:p>
            <a:r>
              <a:rPr lang="en-GB" sz="2800" b="1">
                <a:latin typeface="Georgia" panose="02040502050405020303" pitchFamily="18" charset="0"/>
                <a:ea typeface="Times New Roman" panose="02020603050405020304" pitchFamily="18" charset="0"/>
                <a:cs typeface="Times New Roman" panose="02020603050405020304" pitchFamily="18" charset="0"/>
              </a:rPr>
              <a:t>T</a:t>
            </a:r>
            <a:r>
              <a:rPr lang="en-GB" sz="2800" b="1">
                <a:effectLst/>
                <a:latin typeface="Georgia" panose="02040502050405020303" pitchFamily="18" charset="0"/>
                <a:ea typeface="Times New Roman" panose="02020603050405020304" pitchFamily="18" charset="0"/>
                <a:cs typeface="Times New Roman" panose="02020603050405020304" pitchFamily="18" charset="0"/>
              </a:rPr>
              <a:t>he financial allocation of </a:t>
            </a:r>
            <a:r>
              <a:rPr lang="en-GB" sz="2800" b="1">
                <a:effectLst/>
                <a:latin typeface="Georgia" panose="02040502050405020303" pitchFamily="18" charset="0"/>
                <a:ea typeface="Times New Roman" panose="02020603050405020304" pitchFamily="18" charset="0"/>
                <a:cs typeface="Arial" panose="020B0604020202020204" pitchFamily="34" charset="0"/>
              </a:rPr>
              <a:t>1.7 million EUR</a:t>
            </a:r>
            <a:endParaRPr lang="en-US" sz="2800" b="1">
              <a:latin typeface="Georgia" panose="02040502050405020303" pitchFamily="18" charset="0"/>
            </a:endParaRPr>
          </a:p>
        </p:txBody>
      </p:sp>
      <p:sp>
        <p:nvSpPr>
          <p:cNvPr id="3" name="Content Placeholder 2">
            <a:extLst>
              <a:ext uri="{FF2B5EF4-FFF2-40B4-BE49-F238E27FC236}">
                <a16:creationId xmlns:a16="http://schemas.microsoft.com/office/drawing/2014/main" id="{1E6F8B91-17B3-1203-16A6-EF27AD33B97A}"/>
              </a:ext>
            </a:extLst>
          </p:cNvPr>
          <p:cNvSpPr>
            <a:spLocks noGrp="1"/>
          </p:cNvSpPr>
          <p:nvPr>
            <p:ph idx="1"/>
          </p:nvPr>
        </p:nvSpPr>
        <p:spPr>
          <a:xfrm>
            <a:off x="628649" y="1825080"/>
            <a:ext cx="9431123" cy="2936953"/>
          </a:xfrm>
        </p:spPr>
        <p:txBody>
          <a:bodyPr vert="horz" lIns="91440" tIns="45720" rIns="91440" bIns="45720" rtlCol="0" anchor="t">
            <a:normAutofit fontScale="32500" lnSpcReduction="20000"/>
          </a:bodyPr>
          <a:lstStyle/>
          <a:p>
            <a:pPr marL="342900" marR="0" lvl="0" indent="-342900" algn="just">
              <a:spcBef>
                <a:spcPts val="0"/>
              </a:spcBef>
              <a:spcAft>
                <a:spcPts val="0"/>
              </a:spcAft>
              <a:buFont typeface="Symbol" panose="05050102010706020507" pitchFamily="18" charset="2"/>
              <a:buChar char=""/>
            </a:pPr>
            <a:r>
              <a:rPr lang="en-GB" sz="7200" b="1">
                <a:solidFill>
                  <a:schemeClr val="tx1"/>
                </a:solidFill>
                <a:effectLst/>
                <a:latin typeface="Georgia" panose="02040502050405020303" pitchFamily="18" charset="0"/>
                <a:ea typeface="Times New Roman" panose="02020603050405020304" pitchFamily="18" charset="0"/>
                <a:cs typeface="Arial" panose="020B0604020202020204" pitchFamily="34" charset="0"/>
              </a:rPr>
              <a:t>Lot 1: </a:t>
            </a:r>
            <a:r>
              <a:rPr lang="en-US" sz="7200" u="sng">
                <a:solidFill>
                  <a:schemeClr val="tx1"/>
                </a:solidFill>
                <a:latin typeface="Georgia" panose="02040502050405020303" pitchFamily="18" charset="0"/>
                <a:cs typeface="Arial" panose="020B0604020202020204" pitchFamily="34" charset="0"/>
              </a:rPr>
              <a:t>North and Middle Governorates </a:t>
            </a:r>
            <a:r>
              <a:rPr lang="en-US" sz="7200">
                <a:solidFill>
                  <a:schemeClr val="tx1"/>
                </a:solidFill>
                <a:latin typeface="Georgia" panose="02040502050405020303" pitchFamily="18" charset="0"/>
                <a:cs typeface="Arial" panose="020B0604020202020204" pitchFamily="34" charset="0"/>
              </a:rPr>
              <a:t>covering </a:t>
            </a:r>
            <a:r>
              <a:rPr lang="en-US" sz="7200" b="1">
                <a:solidFill>
                  <a:schemeClr val="tx1"/>
                </a:solidFill>
                <a:latin typeface="Georgia" panose="02040502050405020303" pitchFamily="18" charset="0"/>
                <a:cs typeface="Arial" panose="020B0604020202020204" pitchFamily="34" charset="0"/>
              </a:rPr>
              <a:t>at least one </a:t>
            </a:r>
            <a:r>
              <a:rPr lang="en-US" sz="7200">
                <a:solidFill>
                  <a:schemeClr val="tx1"/>
                </a:solidFill>
                <a:latin typeface="Georgia" panose="02040502050405020303" pitchFamily="18" charset="0"/>
                <a:cs typeface="Arial" panose="020B0604020202020204" pitchFamily="34" charset="0"/>
              </a:rPr>
              <a:t>of the following governorates Jenin, Nablus, Tulkarem, Qalqilya, </a:t>
            </a:r>
            <a:r>
              <a:rPr lang="en-US" sz="7200" err="1">
                <a:solidFill>
                  <a:schemeClr val="tx1"/>
                </a:solidFill>
                <a:latin typeface="Georgia" panose="02040502050405020303" pitchFamily="18" charset="0"/>
                <a:cs typeface="Arial" panose="020B0604020202020204" pitchFamily="34" charset="0"/>
              </a:rPr>
              <a:t>Salfeet</a:t>
            </a:r>
            <a:r>
              <a:rPr lang="en-US" sz="7200">
                <a:solidFill>
                  <a:schemeClr val="tx1"/>
                </a:solidFill>
                <a:latin typeface="Georgia" panose="02040502050405020303" pitchFamily="18" charset="0"/>
                <a:cs typeface="Arial" panose="020B0604020202020204" pitchFamily="34" charset="0"/>
              </a:rPr>
              <a:t>, Tubas, Jericho, Ramallah and Al-Bireh. </a:t>
            </a:r>
          </a:p>
          <a:p>
            <a:pPr marL="342900" marR="0" lvl="0" indent="-342900" algn="just">
              <a:spcBef>
                <a:spcPts val="0"/>
              </a:spcBef>
              <a:spcAft>
                <a:spcPts val="0"/>
              </a:spcAft>
              <a:buFont typeface="Symbol" panose="05050102010706020507" pitchFamily="18" charset="2"/>
              <a:buChar char=""/>
            </a:pPr>
            <a:endParaRPr lang="en-US" sz="7200">
              <a:solidFill>
                <a:schemeClr val="tx1"/>
              </a:solidFill>
              <a:latin typeface="Georgia" panose="02040502050405020303" pitchFamily="18" charset="0"/>
              <a:cs typeface="Arial" panose="020B0604020202020204" pitchFamily="34" charset="0"/>
            </a:endParaRPr>
          </a:p>
          <a:p>
            <a:pPr marL="342900" indent="-342900" algn="just">
              <a:spcBef>
                <a:spcPts val="0"/>
              </a:spcBef>
              <a:buFont typeface="Symbol" panose="05050102010706020507" pitchFamily="18" charset="2"/>
              <a:buChar char=""/>
            </a:pPr>
            <a:r>
              <a:rPr lang="en-US" sz="7200" b="1">
                <a:solidFill>
                  <a:schemeClr val="tx1"/>
                </a:solidFill>
                <a:latin typeface="Georgia"/>
                <a:cs typeface="Arial"/>
              </a:rPr>
              <a:t>Lot 2: </a:t>
            </a:r>
            <a:r>
              <a:rPr lang="en-US" sz="7200" u="sng">
                <a:solidFill>
                  <a:schemeClr val="tx1"/>
                </a:solidFill>
                <a:latin typeface="Georgia"/>
                <a:cs typeface="Arial"/>
              </a:rPr>
              <a:t>South Governorates</a:t>
            </a:r>
            <a:r>
              <a:rPr lang="en-US" sz="7200">
                <a:solidFill>
                  <a:schemeClr val="tx1"/>
                </a:solidFill>
                <a:latin typeface="Georgia"/>
                <a:cs typeface="Arial"/>
              </a:rPr>
              <a:t> covering Jerusalem </a:t>
            </a:r>
            <a:r>
              <a:rPr lang="en-US" sz="7200" b="1">
                <a:solidFill>
                  <a:schemeClr val="tx1"/>
                </a:solidFill>
                <a:latin typeface="Georgia"/>
                <a:cs typeface="Arial"/>
              </a:rPr>
              <a:t>AND</a:t>
            </a:r>
            <a:r>
              <a:rPr lang="en-US" sz="7200">
                <a:solidFill>
                  <a:schemeClr val="tx1"/>
                </a:solidFill>
                <a:latin typeface="Georgia"/>
                <a:cs typeface="Arial"/>
              </a:rPr>
              <a:t> Hebron </a:t>
            </a:r>
            <a:r>
              <a:rPr lang="en-US" sz="7200" b="1">
                <a:solidFill>
                  <a:schemeClr val="tx1"/>
                </a:solidFill>
                <a:latin typeface="Georgia"/>
                <a:cs typeface="Arial"/>
              </a:rPr>
              <a:t>and/or</a:t>
            </a:r>
            <a:r>
              <a:rPr lang="en-US" sz="7200">
                <a:solidFill>
                  <a:schemeClr val="tx1"/>
                </a:solidFill>
                <a:latin typeface="Georgia"/>
                <a:cs typeface="Arial"/>
              </a:rPr>
              <a:t> Bethlehem (this lot must include Jerusalem) </a:t>
            </a:r>
          </a:p>
          <a:p>
            <a:pPr marL="342900" indent="-342900" algn="just">
              <a:spcBef>
                <a:spcPts val="0"/>
              </a:spcBef>
              <a:buFont typeface="Symbol" panose="05050102010706020507" pitchFamily="18" charset="2"/>
              <a:buChar char=""/>
            </a:pPr>
            <a:endParaRPr lang="en-US" sz="7200">
              <a:solidFill>
                <a:schemeClr val="tx1"/>
              </a:solidFill>
              <a:latin typeface="Georgia"/>
              <a:cs typeface="Arial"/>
            </a:endParaRPr>
          </a:p>
          <a:p>
            <a:pPr marL="342900" indent="-342900" algn="just">
              <a:spcBef>
                <a:spcPts val="0"/>
              </a:spcBef>
              <a:buFont typeface="Symbol" panose="05050102010706020507" pitchFamily="18" charset="2"/>
              <a:buChar char=""/>
            </a:pPr>
            <a:endParaRPr lang="en-US" sz="7200">
              <a:solidFill>
                <a:schemeClr val="tx1"/>
              </a:solidFill>
              <a:effectLst/>
              <a:latin typeface="Georgia" panose="02040502050405020303" pitchFamily="18" charset="0"/>
              <a:ea typeface="Times New Roman" panose="02020603050405020304" pitchFamily="18" charset="0"/>
            </a:endParaRPr>
          </a:p>
          <a:p>
            <a:pPr marL="342900" marR="0" indent="0" algn="just">
              <a:spcBef>
                <a:spcPts val="0"/>
              </a:spcBef>
              <a:spcAft>
                <a:spcPts val="0"/>
              </a:spcAft>
              <a:buNone/>
            </a:pPr>
            <a:r>
              <a:rPr lang="en-US" sz="7200">
                <a:solidFill>
                  <a:schemeClr val="tx1"/>
                </a:solidFill>
                <a:latin typeface="Georgia" panose="02040502050405020303" pitchFamily="18" charset="0"/>
                <a:cs typeface="Arial" panose="020B0604020202020204" pitchFamily="34" charset="0"/>
              </a:rPr>
              <a:t>The total indicative amount available under this Call for Proposals is </a:t>
            </a:r>
            <a:r>
              <a:rPr lang="en-US" sz="7200" b="1">
                <a:solidFill>
                  <a:schemeClr val="tx1"/>
                </a:solidFill>
                <a:latin typeface="Georgia" panose="02040502050405020303" pitchFamily="18" charset="0"/>
                <a:cs typeface="Arial" panose="020B0604020202020204" pitchFamily="34" charset="0"/>
              </a:rPr>
              <a:t>1,700,000 EUR</a:t>
            </a:r>
            <a:r>
              <a:rPr lang="en-US" sz="7200">
                <a:solidFill>
                  <a:schemeClr val="tx1"/>
                </a:solidFill>
                <a:latin typeface="Georgia" panose="02040502050405020303" pitchFamily="18" charset="0"/>
                <a:cs typeface="Arial" panose="020B0604020202020204" pitchFamily="34" charset="0"/>
              </a:rPr>
              <a:t>. </a:t>
            </a:r>
          </a:p>
          <a:p>
            <a:pPr marL="342900" marR="0" indent="0" algn="just">
              <a:spcBef>
                <a:spcPts val="0"/>
              </a:spcBef>
              <a:spcAft>
                <a:spcPts val="0"/>
              </a:spcAft>
              <a:buNone/>
            </a:pPr>
            <a:endParaRPr lang="en-US" sz="7200">
              <a:solidFill>
                <a:schemeClr val="tx1"/>
              </a:solidFill>
              <a:latin typeface="Georgia" panose="02040502050405020303" pitchFamily="18" charset="0"/>
              <a:cs typeface="Arial" panose="020B0604020202020204" pitchFamily="34" charset="0"/>
            </a:endParaRPr>
          </a:p>
          <a:p>
            <a:pPr marL="0" indent="0" algn="l">
              <a:buNone/>
            </a:pPr>
            <a:endParaRPr lang="en-US" sz="7200" b="0" i="0" u="none" strike="noStrike" baseline="0">
              <a:solidFill>
                <a:srgbClr val="000000"/>
              </a:solidFill>
              <a:latin typeface="Calibri" panose="020F0502020204030204" pitchFamily="34" charset="0"/>
            </a:endParaRPr>
          </a:p>
          <a:p>
            <a:pPr marL="0" indent="0" algn="l">
              <a:buNone/>
            </a:pPr>
            <a:endParaRPr lang="en-US" sz="7200">
              <a:solidFill>
                <a:srgbClr val="000000"/>
              </a:solidFill>
              <a:latin typeface="Calibri" panose="020F0502020204030204" pitchFamily="34" charset="0"/>
            </a:endParaRPr>
          </a:p>
          <a:p>
            <a:pPr marL="0" indent="0" algn="l">
              <a:buNone/>
            </a:pPr>
            <a:endParaRPr lang="en-US" sz="7200" b="0" i="0" u="none" strike="noStrike" baseline="0">
              <a:solidFill>
                <a:srgbClr val="000000"/>
              </a:solidFill>
              <a:latin typeface="Calibri" panose="020F0502020204030204" pitchFamily="34" charset="0"/>
            </a:endParaRPr>
          </a:p>
          <a:p>
            <a:pPr marL="0" indent="0" algn="l">
              <a:buNone/>
            </a:pPr>
            <a:endParaRPr lang="en-US" sz="7200" b="0" i="0" u="none" strike="noStrike" baseline="0">
              <a:solidFill>
                <a:srgbClr val="000000"/>
              </a:solidFill>
              <a:latin typeface="Calibri" panose="020F0502020204030204" pitchFamily="34" charset="0"/>
            </a:endParaRPr>
          </a:p>
          <a:p>
            <a:pPr marL="0" indent="0" algn="l">
              <a:buNone/>
            </a:pPr>
            <a:endParaRPr lang="en-US" sz="7200" b="0" i="0" u="none" strike="noStrike" baseline="0">
              <a:solidFill>
                <a:srgbClr val="000000"/>
              </a:solidFill>
              <a:latin typeface="Calibri" panose="020F0502020204030204" pitchFamily="34" charset="0"/>
            </a:endParaRPr>
          </a:p>
          <a:p>
            <a:pPr marL="0" indent="0">
              <a:buNone/>
            </a:pPr>
            <a:endParaRPr lang="en-US" sz="6800" i="1">
              <a:solidFill>
                <a:schemeClr val="tx1"/>
              </a:solidFill>
              <a:latin typeface="Georgia" panose="02040502050405020303" pitchFamily="18" charset="0"/>
              <a:cs typeface="Arial" panose="020B0604020202020204" pitchFamily="34" charset="0"/>
            </a:endParaRPr>
          </a:p>
          <a:p>
            <a:pPr marL="0" indent="0">
              <a:buNone/>
            </a:pPr>
            <a:endParaRPr lang="en-US" sz="6800" i="1">
              <a:solidFill>
                <a:schemeClr val="tx1"/>
              </a:solidFill>
              <a:latin typeface="Georgia" panose="02040502050405020303" pitchFamily="18" charset="0"/>
              <a:cs typeface="Arial" panose="020B0604020202020204" pitchFamily="34" charset="0"/>
            </a:endParaRPr>
          </a:p>
          <a:p>
            <a:pPr marL="188912" marR="0" indent="0" algn="just">
              <a:spcBef>
                <a:spcPts val="0"/>
              </a:spcBef>
              <a:spcAft>
                <a:spcPts val="0"/>
              </a:spcAft>
              <a:buNone/>
            </a:pPr>
            <a:endParaRPr lang="en-US">
              <a:solidFill>
                <a:schemeClr val="tx1"/>
              </a:solidFill>
              <a:latin typeface="Georgia" panose="02040502050405020303" pitchFamily="18" charset="0"/>
            </a:endParaRPr>
          </a:p>
        </p:txBody>
      </p:sp>
      <p:grpSp>
        <p:nvGrpSpPr>
          <p:cNvPr id="17" name="Group 16">
            <a:extLst>
              <a:ext uri="{FF2B5EF4-FFF2-40B4-BE49-F238E27FC236}">
                <a16:creationId xmlns:a16="http://schemas.microsoft.com/office/drawing/2014/main" id="{534C63AF-7063-5687-8869-F7081749AA4D}"/>
              </a:ext>
            </a:extLst>
          </p:cNvPr>
          <p:cNvGrpSpPr/>
          <p:nvPr/>
        </p:nvGrpSpPr>
        <p:grpSpPr>
          <a:xfrm>
            <a:off x="9779037" y="1039662"/>
            <a:ext cx="2302299" cy="4679348"/>
            <a:chOff x="9804510" y="1089326"/>
            <a:chExt cx="2302299" cy="4679348"/>
          </a:xfrm>
        </p:grpSpPr>
        <p:pic>
          <p:nvPicPr>
            <p:cNvPr id="4" name="Picture 3">
              <a:extLst>
                <a:ext uri="{FF2B5EF4-FFF2-40B4-BE49-F238E27FC236}">
                  <a16:creationId xmlns:a16="http://schemas.microsoft.com/office/drawing/2014/main" id="{341A61E5-8392-1337-A9B5-2C03535B536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633" b="95687" l="2273" r="93182">
                          <a14:foregroundMark x1="30844" y1="53834" x2="51623" y2="52236"/>
                          <a14:foregroundMark x1="86688" y1="58946" x2="85714" y2="51278"/>
                          <a14:foregroundMark x1="86039" y1="46805" x2="88636" y2="37061"/>
                          <a14:foregroundMark x1="59740" y1="46965" x2="23052" y2="44089"/>
                          <a14:foregroundMark x1="36039" y1="50958" x2="27273" y2="46805"/>
                          <a14:foregroundMark x1="29545" y1="50799" x2="22078" y2="46645"/>
                          <a14:foregroundMark x1="64610" y1="52556" x2="75325" y2="51597"/>
                          <a14:foregroundMark x1="52597" y1="50799" x2="82468" y2="48722"/>
                          <a14:foregroundMark x1="85390" y1="62780" x2="26299" y2="88818"/>
                          <a14:foregroundMark x1="44156" y1="74281" x2="9740" y2="88179"/>
                          <a14:foregroundMark x1="9740" y1="88179" x2="2273" y2="95687"/>
                          <a14:foregroundMark x1="21104" y1="82748" x2="32143" y2="75240"/>
                          <a14:foregroundMark x1="32143" y1="75240" x2="59416" y2="66454"/>
                          <a14:foregroundMark x1="61039" y1="60703" x2="45779" y2="55272"/>
                          <a14:foregroundMark x1="45779" y1="55272" x2="22078" y2="57827"/>
                          <a14:foregroundMark x1="58766" y1="27796" x2="60065" y2="17412"/>
                          <a14:foregroundMark x1="60065" y1="17412" x2="50000" y2="10064"/>
                          <a14:foregroundMark x1="50000" y1="10064" x2="38961" y2="19329"/>
                          <a14:foregroundMark x1="38961" y1="19329" x2="34740" y2="37700"/>
                          <a14:foregroundMark x1="48377" y1="37380" x2="74675" y2="23802"/>
                          <a14:foregroundMark x1="74675" y1="23802" x2="79870" y2="18690"/>
                          <a14:foregroundMark x1="75974" y1="43610" x2="73377" y2="34984"/>
                          <a14:foregroundMark x1="73377" y1="34984" x2="50325" y2="28115"/>
                          <a14:foregroundMark x1="50325" y1="28115" x2="33117" y2="26997"/>
                          <a14:foregroundMark x1="27922" y1="39137" x2="22078" y2="30671"/>
                          <a14:foregroundMark x1="22078" y1="30671" x2="22078" y2="29712"/>
                          <a14:foregroundMark x1="22727" y1="26038" x2="29870" y2="16613"/>
                          <a14:foregroundMark x1="37338" y1="11022" x2="56169" y2="8147"/>
                          <a14:foregroundMark x1="56169" y1="8147" x2="60714" y2="8147"/>
                          <a14:foregroundMark x1="68182" y1="11981" x2="85714" y2="22524"/>
                          <a14:foregroundMark x1="90584" y1="23163" x2="88961" y2="17891"/>
                          <a14:foregroundMark x1="76299" y1="12780" x2="60714" y2="8307"/>
                          <a14:foregroundMark x1="60714" y1="8307" x2="42208" y2="7348"/>
                          <a14:foregroundMark x1="42208" y1="7348" x2="31169" y2="13738"/>
                          <a14:foregroundMark x1="31169" y1="13738" x2="31169" y2="14058"/>
                          <a14:foregroundMark x1="69156" y1="6390" x2="52273" y2="4792"/>
                          <a14:foregroundMark x1="87662" y1="15655" x2="93182" y2="24281"/>
                          <a14:foregroundMark x1="93182" y1="24281" x2="88312" y2="28594"/>
                          <a14:foregroundMark x1="17857" y1="59105" x2="20455" y2="58786"/>
                          <a14:foregroundMark x1="64286" y1="85463" x2="62987" y2="74121"/>
                          <a14:foregroundMark x1="50649" y1="92492" x2="20779" y2="92173"/>
                          <a14:foregroundMark x1="43506" y1="93770" x2="28571" y2="88498"/>
                          <a14:foregroundMark x1="28571" y1="88498" x2="48701" y2="73642"/>
                          <a14:foregroundMark x1="48701" y1="73642" x2="52597" y2="75080"/>
                          <a14:foregroundMark x1="55844" y1="74920" x2="51623" y2="73962"/>
                          <a14:foregroundMark x1="90260" y1="50000" x2="87338" y2="45208"/>
                          <a14:foregroundMark x1="14610" y1="31150" x2="21104" y2="29872"/>
                          <a14:foregroundMark x1="49351" y1="47604" x2="39610" y2="49521"/>
                          <a14:foregroundMark x1="59091" y1="64696" x2="50974" y2="62141"/>
                          <a14:foregroundMark x1="73377" y1="72204" x2="71104" y2="78754"/>
                        </a14:backgroundRemoval>
                      </a14:imgEffect>
                    </a14:imgLayer>
                  </a14:imgProps>
                </a:ext>
                <a:ext uri="{28A0092B-C50C-407E-A947-70E740481C1C}">
                  <a14:useLocalDpi xmlns:a14="http://schemas.microsoft.com/office/drawing/2010/main" val="0"/>
                </a:ext>
              </a:extLst>
            </a:blip>
            <a:stretch>
              <a:fillRect/>
            </a:stretch>
          </p:blipFill>
          <p:spPr>
            <a:xfrm>
              <a:off x="9804510" y="1089326"/>
              <a:ext cx="2302299" cy="4679348"/>
            </a:xfrm>
            <a:prstGeom prst="rect">
              <a:avLst/>
            </a:prstGeom>
          </p:spPr>
        </p:pic>
        <p:sp>
          <p:nvSpPr>
            <p:cNvPr id="5" name="Oval 4">
              <a:extLst>
                <a:ext uri="{FF2B5EF4-FFF2-40B4-BE49-F238E27FC236}">
                  <a16:creationId xmlns:a16="http://schemas.microsoft.com/office/drawing/2014/main" id="{27A66FA2-7ECB-D1DB-4D28-721AA2890496}"/>
                </a:ext>
              </a:extLst>
            </p:cNvPr>
            <p:cNvSpPr/>
            <p:nvPr/>
          </p:nvSpPr>
          <p:spPr>
            <a:xfrm>
              <a:off x="11071174" y="4088471"/>
              <a:ext cx="285750" cy="283506"/>
            </a:xfrm>
            <a:prstGeom prst="ellipse">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2</a:t>
              </a:r>
            </a:p>
          </p:txBody>
        </p:sp>
        <p:sp>
          <p:nvSpPr>
            <p:cNvPr id="6" name="Oval 5">
              <a:extLst>
                <a:ext uri="{FF2B5EF4-FFF2-40B4-BE49-F238E27FC236}">
                  <a16:creationId xmlns:a16="http://schemas.microsoft.com/office/drawing/2014/main" id="{DDE9648D-74BA-AE2E-9E1B-7E3178D04266}"/>
                </a:ext>
              </a:extLst>
            </p:cNvPr>
            <p:cNvSpPr/>
            <p:nvPr/>
          </p:nvSpPr>
          <p:spPr>
            <a:xfrm>
              <a:off x="11085901" y="4684226"/>
              <a:ext cx="285750" cy="283506"/>
            </a:xfrm>
            <a:prstGeom prst="ellipse">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2</a:t>
              </a:r>
            </a:p>
          </p:txBody>
        </p:sp>
        <p:sp>
          <p:nvSpPr>
            <p:cNvPr id="7" name="Oval 6">
              <a:extLst>
                <a:ext uri="{FF2B5EF4-FFF2-40B4-BE49-F238E27FC236}">
                  <a16:creationId xmlns:a16="http://schemas.microsoft.com/office/drawing/2014/main" id="{D7339130-C164-42D6-3B3B-AEF7A665CDA7}"/>
                </a:ext>
              </a:extLst>
            </p:cNvPr>
            <p:cNvSpPr/>
            <p:nvPr/>
          </p:nvSpPr>
          <p:spPr>
            <a:xfrm>
              <a:off x="10343997" y="4811698"/>
              <a:ext cx="285750" cy="283506"/>
            </a:xfrm>
            <a:prstGeom prst="ellipse">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2</a:t>
              </a:r>
            </a:p>
          </p:txBody>
        </p:sp>
        <p:sp>
          <p:nvSpPr>
            <p:cNvPr id="8" name="Oval 7">
              <a:extLst>
                <a:ext uri="{FF2B5EF4-FFF2-40B4-BE49-F238E27FC236}">
                  <a16:creationId xmlns:a16="http://schemas.microsoft.com/office/drawing/2014/main" id="{DF4CEA4F-7678-182A-FB2A-CC45A337112A}"/>
                </a:ext>
              </a:extLst>
            </p:cNvPr>
            <p:cNvSpPr/>
            <p:nvPr/>
          </p:nvSpPr>
          <p:spPr>
            <a:xfrm>
              <a:off x="11214049" y="1387518"/>
              <a:ext cx="285750" cy="283506"/>
            </a:xfrm>
            <a:prstGeom prst="ellipse">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1</a:t>
              </a:r>
            </a:p>
          </p:txBody>
        </p:sp>
        <p:sp>
          <p:nvSpPr>
            <p:cNvPr id="10" name="Oval 9">
              <a:extLst>
                <a:ext uri="{FF2B5EF4-FFF2-40B4-BE49-F238E27FC236}">
                  <a16:creationId xmlns:a16="http://schemas.microsoft.com/office/drawing/2014/main" id="{6F2A4ADE-222E-0369-1D78-EC85B1A3B09C}"/>
                </a:ext>
              </a:extLst>
            </p:cNvPr>
            <p:cNvSpPr/>
            <p:nvPr/>
          </p:nvSpPr>
          <p:spPr>
            <a:xfrm>
              <a:off x="10365981" y="1683328"/>
              <a:ext cx="285750" cy="283506"/>
            </a:xfrm>
            <a:prstGeom prst="ellipse">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1</a:t>
              </a:r>
            </a:p>
          </p:txBody>
        </p:sp>
        <p:sp>
          <p:nvSpPr>
            <p:cNvPr id="11" name="Oval 10">
              <a:extLst>
                <a:ext uri="{FF2B5EF4-FFF2-40B4-BE49-F238E27FC236}">
                  <a16:creationId xmlns:a16="http://schemas.microsoft.com/office/drawing/2014/main" id="{5C928B4E-CFE2-A49D-45A4-2DDAAEA8CC0C}"/>
                </a:ext>
              </a:extLst>
            </p:cNvPr>
            <p:cNvSpPr/>
            <p:nvPr/>
          </p:nvSpPr>
          <p:spPr>
            <a:xfrm>
              <a:off x="11731642" y="2145595"/>
              <a:ext cx="285750" cy="283506"/>
            </a:xfrm>
            <a:prstGeom prst="ellipse">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1</a:t>
              </a:r>
            </a:p>
          </p:txBody>
        </p:sp>
        <p:sp>
          <p:nvSpPr>
            <p:cNvPr id="12" name="Oval 11">
              <a:extLst>
                <a:ext uri="{FF2B5EF4-FFF2-40B4-BE49-F238E27FC236}">
                  <a16:creationId xmlns:a16="http://schemas.microsoft.com/office/drawing/2014/main" id="{55ED6AEF-DA83-6D24-7C2B-C60C7EF298B2}"/>
                </a:ext>
              </a:extLst>
            </p:cNvPr>
            <p:cNvSpPr/>
            <p:nvPr/>
          </p:nvSpPr>
          <p:spPr>
            <a:xfrm>
              <a:off x="10933328" y="2145595"/>
              <a:ext cx="285750" cy="283506"/>
            </a:xfrm>
            <a:prstGeom prst="ellipse">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1</a:t>
              </a:r>
            </a:p>
          </p:txBody>
        </p:sp>
        <p:sp>
          <p:nvSpPr>
            <p:cNvPr id="13" name="Oval 12">
              <a:extLst>
                <a:ext uri="{FF2B5EF4-FFF2-40B4-BE49-F238E27FC236}">
                  <a16:creationId xmlns:a16="http://schemas.microsoft.com/office/drawing/2014/main" id="{FC5D6B98-BDD6-7760-461B-9877E6004C5B}"/>
                </a:ext>
              </a:extLst>
            </p:cNvPr>
            <p:cNvSpPr/>
            <p:nvPr/>
          </p:nvSpPr>
          <p:spPr>
            <a:xfrm>
              <a:off x="10576047" y="2223461"/>
              <a:ext cx="285750" cy="283506"/>
            </a:xfrm>
            <a:prstGeom prst="ellipse">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1</a:t>
              </a:r>
            </a:p>
          </p:txBody>
        </p:sp>
        <p:sp>
          <p:nvSpPr>
            <p:cNvPr id="14" name="Oval 13">
              <a:extLst>
                <a:ext uri="{FF2B5EF4-FFF2-40B4-BE49-F238E27FC236}">
                  <a16:creationId xmlns:a16="http://schemas.microsoft.com/office/drawing/2014/main" id="{A93AE971-B6DE-3866-D41E-60D68712F14C}"/>
                </a:ext>
              </a:extLst>
            </p:cNvPr>
            <p:cNvSpPr/>
            <p:nvPr/>
          </p:nvSpPr>
          <p:spPr>
            <a:xfrm>
              <a:off x="10181539" y="2770645"/>
              <a:ext cx="285750" cy="283506"/>
            </a:xfrm>
            <a:prstGeom prst="ellipse">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1</a:t>
              </a:r>
            </a:p>
          </p:txBody>
        </p:sp>
        <p:sp>
          <p:nvSpPr>
            <p:cNvPr id="15" name="Oval 14">
              <a:extLst>
                <a:ext uri="{FF2B5EF4-FFF2-40B4-BE49-F238E27FC236}">
                  <a16:creationId xmlns:a16="http://schemas.microsoft.com/office/drawing/2014/main" id="{AE4C4133-F8BC-61F4-7A04-283840759AA6}"/>
                </a:ext>
              </a:extLst>
            </p:cNvPr>
            <p:cNvSpPr/>
            <p:nvPr/>
          </p:nvSpPr>
          <p:spPr>
            <a:xfrm>
              <a:off x="11588767" y="3442771"/>
              <a:ext cx="285750" cy="283506"/>
            </a:xfrm>
            <a:prstGeom prst="ellipse">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1</a:t>
              </a:r>
            </a:p>
          </p:txBody>
        </p:sp>
        <p:sp>
          <p:nvSpPr>
            <p:cNvPr id="16" name="Oval 15">
              <a:extLst>
                <a:ext uri="{FF2B5EF4-FFF2-40B4-BE49-F238E27FC236}">
                  <a16:creationId xmlns:a16="http://schemas.microsoft.com/office/drawing/2014/main" id="{BC4BF468-15F6-70BA-CF73-1869AC48E8A9}"/>
                </a:ext>
              </a:extLst>
            </p:cNvPr>
            <p:cNvSpPr/>
            <p:nvPr/>
          </p:nvSpPr>
          <p:spPr>
            <a:xfrm>
              <a:off x="11168329" y="3224043"/>
              <a:ext cx="285750" cy="283506"/>
            </a:xfrm>
            <a:prstGeom prst="ellipse">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1</a:t>
              </a:r>
            </a:p>
          </p:txBody>
        </p:sp>
      </p:grpSp>
    </p:spTree>
    <p:extLst>
      <p:ext uri="{BB962C8B-B14F-4D97-AF65-F5344CB8AC3E}">
        <p14:creationId xmlns:p14="http://schemas.microsoft.com/office/powerpoint/2010/main" val="3699375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par>
                                <p:cTn id="13" presetID="14" presetClass="entr" presetSubtype="5"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randombar(vertical)">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heme/theme1.xml><?xml version="1.0" encoding="utf-8"?>
<a:theme xmlns:a="http://schemas.openxmlformats.org/drawingml/2006/main" name="CTB-17-18908-powerpoint 80%-ab-151217">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TB-17-18908-Powerpoint EN 16-9-bhf-211217" id="{335357C0-1979-43F0-BC35-E1F291AF7570}" vid="{03EE0CA4-CCBB-4399-9A84-D626D8142D6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31b9748-1c23-4dd3-984e-f764454cbe47" xsi:nil="true"/>
    <lcf76f155ced4ddcb4097134ff3c332f xmlns="747801d1-e2bb-4b41-8df5-931e2e254794">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A85F0A7870D4C468337FCD2C0E0EEFE" ma:contentTypeVersion="22" ma:contentTypeDescription="Create a new document." ma:contentTypeScope="" ma:versionID="bd08059f0626da1ec3c102b4426e8766">
  <xsd:schema xmlns:xsd="http://www.w3.org/2001/XMLSchema" xmlns:xs="http://www.w3.org/2001/XMLSchema" xmlns:p="http://schemas.microsoft.com/office/2006/metadata/properties" xmlns:ns1="http://schemas.microsoft.com/sharepoint/v3" xmlns:ns2="747801d1-e2bb-4b41-8df5-931e2e254794" xmlns:ns3="331b9748-1c23-4dd3-984e-f764454cbe47" targetNamespace="http://schemas.microsoft.com/office/2006/metadata/properties" ma:root="true" ma:fieldsID="8afabd0095b23f854739802b790ec2ca" ns1:_="" ns2:_="" ns3:_="">
    <xsd:import namespace="http://schemas.microsoft.com/sharepoint/v3"/>
    <xsd:import namespace="747801d1-e2bb-4b41-8df5-931e2e254794"/>
    <xsd:import namespace="331b9748-1c23-4dd3-984e-f764454cbe4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3:SharedWithUsers" minOccurs="0"/>
                <xsd:element ref="ns3:SharedWithDetails"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Location" minOccurs="0"/>
                <xsd:element ref="ns2:MediaServiceObjectDetectorVersions" minOccurs="0"/>
                <xsd:element ref="ns1:_ip_UnifiedCompliancePolicyProperties" minOccurs="0"/>
                <xsd:element ref="ns1:_ip_UnifiedCompliancePolicyUIAc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47801d1-e2bb-4b41-8df5-931e2e2547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60552f54-6c29-411d-8801-9a0c08c1a1a0"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31b9748-1c23-4dd3-984e-f764454cbe47"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f3619344-0b26-488e-a0d4-ee869f13b2b5}" ma:internalName="TaxCatchAll" ma:showField="CatchAllData" ma:web="331b9748-1c23-4dd3-984e-f764454cbe4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2C8027-4023-44CA-A79E-CAFAE7C5036B}">
  <ds:schemaRefs>
    <ds:schemaRef ds:uri="2a1036a5-326a-4566-90cd-56221320f0e9"/>
    <ds:schemaRef ds:uri="331b9748-1c23-4dd3-984e-f764454cbe47"/>
    <ds:schemaRef ds:uri="522023f6-713b-470d-9943-953a179bdfad"/>
    <ds:schemaRef ds:uri="747801d1-e2bb-4b41-8df5-931e2e254794"/>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97D1ECDB-6C55-4FDA-9FFB-10CE4CAF8229}">
  <ds:schemaRefs>
    <ds:schemaRef ds:uri="http://schemas.microsoft.com/sharepoint/v3/contenttype/forms"/>
  </ds:schemaRefs>
</ds:datastoreItem>
</file>

<file path=customXml/itemProps3.xml><?xml version="1.0" encoding="utf-8"?>
<ds:datastoreItem xmlns:ds="http://schemas.openxmlformats.org/officeDocument/2006/customXml" ds:itemID="{DE2283DE-A372-43C9-8336-322D313CFD8C}">
  <ds:schemaRefs>
    <ds:schemaRef ds:uri="331b9748-1c23-4dd3-984e-f764454cbe47"/>
    <ds:schemaRef ds:uri="747801d1-e2bb-4b41-8df5-931e2e25479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Powerpoint Enabel English 16-9 (1)</Template>
  <Application>Microsoft Office PowerPoint</Application>
  <PresentationFormat>Widescreen</PresentationFormat>
  <Slides>30</Slides>
  <Notes>12</Notes>
  <HiddenSlides>0</HiddenSlide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CTB-17-18908-powerpoint 80%-ab-151217</vt:lpstr>
      <vt:lpstr>Empowered Youth in a Green Palestine </vt:lpstr>
      <vt:lpstr>Agenda </vt:lpstr>
      <vt:lpstr>Empowered Youth in a Green Palestine Portfolio (2022-2026)</vt:lpstr>
      <vt:lpstr>Objectives and expected results  for this Call</vt:lpstr>
      <vt:lpstr>Objectives</vt:lpstr>
      <vt:lpstr>Key concepts</vt:lpstr>
      <vt:lpstr>PowerPoint Presentation</vt:lpstr>
      <vt:lpstr>PowerPoint Presentation</vt:lpstr>
      <vt:lpstr>The financial allocation of 1.7 million EUR</vt:lpstr>
      <vt:lpstr>Duration</vt:lpstr>
      <vt:lpstr>Admissibility criteria</vt:lpstr>
      <vt:lpstr>The Actor/ Applicant </vt:lpstr>
      <vt:lpstr>The Actor/ Applicant </vt:lpstr>
      <vt:lpstr>The Co-Applicant</vt:lpstr>
      <vt:lpstr>The Co-Applicant</vt:lpstr>
      <vt:lpstr>PowerPoint Presentation</vt:lpstr>
      <vt:lpstr>Admissible Actions: Type of activities (minimum standards) </vt:lpstr>
      <vt:lpstr>PowerPoint Presentation</vt:lpstr>
      <vt:lpstr>PowerPoint Presentation</vt:lpstr>
      <vt:lpstr>Seed funds/sub-grants (p12-14)</vt:lpstr>
      <vt:lpstr>PowerPoint Presentation</vt:lpstr>
      <vt:lpstr>PowerPoint Presentation</vt:lpstr>
      <vt:lpstr>PowerPoint Presentation</vt:lpstr>
      <vt:lpstr>Application</vt:lpstr>
      <vt:lpstr>PowerPoint Presentation</vt:lpstr>
      <vt:lpstr>Documents to be completed for the first stage (concept note)  </vt:lpstr>
      <vt:lpstr>CN evaluation</vt:lpstr>
      <vt:lpstr>Evaluation of applications</vt:lpstr>
      <vt:lpstr>PowerPoint Presentation</vt:lpstr>
      <vt:lpstr>Questions &amp; Answers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schillemans</dc:creator>
  <cp:revision>2</cp:revision>
  <cp:lastPrinted>2019-11-12T09:36:46Z</cp:lastPrinted>
  <dcterms:created xsi:type="dcterms:W3CDTF">2018-01-16T09:14:14Z</dcterms:created>
  <dcterms:modified xsi:type="dcterms:W3CDTF">2024-07-18T12:06:21Z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0x0101002A85F0A7870D4C468337FCD2C0E0EEFE</vt:lpwstr>
  </property>
  <property fmtid="{D5CDD505-2E9C-101B-9397-08002B2CF9AE}" pid="3" name="MediaServiceImageTags">
    <vt:lpwstr/>
  </property>
  <property fmtid="{D5CDD505-2E9C-101B-9397-08002B2CF9AE}" pid="4" name="Document_Language">
    <vt:i4>2</vt:i4>
  </property>
  <property fmtid="{D5CDD505-2E9C-101B-9397-08002B2CF9AE}" pid="5" name="Country">
    <vt:i4>1</vt:i4>
  </property>
  <property fmtid="{D5CDD505-2E9C-101B-9397-08002B2CF9AE}" pid="6" name="_dlc_DocIdItemGuid">
    <vt:lpwstr>885e080a-a38d-44b0-bc39-9c9c9b6feeae</vt:lpwstr>
  </property>
</Properties>
</file>