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3"/>
  </p:notesMasterIdLst>
  <p:handoutMasterIdLst>
    <p:handoutMasterId r:id="rId14"/>
  </p:handoutMasterIdLst>
  <p:sldIdLst>
    <p:sldId id="256" r:id="rId2"/>
    <p:sldId id="257" r:id="rId3"/>
    <p:sldId id="515" r:id="rId4"/>
    <p:sldId id="516" r:id="rId5"/>
    <p:sldId id="524" r:id="rId6"/>
    <p:sldId id="525" r:id="rId7"/>
    <p:sldId id="520" r:id="rId8"/>
    <p:sldId id="290" r:id="rId9"/>
    <p:sldId id="508" r:id="rId10"/>
    <p:sldId id="518" r:id="rId11"/>
    <p:sldId id="521" r:id="rId12"/>
  </p:sldIdLst>
  <p:sldSz cx="9144000" cy="6858000" type="screen4x3"/>
  <p:notesSz cx="6858000" cy="99790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1A1A"/>
    <a:srgbClr val="60B73D"/>
    <a:srgbClr val="39BB5B"/>
    <a:srgbClr val="5857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98" autoAdjust="0"/>
    <p:restoredTop sz="95322" autoAdjust="0"/>
  </p:normalViewPr>
  <p:slideViewPr>
    <p:cSldViewPr snapToGrid="0" showGuides="1">
      <p:cViewPr varScale="1">
        <p:scale>
          <a:sx n="78" d="100"/>
          <a:sy n="78" d="100"/>
        </p:scale>
        <p:origin x="1939" y="72"/>
      </p:cViewPr>
      <p:guideLst>
        <p:guide orient="horz" pos="2160"/>
        <p:guide pos="2880"/>
      </p:guideLst>
    </p:cSldViewPr>
  </p:slideViewPr>
  <p:notesTextViewPr>
    <p:cViewPr>
      <p:scale>
        <a:sx n="3" d="2"/>
        <a:sy n="3" d="2"/>
      </p:scale>
      <p:origin x="0" y="0"/>
    </p:cViewPr>
  </p:notesTextViewPr>
  <p:notesViewPr>
    <p:cSldViewPr snapToGrid="0">
      <p:cViewPr varScale="1">
        <p:scale>
          <a:sx n="63" d="100"/>
          <a:sy n="63" d="100"/>
        </p:scale>
        <p:origin x="2270"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LLO, Mamadou Maouloud" userId="997d8698-b2be-4938-b55c-7d6acfe93b94" providerId="ADAL" clId="{2E9C2A0A-9842-4748-BED2-9C27562B27A4}"/>
    <pc:docChg chg="undo custSel addSld delSld modSld">
      <pc:chgData name="DIALLO, Mamadou Maouloud" userId="997d8698-b2be-4938-b55c-7d6acfe93b94" providerId="ADAL" clId="{2E9C2A0A-9842-4748-BED2-9C27562B27A4}" dt="2024-03-23T21:59:20.519" v="173" actId="2696"/>
      <pc:docMkLst>
        <pc:docMk/>
      </pc:docMkLst>
      <pc:sldChg chg="modSp mod">
        <pc:chgData name="DIALLO, Mamadou Maouloud" userId="997d8698-b2be-4938-b55c-7d6acfe93b94" providerId="ADAL" clId="{2E9C2A0A-9842-4748-BED2-9C27562B27A4}" dt="2024-03-23T21:31:28.529" v="12" actId="20577"/>
        <pc:sldMkLst>
          <pc:docMk/>
          <pc:sldMk cId="4161972724" sldId="256"/>
        </pc:sldMkLst>
        <pc:spChg chg="mod">
          <ac:chgData name="DIALLO, Mamadou Maouloud" userId="997d8698-b2be-4938-b55c-7d6acfe93b94" providerId="ADAL" clId="{2E9C2A0A-9842-4748-BED2-9C27562B27A4}" dt="2024-03-23T21:31:28.529" v="12" actId="20577"/>
          <ac:spMkLst>
            <pc:docMk/>
            <pc:sldMk cId="4161972724" sldId="256"/>
            <ac:spMk id="2" creationId="{00000000-0000-0000-0000-000000000000}"/>
          </ac:spMkLst>
        </pc:spChg>
      </pc:sldChg>
      <pc:sldChg chg="modSp mod">
        <pc:chgData name="DIALLO, Mamadou Maouloud" userId="997d8698-b2be-4938-b55c-7d6acfe93b94" providerId="ADAL" clId="{2E9C2A0A-9842-4748-BED2-9C27562B27A4}" dt="2024-03-23T21:31:46.795" v="16" actId="20577"/>
        <pc:sldMkLst>
          <pc:docMk/>
          <pc:sldMk cId="1561311582" sldId="257"/>
        </pc:sldMkLst>
        <pc:spChg chg="mod">
          <ac:chgData name="DIALLO, Mamadou Maouloud" userId="997d8698-b2be-4938-b55c-7d6acfe93b94" providerId="ADAL" clId="{2E9C2A0A-9842-4748-BED2-9C27562B27A4}" dt="2024-03-23T21:31:46.795" v="16" actId="20577"/>
          <ac:spMkLst>
            <pc:docMk/>
            <pc:sldMk cId="1561311582" sldId="257"/>
            <ac:spMk id="3" creationId="{96F69ABA-F7A5-408B-B54F-1B54E315980E}"/>
          </ac:spMkLst>
        </pc:spChg>
      </pc:sldChg>
      <pc:sldChg chg="modSp mod">
        <pc:chgData name="DIALLO, Mamadou Maouloud" userId="997d8698-b2be-4938-b55c-7d6acfe93b94" providerId="ADAL" clId="{2E9C2A0A-9842-4748-BED2-9C27562B27A4}" dt="2024-03-23T21:54:30.926" v="167" actId="20577"/>
        <pc:sldMkLst>
          <pc:docMk/>
          <pc:sldMk cId="723625592" sldId="290"/>
        </pc:sldMkLst>
        <pc:spChg chg="mod">
          <ac:chgData name="DIALLO, Mamadou Maouloud" userId="997d8698-b2be-4938-b55c-7d6acfe93b94" providerId="ADAL" clId="{2E9C2A0A-9842-4748-BED2-9C27562B27A4}" dt="2024-03-23T21:54:30.926" v="167" actId="20577"/>
          <ac:spMkLst>
            <pc:docMk/>
            <pc:sldMk cId="723625592" sldId="290"/>
            <ac:spMk id="5" creationId="{31DBB80B-E7C6-4C79-9691-B9D01C702BFF}"/>
          </ac:spMkLst>
        </pc:spChg>
      </pc:sldChg>
      <pc:sldChg chg="addSp delSp modSp mod">
        <pc:chgData name="DIALLO, Mamadou Maouloud" userId="997d8698-b2be-4938-b55c-7d6acfe93b94" providerId="ADAL" clId="{2E9C2A0A-9842-4748-BED2-9C27562B27A4}" dt="2024-03-23T21:59:10.746" v="172" actId="14100"/>
        <pc:sldMkLst>
          <pc:docMk/>
          <pc:sldMk cId="3868699994" sldId="508"/>
        </pc:sldMkLst>
        <pc:spChg chg="add del mod">
          <ac:chgData name="DIALLO, Mamadou Maouloud" userId="997d8698-b2be-4938-b55c-7d6acfe93b94" providerId="ADAL" clId="{2E9C2A0A-9842-4748-BED2-9C27562B27A4}" dt="2024-03-23T21:58:44.510" v="169" actId="22"/>
          <ac:spMkLst>
            <pc:docMk/>
            <pc:sldMk cId="3868699994" sldId="508"/>
            <ac:spMk id="3" creationId="{9C505157-8789-CF44-2669-287DC5D51F4B}"/>
          </ac:spMkLst>
        </pc:spChg>
        <pc:picChg chg="add mod ord">
          <ac:chgData name="DIALLO, Mamadou Maouloud" userId="997d8698-b2be-4938-b55c-7d6acfe93b94" providerId="ADAL" clId="{2E9C2A0A-9842-4748-BED2-9C27562B27A4}" dt="2024-03-23T21:59:10.746" v="172" actId="14100"/>
          <ac:picMkLst>
            <pc:docMk/>
            <pc:sldMk cId="3868699994" sldId="508"/>
            <ac:picMk id="6" creationId="{3F479E8E-91C6-4B17-CAEA-8CBC7FF34A31}"/>
          </ac:picMkLst>
        </pc:picChg>
        <pc:picChg chg="del">
          <ac:chgData name="DIALLO, Mamadou Maouloud" userId="997d8698-b2be-4938-b55c-7d6acfe93b94" providerId="ADAL" clId="{2E9C2A0A-9842-4748-BED2-9C27562B27A4}" dt="2024-03-23T21:58:40.979" v="168" actId="478"/>
          <ac:picMkLst>
            <pc:docMk/>
            <pc:sldMk cId="3868699994" sldId="508"/>
            <ac:picMk id="7" creationId="{47AAFB8C-A61B-3406-7340-C2A166ED9570}"/>
          </ac:picMkLst>
        </pc:picChg>
      </pc:sldChg>
      <pc:sldChg chg="modSp mod">
        <pc:chgData name="DIALLO, Mamadou Maouloud" userId="997d8698-b2be-4938-b55c-7d6acfe93b94" providerId="ADAL" clId="{2E9C2A0A-9842-4748-BED2-9C27562B27A4}" dt="2024-03-23T21:36:52.335" v="54" actId="20577"/>
        <pc:sldMkLst>
          <pc:docMk/>
          <pc:sldMk cId="3825673666" sldId="515"/>
        </pc:sldMkLst>
        <pc:spChg chg="mod">
          <ac:chgData name="DIALLO, Mamadou Maouloud" userId="997d8698-b2be-4938-b55c-7d6acfe93b94" providerId="ADAL" clId="{2E9C2A0A-9842-4748-BED2-9C27562B27A4}" dt="2024-03-23T21:36:52.335" v="54" actId="20577"/>
          <ac:spMkLst>
            <pc:docMk/>
            <pc:sldMk cId="3825673666" sldId="515"/>
            <ac:spMk id="3" creationId="{96F69ABA-F7A5-408B-B54F-1B54E315980E}"/>
          </ac:spMkLst>
        </pc:spChg>
        <pc:spChg chg="mod">
          <ac:chgData name="DIALLO, Mamadou Maouloud" userId="997d8698-b2be-4938-b55c-7d6acfe93b94" providerId="ADAL" clId="{2E9C2A0A-9842-4748-BED2-9C27562B27A4}" dt="2024-03-23T21:33:05.427" v="32" actId="20577"/>
          <ac:spMkLst>
            <pc:docMk/>
            <pc:sldMk cId="3825673666" sldId="515"/>
            <ac:spMk id="6" creationId="{62A3C8F8-E4AF-4381-8948-6924C9F1245F}"/>
          </ac:spMkLst>
        </pc:spChg>
      </pc:sldChg>
      <pc:sldChg chg="modSp mod">
        <pc:chgData name="DIALLO, Mamadou Maouloud" userId="997d8698-b2be-4938-b55c-7d6acfe93b94" providerId="ADAL" clId="{2E9C2A0A-9842-4748-BED2-9C27562B27A4}" dt="2024-03-23T21:41:24.183" v="90" actId="14100"/>
        <pc:sldMkLst>
          <pc:docMk/>
          <pc:sldMk cId="4026878606" sldId="516"/>
        </pc:sldMkLst>
        <pc:spChg chg="mod">
          <ac:chgData name="DIALLO, Mamadou Maouloud" userId="997d8698-b2be-4938-b55c-7d6acfe93b94" providerId="ADAL" clId="{2E9C2A0A-9842-4748-BED2-9C27562B27A4}" dt="2024-03-23T21:38:50.980" v="72" actId="20577"/>
          <ac:spMkLst>
            <pc:docMk/>
            <pc:sldMk cId="4026878606" sldId="516"/>
            <ac:spMk id="2" creationId="{9D0D6E01-649F-4EB8-A80B-CB87B7F03F40}"/>
          </ac:spMkLst>
        </pc:spChg>
        <pc:spChg chg="mod">
          <ac:chgData name="DIALLO, Mamadou Maouloud" userId="997d8698-b2be-4938-b55c-7d6acfe93b94" providerId="ADAL" clId="{2E9C2A0A-9842-4748-BED2-9C27562B27A4}" dt="2024-03-23T21:41:24.183" v="90" actId="14100"/>
          <ac:spMkLst>
            <pc:docMk/>
            <pc:sldMk cId="4026878606" sldId="516"/>
            <ac:spMk id="3" creationId="{96F69ABA-F7A5-408B-B54F-1B54E315980E}"/>
          </ac:spMkLst>
        </pc:spChg>
      </pc:sldChg>
      <pc:sldChg chg="modSp mod">
        <pc:chgData name="DIALLO, Mamadou Maouloud" userId="997d8698-b2be-4938-b55c-7d6acfe93b94" providerId="ADAL" clId="{2E9C2A0A-9842-4748-BED2-9C27562B27A4}" dt="2024-03-23T21:51:57.666" v="166" actId="27636"/>
        <pc:sldMkLst>
          <pc:docMk/>
          <pc:sldMk cId="292895529" sldId="520"/>
        </pc:sldMkLst>
        <pc:spChg chg="mod">
          <ac:chgData name="DIALLO, Mamadou Maouloud" userId="997d8698-b2be-4938-b55c-7d6acfe93b94" providerId="ADAL" clId="{2E9C2A0A-9842-4748-BED2-9C27562B27A4}" dt="2024-03-23T21:51:57.666" v="166" actId="27636"/>
          <ac:spMkLst>
            <pc:docMk/>
            <pc:sldMk cId="292895529" sldId="520"/>
            <ac:spMk id="3" creationId="{96F69ABA-F7A5-408B-B54F-1B54E315980E}"/>
          </ac:spMkLst>
        </pc:spChg>
      </pc:sldChg>
      <pc:sldChg chg="del">
        <pc:chgData name="DIALLO, Mamadou Maouloud" userId="997d8698-b2be-4938-b55c-7d6acfe93b94" providerId="ADAL" clId="{2E9C2A0A-9842-4748-BED2-9C27562B27A4}" dt="2024-03-23T21:59:20.519" v="173" actId="2696"/>
        <pc:sldMkLst>
          <pc:docMk/>
          <pc:sldMk cId="3787899203" sldId="523"/>
        </pc:sldMkLst>
      </pc:sldChg>
      <pc:sldChg chg="modSp add mod">
        <pc:chgData name="DIALLO, Mamadou Maouloud" userId="997d8698-b2be-4938-b55c-7d6acfe93b94" providerId="ADAL" clId="{2E9C2A0A-9842-4748-BED2-9C27562B27A4}" dt="2024-03-23T21:45:35.054" v="123" actId="27636"/>
        <pc:sldMkLst>
          <pc:docMk/>
          <pc:sldMk cId="3571344740" sldId="524"/>
        </pc:sldMkLst>
        <pc:spChg chg="mod">
          <ac:chgData name="DIALLO, Mamadou Maouloud" userId="997d8698-b2be-4938-b55c-7d6acfe93b94" providerId="ADAL" clId="{2E9C2A0A-9842-4748-BED2-9C27562B27A4}" dt="2024-03-23T21:45:35.054" v="123" actId="27636"/>
          <ac:spMkLst>
            <pc:docMk/>
            <pc:sldMk cId="3571344740" sldId="524"/>
            <ac:spMk id="3" creationId="{96F69ABA-F7A5-408B-B54F-1B54E315980E}"/>
          </ac:spMkLst>
        </pc:spChg>
      </pc:sldChg>
      <pc:sldChg chg="modSp add mod">
        <pc:chgData name="DIALLO, Mamadou Maouloud" userId="997d8698-b2be-4938-b55c-7d6acfe93b94" providerId="ADAL" clId="{2E9C2A0A-9842-4748-BED2-9C27562B27A4}" dt="2024-03-23T21:48:27.981" v="148" actId="27636"/>
        <pc:sldMkLst>
          <pc:docMk/>
          <pc:sldMk cId="2006050613" sldId="525"/>
        </pc:sldMkLst>
        <pc:spChg chg="mod">
          <ac:chgData name="DIALLO, Mamadou Maouloud" userId="997d8698-b2be-4938-b55c-7d6acfe93b94" providerId="ADAL" clId="{2E9C2A0A-9842-4748-BED2-9C27562B27A4}" dt="2024-03-23T21:48:27.981" v="148" actId="27636"/>
          <ac:spMkLst>
            <pc:docMk/>
            <pc:sldMk cId="2006050613" sldId="525"/>
            <ac:spMk id="3" creationId="{96F69ABA-F7A5-408B-B54F-1B54E315980E}"/>
          </ac:spMkLst>
        </pc:spChg>
      </pc:sld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80AC7EF-CDF9-47F9-A8F0-1E45D66BC4C3}"/>
              </a:ext>
            </a:extLst>
          </p:cNvPr>
          <p:cNvSpPr>
            <a:spLocks noGrp="1"/>
          </p:cNvSpPr>
          <p:nvPr>
            <p:ph type="hdr" sz="quarter"/>
          </p:nvPr>
        </p:nvSpPr>
        <p:spPr>
          <a:xfrm>
            <a:off x="0" y="0"/>
            <a:ext cx="2971800" cy="500684"/>
          </a:xfrm>
          <a:prstGeom prst="rect">
            <a:avLst/>
          </a:prstGeom>
        </p:spPr>
        <p:txBody>
          <a:bodyPr vert="horz" lIns="92345" tIns="46173" rIns="92345" bIns="46173" rtlCol="0"/>
          <a:lstStyle>
            <a:lvl1pPr algn="l">
              <a:defRPr sz="1200"/>
            </a:lvl1pPr>
          </a:lstStyle>
          <a:p>
            <a:endParaRPr lang="fr-BE"/>
          </a:p>
        </p:txBody>
      </p:sp>
      <p:sp>
        <p:nvSpPr>
          <p:cNvPr id="3" name="Espace réservé de la date 2">
            <a:extLst>
              <a:ext uri="{FF2B5EF4-FFF2-40B4-BE49-F238E27FC236}">
                <a16:creationId xmlns:a16="http://schemas.microsoft.com/office/drawing/2014/main" id="{0AF170E8-CE59-45B3-A546-CE4F28E5569B}"/>
              </a:ext>
            </a:extLst>
          </p:cNvPr>
          <p:cNvSpPr>
            <a:spLocks noGrp="1"/>
          </p:cNvSpPr>
          <p:nvPr>
            <p:ph type="dt" sz="quarter" idx="1"/>
          </p:nvPr>
        </p:nvSpPr>
        <p:spPr>
          <a:xfrm>
            <a:off x="3884614" y="0"/>
            <a:ext cx="2971800" cy="500684"/>
          </a:xfrm>
          <a:prstGeom prst="rect">
            <a:avLst/>
          </a:prstGeom>
        </p:spPr>
        <p:txBody>
          <a:bodyPr vert="horz" lIns="92345" tIns="46173" rIns="92345" bIns="46173" rtlCol="0"/>
          <a:lstStyle>
            <a:lvl1pPr algn="r">
              <a:defRPr sz="1200"/>
            </a:lvl1pPr>
          </a:lstStyle>
          <a:p>
            <a:fld id="{70932922-10E0-445C-A5E1-465E015F4643}" type="datetimeFigureOut">
              <a:rPr lang="fr-BE" smtClean="0"/>
              <a:t>23-03-24</a:t>
            </a:fld>
            <a:endParaRPr lang="fr-BE"/>
          </a:p>
        </p:txBody>
      </p:sp>
      <p:sp>
        <p:nvSpPr>
          <p:cNvPr id="5" name="Espace réservé du numéro de diapositive 4">
            <a:extLst>
              <a:ext uri="{FF2B5EF4-FFF2-40B4-BE49-F238E27FC236}">
                <a16:creationId xmlns:a16="http://schemas.microsoft.com/office/drawing/2014/main" id="{CF406BC6-D77A-4A06-8908-67A3AD0CF221}"/>
              </a:ext>
            </a:extLst>
          </p:cNvPr>
          <p:cNvSpPr>
            <a:spLocks noGrp="1"/>
          </p:cNvSpPr>
          <p:nvPr>
            <p:ph type="sldNum" sz="quarter" idx="3"/>
          </p:nvPr>
        </p:nvSpPr>
        <p:spPr>
          <a:xfrm>
            <a:off x="6364223" y="9340369"/>
            <a:ext cx="492189" cy="500683"/>
          </a:xfrm>
          <a:prstGeom prst="rect">
            <a:avLst/>
          </a:prstGeom>
        </p:spPr>
        <p:txBody>
          <a:bodyPr vert="horz" lIns="92345" tIns="46173" rIns="92345" bIns="46173" rtlCol="0" anchor="b"/>
          <a:lstStyle>
            <a:lvl1pPr algn="r">
              <a:defRPr sz="1200"/>
            </a:lvl1pPr>
          </a:lstStyle>
          <a:p>
            <a:fld id="{0EA41A62-5F4A-4B5C-B110-5DF0D4AD01A8}" type="slidenum">
              <a:rPr lang="fr-BE" smtClean="0"/>
              <a:t>‹N°›</a:t>
            </a:fld>
            <a:endParaRPr lang="fr-BE"/>
          </a:p>
        </p:txBody>
      </p:sp>
      <p:sp>
        <p:nvSpPr>
          <p:cNvPr id="6" name="Espace réservé du pied de page 5">
            <a:extLst>
              <a:ext uri="{FF2B5EF4-FFF2-40B4-BE49-F238E27FC236}">
                <a16:creationId xmlns:a16="http://schemas.microsoft.com/office/drawing/2014/main" id="{1E796743-55B0-4BE9-A67D-7759E4F0BDF2}"/>
              </a:ext>
            </a:extLst>
          </p:cNvPr>
          <p:cNvSpPr>
            <a:spLocks noGrp="1"/>
          </p:cNvSpPr>
          <p:nvPr>
            <p:ph type="ftr" sz="quarter" idx="2"/>
          </p:nvPr>
        </p:nvSpPr>
        <p:spPr>
          <a:xfrm>
            <a:off x="1024128" y="9358594"/>
            <a:ext cx="5059680" cy="500683"/>
          </a:xfrm>
          <a:prstGeom prst="rect">
            <a:avLst/>
          </a:prstGeom>
        </p:spPr>
        <p:txBody>
          <a:bodyPr vert="horz" lIns="92345" tIns="46173" rIns="92345" bIns="46173" rtlCol="0" anchor="b"/>
          <a:lstStyle>
            <a:lvl1pPr algn="ctr">
              <a:defRPr lang="fr-FR" sz="900" smtClean="0">
                <a:effectLst/>
              </a:defRPr>
            </a:lvl1pPr>
          </a:lstStyle>
          <a:p>
            <a:r>
              <a:rPr lang="fr-FR" dirty="0" err="1"/>
              <a:t>Enabel</a:t>
            </a:r>
            <a:r>
              <a:rPr lang="fr-FR" dirty="0"/>
              <a:t> • Agence belge de développement • Société anonyme de droit public à finalité sociale</a:t>
            </a:r>
          </a:p>
          <a:p>
            <a:r>
              <a:rPr lang="fr-FR" dirty="0"/>
              <a:t>Rue Haute 147 • 1000 Bruxelles • T. +32 (0)2 505 37 00 • enabel.be</a:t>
            </a:r>
          </a:p>
        </p:txBody>
      </p:sp>
    </p:spTree>
    <p:extLst>
      <p:ext uri="{BB962C8B-B14F-4D97-AF65-F5344CB8AC3E}">
        <p14:creationId xmlns:p14="http://schemas.microsoft.com/office/powerpoint/2010/main" val="4066380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500684"/>
          </a:xfrm>
          <a:prstGeom prst="rect">
            <a:avLst/>
          </a:prstGeom>
        </p:spPr>
        <p:txBody>
          <a:bodyPr vert="horz" lIns="92345" tIns="46173" rIns="92345" bIns="46173" rtlCol="0"/>
          <a:lstStyle>
            <a:lvl1pPr algn="l">
              <a:defRPr sz="1200"/>
            </a:lvl1pPr>
          </a:lstStyle>
          <a:p>
            <a:endParaRPr lang="fr-BE"/>
          </a:p>
        </p:txBody>
      </p:sp>
      <p:sp>
        <p:nvSpPr>
          <p:cNvPr id="3" name="Espace réservé de la date 2"/>
          <p:cNvSpPr>
            <a:spLocks noGrp="1"/>
          </p:cNvSpPr>
          <p:nvPr>
            <p:ph type="dt" idx="1"/>
          </p:nvPr>
        </p:nvSpPr>
        <p:spPr>
          <a:xfrm>
            <a:off x="3884614" y="0"/>
            <a:ext cx="2971800" cy="500684"/>
          </a:xfrm>
          <a:prstGeom prst="rect">
            <a:avLst/>
          </a:prstGeom>
        </p:spPr>
        <p:txBody>
          <a:bodyPr vert="horz" lIns="92345" tIns="46173" rIns="92345" bIns="46173" rtlCol="0"/>
          <a:lstStyle>
            <a:lvl1pPr algn="r">
              <a:defRPr sz="1200"/>
            </a:lvl1pPr>
          </a:lstStyle>
          <a:p>
            <a:fld id="{4CAF85CD-E54C-4546-BEBC-781C2DB58300}" type="datetimeFigureOut">
              <a:rPr lang="fr-BE" smtClean="0"/>
              <a:t>23-03-24</a:t>
            </a:fld>
            <a:endParaRPr lang="fr-BE"/>
          </a:p>
        </p:txBody>
      </p:sp>
      <p:sp>
        <p:nvSpPr>
          <p:cNvPr id="4" name="Espace réservé de l'image des diapositives 3"/>
          <p:cNvSpPr>
            <a:spLocks noGrp="1" noRot="1" noChangeAspect="1"/>
          </p:cNvSpPr>
          <p:nvPr>
            <p:ph type="sldImg" idx="2"/>
          </p:nvPr>
        </p:nvSpPr>
        <p:spPr>
          <a:xfrm>
            <a:off x="1182688" y="1246188"/>
            <a:ext cx="4492625" cy="3370262"/>
          </a:xfrm>
          <a:prstGeom prst="rect">
            <a:avLst/>
          </a:prstGeom>
          <a:noFill/>
          <a:ln w="12700">
            <a:solidFill>
              <a:prstClr val="black"/>
            </a:solidFill>
          </a:ln>
        </p:spPr>
        <p:txBody>
          <a:bodyPr vert="horz" lIns="92345" tIns="46173" rIns="92345" bIns="46173" rtlCol="0" anchor="ctr"/>
          <a:lstStyle/>
          <a:p>
            <a:endParaRPr lang="fr-BE"/>
          </a:p>
        </p:txBody>
      </p:sp>
      <p:sp>
        <p:nvSpPr>
          <p:cNvPr id="5" name="Espace réservé des notes 4"/>
          <p:cNvSpPr>
            <a:spLocks noGrp="1"/>
          </p:cNvSpPr>
          <p:nvPr>
            <p:ph type="body" sz="quarter" idx="3"/>
          </p:nvPr>
        </p:nvSpPr>
        <p:spPr>
          <a:xfrm>
            <a:off x="685801" y="4802406"/>
            <a:ext cx="5486400" cy="3929241"/>
          </a:xfrm>
          <a:prstGeom prst="rect">
            <a:avLst/>
          </a:prstGeom>
        </p:spPr>
        <p:txBody>
          <a:bodyPr vert="horz" lIns="92345" tIns="46173" rIns="92345" bIns="46173"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1024128" y="9358594"/>
            <a:ext cx="5059680" cy="500683"/>
          </a:xfrm>
          <a:prstGeom prst="rect">
            <a:avLst/>
          </a:prstGeom>
        </p:spPr>
        <p:txBody>
          <a:bodyPr vert="horz" lIns="92345" tIns="46173" rIns="92345" bIns="46173" rtlCol="0" anchor="b"/>
          <a:lstStyle>
            <a:lvl1pPr algn="ctr">
              <a:defRPr lang="fr-FR" sz="900" smtClean="0">
                <a:effectLst/>
              </a:defRPr>
            </a:lvl1pPr>
          </a:lstStyle>
          <a:p>
            <a:r>
              <a:rPr lang="fr-FR" dirty="0" err="1"/>
              <a:t>Enabel</a:t>
            </a:r>
            <a:r>
              <a:rPr lang="fr-FR" dirty="0"/>
              <a:t> • Agence belge de développement • Société anonyme de droit public à finalité sociale</a:t>
            </a:r>
          </a:p>
          <a:p>
            <a:r>
              <a:rPr lang="fr-FR" dirty="0"/>
              <a:t>Rue Haute 147 • 1000 Bruxelles • T. +32 (0)2 505 37 00 • enabel.be</a:t>
            </a:r>
          </a:p>
        </p:txBody>
      </p:sp>
      <p:sp>
        <p:nvSpPr>
          <p:cNvPr id="7" name="Espace réservé du numéro de diapositive 6"/>
          <p:cNvSpPr>
            <a:spLocks noGrp="1"/>
          </p:cNvSpPr>
          <p:nvPr>
            <p:ph type="sldNum" sz="quarter" idx="5"/>
          </p:nvPr>
        </p:nvSpPr>
        <p:spPr>
          <a:xfrm>
            <a:off x="6376416" y="9358594"/>
            <a:ext cx="479997" cy="500683"/>
          </a:xfrm>
          <a:prstGeom prst="rect">
            <a:avLst/>
          </a:prstGeom>
        </p:spPr>
        <p:txBody>
          <a:bodyPr vert="horz" lIns="92345" tIns="46173" rIns="92345" bIns="46173" rtlCol="0" anchor="b"/>
          <a:lstStyle>
            <a:lvl1pPr algn="r">
              <a:defRPr sz="1200"/>
            </a:lvl1pPr>
          </a:lstStyle>
          <a:p>
            <a:fld id="{F24C261D-1966-411E-9C31-72BA4F47BB72}" type="slidenum">
              <a:rPr lang="fr-BE" smtClean="0"/>
              <a:t>‹N°›</a:t>
            </a:fld>
            <a:endParaRPr lang="fr-BE"/>
          </a:p>
        </p:txBody>
      </p:sp>
    </p:spTree>
    <p:extLst>
      <p:ext uri="{BB962C8B-B14F-4D97-AF65-F5344CB8AC3E}">
        <p14:creationId xmlns:p14="http://schemas.microsoft.com/office/powerpoint/2010/main" val="1294559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defTabSz="923453">
              <a:defRPr/>
            </a:pPr>
            <a:r>
              <a:rPr lang="fr-BE" dirty="0"/>
              <a:t>Marché de travaux pour « </a:t>
            </a:r>
            <a:r>
              <a:rPr lang="fr-FR" dirty="0"/>
              <a:t>pavage/bétonnage et drainage de rues secondaires à Conakry dans les communes de Dixinn et de Matam (huit lots de travaux)</a:t>
            </a:r>
            <a:r>
              <a:rPr lang="fr-BE" dirty="0"/>
              <a:t>» </a:t>
            </a:r>
          </a:p>
        </p:txBody>
      </p:sp>
      <p:sp>
        <p:nvSpPr>
          <p:cNvPr id="4" name="Espace réservé du numéro de diapositive 3"/>
          <p:cNvSpPr>
            <a:spLocks noGrp="1"/>
          </p:cNvSpPr>
          <p:nvPr>
            <p:ph type="sldNum" sz="quarter" idx="5"/>
          </p:nvPr>
        </p:nvSpPr>
        <p:spPr/>
        <p:txBody>
          <a:bodyPr/>
          <a:lstStyle/>
          <a:p>
            <a:fld id="{F24C261D-1966-411E-9C31-72BA4F47BB72}" type="slidenum">
              <a:rPr lang="fr-BE" smtClean="0"/>
              <a:t>1</a:t>
            </a:fld>
            <a:endParaRPr lang="fr-BE"/>
          </a:p>
        </p:txBody>
      </p:sp>
    </p:spTree>
    <p:extLst>
      <p:ext uri="{BB962C8B-B14F-4D97-AF65-F5344CB8AC3E}">
        <p14:creationId xmlns:p14="http://schemas.microsoft.com/office/powerpoint/2010/main" val="2347741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Une attestation de visite sera délivrée à l’issue de la visite à chacun des soumissionnaires ayant participé à la visite. </a:t>
            </a:r>
            <a:r>
              <a:rPr lang="fr-FR"/>
              <a:t>Rendez-vous : Bureau du programme Sanita Enabel, </a:t>
            </a:r>
            <a:endParaRPr lang="fr-BE"/>
          </a:p>
        </p:txBody>
      </p:sp>
      <p:sp>
        <p:nvSpPr>
          <p:cNvPr id="4" name="Espace réservé du numéro de diapositive 3"/>
          <p:cNvSpPr>
            <a:spLocks noGrp="1"/>
          </p:cNvSpPr>
          <p:nvPr>
            <p:ph type="sldNum" sz="quarter" idx="5"/>
          </p:nvPr>
        </p:nvSpPr>
        <p:spPr/>
        <p:txBody>
          <a:bodyPr/>
          <a:lstStyle/>
          <a:p>
            <a:fld id="{F24C261D-1966-411E-9C31-72BA4F47BB72}" type="slidenum">
              <a:rPr lang="fr-BE" smtClean="0"/>
              <a:t>2</a:t>
            </a:fld>
            <a:endParaRPr lang="fr-BE"/>
          </a:p>
        </p:txBody>
      </p:sp>
    </p:spTree>
    <p:extLst>
      <p:ext uri="{BB962C8B-B14F-4D97-AF65-F5344CB8AC3E}">
        <p14:creationId xmlns:p14="http://schemas.microsoft.com/office/powerpoint/2010/main" val="4025277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F24C261D-1966-411E-9C31-72BA4F47BB72}" type="slidenum">
              <a:rPr lang="fr-BE" smtClean="0"/>
              <a:t>3</a:t>
            </a:fld>
            <a:endParaRPr lang="fr-BE"/>
          </a:p>
        </p:txBody>
      </p:sp>
    </p:spTree>
    <p:extLst>
      <p:ext uri="{BB962C8B-B14F-4D97-AF65-F5344CB8AC3E}">
        <p14:creationId xmlns:p14="http://schemas.microsoft.com/office/powerpoint/2010/main" val="2027382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F24C261D-1966-411E-9C31-72BA4F47BB72}" type="slidenum">
              <a:rPr lang="fr-BE" smtClean="0"/>
              <a:t>9</a:t>
            </a:fld>
            <a:endParaRPr lang="fr-BE"/>
          </a:p>
        </p:txBody>
      </p:sp>
    </p:spTree>
    <p:extLst>
      <p:ext uri="{BB962C8B-B14F-4D97-AF65-F5344CB8AC3E}">
        <p14:creationId xmlns:p14="http://schemas.microsoft.com/office/powerpoint/2010/main" val="732800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F24C261D-1966-411E-9C31-72BA4F47BB72}" type="slidenum">
              <a:rPr lang="fr-BE" smtClean="0"/>
              <a:t>10</a:t>
            </a:fld>
            <a:endParaRPr lang="fr-BE"/>
          </a:p>
        </p:txBody>
      </p:sp>
    </p:spTree>
    <p:extLst>
      <p:ext uri="{BB962C8B-B14F-4D97-AF65-F5344CB8AC3E}">
        <p14:creationId xmlns:p14="http://schemas.microsoft.com/office/powerpoint/2010/main" val="18639605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couverture ">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399228" y="1878917"/>
            <a:ext cx="4962385" cy="1651666"/>
          </a:xfrm>
        </p:spPr>
        <p:txBody>
          <a:bodyPr anchor="b">
            <a:normAutofit/>
          </a:bodyPr>
          <a:lstStyle>
            <a:lvl1pPr marL="92075" indent="0" algn="l">
              <a:defRPr sz="4400">
                <a:solidFill>
                  <a:srgbClr val="D81A1A"/>
                </a:solidFill>
              </a:defRPr>
            </a:lvl1pPr>
          </a:lstStyle>
          <a:p>
            <a:r>
              <a:rPr lang="en-US"/>
              <a:t>Click to edit Master title style</a:t>
            </a:r>
            <a:endParaRPr lang="fr-BE" dirty="0"/>
          </a:p>
        </p:txBody>
      </p:sp>
      <p:sp>
        <p:nvSpPr>
          <p:cNvPr id="3" name="Sous-titre 2"/>
          <p:cNvSpPr>
            <a:spLocks noGrp="1"/>
          </p:cNvSpPr>
          <p:nvPr>
            <p:ph type="subTitle" idx="1"/>
          </p:nvPr>
        </p:nvSpPr>
        <p:spPr>
          <a:xfrm>
            <a:off x="399227" y="3679742"/>
            <a:ext cx="4962385" cy="1166607"/>
          </a:xfrm>
        </p:spPr>
        <p:txBody>
          <a:bodyPr>
            <a:normAutofit/>
          </a:bodyPr>
          <a:lstStyle>
            <a:lvl1pPr marL="92075" indent="0" algn="l">
              <a:buNone/>
              <a:defRPr sz="2400">
                <a:solidFill>
                  <a:srgbClr val="58575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BE" dirty="0"/>
          </a:p>
        </p:txBody>
      </p:sp>
    </p:spTree>
    <p:extLst>
      <p:ext uri="{BB962C8B-B14F-4D97-AF65-F5344CB8AC3E}">
        <p14:creationId xmlns:p14="http://schemas.microsoft.com/office/powerpoint/2010/main" val="1583804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puces">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349477" y="345462"/>
            <a:ext cx="6478342" cy="1325563"/>
          </a:xfrm>
        </p:spPr>
        <p:txBody>
          <a:bodyPr/>
          <a:lstStyle/>
          <a:p>
            <a:r>
              <a:rPr lang="en-US"/>
              <a:t>Click to edit Master title style</a:t>
            </a:r>
            <a:endParaRPr lang="fr-BE"/>
          </a:p>
        </p:txBody>
      </p:sp>
      <p:sp>
        <p:nvSpPr>
          <p:cNvPr id="3" name="Espace réservé du contenu 2"/>
          <p:cNvSpPr>
            <a:spLocks noGrp="1"/>
          </p:cNvSpPr>
          <p:nvPr>
            <p:ph idx="1" hasCustomPrompt="1"/>
          </p:nvPr>
        </p:nvSpPr>
        <p:spPr>
          <a:xfrm>
            <a:off x="1349477" y="1825625"/>
            <a:ext cx="6478342" cy="4351338"/>
          </a:xfrm>
        </p:spPr>
        <p:txBody>
          <a:bodyPr/>
          <a:lstStyle>
            <a:lvl1pPr marL="268288" indent="-268288">
              <a:tabLst/>
              <a:defRPr/>
            </a:lvl1pPr>
            <a:lvl2pPr marL="628650" indent="-171450">
              <a:tabLst>
                <a:tab pos="360363" algn="l"/>
              </a:tabLst>
              <a:defRPr/>
            </a:lvl2pPr>
            <a:lvl3pPr marL="1081088" indent="-166688">
              <a:tabLst>
                <a:tab pos="360363" algn="l"/>
              </a:tabLst>
              <a:defRPr/>
            </a:lvl3pPr>
            <a:lvl4pPr marL="1524000" indent="-152400">
              <a:tabLst>
                <a:tab pos="360363" algn="l"/>
              </a:tabLst>
              <a:defRPr/>
            </a:lvl4pPr>
            <a:lvl5pPr marL="1976438" indent="-147638">
              <a:tabLst>
                <a:tab pos="360363" algn="l"/>
              </a:tabLst>
              <a:defRPr/>
            </a:lvl5pPr>
          </a:lstStyle>
          <a:p>
            <a:pPr lvl="0"/>
            <a:r>
              <a:rPr lang="fr-FR" dirty="0"/>
              <a:t>Modifiez les styles du texte du masque</a:t>
            </a:r>
          </a:p>
          <a:p>
            <a:pPr lvl="1"/>
            <a:r>
              <a:rPr lang="fr-FR" dirty="0"/>
              <a:t>Deuxième niveau</a:t>
            </a:r>
          </a:p>
          <a:p>
            <a:pPr lvl="2"/>
            <a:r>
              <a:rPr lang="fr-FR"/>
              <a:t>Troisième niveau</a:t>
            </a:r>
            <a:endParaRPr lang="fr-FR" dirty="0"/>
          </a:p>
        </p:txBody>
      </p:sp>
    </p:spTree>
    <p:extLst>
      <p:ext uri="{BB962C8B-B14F-4D97-AF65-F5344CB8AC3E}">
        <p14:creationId xmlns:p14="http://schemas.microsoft.com/office/powerpoint/2010/main" val="2155463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ux contenus">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sz="half" idx="1" hasCustomPrompt="1"/>
          </p:nvPr>
        </p:nvSpPr>
        <p:spPr>
          <a:xfrm>
            <a:off x="1349476" y="1825625"/>
            <a:ext cx="3165374" cy="4351338"/>
          </a:xfrm>
        </p:spPr>
        <p:txBody>
          <a:bodyPr/>
          <a:lstStyle>
            <a:lvl1pPr marL="268288" indent="-268288">
              <a:defRPr/>
            </a:lvl1pPr>
            <a:lvl2pPr marL="628650" indent="-171450">
              <a:defRPr/>
            </a:lvl2pPr>
            <a:lvl3pPr marL="1081088" indent="-166688">
              <a:defRPr/>
            </a:lvl3pPr>
            <a:lvl4pPr marL="1524000" indent="-152400">
              <a:defRPr/>
            </a:lvl4pPr>
            <a:lvl5pPr marL="1976438" indent="-147638">
              <a:defRPr/>
            </a:lvl5pPr>
          </a:lstStyle>
          <a:p>
            <a:pPr lvl="0"/>
            <a:r>
              <a:rPr lang="fr-FR" dirty="0"/>
              <a:t>Modifiez les styles du texte du masque</a:t>
            </a:r>
          </a:p>
          <a:p>
            <a:pPr lvl="1"/>
            <a:r>
              <a:rPr lang="fr-FR" dirty="0"/>
              <a:t>Deuxième niveau</a:t>
            </a:r>
          </a:p>
          <a:p>
            <a:pPr lvl="2"/>
            <a:r>
              <a:rPr lang="fr-FR"/>
              <a:t>Troisième niveau</a:t>
            </a:r>
            <a:endParaRPr lang="fr-FR" dirty="0"/>
          </a:p>
        </p:txBody>
      </p:sp>
      <p:sp>
        <p:nvSpPr>
          <p:cNvPr id="4" name="Espace réservé du contenu 3"/>
          <p:cNvSpPr>
            <a:spLocks noGrp="1"/>
          </p:cNvSpPr>
          <p:nvPr>
            <p:ph sz="half" idx="2" hasCustomPrompt="1"/>
          </p:nvPr>
        </p:nvSpPr>
        <p:spPr>
          <a:xfrm>
            <a:off x="4629151" y="1825625"/>
            <a:ext cx="3198668" cy="4351338"/>
          </a:xfrm>
        </p:spPr>
        <p:txBody>
          <a:bodyPr/>
          <a:lstStyle>
            <a:lvl1pPr marL="268288" indent="-268288">
              <a:defRPr/>
            </a:lvl1pPr>
            <a:lvl2pPr marL="628650" indent="-171450">
              <a:defRPr/>
            </a:lvl2pPr>
            <a:lvl3pPr marL="1081088" indent="-166688">
              <a:defRPr/>
            </a:lvl3pPr>
            <a:lvl4pPr marL="1524000" indent="-152400">
              <a:defRPr/>
            </a:lvl4pPr>
            <a:lvl5pPr marL="1976438" indent="-147638">
              <a:defRPr/>
            </a:lvl5pPr>
          </a:lstStyle>
          <a:p>
            <a:pPr lvl="0"/>
            <a:r>
              <a:rPr lang="fr-FR" dirty="0"/>
              <a:t>Modifiez les styles du texte du masque</a:t>
            </a:r>
          </a:p>
          <a:p>
            <a:pPr lvl="1"/>
            <a:r>
              <a:rPr lang="fr-FR" dirty="0"/>
              <a:t>Deuxième niveau</a:t>
            </a:r>
          </a:p>
          <a:p>
            <a:pPr lvl="2"/>
            <a:r>
              <a:rPr lang="fr-FR"/>
              <a:t>Troisième niveau</a:t>
            </a:r>
            <a:endParaRPr lang="fr-FR" dirty="0"/>
          </a:p>
        </p:txBody>
      </p:sp>
      <p:sp>
        <p:nvSpPr>
          <p:cNvPr id="5" name="Titre 1">
            <a:extLst>
              <a:ext uri="{FF2B5EF4-FFF2-40B4-BE49-F238E27FC236}">
                <a16:creationId xmlns:a16="http://schemas.microsoft.com/office/drawing/2014/main" id="{35C545CE-72B3-4E12-8B98-DFF48004107A}"/>
              </a:ext>
            </a:extLst>
          </p:cNvPr>
          <p:cNvSpPr>
            <a:spLocks noGrp="1"/>
          </p:cNvSpPr>
          <p:nvPr>
            <p:ph type="title"/>
          </p:nvPr>
        </p:nvSpPr>
        <p:spPr>
          <a:xfrm>
            <a:off x="1349477" y="345462"/>
            <a:ext cx="6478342" cy="1325563"/>
          </a:xfrm>
        </p:spPr>
        <p:txBody>
          <a:bodyPr/>
          <a:lstStyle/>
          <a:p>
            <a:r>
              <a:rPr lang="en-US"/>
              <a:t>Click to edit Master title style</a:t>
            </a:r>
            <a:endParaRPr lang="fr-BE"/>
          </a:p>
        </p:txBody>
      </p:sp>
    </p:spTree>
    <p:extLst>
      <p:ext uri="{BB962C8B-B14F-4D97-AF65-F5344CB8AC3E}">
        <p14:creationId xmlns:p14="http://schemas.microsoft.com/office/powerpoint/2010/main" val="31562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75CF8457-64FC-4063-9862-B0916BDE079C}"/>
              </a:ext>
            </a:extLst>
          </p:cNvPr>
          <p:cNvSpPr>
            <a:spLocks noGrp="1"/>
          </p:cNvSpPr>
          <p:nvPr>
            <p:ph type="title"/>
          </p:nvPr>
        </p:nvSpPr>
        <p:spPr>
          <a:xfrm>
            <a:off x="1349477" y="345462"/>
            <a:ext cx="6478342" cy="1325563"/>
          </a:xfrm>
        </p:spPr>
        <p:txBody>
          <a:bodyPr/>
          <a:lstStyle/>
          <a:p>
            <a:r>
              <a:rPr lang="en-US"/>
              <a:t>Click to edit Master title style</a:t>
            </a:r>
            <a:endParaRPr lang="fr-BE"/>
          </a:p>
        </p:txBody>
      </p:sp>
    </p:spTree>
    <p:extLst>
      <p:ext uri="{BB962C8B-B14F-4D97-AF65-F5344CB8AC3E}">
        <p14:creationId xmlns:p14="http://schemas.microsoft.com/office/powerpoint/2010/main" val="3559914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slide v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81820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avec text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3" name="Espace réservé pour une image  2"/>
          <p:cNvSpPr>
            <a:spLocks noGrp="1"/>
          </p:cNvSpPr>
          <p:nvPr>
            <p:ph type="pic" idx="1"/>
          </p:nvPr>
        </p:nvSpPr>
        <p:spPr>
          <a:xfrm>
            <a:off x="1323108" y="2057400"/>
            <a:ext cx="3248890" cy="38115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r-BE"/>
          </a:p>
        </p:txBody>
      </p:sp>
      <p:sp>
        <p:nvSpPr>
          <p:cNvPr id="4" name="Espace réservé du texte 3"/>
          <p:cNvSpPr>
            <a:spLocks noGrp="1"/>
          </p:cNvSpPr>
          <p:nvPr>
            <p:ph type="body" sz="half" idx="2"/>
          </p:nvPr>
        </p:nvSpPr>
        <p:spPr>
          <a:xfrm>
            <a:off x="4571999" y="2057400"/>
            <a:ext cx="3248893"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itre 1">
            <a:extLst>
              <a:ext uri="{FF2B5EF4-FFF2-40B4-BE49-F238E27FC236}">
                <a16:creationId xmlns:a16="http://schemas.microsoft.com/office/drawing/2014/main" id="{7D5FE63B-9C10-455C-A818-4D3606BBCED1}"/>
              </a:ext>
            </a:extLst>
          </p:cNvPr>
          <p:cNvSpPr>
            <a:spLocks noGrp="1"/>
          </p:cNvSpPr>
          <p:nvPr>
            <p:ph type="title"/>
          </p:nvPr>
        </p:nvSpPr>
        <p:spPr>
          <a:xfrm>
            <a:off x="1349477" y="345462"/>
            <a:ext cx="6478342" cy="1325563"/>
          </a:xfrm>
        </p:spPr>
        <p:txBody>
          <a:bodyPr/>
          <a:lstStyle/>
          <a:p>
            <a:r>
              <a:rPr lang="en-US"/>
              <a:t>Click to edit Master title style</a:t>
            </a:r>
            <a:endParaRPr lang="fr-BE"/>
          </a:p>
        </p:txBody>
      </p:sp>
    </p:spTree>
    <p:extLst>
      <p:ext uri="{BB962C8B-B14F-4D97-AF65-F5344CB8AC3E}">
        <p14:creationId xmlns:p14="http://schemas.microsoft.com/office/powerpoint/2010/main" val="229192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a:t>Troisième niveau</a:t>
            </a:r>
            <a:endParaRPr lang="fr-FR" dirty="0"/>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C5389CC9-17CE-4DF9-8474-521CFDDE49E8}" type="datetimeFigureOut">
              <a:rPr lang="fr-BE" smtClean="0"/>
              <a:pPr/>
              <a:t>23-03-24</a:t>
            </a:fld>
            <a:endParaRPr lang="fr-BE"/>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mn-lt"/>
              </a:defRPr>
            </a:lvl1pPr>
          </a:lstStyle>
          <a:p>
            <a:endParaRPr lang="fr-BE"/>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B8C414BF-7573-4B63-9595-FD7681D99699}" type="slidenum">
              <a:rPr lang="fr-BE" smtClean="0"/>
              <a:pPr/>
              <a:t>‹N°›</a:t>
            </a:fld>
            <a:endParaRPr lang="fr-BE"/>
          </a:p>
        </p:txBody>
      </p:sp>
    </p:spTree>
    <p:extLst>
      <p:ext uri="{BB962C8B-B14F-4D97-AF65-F5344CB8AC3E}">
        <p14:creationId xmlns:p14="http://schemas.microsoft.com/office/powerpoint/2010/main" val="2875143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7" r:id="rId6"/>
  </p:sldLayoutIdLst>
  <p:txStyles>
    <p:titleStyle>
      <a:lvl1pPr algn="l" defTabSz="914400" rtl="0" eaLnBrk="1" latinLnBrk="0" hangingPunct="1">
        <a:lnSpc>
          <a:spcPct val="90000"/>
        </a:lnSpc>
        <a:spcBef>
          <a:spcPct val="0"/>
        </a:spcBef>
        <a:buNone/>
        <a:defRPr sz="4400" kern="1200">
          <a:solidFill>
            <a:srgbClr val="D81A1A"/>
          </a:solidFill>
          <a:latin typeface="+mn-lt"/>
          <a:ea typeface="+mj-ea"/>
          <a:cs typeface="+mj-cs"/>
        </a:defRPr>
      </a:lvl1pPr>
    </p:titleStyle>
    <p:bodyStyle>
      <a:lvl1pPr marL="514350" indent="-514350" algn="l" defTabSz="914400" rtl="0" eaLnBrk="1" latinLnBrk="0" hangingPunct="1">
        <a:lnSpc>
          <a:spcPct val="90000"/>
        </a:lnSpc>
        <a:spcBef>
          <a:spcPts val="1000"/>
        </a:spcBef>
        <a:buClr>
          <a:srgbClr val="D81A1C"/>
        </a:buClr>
        <a:buFont typeface="Arial" panose="020B0604020202020204" pitchFamily="34" charset="0"/>
        <a:buChar char="•"/>
        <a:defRPr sz="2800" kern="1200">
          <a:solidFill>
            <a:srgbClr val="58575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585756"/>
          </a:solidFill>
          <a:latin typeface="+mn-lt"/>
          <a:ea typeface="+mn-ea"/>
          <a:cs typeface="+mn-cs"/>
        </a:defRPr>
      </a:lvl2pPr>
      <a:lvl3pPr marL="1143000" indent="-228600" algn="l" defTabSz="914400" rtl="0" eaLnBrk="1" latinLnBrk="0" hangingPunct="1">
        <a:lnSpc>
          <a:spcPct val="90000"/>
        </a:lnSpc>
        <a:spcBef>
          <a:spcPts val="500"/>
        </a:spcBef>
        <a:buClr>
          <a:schemeClr val="bg2">
            <a:lumMod val="50000"/>
          </a:schemeClr>
        </a:buClr>
        <a:buFont typeface="Arial" panose="020B0604020202020204" pitchFamily="34" charset="0"/>
        <a:buChar char="•"/>
        <a:defRPr sz="2000" kern="1200">
          <a:solidFill>
            <a:srgbClr val="585756"/>
          </a:solidFill>
          <a:latin typeface="+mn-lt"/>
          <a:ea typeface="+mn-ea"/>
          <a:cs typeface="+mn-cs"/>
        </a:defRPr>
      </a:lvl3pPr>
      <a:lvl4pPr marL="1600200" indent="-228600" algn="l" defTabSz="914400" rtl="0" eaLnBrk="1" latinLnBrk="0" hangingPunct="1">
        <a:lnSpc>
          <a:spcPct val="90000"/>
        </a:lnSpc>
        <a:spcBef>
          <a:spcPts val="500"/>
        </a:spcBef>
        <a:buClr>
          <a:schemeClr val="bg2">
            <a:lumMod val="75000"/>
          </a:schemeClr>
        </a:buClr>
        <a:buFont typeface="Arial" panose="020B0604020202020204" pitchFamily="34" charset="0"/>
        <a:buChar char="•"/>
        <a:defRPr sz="1800" kern="1200">
          <a:solidFill>
            <a:srgbClr val="58575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annexe_a_dossier_de_demande_de_subsides_1.doc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94069" y="1868129"/>
            <a:ext cx="5158194" cy="3674255"/>
          </a:xfrm>
        </p:spPr>
        <p:txBody>
          <a:bodyPr>
            <a:normAutofit fontScale="90000"/>
          </a:bodyPr>
          <a:lstStyle/>
          <a:p>
            <a:pPr marL="0" lvl="0" fontAlgn="base">
              <a:lnSpc>
                <a:spcPct val="100000"/>
              </a:lnSpc>
              <a:spcBef>
                <a:spcPct val="20000"/>
              </a:spcBef>
              <a:spcAft>
                <a:spcPct val="0"/>
              </a:spcAft>
            </a:pPr>
            <a:r>
              <a:rPr lang="nl-NL" sz="2400" b="1" u="sng" kern="0" dirty="0">
                <a:solidFill>
                  <a:srgbClr val="000000"/>
                </a:solidFill>
                <a:latin typeface="Arial"/>
                <a:ea typeface="+mn-ea"/>
                <a:cs typeface="+mn-cs"/>
              </a:rPr>
              <a:t>Réunion </a:t>
            </a:r>
            <a:r>
              <a:rPr lang="nl-NL" sz="2400" b="1" u="sng" kern="0" dirty="0" err="1">
                <a:solidFill>
                  <a:srgbClr val="000000"/>
                </a:solidFill>
                <a:latin typeface="Arial"/>
                <a:ea typeface="+mn-ea"/>
                <a:cs typeface="+mn-cs"/>
              </a:rPr>
              <a:t>d’information</a:t>
            </a:r>
            <a:r>
              <a:rPr lang="nl-NL" sz="2400" b="1" u="sng" kern="0" dirty="0">
                <a:solidFill>
                  <a:srgbClr val="000000"/>
                </a:solidFill>
                <a:latin typeface="Arial"/>
                <a:ea typeface="+mn-ea"/>
                <a:cs typeface="+mn-cs"/>
              </a:rPr>
              <a:t> Appel à </a:t>
            </a:r>
            <a:r>
              <a:rPr lang="nl-NL" sz="2400" b="1" u="sng" kern="0" dirty="0" err="1">
                <a:solidFill>
                  <a:srgbClr val="000000"/>
                </a:solidFill>
                <a:latin typeface="Arial"/>
                <a:ea typeface="+mn-ea"/>
                <a:cs typeface="+mn-cs"/>
              </a:rPr>
              <a:t>propositions</a:t>
            </a:r>
            <a:r>
              <a:rPr lang="nl-NL" sz="2400" b="1" u="sng" kern="0" dirty="0">
                <a:solidFill>
                  <a:srgbClr val="000000"/>
                </a:solidFill>
                <a:latin typeface="Arial"/>
                <a:ea typeface="+mn-ea"/>
                <a:cs typeface="+mn-cs"/>
              </a:rPr>
              <a:t> COD22021-10027  </a:t>
            </a:r>
            <a:br>
              <a:rPr lang="nl-NL" sz="2400" b="1" u="sng" kern="0" dirty="0">
                <a:solidFill>
                  <a:srgbClr val="000000"/>
                </a:solidFill>
                <a:latin typeface="Arial"/>
                <a:ea typeface="+mn-ea"/>
                <a:cs typeface="+mn-cs"/>
              </a:rPr>
            </a:br>
            <a:br>
              <a:rPr lang="nl-NL" sz="2400" b="1" u="sng" kern="0" dirty="0">
                <a:solidFill>
                  <a:srgbClr val="000000"/>
                </a:solidFill>
                <a:latin typeface="Arial"/>
                <a:ea typeface="+mn-ea"/>
                <a:cs typeface="+mn-cs"/>
              </a:rPr>
            </a:br>
            <a:r>
              <a:rPr lang="fr-FR" sz="2200" b="1" u="sng" kern="0" dirty="0">
                <a:solidFill>
                  <a:srgbClr val="000000"/>
                </a:solidFill>
                <a:latin typeface="Arial"/>
                <a:ea typeface="+mn-ea"/>
                <a:cs typeface="+mn-cs"/>
              </a:rPr>
              <a:t>MISE EN PLACE D’UNE APPROCHE AGROECOLOGIQUE INTEGREE INDIVIDUALISE ET COMMUNAUTAIRE POUR LA GESTION DES BASSINS VERSANTS DANS LES TERRITOIRES DE MWENGA ET WALUNGU (SUD KIVU) </a:t>
            </a:r>
            <a:br>
              <a:rPr lang="fr-FR" sz="2400" b="1" u="sng" kern="0" dirty="0">
                <a:solidFill>
                  <a:srgbClr val="000000"/>
                </a:solidFill>
                <a:latin typeface="Arial"/>
                <a:ea typeface="+mn-ea"/>
                <a:cs typeface="+mn-cs"/>
              </a:rPr>
            </a:br>
            <a:br>
              <a:rPr lang="nl-NL" sz="2400" b="1" u="sng" kern="0" dirty="0">
                <a:solidFill>
                  <a:srgbClr val="000000"/>
                </a:solidFill>
                <a:latin typeface="Arial"/>
                <a:ea typeface="+mn-ea"/>
                <a:cs typeface="+mn-cs"/>
              </a:rPr>
            </a:br>
            <a:r>
              <a:rPr lang="nl-NL" sz="2400" b="1" kern="0" dirty="0">
                <a:solidFill>
                  <a:srgbClr val="000000"/>
                </a:solidFill>
                <a:latin typeface="Arial"/>
                <a:ea typeface="+mn-ea"/>
                <a:cs typeface="+mn-cs"/>
              </a:rPr>
              <a:t>(27 mars 2024)</a:t>
            </a:r>
          </a:p>
        </p:txBody>
      </p:sp>
      <p:sp>
        <p:nvSpPr>
          <p:cNvPr id="3" name="Rectangle 2">
            <a:extLst>
              <a:ext uri="{FF2B5EF4-FFF2-40B4-BE49-F238E27FC236}">
                <a16:creationId xmlns:a16="http://schemas.microsoft.com/office/drawing/2014/main" id="{9D7C6609-E57F-446C-85FD-47D42FD91E0D}"/>
              </a:ext>
            </a:extLst>
          </p:cNvPr>
          <p:cNvSpPr/>
          <p:nvPr/>
        </p:nvSpPr>
        <p:spPr>
          <a:xfrm>
            <a:off x="6423972" y="3331028"/>
            <a:ext cx="2565918" cy="4385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800" b="1" dirty="0"/>
              <a:t>Agriculture</a:t>
            </a:r>
          </a:p>
        </p:txBody>
      </p:sp>
    </p:spTree>
    <p:extLst>
      <p:ext uri="{BB962C8B-B14F-4D97-AF65-F5344CB8AC3E}">
        <p14:creationId xmlns:p14="http://schemas.microsoft.com/office/powerpoint/2010/main" val="4161972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6F69ABA-F7A5-408B-B54F-1B54E315980E}"/>
              </a:ext>
            </a:extLst>
          </p:cNvPr>
          <p:cNvSpPr>
            <a:spLocks noGrp="1"/>
          </p:cNvSpPr>
          <p:nvPr>
            <p:ph idx="1"/>
          </p:nvPr>
        </p:nvSpPr>
        <p:spPr>
          <a:xfrm>
            <a:off x="424941" y="1259634"/>
            <a:ext cx="8490060" cy="4739384"/>
          </a:xfrm>
        </p:spPr>
        <p:txBody>
          <a:bodyPr>
            <a:normAutofit/>
          </a:bodyPr>
          <a:lstStyle/>
          <a:p>
            <a:pPr marL="0" lvl="0" indent="0">
              <a:buNone/>
            </a:pPr>
            <a:r>
              <a:rPr lang="fr-FR" sz="2400" u="sng" dirty="0">
                <a:solidFill>
                  <a:schemeClr val="tx1"/>
                </a:solidFill>
                <a:hlinkClick r:id="rId3" action="ppaction://hlinkfile"/>
              </a:rPr>
              <a:t>Partie A-Notes conceptuelles </a:t>
            </a:r>
            <a:r>
              <a:rPr lang="fr-FR" sz="2400" dirty="0"/>
              <a:t>Français, modèle annexe A partie A du dossier de demande de subsides + Annexes (se référer au paragraphe 2.2.1 des lignes directrices) ; </a:t>
            </a:r>
          </a:p>
          <a:p>
            <a:pPr marL="0" lvl="0" indent="0">
              <a:buNone/>
            </a:pPr>
            <a:r>
              <a:rPr lang="fr-FR" sz="2400" dirty="0"/>
              <a:t> </a:t>
            </a:r>
            <a:endParaRPr lang="fr-FR" sz="2400" u="sng" dirty="0">
              <a:solidFill>
                <a:schemeClr val="tx1"/>
              </a:solidFill>
              <a:hlinkClick r:id="rId3" action="ppaction://hlinkfile"/>
            </a:endParaRPr>
          </a:p>
          <a:p>
            <a:pPr marL="0" lvl="0" indent="0">
              <a:buNone/>
            </a:pPr>
            <a:r>
              <a:rPr lang="fr-FR" sz="2400" u="sng" dirty="0">
                <a:solidFill>
                  <a:schemeClr val="tx1"/>
                </a:solidFill>
                <a:hlinkClick r:id="rId3" action="ppaction://hlinkfile"/>
              </a:rPr>
              <a:t>Parties B-Propositions</a:t>
            </a:r>
            <a:r>
              <a:rPr lang="fr-FR" sz="2400" u="sng" dirty="0">
                <a:solidFill>
                  <a:schemeClr val="tx1"/>
                </a:solidFill>
              </a:rPr>
              <a:t> : </a:t>
            </a:r>
            <a:r>
              <a:rPr lang="fr-FR" sz="2400" dirty="0"/>
              <a:t>Annexe A partie B, Budget détaillé (variation inférieur ou égale à 10%), montants minimaux et maximaux doivent être respectés</a:t>
            </a:r>
          </a:p>
          <a:p>
            <a:pPr marL="0" lvl="0" indent="0">
              <a:buNone/>
            </a:pPr>
            <a:endParaRPr lang="fr-BE" dirty="0"/>
          </a:p>
        </p:txBody>
      </p:sp>
      <p:sp>
        <p:nvSpPr>
          <p:cNvPr id="4" name="Rectangle 2"/>
          <p:cNvSpPr>
            <a:spLocks noGrp="1" noChangeArrowheads="1"/>
          </p:cNvSpPr>
          <p:nvPr>
            <p:ph type="title"/>
          </p:nvPr>
        </p:nvSpPr>
        <p:spPr>
          <a:xfrm>
            <a:off x="970384" y="345462"/>
            <a:ext cx="7399175" cy="914171"/>
          </a:xfrm>
        </p:spPr>
        <p:txBody>
          <a:bodyPr>
            <a:noAutofit/>
          </a:bodyPr>
          <a:lstStyle/>
          <a:p>
            <a:pPr lvl="1" algn="ctr"/>
            <a:r>
              <a:rPr lang="fr-FR" sz="4000" b="1" u="sng" dirty="0">
                <a:solidFill>
                  <a:srgbClr val="FF0000"/>
                </a:solidFill>
                <a:latin typeface="+mj-lt"/>
              </a:rPr>
              <a:t>Modalité de réception</a:t>
            </a:r>
          </a:p>
        </p:txBody>
      </p:sp>
    </p:spTree>
    <p:extLst>
      <p:ext uri="{BB962C8B-B14F-4D97-AF65-F5344CB8AC3E}">
        <p14:creationId xmlns:p14="http://schemas.microsoft.com/office/powerpoint/2010/main" val="1444568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Adresse de dépôt </a:t>
            </a:r>
            <a:endParaRPr lang="en-US" dirty="0"/>
          </a:p>
        </p:txBody>
      </p:sp>
      <p:sp>
        <p:nvSpPr>
          <p:cNvPr id="3" name="Espace réservé du contenu 2"/>
          <p:cNvSpPr>
            <a:spLocks noGrp="1"/>
          </p:cNvSpPr>
          <p:nvPr>
            <p:ph idx="1"/>
          </p:nvPr>
        </p:nvSpPr>
        <p:spPr/>
        <p:txBody>
          <a:bodyPr>
            <a:normAutofit/>
          </a:bodyPr>
          <a:lstStyle/>
          <a:p>
            <a:pPr marL="0" indent="0">
              <a:buNone/>
            </a:pPr>
            <a:r>
              <a:rPr lang="fr-FR" dirty="0"/>
              <a:t>Soumission via la plateforme </a:t>
            </a:r>
            <a:r>
              <a:rPr lang="fr-FR" dirty="0" err="1"/>
              <a:t>submit</a:t>
            </a:r>
            <a:r>
              <a:rPr lang="fr-FR" dirty="0"/>
              <a:t> (voir lien au paragraphe 2.2.2 des lignes directrices)</a:t>
            </a:r>
            <a:endParaRPr lang="fr-BE" dirty="0"/>
          </a:p>
          <a:p>
            <a:endParaRPr lang="en-US" dirty="0"/>
          </a:p>
        </p:txBody>
      </p:sp>
    </p:spTree>
    <p:extLst>
      <p:ext uri="{BB962C8B-B14F-4D97-AF65-F5344CB8AC3E}">
        <p14:creationId xmlns:p14="http://schemas.microsoft.com/office/powerpoint/2010/main" val="3131867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0D6E01-649F-4EB8-A80B-CB87B7F03F40}"/>
              </a:ext>
            </a:extLst>
          </p:cNvPr>
          <p:cNvSpPr>
            <a:spLocks noGrp="1"/>
          </p:cNvSpPr>
          <p:nvPr>
            <p:ph type="title"/>
          </p:nvPr>
        </p:nvSpPr>
        <p:spPr/>
        <p:txBody>
          <a:bodyPr/>
          <a:lstStyle/>
          <a:p>
            <a:r>
              <a:rPr lang="fr-FR" b="1" u="sng" dirty="0">
                <a:solidFill>
                  <a:schemeClr val="folHlink"/>
                </a:solidFill>
              </a:rPr>
              <a:t>Programme</a:t>
            </a:r>
            <a:endParaRPr lang="fr-BE" u="sng" dirty="0"/>
          </a:p>
        </p:txBody>
      </p:sp>
      <p:sp>
        <p:nvSpPr>
          <p:cNvPr id="3" name="Espace réservé du contenu 2">
            <a:extLst>
              <a:ext uri="{FF2B5EF4-FFF2-40B4-BE49-F238E27FC236}">
                <a16:creationId xmlns:a16="http://schemas.microsoft.com/office/drawing/2014/main" id="{96F69ABA-F7A5-408B-B54F-1B54E315980E}"/>
              </a:ext>
            </a:extLst>
          </p:cNvPr>
          <p:cNvSpPr>
            <a:spLocks noGrp="1"/>
          </p:cNvSpPr>
          <p:nvPr>
            <p:ph idx="1"/>
          </p:nvPr>
        </p:nvSpPr>
        <p:spPr>
          <a:xfrm>
            <a:off x="421342" y="1484671"/>
            <a:ext cx="8316258" cy="4149213"/>
          </a:xfrm>
        </p:spPr>
        <p:txBody>
          <a:bodyPr>
            <a:normAutofit/>
          </a:bodyPr>
          <a:lstStyle/>
          <a:p>
            <a:pPr marL="0" indent="0">
              <a:buNone/>
            </a:pPr>
            <a:r>
              <a:rPr lang="fr-FR" u="sng" dirty="0">
                <a:solidFill>
                  <a:schemeClr val="tx1"/>
                </a:solidFill>
                <a:effectLst>
                  <a:outerShdw blurRad="38100" dist="38100" dir="2700000" algn="tl">
                    <a:srgbClr val="000000">
                      <a:alpha val="43137"/>
                    </a:srgbClr>
                  </a:outerShdw>
                </a:effectLst>
              </a:rPr>
              <a:t>Réunion d’information </a:t>
            </a:r>
            <a:r>
              <a:rPr lang="fr-FR" dirty="0">
                <a:solidFill>
                  <a:schemeClr val="tx1"/>
                </a:solidFill>
                <a:effectLst>
                  <a:outerShdw blurRad="38100" dist="38100" dir="2700000" algn="tl">
                    <a:srgbClr val="000000">
                      <a:alpha val="43137"/>
                    </a:srgbClr>
                  </a:outerShdw>
                </a:effectLst>
              </a:rPr>
              <a:t>: 27 mars 2024</a:t>
            </a:r>
          </a:p>
          <a:p>
            <a:pPr>
              <a:buFontTx/>
              <a:buChar char="-"/>
            </a:pPr>
            <a:r>
              <a:rPr lang="fr-FR" dirty="0">
                <a:solidFill>
                  <a:schemeClr val="tx1"/>
                </a:solidFill>
                <a:effectLst>
                  <a:outerShdw blurRad="38100" dist="38100" dir="2700000" algn="tl">
                    <a:srgbClr val="000000">
                      <a:alpha val="43137"/>
                    </a:srgbClr>
                  </a:outerShdw>
                </a:effectLst>
              </a:rPr>
              <a:t>Présentation de l’enveloppe financière </a:t>
            </a:r>
          </a:p>
          <a:p>
            <a:pPr>
              <a:buFontTx/>
              <a:buChar char="-"/>
            </a:pPr>
            <a:r>
              <a:rPr lang="fr-FR" dirty="0">
                <a:solidFill>
                  <a:schemeClr val="tx1"/>
                </a:solidFill>
                <a:effectLst>
                  <a:outerShdw blurRad="38100" dist="38100" dir="2700000" algn="tl">
                    <a:srgbClr val="000000">
                      <a:alpha val="43137"/>
                    </a:srgbClr>
                  </a:outerShdw>
                </a:effectLst>
              </a:rPr>
              <a:t>Critères de recevabilité </a:t>
            </a:r>
          </a:p>
          <a:p>
            <a:pPr>
              <a:buFontTx/>
              <a:buChar char="-"/>
            </a:pPr>
            <a:r>
              <a:rPr lang="fr-FR" dirty="0">
                <a:solidFill>
                  <a:schemeClr val="tx1"/>
                </a:solidFill>
                <a:effectLst>
                  <a:outerShdw blurRad="38100" dist="38100" dir="2700000" algn="tl">
                    <a:srgbClr val="000000">
                      <a:alpha val="43137"/>
                    </a:srgbClr>
                  </a:outerShdw>
                </a:effectLst>
              </a:rPr>
              <a:t>Eligibilité des coûts </a:t>
            </a:r>
          </a:p>
          <a:p>
            <a:pPr>
              <a:buFontTx/>
              <a:buChar char="-"/>
            </a:pPr>
            <a:r>
              <a:rPr lang="fr-FR" dirty="0">
                <a:solidFill>
                  <a:schemeClr val="tx1"/>
                </a:solidFill>
                <a:effectLst>
                  <a:outerShdw blurRad="38100" dist="38100" dir="2700000" algn="tl">
                    <a:srgbClr val="000000">
                      <a:alpha val="43137"/>
                    </a:srgbClr>
                  </a:outerShdw>
                </a:effectLst>
              </a:rPr>
              <a:t>Calendrier </a:t>
            </a:r>
          </a:p>
          <a:p>
            <a:pPr>
              <a:buFontTx/>
              <a:buChar char="-"/>
            </a:pPr>
            <a:r>
              <a:rPr lang="fr-FR" dirty="0">
                <a:solidFill>
                  <a:schemeClr val="tx1"/>
                </a:solidFill>
                <a:effectLst>
                  <a:outerShdw blurRad="38100" dist="38100" dir="2700000" algn="tl">
                    <a:srgbClr val="000000">
                      <a:alpha val="43137"/>
                    </a:srgbClr>
                  </a:outerShdw>
                </a:effectLst>
              </a:rPr>
              <a:t>Modalité de réception des notes conceptuelles et des propositions</a:t>
            </a:r>
          </a:p>
        </p:txBody>
      </p:sp>
    </p:spTree>
    <p:extLst>
      <p:ext uri="{BB962C8B-B14F-4D97-AF65-F5344CB8AC3E}">
        <p14:creationId xmlns:p14="http://schemas.microsoft.com/office/powerpoint/2010/main" val="1561311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0D6E01-649F-4EB8-A80B-CB87B7F03F40}"/>
              </a:ext>
            </a:extLst>
          </p:cNvPr>
          <p:cNvSpPr>
            <a:spLocks noGrp="1"/>
          </p:cNvSpPr>
          <p:nvPr>
            <p:ph type="title"/>
          </p:nvPr>
        </p:nvSpPr>
        <p:spPr/>
        <p:txBody>
          <a:bodyPr/>
          <a:lstStyle/>
          <a:p>
            <a:pPr lvl="0" algn="ctr"/>
            <a:r>
              <a:rPr lang="fr-BE" u="sng" dirty="0"/>
              <a:t>Enveloppe financière</a:t>
            </a:r>
          </a:p>
        </p:txBody>
      </p:sp>
      <p:sp>
        <p:nvSpPr>
          <p:cNvPr id="3" name="Espace réservé du contenu 2">
            <a:extLst>
              <a:ext uri="{FF2B5EF4-FFF2-40B4-BE49-F238E27FC236}">
                <a16:creationId xmlns:a16="http://schemas.microsoft.com/office/drawing/2014/main" id="{96F69ABA-F7A5-408B-B54F-1B54E315980E}"/>
              </a:ext>
            </a:extLst>
          </p:cNvPr>
          <p:cNvSpPr>
            <a:spLocks noGrp="1"/>
          </p:cNvSpPr>
          <p:nvPr>
            <p:ph idx="1"/>
          </p:nvPr>
        </p:nvSpPr>
        <p:spPr>
          <a:xfrm>
            <a:off x="424421" y="1524000"/>
            <a:ext cx="8328453" cy="4445686"/>
          </a:xfrm>
        </p:spPr>
        <p:txBody>
          <a:bodyPr>
            <a:normAutofit/>
          </a:bodyPr>
          <a:lstStyle/>
          <a:p>
            <a:pPr marL="0" lvl="0" indent="0">
              <a:buNone/>
            </a:pPr>
            <a:endParaRPr lang="fr-BE" dirty="0"/>
          </a:p>
          <a:p>
            <a:pPr marL="0" lvl="0" indent="0">
              <a:buNone/>
            </a:pPr>
            <a:r>
              <a:rPr lang="fr-BE" sz="2200" dirty="0"/>
              <a:t>LOT 1 : 1 000 000 € - </a:t>
            </a:r>
            <a:r>
              <a:rPr lang="fr-FR" sz="2200" dirty="0"/>
              <a:t>Territoire de </a:t>
            </a:r>
            <a:r>
              <a:rPr lang="fr-FR" sz="2200" dirty="0" err="1"/>
              <a:t>Walungu</a:t>
            </a:r>
            <a:r>
              <a:rPr lang="fr-FR" sz="2200" dirty="0"/>
              <a:t>, zones </a:t>
            </a:r>
            <a:r>
              <a:rPr lang="fr-FR" sz="2200" dirty="0" err="1"/>
              <a:t>Karohongo-Luciga-Lurhala-Nduba-Walungu</a:t>
            </a:r>
            <a:r>
              <a:rPr lang="fr-FR" sz="2200" dirty="0"/>
              <a:t> </a:t>
            </a:r>
            <a:r>
              <a:rPr lang="fr-FR" sz="2200" dirty="0" err="1"/>
              <a:t>CentreBurhale</a:t>
            </a:r>
            <a:r>
              <a:rPr lang="fr-FR" sz="2200" dirty="0"/>
              <a:t> et </a:t>
            </a:r>
            <a:r>
              <a:rPr lang="fr-FR" sz="2200" dirty="0" err="1"/>
              <a:t>Ibona</a:t>
            </a:r>
            <a:endParaRPr lang="fr-BE" sz="2200" dirty="0"/>
          </a:p>
          <a:p>
            <a:pPr lvl="0">
              <a:buFont typeface="Wingdings" panose="05000000000000000000" pitchFamily="2" charset="2"/>
              <a:buChar char="§"/>
            </a:pPr>
            <a:r>
              <a:rPr lang="fr-BE" sz="1800" dirty="0"/>
              <a:t>Minimum : 900 000 € </a:t>
            </a:r>
          </a:p>
          <a:p>
            <a:pPr lvl="0">
              <a:buFont typeface="Wingdings" panose="05000000000000000000" pitchFamily="2" charset="2"/>
              <a:buChar char="§"/>
            </a:pPr>
            <a:r>
              <a:rPr lang="fr-BE" sz="1800" dirty="0"/>
              <a:t>Maximum : 1 000 000 €</a:t>
            </a:r>
          </a:p>
          <a:p>
            <a:pPr marL="0" lvl="0" indent="0">
              <a:buNone/>
            </a:pPr>
            <a:r>
              <a:rPr lang="fr-BE" sz="2200" dirty="0"/>
              <a:t>LOT 2 : 1 000 000 € - </a:t>
            </a:r>
            <a:r>
              <a:rPr lang="fr-FR" sz="2200" dirty="0"/>
              <a:t>Territoire de </a:t>
            </a:r>
            <a:r>
              <a:rPr lang="fr-FR" sz="2200" dirty="0" err="1"/>
              <a:t>Mwenga</a:t>
            </a:r>
            <a:r>
              <a:rPr lang="fr-FR" sz="2200" dirty="0"/>
              <a:t>, zones </a:t>
            </a:r>
            <a:r>
              <a:rPr lang="fr-FR" sz="2200" dirty="0" err="1"/>
              <a:t>Luindi</a:t>
            </a:r>
            <a:r>
              <a:rPr lang="fr-FR" sz="2200" dirty="0"/>
              <a:t>– </a:t>
            </a:r>
            <a:r>
              <a:rPr lang="fr-FR" sz="2200" dirty="0" err="1"/>
              <a:t>Mwenga</a:t>
            </a:r>
            <a:r>
              <a:rPr lang="fr-FR" sz="2200" dirty="0"/>
              <a:t> Centre et </a:t>
            </a:r>
            <a:r>
              <a:rPr lang="fr-FR" sz="2200" dirty="0" err="1"/>
              <a:t>Kitutu</a:t>
            </a:r>
            <a:r>
              <a:rPr lang="fr-FR" sz="2200" dirty="0"/>
              <a:t> </a:t>
            </a:r>
          </a:p>
          <a:p>
            <a:pPr lvl="0">
              <a:buFont typeface="Wingdings" panose="05000000000000000000" pitchFamily="2" charset="2"/>
              <a:buChar char="§"/>
            </a:pPr>
            <a:r>
              <a:rPr lang="fr-BE" sz="1800" dirty="0"/>
              <a:t>Minimum : 950 000 € </a:t>
            </a:r>
          </a:p>
          <a:p>
            <a:pPr lvl="0">
              <a:buFont typeface="Wingdings" panose="05000000000000000000" pitchFamily="2" charset="2"/>
              <a:buChar char="§"/>
            </a:pPr>
            <a:r>
              <a:rPr lang="fr-BE" sz="1800" dirty="0"/>
              <a:t>Maximum : 1 000 000 €</a:t>
            </a:r>
          </a:p>
          <a:p>
            <a:pPr marL="0" lvl="0" indent="0">
              <a:buNone/>
            </a:pPr>
            <a:endParaRPr lang="fr-BE" dirty="0"/>
          </a:p>
        </p:txBody>
      </p:sp>
      <p:sp>
        <p:nvSpPr>
          <p:cNvPr id="6" name="ZoneTexte 5">
            <a:extLst>
              <a:ext uri="{FF2B5EF4-FFF2-40B4-BE49-F238E27FC236}">
                <a16:creationId xmlns:a16="http://schemas.microsoft.com/office/drawing/2014/main" id="{62A3C8F8-E4AF-4381-8948-6924C9F1245F}"/>
              </a:ext>
            </a:extLst>
          </p:cNvPr>
          <p:cNvSpPr txBox="1"/>
          <p:nvPr/>
        </p:nvSpPr>
        <p:spPr>
          <a:xfrm>
            <a:off x="424421" y="1486210"/>
            <a:ext cx="4950012" cy="461665"/>
          </a:xfrm>
          <a:prstGeom prst="rect">
            <a:avLst/>
          </a:prstGeom>
          <a:noFill/>
        </p:spPr>
        <p:txBody>
          <a:bodyPr wrap="square" rtlCol="0">
            <a:spAutoFit/>
          </a:bodyPr>
          <a:lstStyle/>
          <a:p>
            <a:r>
              <a:rPr lang="fr-BE" sz="2400" b="1" dirty="0"/>
              <a:t>Montant indicatif global : 2 000 000 €</a:t>
            </a:r>
          </a:p>
        </p:txBody>
      </p:sp>
    </p:spTree>
    <p:extLst>
      <p:ext uri="{BB962C8B-B14F-4D97-AF65-F5344CB8AC3E}">
        <p14:creationId xmlns:p14="http://schemas.microsoft.com/office/powerpoint/2010/main" val="3825673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0D6E01-649F-4EB8-A80B-CB87B7F03F40}"/>
              </a:ext>
            </a:extLst>
          </p:cNvPr>
          <p:cNvSpPr>
            <a:spLocks noGrp="1"/>
          </p:cNvSpPr>
          <p:nvPr>
            <p:ph type="title"/>
          </p:nvPr>
        </p:nvSpPr>
        <p:spPr>
          <a:xfrm>
            <a:off x="1021824" y="345462"/>
            <a:ext cx="7697755" cy="1178538"/>
          </a:xfrm>
        </p:spPr>
        <p:txBody>
          <a:bodyPr>
            <a:normAutofit fontScale="90000"/>
          </a:bodyPr>
          <a:lstStyle/>
          <a:p>
            <a:pPr lvl="0" algn="ctr"/>
            <a:r>
              <a:rPr lang="fr-BE" u="sng" dirty="0"/>
              <a:t>Critères de recevabilité du demandeur et </a:t>
            </a:r>
            <a:r>
              <a:rPr lang="fr-BE" u="sng" dirty="0" err="1"/>
              <a:t>co-demandeurs</a:t>
            </a:r>
            <a:endParaRPr lang="fr-BE" u="sng" dirty="0"/>
          </a:p>
        </p:txBody>
      </p:sp>
      <p:sp>
        <p:nvSpPr>
          <p:cNvPr id="3" name="Espace réservé du contenu 2">
            <a:extLst>
              <a:ext uri="{FF2B5EF4-FFF2-40B4-BE49-F238E27FC236}">
                <a16:creationId xmlns:a16="http://schemas.microsoft.com/office/drawing/2014/main" id="{96F69ABA-F7A5-408B-B54F-1B54E315980E}"/>
              </a:ext>
            </a:extLst>
          </p:cNvPr>
          <p:cNvSpPr>
            <a:spLocks noGrp="1"/>
          </p:cNvSpPr>
          <p:nvPr>
            <p:ph idx="1"/>
          </p:nvPr>
        </p:nvSpPr>
        <p:spPr>
          <a:xfrm>
            <a:off x="424421" y="1524000"/>
            <a:ext cx="8458322" cy="4532671"/>
          </a:xfrm>
        </p:spPr>
        <p:txBody>
          <a:bodyPr>
            <a:normAutofit/>
          </a:bodyPr>
          <a:lstStyle/>
          <a:p>
            <a:pPr marL="0" indent="0">
              <a:buNone/>
            </a:pPr>
            <a:endParaRPr lang="fr-FR" sz="2200" b="1" u="sng" dirty="0"/>
          </a:p>
          <a:p>
            <a:pPr lvl="0">
              <a:buFont typeface="Wingdings" panose="05000000000000000000" pitchFamily="2" charset="2"/>
              <a:buChar char="q"/>
            </a:pPr>
            <a:r>
              <a:rPr lang="fr-FR" sz="2400" dirty="0"/>
              <a:t>A. Disposer d’une expérience avérée en matière d’accompagnement et de renforcement des capacités des ménages ruraux / exploitations agricoles en mobilisant à la fois des approches individuelles et communautaires et ; </a:t>
            </a:r>
          </a:p>
          <a:p>
            <a:pPr lvl="0">
              <a:buFont typeface="Wingdings" panose="05000000000000000000" pitchFamily="2" charset="2"/>
              <a:buChar char="q"/>
            </a:pPr>
            <a:r>
              <a:rPr lang="fr-FR" sz="2400" dirty="0"/>
              <a:t>B. d’une expérience avérée du déploiement d’approches d’appui-conseil agricole intégrant l’agroécologie et la gestion durable des ressources naturelles. </a:t>
            </a:r>
          </a:p>
          <a:p>
            <a:pPr marL="0" lvl="0" indent="0">
              <a:buNone/>
            </a:pPr>
            <a:endParaRPr lang="fr-BE" dirty="0"/>
          </a:p>
        </p:txBody>
      </p:sp>
    </p:spTree>
    <p:extLst>
      <p:ext uri="{BB962C8B-B14F-4D97-AF65-F5344CB8AC3E}">
        <p14:creationId xmlns:p14="http://schemas.microsoft.com/office/powerpoint/2010/main" val="4026878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0D6E01-649F-4EB8-A80B-CB87B7F03F40}"/>
              </a:ext>
            </a:extLst>
          </p:cNvPr>
          <p:cNvSpPr>
            <a:spLocks noGrp="1"/>
          </p:cNvSpPr>
          <p:nvPr>
            <p:ph type="title"/>
          </p:nvPr>
        </p:nvSpPr>
        <p:spPr>
          <a:xfrm>
            <a:off x="1021824" y="345462"/>
            <a:ext cx="7697755" cy="1178538"/>
          </a:xfrm>
        </p:spPr>
        <p:txBody>
          <a:bodyPr>
            <a:normAutofit fontScale="90000"/>
          </a:bodyPr>
          <a:lstStyle/>
          <a:p>
            <a:pPr lvl="0" algn="ctr"/>
            <a:r>
              <a:rPr lang="fr-BE" u="sng" dirty="0"/>
              <a:t>Critères de recevabilité du demandeur</a:t>
            </a:r>
          </a:p>
        </p:txBody>
      </p:sp>
      <p:sp>
        <p:nvSpPr>
          <p:cNvPr id="3" name="Espace réservé du contenu 2">
            <a:extLst>
              <a:ext uri="{FF2B5EF4-FFF2-40B4-BE49-F238E27FC236}">
                <a16:creationId xmlns:a16="http://schemas.microsoft.com/office/drawing/2014/main" id="{96F69ABA-F7A5-408B-B54F-1B54E315980E}"/>
              </a:ext>
            </a:extLst>
          </p:cNvPr>
          <p:cNvSpPr>
            <a:spLocks noGrp="1"/>
          </p:cNvSpPr>
          <p:nvPr>
            <p:ph idx="1"/>
          </p:nvPr>
        </p:nvSpPr>
        <p:spPr>
          <a:xfrm>
            <a:off x="424421" y="1524000"/>
            <a:ext cx="8458322" cy="5091404"/>
          </a:xfrm>
        </p:spPr>
        <p:txBody>
          <a:bodyPr>
            <a:normAutofit fontScale="92500" lnSpcReduction="20000"/>
          </a:bodyPr>
          <a:lstStyle/>
          <a:p>
            <a:pPr marL="0" indent="0">
              <a:buNone/>
            </a:pPr>
            <a:endParaRPr lang="fr-FR" sz="2200" b="1" u="sng" dirty="0"/>
          </a:p>
          <a:p>
            <a:pPr lvl="0">
              <a:buFont typeface="Wingdings" panose="05000000000000000000" pitchFamily="2" charset="2"/>
              <a:buChar char="q"/>
            </a:pPr>
            <a:r>
              <a:rPr lang="fr-FR" sz="2400" dirty="0"/>
              <a:t>A. être une personne morale ; et </a:t>
            </a:r>
          </a:p>
          <a:p>
            <a:pPr lvl="0">
              <a:buFont typeface="Wingdings" panose="05000000000000000000" pitchFamily="2" charset="2"/>
              <a:buChar char="q"/>
            </a:pPr>
            <a:r>
              <a:rPr lang="fr-FR" sz="2400" dirty="0"/>
              <a:t>B. être un acteur public (Université, centre de recherche etc.) ou un acteur privé sans but lucratif (organisation non gouvernementale internationale ou nationale, ASBL, fondation etc.) ou une personne morale de droit privé dont la maximisation du profit ne constitue pas l’objectif prioritaire (centre international ou national de recherche-action, etc.) ; et </a:t>
            </a:r>
          </a:p>
          <a:p>
            <a:pPr lvl="0">
              <a:buFont typeface="Wingdings" panose="05000000000000000000" pitchFamily="2" charset="2"/>
              <a:buChar char="q"/>
            </a:pPr>
            <a:r>
              <a:rPr lang="fr-FR" sz="2400" dirty="0"/>
              <a:t>C. être un acteur intervenant dans le domaine du développement agricole et rural, en cohérence avec son mandat et/ou ses statuts ; et</a:t>
            </a:r>
          </a:p>
          <a:p>
            <a:pPr lvl="0">
              <a:buFont typeface="Wingdings" panose="05000000000000000000" pitchFamily="2" charset="2"/>
              <a:buChar char="q"/>
            </a:pPr>
            <a:r>
              <a:rPr lang="fr-FR" sz="2400" dirty="0"/>
              <a:t>D. être établi ou représenté en République Démocratique du Congo; et</a:t>
            </a:r>
          </a:p>
          <a:p>
            <a:pPr lvl="0">
              <a:buFont typeface="Wingdings" panose="05000000000000000000" pitchFamily="2" charset="2"/>
              <a:buChar char="q"/>
            </a:pPr>
            <a:r>
              <a:rPr lang="fr-FR" sz="2400" dirty="0"/>
              <a:t>E. </a:t>
            </a:r>
            <a:r>
              <a:rPr lang="fr-FR" sz="1600" dirty="0"/>
              <a:t>. </a:t>
            </a:r>
            <a:r>
              <a:rPr lang="fr-FR" sz="2400" dirty="0"/>
              <a:t>Disposer d’une expérience de mise en œuvre d’actions de terrain dans la Province du Sud Kivu ou dans des contextes d’intervention comparables (i.e. cumulant petite agriculture familiale dominante, risques sécuritaires, densité de population élevée, conflits fonciers, insécurité alimentaire, dysfonctionnement des services publics d’encadrement des producteurs) ; et</a:t>
            </a:r>
          </a:p>
          <a:p>
            <a:pPr marL="0" lvl="0" indent="0">
              <a:buNone/>
            </a:pPr>
            <a:endParaRPr lang="fr-BE" dirty="0"/>
          </a:p>
        </p:txBody>
      </p:sp>
    </p:spTree>
    <p:extLst>
      <p:ext uri="{BB962C8B-B14F-4D97-AF65-F5344CB8AC3E}">
        <p14:creationId xmlns:p14="http://schemas.microsoft.com/office/powerpoint/2010/main" val="3571344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0D6E01-649F-4EB8-A80B-CB87B7F03F40}"/>
              </a:ext>
            </a:extLst>
          </p:cNvPr>
          <p:cNvSpPr>
            <a:spLocks noGrp="1"/>
          </p:cNvSpPr>
          <p:nvPr>
            <p:ph type="title"/>
          </p:nvPr>
        </p:nvSpPr>
        <p:spPr>
          <a:xfrm>
            <a:off x="1021824" y="345462"/>
            <a:ext cx="7697755" cy="1178538"/>
          </a:xfrm>
        </p:spPr>
        <p:txBody>
          <a:bodyPr>
            <a:normAutofit fontScale="90000"/>
          </a:bodyPr>
          <a:lstStyle/>
          <a:p>
            <a:pPr lvl="0" algn="ctr"/>
            <a:r>
              <a:rPr lang="fr-BE" u="sng" dirty="0"/>
              <a:t>Critères de recevabilité du demandeur</a:t>
            </a:r>
          </a:p>
        </p:txBody>
      </p:sp>
      <p:sp>
        <p:nvSpPr>
          <p:cNvPr id="3" name="Espace réservé du contenu 2">
            <a:extLst>
              <a:ext uri="{FF2B5EF4-FFF2-40B4-BE49-F238E27FC236}">
                <a16:creationId xmlns:a16="http://schemas.microsoft.com/office/drawing/2014/main" id="{96F69ABA-F7A5-408B-B54F-1B54E315980E}"/>
              </a:ext>
            </a:extLst>
          </p:cNvPr>
          <p:cNvSpPr>
            <a:spLocks noGrp="1"/>
          </p:cNvSpPr>
          <p:nvPr>
            <p:ph idx="1"/>
          </p:nvPr>
        </p:nvSpPr>
        <p:spPr>
          <a:xfrm>
            <a:off x="424421" y="1524000"/>
            <a:ext cx="8458322" cy="5091404"/>
          </a:xfrm>
        </p:spPr>
        <p:txBody>
          <a:bodyPr>
            <a:normAutofit fontScale="92500"/>
          </a:bodyPr>
          <a:lstStyle/>
          <a:p>
            <a:pPr marL="0" indent="0">
              <a:buNone/>
            </a:pPr>
            <a:endParaRPr lang="fr-FR" sz="2200" b="1" u="sng" dirty="0"/>
          </a:p>
          <a:p>
            <a:pPr lvl="0">
              <a:buFont typeface="Wingdings" panose="05000000000000000000" pitchFamily="2" charset="2"/>
              <a:buChar char="q"/>
            </a:pPr>
            <a:r>
              <a:rPr lang="fr-FR" sz="2400" dirty="0"/>
              <a:t>F. Disposer d’une expérience de la mise en </a:t>
            </a:r>
            <a:r>
              <a:rPr lang="fr-FR" sz="2400" dirty="0" err="1"/>
              <a:t>oeuvre</a:t>
            </a:r>
            <a:r>
              <a:rPr lang="fr-FR" sz="2400" dirty="0"/>
              <a:t> d’actions (i) intégrant dans leurs modalités d’exécution l’accompagnement et le renforcement de capacités des ménages ruraux / exploitations agricoles en mobilisant des approches de soutien individuel ; (ii) intégrant dans leurs modalités d’exécution l’accompagnement et le renforcement de communautés rurales et (iii) visant le développement de l’agroécologie et la gestion durable des ressources naturelles ; et </a:t>
            </a:r>
          </a:p>
          <a:p>
            <a:pPr lvl="0">
              <a:buFont typeface="Wingdings" panose="05000000000000000000" pitchFamily="2" charset="2"/>
              <a:buChar char="q"/>
            </a:pPr>
            <a:r>
              <a:rPr lang="fr-FR" sz="2400" dirty="0"/>
              <a:t>G. être directement chargé de la préparation et de la gestion de l’action avec le(s) codemandeur(s) et non agir en tant qu’intermédiaire ; et</a:t>
            </a:r>
          </a:p>
          <a:p>
            <a:pPr lvl="0">
              <a:buFont typeface="Wingdings" panose="05000000000000000000" pitchFamily="2" charset="2"/>
              <a:buChar char="q"/>
            </a:pPr>
            <a:r>
              <a:rPr lang="fr-FR" sz="2400" dirty="0"/>
              <a:t>H. avoir déjà géré un subside ou tout autre contrat équivalent à un montant d’au moins 600 000 EUR si le demandeur postule pour un seul lot et à 1 200 000 EUR si le demandeur postule pour les deux lots.</a:t>
            </a:r>
          </a:p>
          <a:p>
            <a:pPr marL="0" lvl="0" indent="0">
              <a:buNone/>
            </a:pPr>
            <a:endParaRPr lang="fr-BE" dirty="0"/>
          </a:p>
        </p:txBody>
      </p:sp>
    </p:spTree>
    <p:extLst>
      <p:ext uri="{BB962C8B-B14F-4D97-AF65-F5344CB8AC3E}">
        <p14:creationId xmlns:p14="http://schemas.microsoft.com/office/powerpoint/2010/main" val="2006050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0D6E01-649F-4EB8-A80B-CB87B7F03F40}"/>
              </a:ext>
            </a:extLst>
          </p:cNvPr>
          <p:cNvSpPr>
            <a:spLocks noGrp="1"/>
          </p:cNvSpPr>
          <p:nvPr>
            <p:ph type="title"/>
          </p:nvPr>
        </p:nvSpPr>
        <p:spPr>
          <a:xfrm>
            <a:off x="1021824" y="345462"/>
            <a:ext cx="7697755" cy="1178538"/>
          </a:xfrm>
        </p:spPr>
        <p:txBody>
          <a:bodyPr>
            <a:normAutofit fontScale="90000"/>
          </a:bodyPr>
          <a:lstStyle/>
          <a:p>
            <a:pPr lvl="0" algn="ctr"/>
            <a:r>
              <a:rPr lang="fr-BE" u="sng" dirty="0"/>
              <a:t>Critères de recevabilité </a:t>
            </a:r>
            <a:r>
              <a:rPr lang="fr-BE" u="sng"/>
              <a:t>des codemandeurs</a:t>
            </a:r>
            <a:endParaRPr lang="fr-BE" u="sng" dirty="0"/>
          </a:p>
        </p:txBody>
      </p:sp>
      <p:sp>
        <p:nvSpPr>
          <p:cNvPr id="3" name="Espace réservé du contenu 2">
            <a:extLst>
              <a:ext uri="{FF2B5EF4-FFF2-40B4-BE49-F238E27FC236}">
                <a16:creationId xmlns:a16="http://schemas.microsoft.com/office/drawing/2014/main" id="{96F69ABA-F7A5-408B-B54F-1B54E315980E}"/>
              </a:ext>
            </a:extLst>
          </p:cNvPr>
          <p:cNvSpPr>
            <a:spLocks noGrp="1"/>
          </p:cNvSpPr>
          <p:nvPr>
            <p:ph idx="1"/>
          </p:nvPr>
        </p:nvSpPr>
        <p:spPr>
          <a:xfrm>
            <a:off x="424421" y="1959429"/>
            <a:ext cx="8328453" cy="3812106"/>
          </a:xfrm>
        </p:spPr>
        <p:txBody>
          <a:bodyPr>
            <a:normAutofit fontScale="92500"/>
          </a:bodyPr>
          <a:lstStyle/>
          <a:p>
            <a:pPr lvl="0">
              <a:buFont typeface="Wingdings" panose="05000000000000000000" pitchFamily="2" charset="2"/>
              <a:buChar char="q"/>
            </a:pPr>
            <a:r>
              <a:rPr lang="fr-FR" sz="2200" dirty="0"/>
              <a:t>A. être une personne morale, et </a:t>
            </a:r>
          </a:p>
          <a:p>
            <a:pPr lvl="0">
              <a:buFont typeface="Wingdings" panose="05000000000000000000" pitchFamily="2" charset="2"/>
              <a:buChar char="q"/>
            </a:pPr>
            <a:r>
              <a:rPr lang="fr-FR" sz="2200" dirty="0"/>
              <a:t>B. être un acteur public (université, centre de recherche etc.) ou un acteur privé sans but lucratif (organisation non gouvernementale internationale ou nationale, ASBL, fondation etc.) ou une personne morale de droit privé dont la maximisation du profit ne constitue pas l’objectif prioritaire (centre international ou national de recherche-action, etc.) ; et</a:t>
            </a:r>
          </a:p>
          <a:p>
            <a:pPr lvl="0">
              <a:buFont typeface="Wingdings" panose="05000000000000000000" pitchFamily="2" charset="2"/>
              <a:buChar char="q"/>
            </a:pPr>
            <a:r>
              <a:rPr lang="fr-FR" sz="2200" dirty="0"/>
              <a:t>C. être un acteur intervenant dans le domaine du développement agricole et rural, en cohérence avec son mandat et/ou ses statuts ; et </a:t>
            </a:r>
          </a:p>
          <a:p>
            <a:pPr lvl="0">
              <a:buFont typeface="Wingdings" panose="05000000000000000000" pitchFamily="2" charset="2"/>
              <a:buChar char="q"/>
            </a:pPr>
            <a:r>
              <a:rPr lang="fr-FR" sz="2200" dirty="0"/>
              <a:t>D. être établi ou représenté en République Démocratique du Congo ; et</a:t>
            </a:r>
          </a:p>
          <a:p>
            <a:pPr lvl="0">
              <a:buFont typeface="Wingdings" panose="05000000000000000000" pitchFamily="2" charset="2"/>
              <a:buChar char="q"/>
            </a:pPr>
            <a:r>
              <a:rPr lang="fr-FR" sz="2200" dirty="0"/>
              <a:t>E. être directement chargé de la préparation et de la gestion de l’action avec le demandeur</a:t>
            </a:r>
            <a:endParaRPr lang="fr-BE" sz="2200" dirty="0"/>
          </a:p>
        </p:txBody>
      </p:sp>
    </p:spTree>
    <p:extLst>
      <p:ext uri="{BB962C8B-B14F-4D97-AF65-F5344CB8AC3E}">
        <p14:creationId xmlns:p14="http://schemas.microsoft.com/office/powerpoint/2010/main" val="292895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6F69ABA-F7A5-408B-B54F-1B54E315980E}"/>
              </a:ext>
            </a:extLst>
          </p:cNvPr>
          <p:cNvSpPr>
            <a:spLocks noGrp="1"/>
          </p:cNvSpPr>
          <p:nvPr>
            <p:ph idx="1"/>
          </p:nvPr>
        </p:nvSpPr>
        <p:spPr>
          <a:xfrm>
            <a:off x="65314" y="1788855"/>
            <a:ext cx="4506686" cy="4770106"/>
          </a:xfrm>
        </p:spPr>
        <p:txBody>
          <a:bodyPr>
            <a:normAutofit/>
          </a:bodyPr>
          <a:lstStyle/>
          <a:p>
            <a:pPr marL="0" lvl="0" indent="0">
              <a:buNone/>
            </a:pPr>
            <a:r>
              <a:rPr lang="fr-FR" sz="1600" dirty="0">
                <a:solidFill>
                  <a:schemeClr val="tx1"/>
                </a:solidFill>
              </a:rPr>
              <a:t>Coûts inéligibles Les coûts suivants ne sont pas éligibles : </a:t>
            </a:r>
          </a:p>
          <a:p>
            <a:pPr marL="0" lvl="0" indent="0">
              <a:buNone/>
            </a:pPr>
            <a:r>
              <a:rPr lang="fr-FR" sz="1600" dirty="0">
                <a:solidFill>
                  <a:schemeClr val="tx1"/>
                </a:solidFill>
              </a:rPr>
              <a:t>1° les écritures comptables n’entraînant pas un décaissement ; </a:t>
            </a:r>
          </a:p>
          <a:p>
            <a:pPr marL="0" lvl="0" indent="0">
              <a:buNone/>
            </a:pPr>
            <a:r>
              <a:rPr lang="fr-FR" sz="1600" dirty="0">
                <a:solidFill>
                  <a:schemeClr val="tx1"/>
                </a:solidFill>
              </a:rPr>
              <a:t>2° les provisions pour risques et charges, pertes, dettes ou dettes futures éventuelles ; </a:t>
            </a:r>
          </a:p>
          <a:p>
            <a:pPr marL="0" lvl="0" indent="0">
              <a:buNone/>
            </a:pPr>
            <a:r>
              <a:rPr lang="fr-FR" sz="1600" dirty="0">
                <a:solidFill>
                  <a:schemeClr val="tx1"/>
                </a:solidFill>
              </a:rPr>
              <a:t>3° les dettes et les intérêts débiteurs ; </a:t>
            </a:r>
          </a:p>
          <a:p>
            <a:pPr marL="0" lvl="0" indent="0">
              <a:buNone/>
            </a:pPr>
            <a:r>
              <a:rPr lang="fr-FR" sz="1600" dirty="0">
                <a:solidFill>
                  <a:schemeClr val="tx1"/>
                </a:solidFill>
              </a:rPr>
              <a:t>4° les créances douteuses ; </a:t>
            </a:r>
          </a:p>
          <a:p>
            <a:pPr marL="0" lvl="0" indent="0">
              <a:buNone/>
            </a:pPr>
            <a:r>
              <a:rPr lang="fr-FR" sz="1600" dirty="0">
                <a:solidFill>
                  <a:schemeClr val="tx1"/>
                </a:solidFill>
              </a:rPr>
              <a:t>5° les pertes de change ; </a:t>
            </a:r>
          </a:p>
          <a:p>
            <a:pPr marL="0" lvl="0" indent="0">
              <a:buNone/>
            </a:pPr>
            <a:r>
              <a:rPr lang="fr-FR" sz="1600" dirty="0">
                <a:solidFill>
                  <a:schemeClr val="tx1"/>
                </a:solidFill>
              </a:rPr>
              <a:t>6° les crédits à des tiers ; </a:t>
            </a:r>
          </a:p>
          <a:p>
            <a:pPr marL="0" lvl="0" indent="0">
              <a:buNone/>
            </a:pPr>
            <a:r>
              <a:rPr lang="fr-FR" sz="1600" dirty="0">
                <a:solidFill>
                  <a:schemeClr val="tx1"/>
                </a:solidFill>
              </a:rPr>
              <a:t>7° les garanties et cautions ; </a:t>
            </a:r>
          </a:p>
          <a:p>
            <a:pPr marL="0" lvl="0" indent="0">
              <a:buNone/>
            </a:pPr>
            <a:r>
              <a:rPr lang="fr-FR" sz="1600" dirty="0">
                <a:solidFill>
                  <a:schemeClr val="tx1"/>
                </a:solidFill>
              </a:rPr>
              <a:t>8° les coûts déjà pris en charge par un autre subside ; </a:t>
            </a:r>
          </a:p>
          <a:p>
            <a:pPr marL="0" indent="0">
              <a:buNone/>
            </a:pPr>
            <a:r>
              <a:rPr lang="fr-FR" sz="1600" dirty="0">
                <a:solidFill>
                  <a:schemeClr val="tx1"/>
                </a:solidFill>
              </a:rPr>
              <a:t>9° les factures établies par d’autres organisations pour des produits et services déjà subsidiés ; </a:t>
            </a:r>
          </a:p>
          <a:p>
            <a:pPr marL="0" lvl="0" indent="0">
              <a:buNone/>
            </a:pPr>
            <a:endParaRPr lang="fr-FR" sz="1800" dirty="0">
              <a:solidFill>
                <a:schemeClr val="tx1"/>
              </a:solidFill>
            </a:endParaRPr>
          </a:p>
        </p:txBody>
      </p:sp>
      <p:sp>
        <p:nvSpPr>
          <p:cNvPr id="4" name="Rectangle 2"/>
          <p:cNvSpPr>
            <a:spLocks noGrp="1" noChangeArrowheads="1"/>
          </p:cNvSpPr>
          <p:nvPr>
            <p:ph type="title"/>
          </p:nvPr>
        </p:nvSpPr>
        <p:spPr>
          <a:xfrm>
            <a:off x="1349477" y="345463"/>
            <a:ext cx="6478342" cy="634252"/>
          </a:xfrm>
        </p:spPr>
        <p:txBody>
          <a:bodyPr>
            <a:noAutofit/>
          </a:bodyPr>
          <a:lstStyle/>
          <a:p>
            <a:pPr lvl="1" algn="ctr"/>
            <a:r>
              <a:rPr lang="fr-BE" sz="4000" b="1" u="sng" dirty="0">
                <a:solidFill>
                  <a:srgbClr val="FF0000"/>
                </a:solidFill>
                <a:latin typeface="+mj-lt"/>
              </a:rPr>
              <a:t>Eligibilité des coûts </a:t>
            </a:r>
          </a:p>
        </p:txBody>
      </p:sp>
      <p:sp>
        <p:nvSpPr>
          <p:cNvPr id="5" name="Espace réservé du contenu 2">
            <a:extLst>
              <a:ext uri="{FF2B5EF4-FFF2-40B4-BE49-F238E27FC236}">
                <a16:creationId xmlns:a16="http://schemas.microsoft.com/office/drawing/2014/main" id="{31DBB80B-E7C6-4C79-9691-B9D01C702BFF}"/>
              </a:ext>
            </a:extLst>
          </p:cNvPr>
          <p:cNvSpPr txBox="1">
            <a:spLocks/>
          </p:cNvSpPr>
          <p:nvPr/>
        </p:nvSpPr>
        <p:spPr>
          <a:xfrm>
            <a:off x="4413380" y="1750142"/>
            <a:ext cx="4665306" cy="4886188"/>
          </a:xfrm>
          <a:prstGeom prst="rect">
            <a:avLst/>
          </a:prstGeom>
        </p:spPr>
        <p:txBody>
          <a:bodyPr vert="horz" lIns="91440" tIns="45720" rIns="91440" bIns="45720" rtlCol="0">
            <a:normAutofit/>
          </a:bodyPr>
          <a:lstStyle>
            <a:lvl1pPr marL="268288" indent="-268288" algn="l" defTabSz="914400" rtl="0" eaLnBrk="1" latinLnBrk="0" hangingPunct="1">
              <a:lnSpc>
                <a:spcPct val="90000"/>
              </a:lnSpc>
              <a:spcBef>
                <a:spcPts val="1000"/>
              </a:spcBef>
              <a:buClr>
                <a:srgbClr val="D81A1C"/>
              </a:buClr>
              <a:buFont typeface="Arial" panose="020B0604020202020204" pitchFamily="34" charset="0"/>
              <a:buChar char="•"/>
              <a:tabLst/>
              <a:defRPr sz="2800" kern="1200">
                <a:solidFill>
                  <a:srgbClr val="585756"/>
                </a:solidFill>
                <a:latin typeface="+mn-lt"/>
                <a:ea typeface="+mn-ea"/>
                <a:cs typeface="+mn-cs"/>
              </a:defRPr>
            </a:lvl1pPr>
            <a:lvl2pPr marL="628650" indent="-171450" algn="l" defTabSz="914400" rtl="0" eaLnBrk="1" latinLnBrk="0" hangingPunct="1">
              <a:lnSpc>
                <a:spcPct val="90000"/>
              </a:lnSpc>
              <a:spcBef>
                <a:spcPts val="500"/>
              </a:spcBef>
              <a:buFont typeface="Arial" panose="020B0604020202020204" pitchFamily="34" charset="0"/>
              <a:buChar char="•"/>
              <a:tabLst>
                <a:tab pos="360363" algn="l"/>
              </a:tabLst>
              <a:defRPr sz="2400" kern="1200">
                <a:solidFill>
                  <a:srgbClr val="585756"/>
                </a:solidFill>
                <a:latin typeface="+mn-lt"/>
                <a:ea typeface="+mn-ea"/>
                <a:cs typeface="+mn-cs"/>
              </a:defRPr>
            </a:lvl2pPr>
            <a:lvl3pPr marL="1081088" indent="-166688" algn="l" defTabSz="914400" rtl="0" eaLnBrk="1" latinLnBrk="0" hangingPunct="1">
              <a:lnSpc>
                <a:spcPct val="90000"/>
              </a:lnSpc>
              <a:spcBef>
                <a:spcPts val="500"/>
              </a:spcBef>
              <a:buClr>
                <a:schemeClr val="bg2">
                  <a:lumMod val="50000"/>
                </a:schemeClr>
              </a:buClr>
              <a:buFont typeface="Arial" panose="020B0604020202020204" pitchFamily="34" charset="0"/>
              <a:buChar char="•"/>
              <a:tabLst>
                <a:tab pos="360363" algn="l"/>
              </a:tabLst>
              <a:defRPr sz="2000" kern="1200">
                <a:solidFill>
                  <a:srgbClr val="585756"/>
                </a:solidFill>
                <a:latin typeface="+mn-lt"/>
                <a:ea typeface="+mn-ea"/>
                <a:cs typeface="+mn-cs"/>
              </a:defRPr>
            </a:lvl3pPr>
            <a:lvl4pPr marL="1524000" indent="-152400" algn="l" defTabSz="914400" rtl="0" eaLnBrk="1" latinLnBrk="0" hangingPunct="1">
              <a:lnSpc>
                <a:spcPct val="90000"/>
              </a:lnSpc>
              <a:spcBef>
                <a:spcPts val="500"/>
              </a:spcBef>
              <a:buClr>
                <a:schemeClr val="bg2">
                  <a:lumMod val="75000"/>
                </a:schemeClr>
              </a:buClr>
              <a:buFont typeface="Arial" panose="020B0604020202020204" pitchFamily="34" charset="0"/>
              <a:buChar char="•"/>
              <a:tabLst>
                <a:tab pos="360363" algn="l"/>
              </a:tabLst>
              <a:defRPr sz="1800" kern="1200">
                <a:solidFill>
                  <a:srgbClr val="585756"/>
                </a:solidFill>
                <a:latin typeface="+mn-lt"/>
                <a:ea typeface="+mn-ea"/>
                <a:cs typeface="+mn-cs"/>
              </a:defRPr>
            </a:lvl4pPr>
            <a:lvl5pPr marL="1976438" indent="-147638" algn="l" defTabSz="914400" rtl="0" eaLnBrk="1" latinLnBrk="0" hangingPunct="1">
              <a:lnSpc>
                <a:spcPct val="90000"/>
              </a:lnSpc>
              <a:spcBef>
                <a:spcPts val="500"/>
              </a:spcBef>
              <a:buFont typeface="Arial" panose="020B0604020202020204" pitchFamily="34" charset="0"/>
              <a:buChar char="•"/>
              <a:tabLst>
                <a:tab pos="360363" algn="l"/>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1600" dirty="0">
                <a:solidFill>
                  <a:schemeClr val="tx1"/>
                </a:solidFill>
              </a:rPr>
              <a:t>10° la sous-traitance par des contrats de service ou de consultance aux membres du personnel, aux membres du conseil d’administration ou de l’assemblée générale de l’organisation subsidiée ; </a:t>
            </a:r>
          </a:p>
          <a:p>
            <a:pPr marL="0" indent="0">
              <a:buFont typeface="Arial" panose="020B0604020202020204" pitchFamily="34" charset="0"/>
              <a:buNone/>
            </a:pPr>
            <a:r>
              <a:rPr lang="fr-FR" sz="1600" dirty="0">
                <a:solidFill>
                  <a:schemeClr val="tx1"/>
                </a:solidFill>
              </a:rPr>
              <a:t>11° la sous-location de toute nature à soi-même ; </a:t>
            </a:r>
          </a:p>
          <a:p>
            <a:pPr marL="0" indent="0">
              <a:buFont typeface="Arial" panose="020B0604020202020204" pitchFamily="34" charset="0"/>
              <a:buNone/>
            </a:pPr>
            <a:r>
              <a:rPr lang="fr-FR" sz="1600" dirty="0">
                <a:solidFill>
                  <a:schemeClr val="tx1"/>
                </a:solidFill>
              </a:rPr>
              <a:t>12° les achats de terrains ou d’immeubles ; </a:t>
            </a:r>
          </a:p>
          <a:p>
            <a:pPr marL="0" indent="0">
              <a:buFont typeface="Arial" panose="020B0604020202020204" pitchFamily="34" charset="0"/>
              <a:buNone/>
            </a:pPr>
            <a:r>
              <a:rPr lang="fr-FR" sz="1600" dirty="0">
                <a:solidFill>
                  <a:schemeClr val="tx1"/>
                </a:solidFill>
              </a:rPr>
              <a:t>13° les coûts liés à une indemnisation en cas de sinistre découlant de la responsabilité civile de l’organisation ; </a:t>
            </a:r>
          </a:p>
          <a:p>
            <a:pPr marL="0" indent="0">
              <a:buFont typeface="Arial" panose="020B0604020202020204" pitchFamily="34" charset="0"/>
              <a:buNone/>
            </a:pPr>
            <a:r>
              <a:rPr lang="fr-FR" sz="1600" dirty="0">
                <a:solidFill>
                  <a:schemeClr val="tx1"/>
                </a:solidFill>
              </a:rPr>
              <a:t>14° les indemnités de cessation d’emploi pour le délai de préavis non presté ; </a:t>
            </a:r>
          </a:p>
          <a:p>
            <a:pPr marL="0" indent="0">
              <a:buFont typeface="Arial" panose="020B0604020202020204" pitchFamily="34" charset="0"/>
              <a:buNone/>
            </a:pPr>
            <a:r>
              <a:rPr lang="fr-FR" sz="1600" dirty="0">
                <a:solidFill>
                  <a:schemeClr val="tx1"/>
                </a:solidFill>
              </a:rPr>
              <a:t>15° l’achat de boissons alcoolisées, de tabac et de leurs produits dérivés ;</a:t>
            </a:r>
          </a:p>
        </p:txBody>
      </p:sp>
      <p:sp>
        <p:nvSpPr>
          <p:cNvPr id="2" name="ZoneTexte 1">
            <a:extLst>
              <a:ext uri="{FF2B5EF4-FFF2-40B4-BE49-F238E27FC236}">
                <a16:creationId xmlns:a16="http://schemas.microsoft.com/office/drawing/2014/main" id="{81F5339F-ED2E-440F-9584-FAAF7AEDDF27}"/>
              </a:ext>
            </a:extLst>
          </p:cNvPr>
          <p:cNvSpPr txBox="1"/>
          <p:nvPr/>
        </p:nvSpPr>
        <p:spPr>
          <a:xfrm>
            <a:off x="137652" y="1262980"/>
            <a:ext cx="8107147" cy="369332"/>
          </a:xfrm>
          <a:prstGeom prst="rect">
            <a:avLst/>
          </a:prstGeom>
          <a:noFill/>
        </p:spPr>
        <p:txBody>
          <a:bodyPr wrap="square" rtlCol="0">
            <a:spAutoFit/>
          </a:bodyPr>
          <a:lstStyle/>
          <a:p>
            <a:r>
              <a:rPr lang="fr-FR" dirty="0"/>
              <a:t>Coûts éligibles </a:t>
            </a:r>
            <a:r>
              <a:rPr lang="fr-BE" dirty="0"/>
              <a:t>coûts directs, coûts de structure 7%*, réserve pour imprévu </a:t>
            </a:r>
          </a:p>
        </p:txBody>
      </p:sp>
    </p:spTree>
    <p:extLst>
      <p:ext uri="{BB962C8B-B14F-4D97-AF65-F5344CB8AC3E}">
        <p14:creationId xmlns:p14="http://schemas.microsoft.com/office/powerpoint/2010/main" val="723625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349477" y="345462"/>
            <a:ext cx="6478342" cy="680905"/>
          </a:xfrm>
        </p:spPr>
        <p:txBody>
          <a:bodyPr>
            <a:noAutofit/>
          </a:bodyPr>
          <a:lstStyle/>
          <a:p>
            <a:pPr lvl="1" algn="ctr"/>
            <a:r>
              <a:rPr lang="fr-BE" sz="4000" b="1" u="sng" dirty="0">
                <a:solidFill>
                  <a:srgbClr val="FF0000"/>
                </a:solidFill>
                <a:latin typeface="+mj-lt"/>
              </a:rPr>
              <a:t>Calendrier indicatif</a:t>
            </a:r>
            <a:endParaRPr lang="fr-BE" sz="4000" b="1" u="sng" dirty="0">
              <a:solidFill>
                <a:srgbClr val="FF0000"/>
              </a:solidFill>
            </a:endParaRPr>
          </a:p>
        </p:txBody>
      </p:sp>
      <p:pic>
        <p:nvPicPr>
          <p:cNvPr id="6" name="Espace réservé du contenu 5">
            <a:extLst>
              <a:ext uri="{FF2B5EF4-FFF2-40B4-BE49-F238E27FC236}">
                <a16:creationId xmlns:a16="http://schemas.microsoft.com/office/drawing/2014/main" id="{3F479E8E-91C6-4B17-CAEA-8CBC7FF34A31}"/>
              </a:ext>
            </a:extLst>
          </p:cNvPr>
          <p:cNvPicPr>
            <a:picLocks noGrp="1" noChangeAspect="1"/>
          </p:cNvPicPr>
          <p:nvPr>
            <p:ph idx="1"/>
          </p:nvPr>
        </p:nvPicPr>
        <p:blipFill>
          <a:blip r:embed="rId3"/>
          <a:stretch>
            <a:fillRect/>
          </a:stretch>
        </p:blipFill>
        <p:spPr>
          <a:xfrm>
            <a:off x="1349477" y="1329507"/>
            <a:ext cx="6703142" cy="4481357"/>
          </a:xfrm>
        </p:spPr>
      </p:pic>
    </p:spTree>
    <p:extLst>
      <p:ext uri="{BB962C8B-B14F-4D97-AF65-F5344CB8AC3E}">
        <p14:creationId xmlns:p14="http://schemas.microsoft.com/office/powerpoint/2010/main" val="3868699994"/>
      </p:ext>
    </p:extLst>
  </p:cSld>
  <p:clrMapOvr>
    <a:masterClrMapping/>
  </p:clrMapOvr>
</p:sld>
</file>

<file path=ppt/theme/theme1.xml><?xml version="1.0" encoding="utf-8"?>
<a:theme xmlns:a="http://schemas.openxmlformats.org/drawingml/2006/main" name="CTB-17-18908-powerpoint 80%-ab-151217">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TB-17-18908-Powerpoint FR 4-3-ab-201217" id="{AA8F6CDE-77DD-46F6-A1E0-71C22CF95070}" vid="{DAD7B508-4BE1-4566-83E7-1356ED9121A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Enabel français 4-3</Template>
  <TotalTime>351</TotalTime>
  <Words>1017</Words>
  <Application>Microsoft Office PowerPoint</Application>
  <PresentationFormat>Affichage à l'écran (4:3)</PresentationFormat>
  <Paragraphs>72</Paragraphs>
  <Slides>11</Slides>
  <Notes>5</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Arial</vt:lpstr>
      <vt:lpstr>Calibri</vt:lpstr>
      <vt:lpstr>Wingdings</vt:lpstr>
      <vt:lpstr>CTB-17-18908-powerpoint 80%-ab-151217</vt:lpstr>
      <vt:lpstr>Réunion d’information Appel à propositions COD22021-10027    MISE EN PLACE D’UNE APPROCHE AGROECOLOGIQUE INTEGREE INDIVIDUALISE ET COMMUNAUTAIRE POUR LA GESTION DES BASSINS VERSANTS DANS LES TERRITOIRES DE MWENGA ET WALUNGU (SUD KIVU)   (27 mars 2024)</vt:lpstr>
      <vt:lpstr>Programme</vt:lpstr>
      <vt:lpstr>Enveloppe financière</vt:lpstr>
      <vt:lpstr>Critères de recevabilité du demandeur et co-demandeurs</vt:lpstr>
      <vt:lpstr>Critères de recevabilité du demandeur</vt:lpstr>
      <vt:lpstr>Critères de recevabilité du demandeur</vt:lpstr>
      <vt:lpstr>Critères de recevabilité des codemandeurs</vt:lpstr>
      <vt:lpstr>Eligibilité des coûts </vt:lpstr>
      <vt:lpstr>Calendrier indicatif</vt:lpstr>
      <vt:lpstr>Modalité de réception</vt:lpstr>
      <vt:lpstr>Adresse de dépôt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Geert</dc:creator>
  <cp:lastModifiedBy>DIALLO, Mamadou Maouloud</cp:lastModifiedBy>
  <cp:revision>231</cp:revision>
  <cp:lastPrinted>2019-11-28T08:16:47Z</cp:lastPrinted>
  <dcterms:created xsi:type="dcterms:W3CDTF">2018-01-18T08:20:51Z</dcterms:created>
  <dcterms:modified xsi:type="dcterms:W3CDTF">2024-03-23T21:59:22Z</dcterms:modified>
</cp:coreProperties>
</file>